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55"/>
  </p:notesMasterIdLst>
  <p:sldIdLst>
    <p:sldId id="256" r:id="rId2"/>
    <p:sldId id="257" r:id="rId3"/>
    <p:sldId id="260" r:id="rId4"/>
    <p:sldId id="258" r:id="rId5"/>
    <p:sldId id="259" r:id="rId6"/>
    <p:sldId id="261" r:id="rId7"/>
    <p:sldId id="262" r:id="rId8"/>
    <p:sldId id="263" r:id="rId9"/>
    <p:sldId id="264" r:id="rId10"/>
    <p:sldId id="265" r:id="rId11"/>
    <p:sldId id="268" r:id="rId12"/>
    <p:sldId id="269" r:id="rId13"/>
    <p:sldId id="270" r:id="rId14"/>
    <p:sldId id="271" r:id="rId15"/>
    <p:sldId id="273" r:id="rId16"/>
    <p:sldId id="274" r:id="rId17"/>
    <p:sldId id="275" r:id="rId18"/>
    <p:sldId id="276" r:id="rId19"/>
    <p:sldId id="277" r:id="rId20"/>
    <p:sldId id="278" r:id="rId21"/>
    <p:sldId id="279" r:id="rId22"/>
    <p:sldId id="280" r:id="rId23"/>
    <p:sldId id="281" r:id="rId24"/>
    <p:sldId id="283" r:id="rId25"/>
    <p:sldId id="284" r:id="rId26"/>
    <p:sldId id="285" r:id="rId27"/>
    <p:sldId id="290" r:id="rId28"/>
    <p:sldId id="286" r:id="rId29"/>
    <p:sldId id="291" r:id="rId30"/>
    <p:sldId id="292" r:id="rId31"/>
    <p:sldId id="293" r:id="rId32"/>
    <p:sldId id="294" r:id="rId33"/>
    <p:sldId id="295" r:id="rId34"/>
    <p:sldId id="296" r:id="rId35"/>
    <p:sldId id="297" r:id="rId36"/>
    <p:sldId id="298" r:id="rId37"/>
    <p:sldId id="299" r:id="rId38"/>
    <p:sldId id="300" r:id="rId39"/>
    <p:sldId id="301" r:id="rId40"/>
    <p:sldId id="304" r:id="rId41"/>
    <p:sldId id="302" r:id="rId42"/>
    <p:sldId id="303" r:id="rId43"/>
    <p:sldId id="306" r:id="rId44"/>
    <p:sldId id="305" r:id="rId45"/>
    <p:sldId id="307" r:id="rId46"/>
    <p:sldId id="308" r:id="rId47"/>
    <p:sldId id="309" r:id="rId48"/>
    <p:sldId id="310" r:id="rId49"/>
    <p:sldId id="311" r:id="rId50"/>
    <p:sldId id="312" r:id="rId51"/>
    <p:sldId id="313" r:id="rId52"/>
    <p:sldId id="314" r:id="rId53"/>
    <p:sldId id="315" r:id="rId54"/>
  </p:sldIdLst>
  <p:sldSz cx="9144000" cy="6858000" type="screen4x3"/>
  <p:notesSz cx="6858000" cy="9144000"/>
  <p:defaultTextStyle>
    <a:defPPr>
      <a:defRPr lang="sv-SE"/>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9999"/>
    <a:srgbClr val="CC33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16" autoAdjust="0"/>
    <p:restoredTop sz="94803" autoAdjust="0"/>
  </p:normalViewPr>
  <p:slideViewPr>
    <p:cSldViewPr>
      <p:cViewPr varScale="1">
        <p:scale>
          <a:sx n="91" d="100"/>
          <a:sy n="91" d="100"/>
        </p:scale>
        <p:origin x="468" y="96"/>
      </p:cViewPr>
      <p:guideLst>
        <p:guide orient="horz" pos="2160"/>
        <p:guide pos="2880"/>
      </p:guideLst>
    </p:cSldViewPr>
  </p:slideViewPr>
  <p:outlineViewPr>
    <p:cViewPr>
      <p:scale>
        <a:sx n="33" d="100"/>
        <a:sy n="33" d="100"/>
      </p:scale>
      <p:origin x="0" y="1517"/>
    </p:cViewPr>
  </p:outlineViewPr>
  <p:notesTextViewPr>
    <p:cViewPr>
      <p:scale>
        <a:sx n="100" d="100"/>
        <a:sy n="100" d="100"/>
      </p:scale>
      <p:origin x="0" y="0"/>
    </p:cViewPr>
  </p:notesTextViewPr>
  <p:sorterViewPr>
    <p:cViewPr>
      <p:scale>
        <a:sx n="66" d="100"/>
        <a:sy n="66" d="100"/>
      </p:scale>
      <p:origin x="0" y="41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sv-SE"/>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sv-SE"/>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sv-SE"/>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95E800A5-563B-4BE6-AF4F-1DC86196A36C}" type="slidenum">
              <a:rPr lang="sv-SE"/>
              <a:pPr>
                <a:defRPr/>
              </a:pPr>
              <a:t>‹#›</a:t>
            </a:fld>
            <a:endParaRPr lang="sv-SE"/>
          </a:p>
        </p:txBody>
      </p:sp>
    </p:spTree>
    <p:extLst>
      <p:ext uri="{BB962C8B-B14F-4D97-AF65-F5344CB8AC3E}">
        <p14:creationId xmlns:p14="http://schemas.microsoft.com/office/powerpoint/2010/main" val="15103642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endParaRPr lang="sv-SE">
              <a:latin typeface="Arial" charset="0"/>
              <a:cs typeface="Arial" charset="0"/>
            </a:endParaRPr>
          </a:p>
        </p:txBody>
      </p:sp>
      <p:sp>
        <p:nvSpPr>
          <p:cNvPr id="37891" name="Slide Number Placeholder 3"/>
          <p:cNvSpPr>
            <a:spLocks noGrp="1"/>
          </p:cNvSpPr>
          <p:nvPr>
            <p:ph type="sldNum" sz="quarter" idx="5"/>
          </p:nvPr>
        </p:nvSpPr>
        <p:spPr>
          <a:noFill/>
        </p:spPr>
        <p:txBody>
          <a:bodyPr/>
          <a:lstStyle/>
          <a:p>
            <a:fld id="{AAA2310F-FB0F-4DF8-99B0-3292D3DF89D8}" type="slidenum">
              <a:rPr lang="sv-SE" smtClean="0">
                <a:latin typeface="Arial" charset="0"/>
                <a:cs typeface="Arial" charset="0"/>
              </a:rPr>
              <a:pPr/>
              <a:t>20</a:t>
            </a:fld>
            <a:endParaRPr lang="sv-SE">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endParaRPr lang="sv-SE" dirty="0">
              <a:latin typeface="Arial" charset="0"/>
              <a:cs typeface="Arial" charset="0"/>
            </a:endParaRPr>
          </a:p>
        </p:txBody>
      </p:sp>
      <p:sp>
        <p:nvSpPr>
          <p:cNvPr id="50179" name="Slide Number Placeholder 3"/>
          <p:cNvSpPr>
            <a:spLocks noGrp="1"/>
          </p:cNvSpPr>
          <p:nvPr>
            <p:ph type="sldNum" sz="quarter" idx="5"/>
          </p:nvPr>
        </p:nvSpPr>
        <p:spPr>
          <a:noFill/>
        </p:spPr>
        <p:txBody>
          <a:bodyPr/>
          <a:lstStyle/>
          <a:p>
            <a:fld id="{BF73288C-100E-4B89-B367-5E7F1D2A159F}" type="slidenum">
              <a:rPr lang="sv-SE" smtClean="0">
                <a:latin typeface="Arial" charset="0"/>
                <a:cs typeface="Arial" charset="0"/>
              </a:rPr>
              <a:pPr/>
              <a:t>30</a:t>
            </a:fld>
            <a:endParaRPr lang="sv-SE">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p:spPr>
        <p:txBody>
          <a:bodyPr/>
          <a:lstStyle/>
          <a:p>
            <a:endParaRPr lang="sv-SE">
              <a:latin typeface="Arial" charset="0"/>
              <a:cs typeface="Arial" charset="0"/>
            </a:endParaRPr>
          </a:p>
        </p:txBody>
      </p:sp>
      <p:sp>
        <p:nvSpPr>
          <p:cNvPr id="58371" name="Slide Number Placeholder 3"/>
          <p:cNvSpPr>
            <a:spLocks noGrp="1"/>
          </p:cNvSpPr>
          <p:nvPr>
            <p:ph type="sldNum" sz="quarter" idx="5"/>
          </p:nvPr>
        </p:nvSpPr>
        <p:spPr>
          <a:noFill/>
        </p:spPr>
        <p:txBody>
          <a:bodyPr/>
          <a:lstStyle/>
          <a:p>
            <a:fld id="{CF1F261D-F58E-484D-B4B2-65489B22890C}" type="slidenum">
              <a:rPr lang="sv-SE" smtClean="0">
                <a:latin typeface="Arial" charset="0"/>
                <a:cs typeface="Arial" charset="0"/>
              </a:rPr>
              <a:pPr/>
              <a:t>37</a:t>
            </a:fld>
            <a:endParaRPr lang="sv-SE">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8" name="Platshållare för sidfot 7"/>
          <p:cNvSpPr>
            <a:spLocks noGrp="1"/>
          </p:cNvSpPr>
          <p:nvPr>
            <p:ph type="ftr" sz="quarter" idx="11"/>
          </p:nvPr>
        </p:nvSpPr>
        <p:spPr/>
        <p:txBody>
          <a:bodyPr/>
          <a:lstStyle/>
          <a:p>
            <a:pPr>
              <a:defRPr/>
            </a:pPr>
            <a:endParaRPr lang="sv-SE"/>
          </a:p>
        </p:txBody>
      </p:sp>
      <p:sp>
        <p:nvSpPr>
          <p:cNvPr id="9" name="Platshållare för bildnummer 8"/>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4" name="Platshållare för sidfot 3"/>
          <p:cNvSpPr>
            <a:spLocks noGrp="1"/>
          </p:cNvSpPr>
          <p:nvPr>
            <p:ph type="ftr" sz="quarter" idx="11"/>
          </p:nvPr>
        </p:nvSpPr>
        <p:spPr/>
        <p:txBody>
          <a:bodyPr/>
          <a:lstStyle/>
          <a:p>
            <a:pPr>
              <a:defRPr/>
            </a:pPr>
            <a:endParaRPr lang="sv-SE"/>
          </a:p>
        </p:txBody>
      </p:sp>
      <p:sp>
        <p:nvSpPr>
          <p:cNvPr id="5" name="Platshållare för bildnummer 4"/>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3" name="Platshållare för sidfot 2"/>
          <p:cNvSpPr>
            <a:spLocks noGrp="1"/>
          </p:cNvSpPr>
          <p:nvPr>
            <p:ph type="ftr" sz="quarter" idx="11"/>
          </p:nvPr>
        </p:nvSpPr>
        <p:spPr/>
        <p:txBody>
          <a:bodyPr/>
          <a:lstStyle/>
          <a:p>
            <a:pPr>
              <a:defRPr/>
            </a:pPr>
            <a:endParaRPr lang="sv-SE"/>
          </a:p>
        </p:txBody>
      </p:sp>
      <p:sp>
        <p:nvSpPr>
          <p:cNvPr id="4" name="Platshållare för bildnummer 3"/>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pPr>
              <a:defRPr/>
            </a:pPr>
            <a:fld id="{1BB9A343-57BA-458E-890D-F49144ADDF84}" type="datetimeFigureOut">
              <a:rPr lang="sv-SE" smtClean="0"/>
              <a:pPr>
                <a:defRPr/>
              </a:pPr>
              <a:t>2023-01-10</a:t>
            </a:fld>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A48CA275-A44F-4650-82A1-6D2BEF4EBF69}" type="slidenum">
              <a:rPr lang="sv-SE" smtClean="0"/>
              <a:pPr>
                <a:defRPr/>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BB9A343-57BA-458E-890D-F49144ADDF84}" type="datetimeFigureOut">
              <a:rPr lang="sv-SE" smtClean="0"/>
              <a:pPr>
                <a:defRPr/>
              </a:pPr>
              <a:t>2023-01-10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48CA275-A44F-4650-82A1-6D2BEF4EBF69}" type="slidenum">
              <a:rPr lang="sv-SE" smtClean="0"/>
              <a:pPr>
                <a:defRPr/>
              </a:pPr>
              <a:t>‹#›</a:t>
            </a:fld>
            <a:endParaRPr lang="sv-SE"/>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WordArt 4"/>
          <p:cNvSpPr>
            <a:spLocks noChangeArrowheads="1" noChangeShapeType="1" noTextEdit="1"/>
          </p:cNvSpPr>
          <p:nvPr/>
        </p:nvSpPr>
        <p:spPr bwMode="auto">
          <a:xfrm>
            <a:off x="1285875" y="357188"/>
            <a:ext cx="6192838" cy="1125537"/>
          </a:xfrm>
          <a:prstGeom prst="rect">
            <a:avLst/>
          </a:prstGeom>
        </p:spPr>
        <p:txBody>
          <a:bodyPr wrap="none" fromWordArt="1">
            <a:prstTxWarp prst="textPlain">
              <a:avLst>
                <a:gd name="adj" fmla="val 49681"/>
              </a:avLst>
            </a:prstTxWarp>
          </a:bodyPr>
          <a:lstStyle/>
          <a:p>
            <a:pPr algn="ctr"/>
            <a:endParaRPr lang="sv-SE" sz="3600" kern="10">
              <a:ln w="9525">
                <a:solidFill>
                  <a:srgbClr val="FF99CC"/>
                </a:solidFill>
                <a:round/>
                <a:headEnd/>
                <a:tailEnd/>
              </a:ln>
              <a:effectLst>
                <a:outerShdw dist="45791" dir="2021404" algn="ctr" rotWithShape="0">
                  <a:srgbClr val="B2B2B2">
                    <a:alpha val="79999"/>
                  </a:srgbClr>
                </a:outerShdw>
              </a:effectLst>
              <a:latin typeface="Times New Roman"/>
              <a:cs typeface="Times New Roman"/>
            </a:endParaRPr>
          </a:p>
        </p:txBody>
      </p:sp>
      <p:sp>
        <p:nvSpPr>
          <p:cNvPr id="4" name="textruta 3"/>
          <p:cNvSpPr txBox="1"/>
          <p:nvPr/>
        </p:nvSpPr>
        <p:spPr>
          <a:xfrm>
            <a:off x="755577" y="1844824"/>
            <a:ext cx="7632847" cy="830997"/>
          </a:xfrm>
          <a:prstGeom prst="rect">
            <a:avLst/>
          </a:prstGeom>
          <a:noFill/>
        </p:spPr>
        <p:txBody>
          <a:bodyPr wrap="square" rtlCol="0">
            <a:spAutoFit/>
          </a:bodyPr>
          <a:lstStyle/>
          <a:p>
            <a:pPr algn="ctr"/>
            <a:r>
              <a:rPr lang="sv-SE" sz="4800" dirty="0">
                <a:solidFill>
                  <a:schemeClr val="tx2"/>
                </a:solidFill>
                <a:latin typeface="Tahoma" pitchFamily="34" charset="0"/>
                <a:ea typeface="Tahoma" pitchFamily="34" charset="0"/>
                <a:cs typeface="Tahoma" pitchFamily="34" charset="0"/>
              </a:rPr>
              <a:t>Datorkunskap för nybörjare</a:t>
            </a:r>
          </a:p>
        </p:txBody>
      </p:sp>
      <p:pic>
        <p:nvPicPr>
          <p:cNvPr id="6" name="Bildobjekt 5">
            <a:extLst>
              <a:ext uri="{FF2B5EF4-FFF2-40B4-BE49-F238E27FC236}">
                <a16:creationId xmlns:a16="http://schemas.microsoft.com/office/drawing/2014/main" id="{0A9504DA-20E0-459D-83FF-D05322D22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250" y="5013176"/>
            <a:ext cx="1333500" cy="11715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Speciell tangent</a:t>
            </a:r>
          </a:p>
        </p:txBody>
      </p:sp>
      <p:sp>
        <p:nvSpPr>
          <p:cNvPr id="4" name="Platshållare för innehåll 3"/>
          <p:cNvSpPr>
            <a:spLocks noGrp="1"/>
          </p:cNvSpPr>
          <p:nvPr>
            <p:ph idx="1"/>
          </p:nvPr>
        </p:nvSpPr>
        <p:spPr>
          <a:xfrm>
            <a:off x="457200" y="1600200"/>
            <a:ext cx="8229600" cy="4661203"/>
          </a:xfrm>
        </p:spPr>
        <p:txBody>
          <a:bodyPr/>
          <a:lstStyle/>
          <a:p>
            <a:pPr>
              <a:lnSpc>
                <a:spcPct val="90000"/>
              </a:lnSpc>
              <a:defRPr/>
            </a:pPr>
            <a:r>
              <a:rPr lang="sv-SE" sz="2400" dirty="0">
                <a:latin typeface="Tahoma" pitchFamily="34" charset="0"/>
                <a:ea typeface="Tahoma" pitchFamily="34" charset="0"/>
                <a:cs typeface="Tahoma" pitchFamily="34" charset="0"/>
              </a:rPr>
              <a:t>Print </a:t>
            </a:r>
            <a:r>
              <a:rPr lang="sv-SE" sz="2400" dirty="0" err="1">
                <a:latin typeface="Tahoma" pitchFamily="34" charset="0"/>
                <a:ea typeface="Tahoma" pitchFamily="34" charset="0"/>
                <a:cs typeface="Tahoma" pitchFamily="34" charset="0"/>
              </a:rPr>
              <a:t>Screen</a:t>
            </a:r>
            <a:endParaRPr lang="sv-SE" sz="2400" dirty="0">
              <a:latin typeface="Tahoma" pitchFamily="34" charset="0"/>
              <a:ea typeface="Tahoma" pitchFamily="34" charset="0"/>
              <a:cs typeface="Tahoma" pitchFamily="34" charset="0"/>
            </a:endParaRPr>
          </a:p>
          <a:p>
            <a:pPr>
              <a:lnSpc>
                <a:spcPct val="90000"/>
              </a:lnSpc>
              <a:buNone/>
              <a:defRPr/>
            </a:pPr>
            <a:r>
              <a:rPr lang="sv-SE" sz="2400" dirty="0">
                <a:latin typeface="Tahoma" pitchFamily="34" charset="0"/>
                <a:ea typeface="Tahoma" pitchFamily="34" charset="0"/>
                <a:cs typeface="Tahoma" pitchFamily="34" charset="0"/>
              </a:rPr>
              <a:t>	Tar en bild av hela skärmen ("</a:t>
            </a:r>
            <a:r>
              <a:rPr lang="sv-SE" sz="2400" dirty="0" err="1">
                <a:latin typeface="Tahoma" pitchFamily="34" charset="0"/>
                <a:ea typeface="Tahoma" pitchFamily="34" charset="0"/>
                <a:cs typeface="Tahoma" pitchFamily="34" charset="0"/>
              </a:rPr>
              <a:t>screenshot</a:t>
            </a:r>
            <a:r>
              <a:rPr lang="sv-SE" sz="2400" dirty="0">
                <a:latin typeface="Tahoma" pitchFamily="34" charset="0"/>
                <a:ea typeface="Tahoma" pitchFamily="34" charset="0"/>
                <a:cs typeface="Tahoma" pitchFamily="34" charset="0"/>
              </a:rPr>
              <a:t>”). Tryck på (</a:t>
            </a:r>
            <a:r>
              <a:rPr lang="sv-SE" sz="2400" dirty="0" err="1">
                <a:latin typeface="Tahoma" pitchFamily="34" charset="0"/>
                <a:ea typeface="Tahoma" pitchFamily="34" charset="0"/>
                <a:cs typeface="Tahoma" pitchFamily="34" charset="0"/>
              </a:rPr>
              <a:t>fn+Insert</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prt</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sc</a:t>
            </a:r>
            <a:r>
              <a:rPr lang="sv-SE" sz="2400" dirty="0">
                <a:latin typeface="Tahoma" pitchFamily="34" charset="0"/>
                <a:ea typeface="Tahoma" pitchFamily="34" charset="0"/>
                <a:cs typeface="Tahoma" pitchFamily="34" charset="0"/>
              </a:rPr>
              <a:t>) först sedan kan du klistra in det (</a:t>
            </a:r>
            <a:r>
              <a:rPr lang="sv-SE" sz="2400" dirty="0" err="1">
                <a:latin typeface="Tahoma" pitchFamily="34" charset="0"/>
                <a:ea typeface="Tahoma" pitchFamily="34" charset="0"/>
                <a:cs typeface="Tahoma" pitchFamily="34" charset="0"/>
              </a:rPr>
              <a:t>Ctrl</a:t>
            </a:r>
            <a:r>
              <a:rPr lang="sv-SE" sz="2400" dirty="0">
                <a:latin typeface="Tahoma" pitchFamily="34" charset="0"/>
                <a:ea typeface="Tahoma" pitchFamily="34" charset="0"/>
                <a:cs typeface="Tahoma" pitchFamily="34" charset="0"/>
              </a:rPr>
              <a:t> + V) i Paint eller annat program.</a:t>
            </a:r>
          </a:p>
          <a:p>
            <a:pPr marL="0" indent="0">
              <a:buNone/>
            </a:pPr>
            <a:r>
              <a:rPr lang="sv-SE" dirty="0"/>
              <a:t> </a:t>
            </a:r>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3746" y="3356992"/>
            <a:ext cx="3066078" cy="2013770"/>
          </a:xfrm>
          <a:prstGeom prst="rect">
            <a:avLst/>
          </a:prstGeom>
        </p:spPr>
      </p:pic>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3151" y="3356992"/>
            <a:ext cx="2075650" cy="2024399"/>
          </a:xfrm>
          <a:prstGeom prst="rect">
            <a:avLst/>
          </a:prstGeom>
        </p:spPr>
      </p:pic>
      <p:sp>
        <p:nvSpPr>
          <p:cNvPr id="14" name="Höger 13"/>
          <p:cNvSpPr/>
          <p:nvPr/>
        </p:nvSpPr>
        <p:spPr>
          <a:xfrm>
            <a:off x="6732240" y="3690487"/>
            <a:ext cx="1080120" cy="304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Vänster 14"/>
          <p:cNvSpPr/>
          <p:nvPr/>
        </p:nvSpPr>
        <p:spPr>
          <a:xfrm>
            <a:off x="1259632" y="4133164"/>
            <a:ext cx="1224136" cy="2389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idx="4294967295"/>
          </p:nvPr>
        </p:nvSpPr>
        <p:spPr>
          <a:xfrm>
            <a:off x="0" y="0"/>
            <a:ext cx="9144000" cy="665312"/>
          </a:xfrm>
        </p:spPr>
        <p:txBody>
          <a:bodyPr anchor="ctr" anchorCtr="1">
            <a:normAutofit fontScale="90000"/>
          </a:bodyPr>
          <a:lstStyle/>
          <a:p>
            <a:pPr algn="l" rtl="1" eaLnBrk="1" hangingPunct="1">
              <a:defRPr/>
            </a:pPr>
            <a:r>
              <a:rPr lang="sv-SE" sz="3200" dirty="0">
                <a:effectLst>
                  <a:outerShdw blurRad="38100" dist="38100" dir="2700000" algn="tl">
                    <a:srgbClr val="C0C0C0"/>
                  </a:outerShdw>
                </a:effectLst>
                <a:latin typeface="Tahoma" pitchFamily="34" charset="0"/>
                <a:ea typeface="Tahoma" pitchFamily="34" charset="0"/>
                <a:cs typeface="Tahoma" pitchFamily="34" charset="0"/>
              </a:rPr>
              <a:t> </a:t>
            </a:r>
            <a:r>
              <a:rPr lang="sv-SE" dirty="0">
                <a:solidFill>
                  <a:schemeClr val="accent1"/>
                </a:solidFill>
                <a:latin typeface="Tahoma" pitchFamily="34" charset="0"/>
                <a:ea typeface="Tahoma" pitchFamily="34" charset="0"/>
                <a:cs typeface="Tahoma" pitchFamily="34" charset="0"/>
              </a:rPr>
              <a:t>Skrivbordet</a:t>
            </a:r>
            <a:r>
              <a:rPr lang="sv-SE" sz="3200" dirty="0">
                <a:latin typeface="Tahoma" pitchFamily="34" charset="0"/>
                <a:ea typeface="Tahoma" pitchFamily="34" charset="0"/>
                <a:cs typeface="Tahoma" pitchFamily="34" charset="0"/>
              </a:rPr>
              <a:t> </a:t>
            </a:r>
          </a:p>
        </p:txBody>
      </p:sp>
      <p:pic>
        <p:nvPicPr>
          <p:cNvPr id="2970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2482849"/>
            <a:ext cx="9144000" cy="4375305"/>
          </a:xfrm>
          <a:prstGeom prst="rect">
            <a:avLst/>
          </a:prstGeom>
          <a:noFill/>
          <a:ln w="9525">
            <a:noFill/>
            <a:miter lim="800000"/>
            <a:headEnd/>
            <a:tailEnd/>
          </a:ln>
        </p:spPr>
      </p:pic>
      <p:sp>
        <p:nvSpPr>
          <p:cNvPr id="29705" name="AutoShape 9"/>
          <p:cNvSpPr>
            <a:spLocks noChangeArrowheads="1"/>
          </p:cNvSpPr>
          <p:nvPr/>
        </p:nvSpPr>
        <p:spPr bwMode="auto">
          <a:xfrm>
            <a:off x="7015163" y="2636912"/>
            <a:ext cx="2128837" cy="411162"/>
          </a:xfrm>
          <a:prstGeom prst="doubleWave">
            <a:avLst>
              <a:gd name="adj1" fmla="val 6500"/>
              <a:gd name="adj2" fmla="val 0"/>
            </a:avLst>
          </a:prstGeom>
          <a:gradFill rotWithShape="1">
            <a:gsLst>
              <a:gs pos="0">
                <a:srgbClr val="BFBFBF"/>
              </a:gs>
              <a:gs pos="100000">
                <a:srgbClr val="585858"/>
              </a:gs>
            </a:gsLst>
            <a:lin ang="2700000" scaled="1"/>
          </a:gradFill>
          <a:ln w="9525">
            <a:miter lim="800000"/>
            <a:headEnd/>
            <a:tailEnd/>
          </a:ln>
          <a:scene3d>
            <a:camera prst="legacyObliqueBottomLeft"/>
            <a:lightRig rig="legacyFlat3" dir="t"/>
          </a:scene3d>
          <a:sp3d extrusionH="430200" prstMaterial="legacyMatte">
            <a:bevelT w="13500" h="13500" prst="angle"/>
            <a:bevelB w="13500" h="13500" prst="angle"/>
            <a:extrusionClr>
              <a:srgbClr val="BFBFBF"/>
            </a:extrusionClr>
          </a:sp3d>
        </p:spPr>
        <p:txBody>
          <a:bodyPr>
            <a:flatTx/>
          </a:bodyPr>
          <a:lstStyle/>
          <a:p>
            <a:pPr algn="ctr"/>
            <a:r>
              <a:rPr lang="sv-SE" sz="1900" dirty="0">
                <a:solidFill>
                  <a:srgbClr val="FF0000"/>
                </a:solidFill>
                <a:latin typeface="Tahoma" pitchFamily="34" charset="0"/>
                <a:ea typeface="Tahoma" pitchFamily="34" charset="0"/>
                <a:cs typeface="Tahoma" pitchFamily="34" charset="0"/>
              </a:rPr>
              <a:t>Skrivbordet</a:t>
            </a:r>
            <a:endParaRPr lang="sv-SE" sz="1800" dirty="0">
              <a:solidFill>
                <a:srgbClr val="FF0000"/>
              </a:solidFill>
              <a:latin typeface="Tahoma" pitchFamily="34" charset="0"/>
              <a:ea typeface="Tahoma" pitchFamily="34" charset="0"/>
              <a:cs typeface="Tahoma" pitchFamily="34" charset="0"/>
            </a:endParaRPr>
          </a:p>
        </p:txBody>
      </p:sp>
      <p:sp>
        <p:nvSpPr>
          <p:cNvPr id="29709" name="AutoShape 13"/>
          <p:cNvSpPr>
            <a:spLocks noChangeArrowheads="1"/>
          </p:cNvSpPr>
          <p:nvPr/>
        </p:nvSpPr>
        <p:spPr bwMode="auto">
          <a:xfrm>
            <a:off x="7524328" y="4436528"/>
            <a:ext cx="1512615" cy="792088"/>
          </a:xfrm>
          <a:prstGeom prst="wedgeEllipseCallout">
            <a:avLst>
              <a:gd name="adj1" fmla="val 31069"/>
              <a:gd name="adj2" fmla="val 219517"/>
            </a:avLst>
          </a:prstGeom>
          <a:gradFill rotWithShape="1">
            <a:gsLst>
              <a:gs pos="0">
                <a:srgbClr val="BFBFBF"/>
              </a:gs>
              <a:gs pos="100000">
                <a:srgbClr val="585858"/>
              </a:gs>
            </a:gsLst>
            <a:lin ang="2700000" scaled="1"/>
          </a:gradFill>
          <a:ln w="15875">
            <a:solidFill>
              <a:srgbClr val="FFFFFF"/>
            </a:solidFill>
            <a:miter lim="800000"/>
            <a:headEnd/>
            <a:tailEnd/>
          </a:ln>
        </p:spPr>
        <p:txBody>
          <a:bodyPr/>
          <a:lstStyle/>
          <a:p>
            <a:r>
              <a:rPr lang="sv-SE" sz="1800" b="1" dirty="0">
                <a:solidFill>
                  <a:srgbClr val="FF0000"/>
                </a:solidFill>
                <a:latin typeface="Tahoma" pitchFamily="34" charset="0"/>
                <a:ea typeface="Tahoma" pitchFamily="34" charset="0"/>
                <a:cs typeface="Tahoma" pitchFamily="34" charset="0"/>
              </a:rPr>
              <a:t>Klocka</a:t>
            </a:r>
          </a:p>
          <a:p>
            <a:r>
              <a:rPr lang="sv-SE" sz="1800" b="1" dirty="0">
                <a:solidFill>
                  <a:srgbClr val="FF0000"/>
                </a:solidFill>
                <a:latin typeface="Tahoma" pitchFamily="34" charset="0"/>
                <a:ea typeface="Tahoma" pitchFamily="34" charset="0"/>
                <a:cs typeface="Tahoma" pitchFamily="34" charset="0"/>
              </a:rPr>
              <a:t>datum</a:t>
            </a:r>
          </a:p>
        </p:txBody>
      </p:sp>
      <p:sp>
        <p:nvSpPr>
          <p:cNvPr id="29710" name="AutoShape 14"/>
          <p:cNvSpPr>
            <a:spLocks noChangeArrowheads="1"/>
          </p:cNvSpPr>
          <p:nvPr/>
        </p:nvSpPr>
        <p:spPr bwMode="auto">
          <a:xfrm>
            <a:off x="6128072" y="5299075"/>
            <a:ext cx="1951509" cy="648072"/>
          </a:xfrm>
          <a:prstGeom prst="wedgeEllipseCallout">
            <a:avLst>
              <a:gd name="adj1" fmla="val 64367"/>
              <a:gd name="adj2" fmla="val 156768"/>
            </a:avLst>
          </a:prstGeom>
          <a:gradFill rotWithShape="1">
            <a:gsLst>
              <a:gs pos="0">
                <a:srgbClr val="BFBFBF"/>
              </a:gs>
              <a:gs pos="100000">
                <a:srgbClr val="585858"/>
              </a:gs>
            </a:gsLst>
            <a:lin ang="2700000" scaled="1"/>
          </a:gradFill>
          <a:ln w="9525">
            <a:solidFill>
              <a:srgbClr val="FFFFFF"/>
            </a:solidFill>
            <a:miter lim="800000"/>
            <a:headEnd/>
            <a:tailEnd/>
          </a:ln>
        </p:spPr>
        <p:txBody>
          <a:bodyPr/>
          <a:lstStyle/>
          <a:p>
            <a:r>
              <a:rPr lang="sv-SE" sz="1800" b="1" dirty="0">
                <a:solidFill>
                  <a:srgbClr val="FF0000"/>
                </a:solidFill>
                <a:latin typeface="Tahoma" pitchFamily="34" charset="0"/>
                <a:ea typeface="Tahoma" pitchFamily="34" charset="0"/>
                <a:cs typeface="Tahoma" pitchFamily="34" charset="0"/>
              </a:rPr>
              <a:t>Högtalare</a:t>
            </a:r>
          </a:p>
        </p:txBody>
      </p:sp>
      <p:sp>
        <p:nvSpPr>
          <p:cNvPr id="29712" name="AutoShape 16"/>
          <p:cNvSpPr>
            <a:spLocks noChangeArrowheads="1"/>
          </p:cNvSpPr>
          <p:nvPr/>
        </p:nvSpPr>
        <p:spPr bwMode="auto">
          <a:xfrm>
            <a:off x="6403095" y="5990530"/>
            <a:ext cx="1224136" cy="576063"/>
          </a:xfrm>
          <a:prstGeom prst="wedgeEllipseCallout">
            <a:avLst>
              <a:gd name="adj1" fmla="val 47627"/>
              <a:gd name="adj2" fmla="val 69202"/>
            </a:avLst>
          </a:prstGeom>
          <a:gradFill rotWithShape="1">
            <a:gsLst>
              <a:gs pos="0">
                <a:srgbClr val="BFBFBF"/>
              </a:gs>
              <a:gs pos="100000">
                <a:srgbClr val="585858"/>
              </a:gs>
            </a:gsLst>
            <a:lin ang="2700000" scaled="1"/>
          </a:gradFill>
          <a:ln w="15875">
            <a:solidFill>
              <a:srgbClr val="FFFFFF"/>
            </a:solidFill>
            <a:miter lim="800000"/>
            <a:headEnd/>
            <a:tailEnd/>
          </a:ln>
        </p:spPr>
        <p:txBody>
          <a:bodyPr/>
          <a:lstStyle/>
          <a:p>
            <a:pPr algn="ctr"/>
            <a:r>
              <a:rPr lang="sv-SE" sz="1800" b="1" dirty="0">
                <a:solidFill>
                  <a:srgbClr val="FF0000"/>
                </a:solidFill>
                <a:latin typeface="Tahoma" pitchFamily="34" charset="0"/>
                <a:ea typeface="Tahoma" pitchFamily="34" charset="0"/>
                <a:cs typeface="Tahoma" pitchFamily="34" charset="0"/>
              </a:rPr>
              <a:t>Språk</a:t>
            </a:r>
          </a:p>
        </p:txBody>
      </p:sp>
      <p:sp>
        <p:nvSpPr>
          <p:cNvPr id="29722" name="AutoShape 26"/>
          <p:cNvSpPr>
            <a:spLocks noChangeArrowheads="1"/>
          </p:cNvSpPr>
          <p:nvPr/>
        </p:nvSpPr>
        <p:spPr bwMode="auto">
          <a:xfrm>
            <a:off x="-130635" y="5905158"/>
            <a:ext cx="900113" cy="581025"/>
          </a:xfrm>
          <a:prstGeom prst="cloudCallout">
            <a:avLst>
              <a:gd name="adj1" fmla="val -5144"/>
              <a:gd name="adj2" fmla="val 57676"/>
            </a:avLst>
          </a:prstGeom>
          <a:gradFill rotWithShape="1">
            <a:gsLst>
              <a:gs pos="0">
                <a:srgbClr val="FFFFFF"/>
              </a:gs>
              <a:gs pos="100000">
                <a:srgbClr val="767676"/>
              </a:gs>
            </a:gsLst>
            <a:lin ang="2700000" scaled="1"/>
          </a:gradFill>
          <a:ln w="9525">
            <a:solidFill>
              <a:schemeClr val="bg1"/>
            </a:solidFill>
            <a:round/>
            <a:headEnd/>
            <a:tailEnd/>
          </a:ln>
        </p:spPr>
        <p:txBody>
          <a:bodyPr/>
          <a:lstStyle/>
          <a:p>
            <a:pPr algn="ctr"/>
            <a:r>
              <a:rPr lang="sv-SE" sz="1200" b="1" dirty="0">
                <a:solidFill>
                  <a:srgbClr val="CC3300"/>
                </a:solidFill>
                <a:latin typeface="Tahoma" pitchFamily="34" charset="0"/>
                <a:ea typeface="Tahoma" pitchFamily="34" charset="0"/>
                <a:cs typeface="Tahoma" pitchFamily="34" charset="0"/>
              </a:rPr>
              <a:t>Start</a:t>
            </a:r>
          </a:p>
        </p:txBody>
      </p:sp>
      <p:sp>
        <p:nvSpPr>
          <p:cNvPr id="16431" name="AutoShape 47"/>
          <p:cNvSpPr>
            <a:spLocks noChangeArrowheads="1"/>
          </p:cNvSpPr>
          <p:nvPr/>
        </p:nvSpPr>
        <p:spPr bwMode="auto">
          <a:xfrm>
            <a:off x="3995936" y="5877272"/>
            <a:ext cx="2081956" cy="504056"/>
          </a:xfrm>
          <a:prstGeom prst="wedgeRectCallout">
            <a:avLst>
              <a:gd name="adj1" fmla="val 44108"/>
              <a:gd name="adj2" fmla="val 131239"/>
            </a:avLst>
          </a:prstGeom>
          <a:gradFill rotWithShape="0">
            <a:gsLst>
              <a:gs pos="0">
                <a:srgbClr val="666666"/>
              </a:gs>
              <a:gs pos="50000">
                <a:srgbClr val="CCCCCC"/>
              </a:gs>
              <a:gs pos="100000">
                <a:srgbClr val="666666"/>
              </a:gs>
            </a:gsLst>
            <a:lin ang="18900000" scaled="1"/>
          </a:gradFill>
          <a:ln w="12700">
            <a:solidFill>
              <a:schemeClr val="bg1"/>
            </a:solidFill>
            <a:miter lim="800000"/>
            <a:headEnd/>
            <a:tailEnd/>
          </a:ln>
          <a:effectLst/>
        </p:spPr>
        <p:txBody>
          <a:bodyPr/>
          <a:lstStyle/>
          <a:p>
            <a:pPr algn="ctr" rtl="1">
              <a:spcAft>
                <a:spcPts val="1000"/>
              </a:spcAft>
              <a:defRPr/>
            </a:pPr>
            <a:r>
              <a:rPr lang="sv-SE" sz="1800" b="1" dirty="0">
                <a:solidFill>
                  <a:srgbClr val="FF0000"/>
                </a:solidFill>
                <a:latin typeface="Tahoma" pitchFamily="34" charset="0"/>
                <a:ea typeface="Tahoma" pitchFamily="34" charset="0"/>
                <a:cs typeface="Tahoma" pitchFamily="34" charset="0"/>
              </a:rPr>
              <a:t>Aktivitetsfält</a:t>
            </a:r>
            <a:endParaRPr lang="sv-SE" sz="1800" dirty="0">
              <a:solidFill>
                <a:srgbClr val="FF0000"/>
              </a:solidFill>
              <a:latin typeface="Tahoma" pitchFamily="34" charset="0"/>
              <a:ea typeface="Tahoma" pitchFamily="34" charset="0"/>
              <a:cs typeface="Tahoma" pitchFamily="34" charset="0"/>
            </a:endParaRPr>
          </a:p>
          <a:p>
            <a:pPr>
              <a:defRPr/>
            </a:pPr>
            <a:endParaRPr lang="sv-SE" dirty="0">
              <a:latin typeface="Tahoma" pitchFamily="34" charset="0"/>
              <a:ea typeface="Tahoma" pitchFamily="34" charset="0"/>
              <a:cs typeface="Tahoma" pitchFamily="34" charset="0"/>
            </a:endParaRPr>
          </a:p>
        </p:txBody>
      </p:sp>
      <p:sp>
        <p:nvSpPr>
          <p:cNvPr id="26667" name="AutoShape 48"/>
          <p:cNvSpPr>
            <a:spLocks noChangeArrowheads="1"/>
          </p:cNvSpPr>
          <p:nvPr/>
        </p:nvSpPr>
        <p:spPr bwMode="auto">
          <a:xfrm>
            <a:off x="1646669" y="3211513"/>
            <a:ext cx="1414466" cy="704170"/>
          </a:xfrm>
          <a:prstGeom prst="irregularSeal1">
            <a:avLst/>
          </a:prstGeom>
          <a:gradFill rotWithShape="1">
            <a:gsLst>
              <a:gs pos="0">
                <a:srgbClr val="BFBFBF"/>
              </a:gs>
              <a:gs pos="100000">
                <a:srgbClr val="585858"/>
              </a:gs>
            </a:gsLst>
            <a:lin ang="2700000" scaled="1"/>
          </a:gradFill>
          <a:ln w="19050">
            <a:solidFill>
              <a:srgbClr val="FFFFFF"/>
            </a:solidFill>
            <a:miter lim="800000"/>
            <a:headEnd/>
            <a:tailEnd/>
          </a:ln>
        </p:spPr>
        <p:txBody>
          <a:bodyPr/>
          <a:lstStyle/>
          <a:p>
            <a:pPr>
              <a:spcAft>
                <a:spcPts val="1000"/>
              </a:spcAft>
            </a:pPr>
            <a:r>
              <a:rPr lang="sv-SE" sz="1400" b="1" dirty="0">
                <a:solidFill>
                  <a:srgbClr val="FF0000"/>
                </a:solidFill>
                <a:latin typeface="Tahoma" pitchFamily="34" charset="0"/>
                <a:ea typeface="Tahoma" pitchFamily="34" charset="0"/>
                <a:cs typeface="Tahoma" pitchFamily="34" charset="0"/>
              </a:rPr>
              <a:t>Ikoner</a:t>
            </a:r>
          </a:p>
        </p:txBody>
      </p:sp>
      <p:grpSp>
        <p:nvGrpSpPr>
          <p:cNvPr id="9" name="Group 57"/>
          <p:cNvGrpSpPr>
            <a:grpSpLocks/>
          </p:cNvGrpSpPr>
          <p:nvPr/>
        </p:nvGrpSpPr>
        <p:grpSpPr bwMode="auto">
          <a:xfrm>
            <a:off x="827086" y="4195767"/>
            <a:ext cx="2078041" cy="584201"/>
            <a:chOff x="521" y="2603"/>
            <a:chExt cx="1309" cy="368"/>
          </a:xfrm>
        </p:grpSpPr>
        <p:cxnSp>
          <p:nvCxnSpPr>
            <p:cNvPr id="26665" name="AutoShape 58"/>
            <p:cNvCxnSpPr>
              <a:cxnSpLocks noChangeShapeType="1"/>
            </p:cNvCxnSpPr>
            <p:nvPr/>
          </p:nvCxnSpPr>
          <p:spPr bwMode="auto">
            <a:xfrm flipH="1">
              <a:off x="521" y="2827"/>
              <a:ext cx="277" cy="1"/>
            </a:xfrm>
            <a:prstGeom prst="straightConnector1">
              <a:avLst/>
            </a:prstGeom>
            <a:noFill/>
            <a:ln w="25400">
              <a:solidFill>
                <a:srgbClr val="FF0000"/>
              </a:solidFill>
              <a:round/>
              <a:headEnd/>
              <a:tailEnd type="stealth" w="med" len="med"/>
            </a:ln>
          </p:spPr>
        </p:cxnSp>
        <p:sp>
          <p:nvSpPr>
            <p:cNvPr id="26666" name="Rectangle 59"/>
            <p:cNvSpPr>
              <a:spLocks noChangeArrowheads="1"/>
            </p:cNvSpPr>
            <p:nvPr/>
          </p:nvSpPr>
          <p:spPr bwMode="auto">
            <a:xfrm>
              <a:off x="849" y="2603"/>
              <a:ext cx="981" cy="368"/>
            </a:xfrm>
            <a:prstGeom prst="rect">
              <a:avLst/>
            </a:prstGeom>
            <a:noFill/>
            <a:ln w="9525">
              <a:noFill/>
              <a:miter lim="800000"/>
              <a:headEnd/>
              <a:tailEnd/>
            </a:ln>
          </p:spPr>
          <p:txBody>
            <a:bodyPr wrap="none" anchor="ctr">
              <a:spAutoFit/>
            </a:bodyPr>
            <a:lstStyle/>
            <a:p>
              <a:pPr algn="ctr"/>
              <a:r>
                <a:rPr lang="sv-SE" sz="1600" dirty="0">
                  <a:solidFill>
                    <a:srgbClr val="FF0000"/>
                  </a:solidFill>
                  <a:latin typeface="Tahoma" pitchFamily="34" charset="0"/>
                  <a:ea typeface="Tahoma" pitchFamily="34" charset="0"/>
                  <a:cs typeface="Tahoma" pitchFamily="34" charset="0"/>
                </a:rPr>
                <a:t>Programmet</a:t>
              </a:r>
            </a:p>
            <a:p>
              <a:pPr algn="ctr"/>
              <a:r>
                <a:rPr lang="sv-SE" sz="1600" dirty="0" err="1">
                  <a:solidFill>
                    <a:srgbClr val="FF0000"/>
                  </a:solidFill>
                  <a:latin typeface="Tahoma" pitchFamily="34" charset="0"/>
                  <a:ea typeface="Tahoma" pitchFamily="34" charset="0"/>
                  <a:cs typeface="Tahoma" pitchFamily="34" charset="0"/>
                </a:rPr>
                <a:t>google</a:t>
              </a:r>
              <a:r>
                <a:rPr lang="sv-SE" sz="1600" dirty="0">
                  <a:solidFill>
                    <a:srgbClr val="FF0000"/>
                  </a:solidFill>
                  <a:latin typeface="Tahoma" pitchFamily="34" charset="0"/>
                  <a:ea typeface="Tahoma" pitchFamily="34" charset="0"/>
                  <a:cs typeface="Tahoma" pitchFamily="34" charset="0"/>
                </a:rPr>
                <a:t> </a:t>
              </a:r>
              <a:r>
                <a:rPr lang="sv-SE" sz="1600" dirty="0" err="1">
                  <a:solidFill>
                    <a:srgbClr val="FF0000"/>
                  </a:solidFill>
                  <a:latin typeface="Tahoma" pitchFamily="34" charset="0"/>
                  <a:ea typeface="Tahoma" pitchFamily="34" charset="0"/>
                  <a:cs typeface="Tahoma" pitchFamily="34" charset="0"/>
                </a:rPr>
                <a:t>Chrome</a:t>
              </a:r>
              <a:endParaRPr lang="sv-SE" sz="1600" dirty="0">
                <a:solidFill>
                  <a:srgbClr val="FF0000"/>
                </a:solidFill>
                <a:latin typeface="Tahoma" pitchFamily="34" charset="0"/>
                <a:ea typeface="Tahoma" pitchFamily="34" charset="0"/>
                <a:cs typeface="Tahoma" pitchFamily="34" charset="0"/>
              </a:endParaRPr>
            </a:p>
          </p:txBody>
        </p:sp>
      </p:grpSp>
      <p:sp>
        <p:nvSpPr>
          <p:cNvPr id="26662" name="Rectangle 35"/>
          <p:cNvSpPr>
            <a:spLocks noChangeArrowheads="1"/>
          </p:cNvSpPr>
          <p:nvPr/>
        </p:nvSpPr>
        <p:spPr bwMode="auto">
          <a:xfrm>
            <a:off x="1979612" y="3211513"/>
            <a:ext cx="184150" cy="369887"/>
          </a:xfrm>
          <a:prstGeom prst="rect">
            <a:avLst/>
          </a:prstGeom>
          <a:noFill/>
          <a:ln w="9525">
            <a:noFill/>
            <a:miter lim="800000"/>
            <a:headEnd/>
            <a:tailEnd/>
          </a:ln>
        </p:spPr>
        <p:txBody>
          <a:bodyPr wrap="none" anchor="ctr">
            <a:spAutoFit/>
          </a:bodyPr>
          <a:lstStyle/>
          <a:p>
            <a:endParaRPr lang="sv-SE" sz="1800" dirty="0">
              <a:solidFill>
                <a:srgbClr val="FF0000"/>
              </a:solidFill>
              <a:latin typeface="Tahoma" pitchFamily="34" charset="0"/>
              <a:ea typeface="Tahoma" pitchFamily="34" charset="0"/>
              <a:cs typeface="Tahoma" pitchFamily="34" charset="0"/>
            </a:endParaRPr>
          </a:p>
        </p:txBody>
      </p:sp>
      <p:grpSp>
        <p:nvGrpSpPr>
          <p:cNvPr id="4" name="Group 38"/>
          <p:cNvGrpSpPr>
            <a:grpSpLocks/>
          </p:cNvGrpSpPr>
          <p:nvPr/>
        </p:nvGrpSpPr>
        <p:grpSpPr bwMode="auto">
          <a:xfrm>
            <a:off x="628651" y="2492517"/>
            <a:ext cx="3238500" cy="369888"/>
            <a:chOff x="-1677" y="1903"/>
            <a:chExt cx="2040" cy="233"/>
          </a:xfrm>
        </p:grpSpPr>
        <p:cxnSp>
          <p:nvCxnSpPr>
            <p:cNvPr id="26657" name="AutoShape 21"/>
            <p:cNvCxnSpPr>
              <a:cxnSpLocks noChangeShapeType="1"/>
            </p:cNvCxnSpPr>
            <p:nvPr/>
          </p:nvCxnSpPr>
          <p:spPr bwMode="auto">
            <a:xfrm rot="10800000">
              <a:off x="-1677" y="1989"/>
              <a:ext cx="804" cy="114"/>
            </a:xfrm>
            <a:prstGeom prst="bentConnector3">
              <a:avLst>
                <a:gd name="adj1" fmla="val 85819"/>
              </a:avLst>
            </a:prstGeom>
            <a:noFill/>
            <a:ln w="25400">
              <a:solidFill>
                <a:srgbClr val="FF0000"/>
              </a:solidFill>
              <a:miter lim="800000"/>
              <a:headEnd/>
              <a:tailEnd type="stealth" w="med" len="med"/>
            </a:ln>
          </p:spPr>
        </p:cxnSp>
        <p:sp>
          <p:nvSpPr>
            <p:cNvPr id="26658" name="Rectangle 28"/>
            <p:cNvSpPr>
              <a:spLocks noChangeArrowheads="1"/>
            </p:cNvSpPr>
            <p:nvPr/>
          </p:nvSpPr>
          <p:spPr bwMode="auto">
            <a:xfrm>
              <a:off x="-917" y="1903"/>
              <a:ext cx="1280" cy="233"/>
            </a:xfrm>
            <a:prstGeom prst="rect">
              <a:avLst/>
            </a:prstGeom>
            <a:noFill/>
            <a:ln w="9525">
              <a:noFill/>
              <a:miter lim="800000"/>
              <a:headEnd/>
              <a:tailEnd/>
            </a:ln>
          </p:spPr>
          <p:txBody>
            <a:bodyPr wrap="none" anchor="ctr">
              <a:spAutoFit/>
            </a:bodyPr>
            <a:lstStyle/>
            <a:p>
              <a:r>
                <a:rPr lang="sv-SE" sz="1800" dirty="0">
                  <a:solidFill>
                    <a:srgbClr val="FF0000"/>
                  </a:solidFill>
                  <a:latin typeface="Tahoma" pitchFamily="34" charset="0"/>
                  <a:ea typeface="Tahoma" pitchFamily="34" charset="0"/>
                  <a:cs typeface="Tahoma" pitchFamily="34" charset="0"/>
                </a:rPr>
                <a:t>( P</a:t>
              </a:r>
              <a:r>
                <a:rPr lang="en-US" sz="1800" dirty="0" err="1">
                  <a:solidFill>
                    <a:srgbClr val="FF0000"/>
                  </a:solidFill>
                  <a:latin typeface="Tahoma" pitchFamily="34" charset="0"/>
                  <a:ea typeface="Tahoma" pitchFamily="34" charset="0"/>
                  <a:cs typeface="Tahoma" pitchFamily="34" charset="0"/>
                </a:rPr>
                <a:t>apperskorgen</a:t>
              </a:r>
              <a:r>
                <a:rPr lang="en-US" sz="1800" dirty="0">
                  <a:solidFill>
                    <a:srgbClr val="FF0000"/>
                  </a:solidFill>
                  <a:latin typeface="Tahoma" pitchFamily="34" charset="0"/>
                  <a:ea typeface="Tahoma" pitchFamily="34" charset="0"/>
                  <a:cs typeface="Tahoma" pitchFamily="34" charset="0"/>
                </a:rPr>
                <a:t>) </a:t>
              </a:r>
            </a:p>
          </p:txBody>
        </p:sp>
      </p:grpSp>
      <p:grpSp>
        <p:nvGrpSpPr>
          <p:cNvPr id="46" name="Group 45"/>
          <p:cNvGrpSpPr>
            <a:grpSpLocks/>
          </p:cNvGrpSpPr>
          <p:nvPr/>
        </p:nvGrpSpPr>
        <p:grpSpPr bwMode="auto">
          <a:xfrm>
            <a:off x="1895475" y="5257116"/>
            <a:ext cx="2420452" cy="1308786"/>
            <a:chOff x="1862137" y="5479367"/>
            <a:chExt cx="2420453" cy="1308783"/>
          </a:xfrm>
        </p:grpSpPr>
        <p:sp>
          <p:nvSpPr>
            <p:cNvPr id="26645" name="AutoShape 49"/>
            <p:cNvSpPr>
              <a:spLocks noChangeArrowheads="1"/>
            </p:cNvSpPr>
            <p:nvPr/>
          </p:nvSpPr>
          <p:spPr bwMode="auto">
            <a:xfrm>
              <a:off x="1890227" y="5479367"/>
              <a:ext cx="2392363" cy="384174"/>
            </a:xfrm>
            <a:prstGeom prst="flowChartAlternateProcess">
              <a:avLst/>
            </a:prstGeom>
            <a:gradFill rotWithShape="1">
              <a:gsLst>
                <a:gs pos="0">
                  <a:srgbClr val="FFFFFF"/>
                </a:gs>
                <a:gs pos="100000">
                  <a:srgbClr val="767676"/>
                </a:gs>
              </a:gsLst>
              <a:lin ang="2700000" scaled="1"/>
            </a:gradFill>
            <a:ln w="9525">
              <a:solidFill>
                <a:schemeClr val="bg1"/>
              </a:solidFill>
              <a:miter lim="800000"/>
              <a:headEnd/>
              <a:tailEnd/>
            </a:ln>
          </p:spPr>
          <p:txBody>
            <a:bodyPr/>
            <a:lstStyle/>
            <a:p>
              <a:pPr algn="ctr" rtl="1"/>
              <a:r>
                <a:rPr lang="sv-SE" sz="1800" b="1" dirty="0">
                  <a:solidFill>
                    <a:srgbClr val="FF0000"/>
                  </a:solidFill>
                  <a:latin typeface="Tahoma" pitchFamily="34" charset="0"/>
                  <a:ea typeface="Tahoma" pitchFamily="34" charset="0"/>
                  <a:cs typeface="Tahoma" pitchFamily="34" charset="0"/>
                </a:rPr>
                <a:t>Öppnade filer</a:t>
              </a:r>
            </a:p>
          </p:txBody>
        </p:sp>
        <p:grpSp>
          <p:nvGrpSpPr>
            <p:cNvPr id="26646" name="Group 72"/>
            <p:cNvGrpSpPr>
              <a:grpSpLocks/>
            </p:cNvGrpSpPr>
            <p:nvPr/>
          </p:nvGrpSpPr>
          <p:grpSpPr bwMode="auto">
            <a:xfrm>
              <a:off x="1862137" y="5845175"/>
              <a:ext cx="1196975" cy="942975"/>
              <a:chOff x="1173" y="3682"/>
              <a:chExt cx="754" cy="594"/>
            </a:xfrm>
          </p:grpSpPr>
          <p:cxnSp>
            <p:nvCxnSpPr>
              <p:cNvPr id="26648" name="AutoShape 51"/>
              <p:cNvCxnSpPr>
                <a:cxnSpLocks noChangeShapeType="1"/>
              </p:cNvCxnSpPr>
              <p:nvPr/>
            </p:nvCxnSpPr>
            <p:spPr bwMode="auto">
              <a:xfrm>
                <a:off x="1927" y="3682"/>
                <a:ext cx="0" cy="594"/>
              </a:xfrm>
              <a:prstGeom prst="straightConnector1">
                <a:avLst/>
              </a:prstGeom>
              <a:noFill/>
              <a:ln w="9525">
                <a:solidFill>
                  <a:srgbClr val="000000"/>
                </a:solidFill>
                <a:round/>
                <a:headEnd/>
                <a:tailEnd type="triangle" w="med" len="med"/>
              </a:ln>
            </p:spPr>
          </p:cxnSp>
          <p:cxnSp>
            <p:nvCxnSpPr>
              <p:cNvPr id="26649" name="AutoShape 52"/>
              <p:cNvCxnSpPr>
                <a:cxnSpLocks noChangeShapeType="1"/>
              </p:cNvCxnSpPr>
              <p:nvPr/>
            </p:nvCxnSpPr>
            <p:spPr bwMode="auto">
              <a:xfrm flipH="1">
                <a:off x="1680" y="3682"/>
                <a:ext cx="247" cy="594"/>
              </a:xfrm>
              <a:prstGeom prst="straightConnector1">
                <a:avLst/>
              </a:prstGeom>
              <a:noFill/>
              <a:ln w="9525">
                <a:solidFill>
                  <a:srgbClr val="000000"/>
                </a:solidFill>
                <a:round/>
                <a:headEnd/>
                <a:tailEnd type="triangle" w="med" len="med"/>
              </a:ln>
            </p:spPr>
          </p:cxnSp>
          <p:cxnSp>
            <p:nvCxnSpPr>
              <p:cNvPr id="26650" name="AutoShape 53"/>
              <p:cNvCxnSpPr>
                <a:cxnSpLocks noChangeShapeType="1"/>
              </p:cNvCxnSpPr>
              <p:nvPr/>
            </p:nvCxnSpPr>
            <p:spPr bwMode="auto">
              <a:xfrm flipH="1">
                <a:off x="1173" y="3682"/>
                <a:ext cx="753" cy="594"/>
              </a:xfrm>
              <a:prstGeom prst="straightConnector1">
                <a:avLst/>
              </a:prstGeom>
              <a:noFill/>
              <a:ln w="9525">
                <a:solidFill>
                  <a:srgbClr val="000000"/>
                </a:solidFill>
                <a:round/>
                <a:headEnd/>
                <a:tailEnd type="triangle" w="med" len="med"/>
              </a:ln>
            </p:spPr>
          </p:cxnSp>
        </p:grpSp>
      </p:grpSp>
      <p:sp>
        <p:nvSpPr>
          <p:cNvPr id="29702" name="Rectangle 6"/>
          <p:cNvSpPr>
            <a:spLocks noGrp="1" noChangeArrowheads="1"/>
          </p:cNvSpPr>
          <p:nvPr>
            <p:ph type="body" sz="half" idx="4294967295"/>
          </p:nvPr>
        </p:nvSpPr>
        <p:spPr>
          <a:xfrm>
            <a:off x="0" y="620688"/>
            <a:ext cx="9144000" cy="1872208"/>
          </a:xfrm>
          <a:ln>
            <a:noFill/>
          </a:ln>
        </p:spPr>
        <p:style>
          <a:lnRef idx="2">
            <a:schemeClr val="dk1"/>
          </a:lnRef>
          <a:fillRef idx="1">
            <a:schemeClr val="lt1"/>
          </a:fillRef>
          <a:effectRef idx="0">
            <a:schemeClr val="dk1"/>
          </a:effectRef>
          <a:fontRef idx="minor">
            <a:schemeClr val="dk1"/>
          </a:fontRef>
        </p:style>
        <p:txBody>
          <a:bodyPr>
            <a:noAutofit/>
          </a:bodyPr>
          <a:lstStyle/>
          <a:p>
            <a:pPr eaLnBrk="1" hangingPunct="1">
              <a:defRPr/>
            </a:pPr>
            <a:r>
              <a:rPr lang="sv-SE" sz="1800" dirty="0">
                <a:solidFill>
                  <a:srgbClr val="404040"/>
                </a:solidFill>
                <a:latin typeface="Tahoma" pitchFamily="34" charset="0"/>
                <a:ea typeface="Tahoma" pitchFamily="34" charset="0"/>
                <a:cs typeface="Tahoma" pitchFamily="34" charset="0"/>
              </a:rPr>
              <a:t>När man startar datorn öppnas Windows-skrivbordet på bildskärmen. På skrivbordet ligger ikoner och genvägar. Längst ner ligger Aktivitetsfältet. Du kan öppna ett program direkt från skrivbordet eller från </a:t>
            </a:r>
            <a:r>
              <a:rPr lang="sv-SE" sz="1800" dirty="0" err="1">
                <a:solidFill>
                  <a:srgbClr val="404040"/>
                </a:solidFill>
                <a:latin typeface="Tahoma" pitchFamily="34" charset="0"/>
                <a:ea typeface="Tahoma" pitchFamily="34" charset="0"/>
                <a:cs typeface="Tahoma" pitchFamily="34" charset="0"/>
              </a:rPr>
              <a:t>Start-menyn</a:t>
            </a:r>
            <a:r>
              <a:rPr lang="sv-SE" sz="1800" dirty="0">
                <a:solidFill>
                  <a:srgbClr val="404040"/>
                </a:solidFill>
                <a:latin typeface="Tahoma" pitchFamily="34" charset="0"/>
                <a:ea typeface="Tahoma" pitchFamily="34" charset="0"/>
                <a:cs typeface="Tahoma" pitchFamily="34" charset="0"/>
              </a:rPr>
              <a:t> med hjälp av knappen Start.</a:t>
            </a:r>
          </a:p>
          <a:p>
            <a:pPr eaLnBrk="1" hangingPunct="1">
              <a:lnSpc>
                <a:spcPct val="80000"/>
              </a:lnSpc>
              <a:defRPr/>
            </a:pPr>
            <a:endParaRPr lang="ar-SA" sz="1800" u="sng"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endParaRPr>
          </a:p>
          <a:p>
            <a:pPr eaLnBrk="1" hangingPunct="1">
              <a:lnSpc>
                <a:spcPct val="80000"/>
              </a:lnSpc>
              <a:defRPr/>
            </a:pPr>
            <a:r>
              <a:rPr lang="sv-SE" sz="1800"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När man använder datorn första gången finns det bara en ikon på skrivbordet; det är papperskorgen. Vi förklarar senare hur man kan lägga andra ikoner på skrivbordet</a:t>
            </a:r>
            <a:r>
              <a:rPr lang="ar-SA" sz="1800"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rPr>
              <a:t>. </a:t>
            </a:r>
            <a:endParaRPr lang="sv-SE" sz="1800" dirty="0">
              <a:solidFill>
                <a:srgbClr val="404040"/>
              </a:solidFill>
              <a:effectLst>
                <a:outerShdw blurRad="38100" dist="38100" dir="2700000" algn="tl">
                  <a:srgbClr val="C0C0C0"/>
                </a:outerShdw>
              </a:effectLst>
              <a:latin typeface="Tahoma" pitchFamily="34" charset="0"/>
              <a:ea typeface="Tahoma" pitchFamily="34" charset="0"/>
              <a:cs typeface="Tahoma" pitchFamily="34" charset="0"/>
            </a:endParaRPr>
          </a:p>
        </p:txBody>
      </p:sp>
      <p:cxnSp>
        <p:nvCxnSpPr>
          <p:cNvPr id="17" name="Rak pil 16"/>
          <p:cNvCxnSpPr/>
          <p:nvPr/>
        </p:nvCxnSpPr>
        <p:spPr>
          <a:xfrm flipH="1" flipV="1">
            <a:off x="628650" y="3211513"/>
            <a:ext cx="1018020" cy="3698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1" name="Rak pil 20"/>
          <p:cNvCxnSpPr/>
          <p:nvPr/>
        </p:nvCxnSpPr>
        <p:spPr>
          <a:xfrm flipH="1">
            <a:off x="628650" y="3581401"/>
            <a:ext cx="1018020" cy="167141"/>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blinds(horizontal)">
                                      <p:cBhvr>
                                        <p:cTn id="7" dur="500"/>
                                        <p:tgtEl>
                                          <p:spTgt spid="297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702">
                                            <p:bg/>
                                          </p:spTgt>
                                        </p:tgtEl>
                                        <p:attrNameLst>
                                          <p:attrName>style.visibility</p:attrName>
                                        </p:attrNameLst>
                                      </p:cBhvr>
                                      <p:to>
                                        <p:strVal val="visible"/>
                                      </p:to>
                                    </p:set>
                                    <p:animEffect transition="in" filter="blinds(horizontal)">
                                      <p:cBhvr>
                                        <p:cTn id="12" dur="500"/>
                                        <p:tgtEl>
                                          <p:spTgt spid="2970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705"/>
                                        </p:tgtEl>
                                        <p:attrNameLst>
                                          <p:attrName>style.visibility</p:attrName>
                                        </p:attrNameLst>
                                      </p:cBhvr>
                                      <p:to>
                                        <p:strVal val="visible"/>
                                      </p:to>
                                    </p:set>
                                    <p:anim calcmode="lin" valueType="num">
                                      <p:cBhvr additive="base">
                                        <p:cTn id="17" dur="500" fill="hold"/>
                                        <p:tgtEl>
                                          <p:spTgt spid="29705"/>
                                        </p:tgtEl>
                                        <p:attrNameLst>
                                          <p:attrName>ppt_x</p:attrName>
                                        </p:attrNameLst>
                                      </p:cBhvr>
                                      <p:tavLst>
                                        <p:tav tm="0">
                                          <p:val>
                                            <p:strVal val="#ppt_x"/>
                                          </p:val>
                                        </p:tav>
                                        <p:tav tm="100000">
                                          <p:val>
                                            <p:strVal val="#ppt_x"/>
                                          </p:val>
                                        </p:tav>
                                      </p:tavLst>
                                    </p:anim>
                                    <p:anim calcmode="lin" valueType="num">
                                      <p:cBhvr additive="base">
                                        <p:cTn id="18" dur="500" fill="hold"/>
                                        <p:tgtEl>
                                          <p:spTgt spid="2970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9722"/>
                                        </p:tgtEl>
                                        <p:attrNameLst>
                                          <p:attrName>style.visibility</p:attrName>
                                        </p:attrNameLst>
                                      </p:cBhvr>
                                      <p:to>
                                        <p:strVal val="visible"/>
                                      </p:to>
                                    </p:set>
                                    <p:anim calcmode="lin" valueType="num">
                                      <p:cBhvr additive="base">
                                        <p:cTn id="23" dur="500" fill="hold"/>
                                        <p:tgtEl>
                                          <p:spTgt spid="29722"/>
                                        </p:tgtEl>
                                        <p:attrNameLst>
                                          <p:attrName>ppt_x</p:attrName>
                                        </p:attrNameLst>
                                      </p:cBhvr>
                                      <p:tavLst>
                                        <p:tav tm="0">
                                          <p:val>
                                            <p:strVal val="#ppt_x"/>
                                          </p:val>
                                        </p:tav>
                                        <p:tav tm="100000">
                                          <p:val>
                                            <p:strVal val="#ppt_x"/>
                                          </p:val>
                                        </p:tav>
                                      </p:tavLst>
                                    </p:anim>
                                    <p:anim calcmode="lin" valueType="num">
                                      <p:cBhvr additive="base">
                                        <p:cTn id="24" dur="500" fill="hold"/>
                                        <p:tgtEl>
                                          <p:spTgt spid="297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431"/>
                                        </p:tgtEl>
                                        <p:attrNameLst>
                                          <p:attrName>style.visibility</p:attrName>
                                        </p:attrNameLst>
                                      </p:cBhvr>
                                      <p:to>
                                        <p:strVal val="visible"/>
                                      </p:to>
                                    </p:set>
                                    <p:anim calcmode="lin" valueType="num">
                                      <p:cBhvr additive="base">
                                        <p:cTn id="29" dur="500" fill="hold"/>
                                        <p:tgtEl>
                                          <p:spTgt spid="16431"/>
                                        </p:tgtEl>
                                        <p:attrNameLst>
                                          <p:attrName>ppt_x</p:attrName>
                                        </p:attrNameLst>
                                      </p:cBhvr>
                                      <p:tavLst>
                                        <p:tav tm="0">
                                          <p:val>
                                            <p:strVal val="#ppt_x"/>
                                          </p:val>
                                        </p:tav>
                                        <p:tav tm="100000">
                                          <p:val>
                                            <p:strVal val="#ppt_x"/>
                                          </p:val>
                                        </p:tav>
                                      </p:tavLst>
                                    </p:anim>
                                    <p:anim calcmode="lin" valueType="num">
                                      <p:cBhvr additive="base">
                                        <p:cTn id="30" dur="500" fill="hold"/>
                                        <p:tgtEl>
                                          <p:spTgt spid="1643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9709"/>
                                        </p:tgtEl>
                                        <p:attrNameLst>
                                          <p:attrName>style.visibility</p:attrName>
                                        </p:attrNameLst>
                                      </p:cBhvr>
                                      <p:to>
                                        <p:strVal val="visible"/>
                                      </p:to>
                                    </p:set>
                                    <p:anim calcmode="lin" valueType="num">
                                      <p:cBhvr additive="base">
                                        <p:cTn id="35" dur="500" fill="hold"/>
                                        <p:tgtEl>
                                          <p:spTgt spid="29709"/>
                                        </p:tgtEl>
                                        <p:attrNameLst>
                                          <p:attrName>ppt_x</p:attrName>
                                        </p:attrNameLst>
                                      </p:cBhvr>
                                      <p:tavLst>
                                        <p:tav tm="0">
                                          <p:val>
                                            <p:strVal val="#ppt_x"/>
                                          </p:val>
                                        </p:tav>
                                        <p:tav tm="100000">
                                          <p:val>
                                            <p:strVal val="#ppt_x"/>
                                          </p:val>
                                        </p:tav>
                                      </p:tavLst>
                                    </p:anim>
                                    <p:anim calcmode="lin" valueType="num">
                                      <p:cBhvr additive="base">
                                        <p:cTn id="36" dur="500" fill="hold"/>
                                        <p:tgtEl>
                                          <p:spTgt spid="2970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9712"/>
                                        </p:tgtEl>
                                        <p:attrNameLst>
                                          <p:attrName>style.visibility</p:attrName>
                                        </p:attrNameLst>
                                      </p:cBhvr>
                                      <p:to>
                                        <p:strVal val="visible"/>
                                      </p:to>
                                    </p:set>
                                    <p:anim calcmode="lin" valueType="num">
                                      <p:cBhvr additive="base">
                                        <p:cTn id="41" dur="500" fill="hold"/>
                                        <p:tgtEl>
                                          <p:spTgt spid="29712"/>
                                        </p:tgtEl>
                                        <p:attrNameLst>
                                          <p:attrName>ppt_x</p:attrName>
                                        </p:attrNameLst>
                                      </p:cBhvr>
                                      <p:tavLst>
                                        <p:tav tm="0">
                                          <p:val>
                                            <p:strVal val="#ppt_x"/>
                                          </p:val>
                                        </p:tav>
                                        <p:tav tm="100000">
                                          <p:val>
                                            <p:strVal val="#ppt_x"/>
                                          </p:val>
                                        </p:tav>
                                      </p:tavLst>
                                    </p:anim>
                                    <p:anim calcmode="lin" valueType="num">
                                      <p:cBhvr additive="base">
                                        <p:cTn id="42" dur="500" fill="hold"/>
                                        <p:tgtEl>
                                          <p:spTgt spid="297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9710"/>
                                        </p:tgtEl>
                                        <p:attrNameLst>
                                          <p:attrName>style.visibility</p:attrName>
                                        </p:attrNameLst>
                                      </p:cBhvr>
                                      <p:to>
                                        <p:strVal val="visible"/>
                                      </p:to>
                                    </p:set>
                                    <p:anim calcmode="lin" valueType="num">
                                      <p:cBhvr additive="base">
                                        <p:cTn id="47" dur="500" fill="hold"/>
                                        <p:tgtEl>
                                          <p:spTgt spid="29710"/>
                                        </p:tgtEl>
                                        <p:attrNameLst>
                                          <p:attrName>ppt_x</p:attrName>
                                        </p:attrNameLst>
                                      </p:cBhvr>
                                      <p:tavLst>
                                        <p:tav tm="0">
                                          <p:val>
                                            <p:strVal val="#ppt_x"/>
                                          </p:val>
                                        </p:tav>
                                        <p:tav tm="100000">
                                          <p:val>
                                            <p:strVal val="#ppt_x"/>
                                          </p:val>
                                        </p:tav>
                                      </p:tavLst>
                                    </p:anim>
                                    <p:anim calcmode="lin" valueType="num">
                                      <p:cBhvr additive="base">
                                        <p:cTn id="48" dur="500" fill="hold"/>
                                        <p:tgtEl>
                                          <p:spTgt spid="297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additive="base">
                                        <p:cTn id="53" dur="500" fill="hold"/>
                                        <p:tgtEl>
                                          <p:spTgt spid="46"/>
                                        </p:tgtEl>
                                        <p:attrNameLst>
                                          <p:attrName>ppt_x</p:attrName>
                                        </p:attrNameLst>
                                      </p:cBhvr>
                                      <p:tavLst>
                                        <p:tav tm="0">
                                          <p:val>
                                            <p:strVal val="#ppt_x"/>
                                          </p:val>
                                        </p:tav>
                                        <p:tav tm="100000">
                                          <p:val>
                                            <p:strVal val="#ppt_x"/>
                                          </p:val>
                                        </p:tav>
                                      </p:tavLst>
                                    </p:anim>
                                    <p:anim calcmode="lin" valueType="num">
                                      <p:cBhvr additive="base">
                                        <p:cTn id="5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additive="base">
                                        <p:cTn id="65" dur="500" fill="hold"/>
                                        <p:tgtEl>
                                          <p:spTgt spid="4"/>
                                        </p:tgtEl>
                                        <p:attrNameLst>
                                          <p:attrName>ppt_x</p:attrName>
                                        </p:attrNameLst>
                                      </p:cBhvr>
                                      <p:tavLst>
                                        <p:tav tm="0">
                                          <p:val>
                                            <p:strVal val="#ppt_x"/>
                                          </p:val>
                                        </p:tav>
                                        <p:tav tm="100000">
                                          <p:val>
                                            <p:strVal val="#ppt_x"/>
                                          </p:val>
                                        </p:tav>
                                      </p:tavLst>
                                    </p:anim>
                                    <p:anim calcmode="lin" valueType="num">
                                      <p:cBhvr additive="base">
                                        <p:cTn id="6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9702">
                                            <p:txEl>
                                              <p:pRg st="2" end="2"/>
                                            </p:txEl>
                                          </p:spTgt>
                                        </p:tgtEl>
                                        <p:attrNameLst>
                                          <p:attrName>style.visibility</p:attrName>
                                        </p:attrNameLst>
                                      </p:cBhvr>
                                      <p:to>
                                        <p:strVal val="visible"/>
                                      </p:to>
                                    </p:set>
                                    <p:animEffect transition="in" filter="blinds(horizontal)">
                                      <p:cBhvr>
                                        <p:cTn id="71" dur="500"/>
                                        <p:tgtEl>
                                          <p:spTgt spid="29702">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6667"/>
                                        </p:tgtEl>
                                        <p:attrNameLst>
                                          <p:attrName>style.visibility</p:attrName>
                                        </p:attrNameLst>
                                      </p:cBhvr>
                                      <p:to>
                                        <p:strVal val="visible"/>
                                      </p:to>
                                    </p:set>
                                    <p:animEffect transition="in" filter="fade">
                                      <p:cBhvr>
                                        <p:cTn id="76" dur="1000"/>
                                        <p:tgtEl>
                                          <p:spTgt spid="26667"/>
                                        </p:tgtEl>
                                      </p:cBhvr>
                                    </p:animEffect>
                                    <p:anim calcmode="lin" valueType="num">
                                      <p:cBhvr>
                                        <p:cTn id="77" dur="1000" fill="hold"/>
                                        <p:tgtEl>
                                          <p:spTgt spid="26667"/>
                                        </p:tgtEl>
                                        <p:attrNameLst>
                                          <p:attrName>ppt_x</p:attrName>
                                        </p:attrNameLst>
                                      </p:cBhvr>
                                      <p:tavLst>
                                        <p:tav tm="0">
                                          <p:val>
                                            <p:strVal val="#ppt_x"/>
                                          </p:val>
                                        </p:tav>
                                        <p:tav tm="100000">
                                          <p:val>
                                            <p:strVal val="#ppt_x"/>
                                          </p:val>
                                        </p:tav>
                                      </p:tavLst>
                                    </p:anim>
                                    <p:anim calcmode="lin" valueType="num">
                                      <p:cBhvr>
                                        <p:cTn id="78" dur="1000" fill="hold"/>
                                        <p:tgtEl>
                                          <p:spTgt spid="26667"/>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additive="base">
                                        <p:cTn id="83" dur="500" fill="hold"/>
                                        <p:tgtEl>
                                          <p:spTgt spid="21"/>
                                        </p:tgtEl>
                                        <p:attrNameLst>
                                          <p:attrName>ppt_x</p:attrName>
                                        </p:attrNameLst>
                                      </p:cBhvr>
                                      <p:tavLst>
                                        <p:tav tm="0">
                                          <p:val>
                                            <p:strVal val="#ppt_x"/>
                                          </p:val>
                                        </p:tav>
                                        <p:tav tm="100000">
                                          <p:val>
                                            <p:strVal val="#ppt_x"/>
                                          </p:val>
                                        </p:tav>
                                      </p:tavLst>
                                    </p:anim>
                                    <p:anim calcmode="lin" valueType="num">
                                      <p:cBhvr additive="base">
                                        <p:cTn id="8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additive="base">
                                        <p:cTn id="89" dur="500" fill="hold"/>
                                        <p:tgtEl>
                                          <p:spTgt spid="17"/>
                                        </p:tgtEl>
                                        <p:attrNameLst>
                                          <p:attrName>ppt_x</p:attrName>
                                        </p:attrNameLst>
                                      </p:cBhvr>
                                      <p:tavLst>
                                        <p:tav tm="0">
                                          <p:val>
                                            <p:strVal val="#ppt_x"/>
                                          </p:val>
                                        </p:tav>
                                        <p:tav tm="100000">
                                          <p:val>
                                            <p:strVal val="#ppt_x"/>
                                          </p:val>
                                        </p:tav>
                                      </p:tavLst>
                                    </p:anim>
                                    <p:anim calcmode="lin" valueType="num">
                                      <p:cBhvr additive="base">
                                        <p:cTn id="9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animBg="1"/>
      <p:bldP spid="29709" grpId="0" animBg="1"/>
      <p:bldP spid="29710" grpId="0" animBg="1"/>
      <p:bldP spid="29712" grpId="0" animBg="1"/>
      <p:bldP spid="29722" grpId="0" animBg="1"/>
      <p:bldP spid="16431" grpId="0" animBg="1"/>
      <p:bldP spid="26667" grpId="0" animBg="1"/>
      <p:bldP spid="29702"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0" y="260648"/>
            <a:ext cx="9144000" cy="1152128"/>
          </a:xfrm>
        </p:spPr>
        <p:txBody>
          <a:bodyPr anchor="ctr" anchorCtr="1">
            <a:normAutofit fontScale="90000"/>
          </a:bodyPr>
          <a:lstStyle/>
          <a:p>
            <a:pPr algn="l" eaLnBrk="1" hangingPunct="1">
              <a:defRPr/>
            </a:pPr>
            <a:r>
              <a:rPr lang="sv-SE" sz="4900" dirty="0">
                <a:solidFill>
                  <a:schemeClr val="accent1"/>
                </a:solidFill>
                <a:latin typeface="Tahoma" pitchFamily="34" charset="0"/>
                <a:ea typeface="Tahoma" pitchFamily="34" charset="0"/>
                <a:cs typeface="Tahoma" pitchFamily="34" charset="0"/>
              </a:rPr>
              <a:t>Ikonerna på skrivbordet </a:t>
            </a:r>
            <a:br>
              <a:rPr lang="sv-SE" sz="4900" dirty="0">
                <a:solidFill>
                  <a:schemeClr val="accent1"/>
                </a:solidFill>
                <a:latin typeface="Tahoma" pitchFamily="34" charset="0"/>
                <a:ea typeface="Tahoma" pitchFamily="34" charset="0"/>
                <a:cs typeface="Tahoma" pitchFamily="34" charset="0"/>
              </a:rPr>
            </a:br>
            <a:br>
              <a:rPr lang="sv-SE" sz="2400" dirty="0">
                <a:solidFill>
                  <a:schemeClr val="accent1"/>
                </a:solidFill>
                <a:latin typeface="Tahoma" pitchFamily="34" charset="0"/>
                <a:ea typeface="Tahoma" pitchFamily="34" charset="0"/>
                <a:cs typeface="Tahoma" pitchFamily="34" charset="0"/>
              </a:rPr>
            </a:br>
            <a:endParaRPr lang="sv-SE" sz="2700" dirty="0">
              <a:latin typeface="Tahoma" pitchFamily="34" charset="0"/>
              <a:ea typeface="Tahoma" pitchFamily="34" charset="0"/>
              <a:cs typeface="Tahoma" pitchFamily="34" charset="0"/>
            </a:endParaRPr>
          </a:p>
        </p:txBody>
      </p:sp>
      <p:sp>
        <p:nvSpPr>
          <p:cNvPr id="74757" name="Rectangle 5"/>
          <p:cNvSpPr>
            <a:spLocks noGrp="1" noChangeArrowheads="1"/>
          </p:cNvSpPr>
          <p:nvPr>
            <p:ph type="body" sz="half" idx="4294967295"/>
          </p:nvPr>
        </p:nvSpPr>
        <p:spPr>
          <a:xfrm>
            <a:off x="827584" y="4509120"/>
            <a:ext cx="7523162" cy="1871662"/>
          </a:xfrm>
        </p:spPr>
        <p:txBody>
          <a:bodyPr>
            <a:normAutofit/>
          </a:bodyPr>
          <a:lstStyle/>
          <a:p>
            <a:pPr>
              <a:defRPr/>
            </a:pPr>
            <a:r>
              <a:rPr lang="sv-SE" sz="2400" b="1" dirty="0">
                <a:latin typeface="Tahoma" pitchFamily="34" charset="0"/>
                <a:ea typeface="Tahoma" pitchFamily="34" charset="0"/>
                <a:cs typeface="Tahoma" pitchFamily="34" charset="0"/>
              </a:rPr>
              <a:t>Visa</a:t>
            </a:r>
            <a:r>
              <a:rPr lang="sv-SE" sz="2400" dirty="0">
                <a:latin typeface="Tahoma" pitchFamily="34" charset="0"/>
                <a:ea typeface="Tahoma" pitchFamily="34" charset="0"/>
                <a:cs typeface="Tahoma" pitchFamily="34" charset="0"/>
              </a:rPr>
              <a:t>: Här kan man bland annat ändra storlek på skrivbordsikonerna. </a:t>
            </a:r>
          </a:p>
          <a:p>
            <a:pPr>
              <a:defRPr/>
            </a:pPr>
            <a:r>
              <a:rPr lang="sv-SE" sz="2400" b="1" dirty="0">
                <a:latin typeface="Tahoma" pitchFamily="34" charset="0"/>
                <a:ea typeface="Tahoma" pitchFamily="34" charset="0"/>
                <a:cs typeface="Tahoma" pitchFamily="34" charset="0"/>
              </a:rPr>
              <a:t>Ordna</a:t>
            </a:r>
            <a:r>
              <a:rPr lang="sv-SE" sz="2400" dirty="0">
                <a:latin typeface="Tahoma" pitchFamily="34" charset="0"/>
                <a:ea typeface="Tahoma" pitchFamily="34" charset="0"/>
                <a:cs typeface="Tahoma" pitchFamily="34" charset="0"/>
              </a:rPr>
              <a:t>: Vi kan välja att ordna ikonerna efter storlek namn, typ eller ändringsdatum</a:t>
            </a:r>
            <a:r>
              <a:rPr lang="ar-AE" sz="2400" dirty="0">
                <a:latin typeface="Tahoma" pitchFamily="34" charset="0"/>
                <a:ea typeface="Tahoma" pitchFamily="34" charset="0"/>
                <a:cs typeface="Tahoma" pitchFamily="34" charset="0"/>
              </a:rPr>
              <a:t> .</a:t>
            </a:r>
          </a:p>
        </p:txBody>
      </p:sp>
      <p:sp>
        <p:nvSpPr>
          <p:cNvPr id="5" name="textruta 4"/>
          <p:cNvSpPr txBox="1"/>
          <p:nvPr/>
        </p:nvSpPr>
        <p:spPr>
          <a:xfrm>
            <a:off x="395536" y="908720"/>
            <a:ext cx="7560840" cy="830997"/>
          </a:xfrm>
          <a:prstGeom prst="rect">
            <a:avLst/>
          </a:prstGeom>
          <a:noFill/>
        </p:spPr>
        <p:txBody>
          <a:bodyPr wrap="square" rtlCol="0">
            <a:spAutoFit/>
          </a:bodyPr>
          <a:lstStyle/>
          <a:p>
            <a:pPr lvl="2"/>
            <a:r>
              <a:rPr lang="sv-SE" sz="2400" b="1" dirty="0">
                <a:latin typeface="Tahoma" pitchFamily="34" charset="0"/>
                <a:ea typeface="Tahoma" pitchFamily="34" charset="0"/>
                <a:cs typeface="Tahoma" pitchFamily="34" charset="0"/>
              </a:rPr>
              <a:t>Högerklicka</a:t>
            </a:r>
            <a:r>
              <a:rPr lang="sv-SE" sz="2400" dirty="0">
                <a:latin typeface="Tahoma" pitchFamily="34" charset="0"/>
                <a:ea typeface="Tahoma" pitchFamily="34" charset="0"/>
                <a:cs typeface="Tahoma" pitchFamily="34" charset="0"/>
              </a:rPr>
              <a:t> med musen på en tom plats på skrivbordet så visas denna snabbmeny.</a:t>
            </a:r>
            <a:endParaRPr lang="sv-SE" sz="2400" dirty="0"/>
          </a:p>
        </p:txBody>
      </p:sp>
      <p:pic>
        <p:nvPicPr>
          <p:cNvPr id="11" name="Bildobjekt 10">
            <a:extLst>
              <a:ext uri="{FF2B5EF4-FFF2-40B4-BE49-F238E27FC236}">
                <a16:creationId xmlns:a16="http://schemas.microsoft.com/office/drawing/2014/main" id="{1EEC64C3-DE5F-43FE-98AC-E6E37740D8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924" y="1764229"/>
            <a:ext cx="3950063" cy="27167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757">
                                            <p:txEl>
                                              <p:pRg st="0" end="0"/>
                                            </p:txEl>
                                          </p:spTgt>
                                        </p:tgtEl>
                                        <p:attrNameLst>
                                          <p:attrName>style.visibility</p:attrName>
                                        </p:attrNameLst>
                                      </p:cBhvr>
                                      <p:to>
                                        <p:strVal val="visible"/>
                                      </p:to>
                                    </p:set>
                                    <p:animEffect transition="in" filter="barn(inVertical)">
                                      <p:cBhvr>
                                        <p:cTn id="7" dur="500"/>
                                        <p:tgtEl>
                                          <p:spTgt spid="747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4757">
                                            <p:txEl>
                                              <p:pRg st="1" end="1"/>
                                            </p:txEl>
                                          </p:spTgt>
                                        </p:tgtEl>
                                        <p:attrNameLst>
                                          <p:attrName>style.visibility</p:attrName>
                                        </p:attrNameLst>
                                      </p:cBhvr>
                                      <p:to>
                                        <p:strVal val="visible"/>
                                      </p:to>
                                    </p:set>
                                    <p:animEffect transition="in" filter="barn(inVertical)">
                                      <p:cBhvr>
                                        <p:cTn id="12" dur="500"/>
                                        <p:tgtEl>
                                          <p:spTgt spid="747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494A5EC-C5C4-40BA-A880-84D486476C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663" y="1901435"/>
            <a:ext cx="4613175" cy="4134630"/>
          </a:xfrm>
          <a:prstGeom prst="rect">
            <a:avLst/>
          </a:prstGeom>
        </p:spPr>
      </p:pic>
      <p:sp>
        <p:nvSpPr>
          <p:cNvPr id="76802" name="Rectangle 2"/>
          <p:cNvSpPr>
            <a:spLocks noGrp="1" noChangeArrowheads="1"/>
          </p:cNvSpPr>
          <p:nvPr>
            <p:ph type="title" idx="4294967295"/>
          </p:nvPr>
        </p:nvSpPr>
        <p:spPr>
          <a:xfrm>
            <a:off x="0" y="193942"/>
            <a:ext cx="9144001" cy="1255985"/>
          </a:xfrm>
        </p:spPr>
        <p:txBody>
          <a:bodyPr anchor="ctr" anchorCtr="1">
            <a:noAutofit/>
          </a:bodyPr>
          <a:lstStyle/>
          <a:p>
            <a:pPr algn="l" eaLnBrk="1" hangingPunct="1">
              <a:defRPr/>
            </a:pPr>
            <a:r>
              <a:rPr lang="sv-SE" dirty="0">
                <a:solidFill>
                  <a:schemeClr val="accent1"/>
                </a:solidFill>
                <a:latin typeface="Tahoma" pitchFamily="34" charset="0"/>
                <a:ea typeface="Tahoma" pitchFamily="34" charset="0"/>
                <a:cs typeface="Tahoma" pitchFamily="34" charset="0"/>
              </a:rPr>
              <a:t>Skapa ny fil eller ny mapp på skrivbordet</a:t>
            </a:r>
          </a:p>
        </p:txBody>
      </p:sp>
      <p:sp>
        <p:nvSpPr>
          <p:cNvPr id="28678" name="AutoShape 6"/>
          <p:cNvSpPr>
            <a:spLocks noChangeArrowheads="1"/>
          </p:cNvSpPr>
          <p:nvPr/>
        </p:nvSpPr>
        <p:spPr bwMode="auto">
          <a:xfrm>
            <a:off x="6732173" y="2276599"/>
            <a:ext cx="1584325" cy="1368425"/>
          </a:xfrm>
          <a:prstGeom prst="wedgeRoundRectCallout">
            <a:avLst>
              <a:gd name="adj1" fmla="val -58264"/>
              <a:gd name="adj2" fmla="val 74241"/>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400" b="1" dirty="0">
                <a:latin typeface="Tahoma" pitchFamily="34" charset="0"/>
                <a:ea typeface="Tahoma" pitchFamily="34" charset="0"/>
                <a:cs typeface="Tahoma" pitchFamily="34" charset="0"/>
              </a:rPr>
              <a:t>Välj vilken typ av fil som du vill skapa.</a:t>
            </a:r>
          </a:p>
        </p:txBody>
      </p:sp>
      <p:sp>
        <p:nvSpPr>
          <p:cNvPr id="10" name="AutoShape 6"/>
          <p:cNvSpPr>
            <a:spLocks noChangeArrowheads="1"/>
          </p:cNvSpPr>
          <p:nvPr/>
        </p:nvSpPr>
        <p:spPr bwMode="auto">
          <a:xfrm>
            <a:off x="4430250" y="980728"/>
            <a:ext cx="2305050" cy="1758260"/>
          </a:xfrm>
          <a:prstGeom prst="wedgeRoundRectCallout">
            <a:avLst>
              <a:gd name="adj1" fmla="val -113101"/>
              <a:gd name="adj2" fmla="val 116736"/>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sv-SE" sz="1400" b="1" dirty="0">
                <a:effectLst>
                  <a:outerShdw blurRad="38100" dist="38100" dir="2700000" algn="tl">
                    <a:srgbClr val="C0C0C0"/>
                  </a:outerShdw>
                </a:effectLst>
                <a:latin typeface="Tahoma" pitchFamily="34" charset="0"/>
                <a:ea typeface="Tahoma" pitchFamily="34" charset="0"/>
                <a:cs typeface="Tahoma" pitchFamily="34" charset="0"/>
              </a:rPr>
              <a:t>Högerklicka med musen på en tom plats av skrivbordet.</a:t>
            </a:r>
            <a:br>
              <a:rPr lang="sv-SE" sz="1400" b="1" dirty="0">
                <a:effectLst>
                  <a:outerShdw blurRad="38100" dist="38100" dir="2700000" algn="tl">
                    <a:srgbClr val="C0C0C0"/>
                  </a:outerShdw>
                </a:effectLst>
                <a:latin typeface="Tahoma" pitchFamily="34" charset="0"/>
                <a:ea typeface="Tahoma" pitchFamily="34" charset="0"/>
                <a:cs typeface="Tahoma" pitchFamily="34" charset="0"/>
              </a:rPr>
            </a:br>
            <a:r>
              <a:rPr lang="sv-SE" sz="1400" b="1" dirty="0">
                <a:effectLst>
                  <a:outerShdw blurRad="38100" dist="38100" dir="2700000" algn="tl">
                    <a:srgbClr val="C0C0C0"/>
                  </a:outerShdw>
                </a:effectLst>
                <a:latin typeface="Tahoma" pitchFamily="34" charset="0"/>
                <a:ea typeface="Tahoma" pitchFamily="34" charset="0"/>
                <a:cs typeface="Tahoma" pitchFamily="34" charset="0"/>
              </a:rPr>
              <a:t>Välj ”Nytt”.</a:t>
            </a:r>
            <a:endParaRPr lang="sv-SE" sz="1400" dirty="0">
              <a:latin typeface="Tahoma" pitchFamily="34" charset="0"/>
              <a:ea typeface="Tahoma" pitchFamily="34" charset="0"/>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8">
                                            <p:bg/>
                                          </p:spTgt>
                                        </p:tgtEl>
                                        <p:attrNameLst>
                                          <p:attrName>style.visibility</p:attrName>
                                        </p:attrNameLst>
                                      </p:cBhvr>
                                      <p:to>
                                        <p:strVal val="visible"/>
                                      </p:to>
                                    </p:set>
                                    <p:animEffect transition="in" filter="fade">
                                      <p:cBhvr>
                                        <p:cTn id="12" dur="500"/>
                                        <p:tgtEl>
                                          <p:spTgt spid="28678">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678">
                                            <p:txEl>
                                              <p:pRg st="0" end="0"/>
                                            </p:txEl>
                                          </p:spTgt>
                                        </p:tgtEl>
                                        <p:attrNameLst>
                                          <p:attrName>style.visibility</p:attrName>
                                        </p:attrNameLst>
                                      </p:cBhvr>
                                      <p:to>
                                        <p:strVal val="visible"/>
                                      </p:to>
                                    </p:set>
                                    <p:animEffect transition="in" filter="fade">
                                      <p:cBhvr>
                                        <p:cTn id="15" dur="500"/>
                                        <p:tgtEl>
                                          <p:spTgt spid="286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build="allAtOnce"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0" y="332656"/>
            <a:ext cx="9144000" cy="1439887"/>
          </a:xfrm>
        </p:spPr>
        <p:txBody>
          <a:bodyPr anchor="ctr" anchorCtr="1">
            <a:normAutofit fontScale="90000"/>
          </a:bodyPr>
          <a:lstStyle/>
          <a:p>
            <a:pPr algn="l" eaLnBrk="1" hangingPunct="1">
              <a:defRPr/>
            </a:pPr>
            <a:r>
              <a:rPr lang="sv-SE" sz="4900" dirty="0">
                <a:solidFill>
                  <a:schemeClr val="accent1"/>
                </a:solidFill>
                <a:latin typeface="Tahoma" pitchFamily="34" charset="0"/>
                <a:ea typeface="Tahoma" pitchFamily="34" charset="0"/>
                <a:cs typeface="Tahoma" pitchFamily="34" charset="0"/>
              </a:rPr>
              <a:t>Gör inställningar på skrivbordet</a:t>
            </a:r>
            <a:br>
              <a:rPr lang="sv-SE" sz="2800" dirty="0">
                <a:solidFill>
                  <a:schemeClr val="hlink"/>
                </a:solidFill>
                <a:latin typeface="Tahoma" pitchFamily="34" charset="0"/>
                <a:ea typeface="Tahoma" pitchFamily="34" charset="0"/>
                <a:cs typeface="Tahoma" pitchFamily="34" charset="0"/>
              </a:rPr>
            </a:br>
            <a:r>
              <a:rPr lang="sv-SE" sz="2400" dirty="0">
                <a:latin typeface="Tahoma" pitchFamily="34" charset="0"/>
                <a:ea typeface="Tahoma" pitchFamily="34" charset="0"/>
                <a:cs typeface="Tahoma" pitchFamily="34" charset="0"/>
              </a:rPr>
              <a:t>Klicka på höger musknapp på en tom plats på skrivbordet. Välj ”</a:t>
            </a:r>
            <a:r>
              <a:rPr lang="en-US" sz="2400" dirty="0" err="1">
                <a:latin typeface="Tahoma" pitchFamily="34" charset="0"/>
                <a:ea typeface="Tahoma" pitchFamily="34" charset="0"/>
                <a:cs typeface="Tahoma" pitchFamily="34" charset="0"/>
              </a:rPr>
              <a:t>Anpassa</a:t>
            </a:r>
            <a:r>
              <a:rPr lang="en-US" sz="2400" dirty="0">
                <a:latin typeface="Tahoma" pitchFamily="34" charset="0"/>
                <a:ea typeface="Tahoma" pitchFamily="34" charset="0"/>
                <a:cs typeface="Tahoma" pitchFamily="34" charset="0"/>
              </a:rPr>
              <a:t>”</a:t>
            </a:r>
            <a:r>
              <a:rPr lang="sv-SE" sz="2400" dirty="0">
                <a:latin typeface="Tahoma" pitchFamily="34" charset="0"/>
                <a:ea typeface="Tahoma" pitchFamily="34" charset="0"/>
                <a:cs typeface="Tahoma" pitchFamily="34" charset="0"/>
              </a:rPr>
              <a:t>.</a:t>
            </a:r>
          </a:p>
        </p:txBody>
      </p:sp>
      <p:sp>
        <p:nvSpPr>
          <p:cNvPr id="78854" name="Rectangle 6"/>
          <p:cNvSpPr>
            <a:spLocks noGrp="1" noChangeArrowheads="1"/>
          </p:cNvSpPr>
          <p:nvPr>
            <p:ph type="body" sz="half" idx="4294967295"/>
          </p:nvPr>
        </p:nvSpPr>
        <p:spPr>
          <a:xfrm>
            <a:off x="4499992" y="2348880"/>
            <a:ext cx="4365625" cy="3888432"/>
          </a:xfrm>
        </p:spPr>
        <p:txBody>
          <a:bodyPr>
            <a:normAutofit/>
          </a:bodyPr>
          <a:lstStyle/>
          <a:p>
            <a:pPr eaLnBrk="1" hangingPunct="1">
              <a:defRPr/>
            </a:pPr>
            <a:r>
              <a:rPr lang="sv-SE" sz="2000" dirty="0">
                <a:latin typeface="Tahoma" pitchFamily="34" charset="0"/>
                <a:ea typeface="Tahoma" pitchFamily="34" charset="0"/>
                <a:cs typeface="Tahoma" pitchFamily="34" charset="0"/>
              </a:rPr>
              <a:t>Här kan du bland annat ändra bakgrundsbilder eller välja  bakgrunds-färg. Klicka i rullistan under ”Bakgrund” och välj om du vill visa en bild, ett bildspel eller en enskild färg. Du kan också välja olika teman eller annat teckensnitt för skrivbordet. Du kan också ändra vad som ska visas i startmenyn. </a:t>
            </a:r>
          </a:p>
        </p:txBody>
      </p:sp>
      <p:pic>
        <p:nvPicPr>
          <p:cNvPr id="3" name="Bildobjekt 2">
            <a:extLst>
              <a:ext uri="{FF2B5EF4-FFF2-40B4-BE49-F238E27FC236}">
                <a16:creationId xmlns:a16="http://schemas.microsoft.com/office/drawing/2014/main" id="{A343B5C4-CFBA-4994-88D0-3871D5A3E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56" y="2379827"/>
            <a:ext cx="3018477" cy="2705357"/>
          </a:xfrm>
          <a:prstGeom prst="rect">
            <a:avLst/>
          </a:prstGeom>
        </p:spPr>
      </p:pic>
      <p:sp>
        <p:nvSpPr>
          <p:cNvPr id="4" name="Ellips 3">
            <a:extLst>
              <a:ext uri="{FF2B5EF4-FFF2-40B4-BE49-F238E27FC236}">
                <a16:creationId xmlns:a16="http://schemas.microsoft.com/office/drawing/2014/main" id="{C0E6B300-766E-4776-A297-7E40B34177D2}"/>
              </a:ext>
            </a:extLst>
          </p:cNvPr>
          <p:cNvSpPr/>
          <p:nvPr/>
        </p:nvSpPr>
        <p:spPr>
          <a:xfrm>
            <a:off x="251520" y="4149080"/>
            <a:ext cx="748589" cy="432048"/>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3561458"/>
            <a:ext cx="2818546" cy="19776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additive="base">
                                        <p:cTn id="7" dur="500" fill="hold"/>
                                        <p:tgtEl>
                                          <p:spTgt spid="78850"/>
                                        </p:tgtEl>
                                        <p:attrNameLst>
                                          <p:attrName>ppt_x</p:attrName>
                                        </p:attrNameLst>
                                      </p:cBhvr>
                                      <p:tavLst>
                                        <p:tav tm="0">
                                          <p:val>
                                            <p:strVal val="#ppt_x"/>
                                          </p:val>
                                        </p:tav>
                                        <p:tav tm="100000">
                                          <p:val>
                                            <p:strVal val="#ppt_x"/>
                                          </p:val>
                                        </p:tav>
                                      </p:tavLst>
                                    </p:anim>
                                    <p:anim calcmode="lin" valueType="num">
                                      <p:cBhvr additive="base">
                                        <p:cTn id="8" dur="500" fill="hold"/>
                                        <p:tgtEl>
                                          <p:spTgt spid="788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8854">
                                            <p:txEl>
                                              <p:pRg st="0" end="0"/>
                                            </p:txEl>
                                          </p:spTgt>
                                        </p:tgtEl>
                                        <p:attrNameLst>
                                          <p:attrName>style.visibility</p:attrName>
                                        </p:attrNameLst>
                                      </p:cBhvr>
                                      <p:to>
                                        <p:strVal val="visible"/>
                                      </p:to>
                                    </p:set>
                                    <p:anim calcmode="lin" valueType="num">
                                      <p:cBhvr additive="base">
                                        <p:cTn id="29" dur="500" fill="hold"/>
                                        <p:tgtEl>
                                          <p:spTgt spid="7885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885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E357512-42D5-4ACB-9840-F3FED12A7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3577" y="980728"/>
            <a:ext cx="4517846" cy="3169956"/>
          </a:xfrm>
          <a:prstGeom prst="rect">
            <a:avLst/>
          </a:prstGeom>
        </p:spPr>
      </p:pic>
      <p:sp>
        <p:nvSpPr>
          <p:cNvPr id="83972" name="Rectangle 4"/>
          <p:cNvSpPr>
            <a:spLocks noGrp="1" noChangeArrowheads="1"/>
          </p:cNvSpPr>
          <p:nvPr>
            <p:ph type="title" idx="4294967295"/>
          </p:nvPr>
        </p:nvSpPr>
        <p:spPr>
          <a:xfrm>
            <a:off x="0" y="114191"/>
            <a:ext cx="9144000" cy="984250"/>
          </a:xfrm>
        </p:spPr>
        <p:txBody>
          <a:bodyPr anchor="ctr" anchorCtr="1"/>
          <a:lstStyle/>
          <a:p>
            <a:pPr eaLnBrk="1" hangingPunct="1">
              <a:defRPr/>
            </a:pPr>
            <a:r>
              <a:rPr lang="sv-S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Skärmsläckare</a:t>
            </a:r>
          </a:p>
        </p:txBody>
      </p:sp>
      <p:sp>
        <p:nvSpPr>
          <p:cNvPr id="83973" name="Rectangle 5"/>
          <p:cNvSpPr>
            <a:spLocks noGrp="1" noChangeArrowheads="1"/>
          </p:cNvSpPr>
          <p:nvPr>
            <p:ph type="body" sz="half" idx="4294967295"/>
          </p:nvPr>
        </p:nvSpPr>
        <p:spPr>
          <a:xfrm>
            <a:off x="611560" y="1293614"/>
            <a:ext cx="3670299" cy="4104456"/>
          </a:xfrm>
          <a:ln>
            <a:noFill/>
          </a:ln>
        </p:spPr>
        <p:txBody>
          <a:bodyPr>
            <a:noAutofit/>
          </a:bodyPr>
          <a:lstStyle/>
          <a:p>
            <a:pPr marL="0" indent="0">
              <a:defRPr/>
            </a:pPr>
            <a:r>
              <a:rPr lang="sv-SE" sz="1800" dirty="0">
                <a:latin typeface="Tahoma" pitchFamily="34" charset="0"/>
                <a:ea typeface="Tahoma" pitchFamily="34" charset="0"/>
                <a:cs typeface="Tahoma" pitchFamily="34" charset="0"/>
              </a:rPr>
              <a:t> Klicka på höger musknapp på en tom plats på skrivbordet. Välj ”</a:t>
            </a:r>
            <a:r>
              <a:rPr lang="en-US" sz="1800" dirty="0" err="1">
                <a:latin typeface="Tahoma" pitchFamily="34" charset="0"/>
                <a:ea typeface="Tahoma" pitchFamily="34" charset="0"/>
                <a:cs typeface="Tahoma" pitchFamily="34" charset="0"/>
              </a:rPr>
              <a:t>Anpassa</a:t>
            </a:r>
            <a:r>
              <a:rPr lang="en-US" sz="1800" dirty="0">
                <a:latin typeface="Tahoma" pitchFamily="34" charset="0"/>
                <a:ea typeface="Tahoma" pitchFamily="34" charset="0"/>
                <a:cs typeface="Tahoma" pitchFamily="34" charset="0"/>
              </a:rPr>
              <a:t>”</a:t>
            </a:r>
            <a:r>
              <a:rPr lang="sv-SE" sz="1800" dirty="0">
                <a:latin typeface="Tahoma" pitchFamily="34" charset="0"/>
                <a:ea typeface="Tahoma" pitchFamily="34" charset="0"/>
                <a:cs typeface="Tahoma" pitchFamily="34" charset="0"/>
              </a:rPr>
              <a:t>. </a:t>
            </a:r>
          </a:p>
          <a:p>
            <a:pPr marL="0" indent="0">
              <a:defRPr/>
            </a:pPr>
            <a:endParaRPr lang="sv-SE" sz="1800" dirty="0">
              <a:latin typeface="Tahoma" pitchFamily="34" charset="0"/>
              <a:ea typeface="Tahoma" pitchFamily="34" charset="0"/>
              <a:cs typeface="Tahoma" pitchFamily="34" charset="0"/>
            </a:endParaRPr>
          </a:p>
          <a:p>
            <a:pPr marL="0" indent="0">
              <a:defRPr/>
            </a:pPr>
            <a:r>
              <a:rPr lang="sv-SE" sz="1800" dirty="0">
                <a:effectLst>
                  <a:outerShdw blurRad="38100" dist="38100" dir="2700000" algn="tl">
                    <a:srgbClr val="C0C0C0"/>
                  </a:outerShdw>
                </a:effectLst>
                <a:latin typeface="Tahoma" pitchFamily="34" charset="0"/>
                <a:ea typeface="Tahoma" pitchFamily="34" charset="0"/>
                <a:cs typeface="Tahoma" pitchFamily="34" charset="0"/>
              </a:rPr>
              <a:t> I fönstret som öppnas klickar du på ”låsskärmen”.</a:t>
            </a:r>
          </a:p>
          <a:p>
            <a:pPr marL="0" indent="0">
              <a:defRPr/>
            </a:pPr>
            <a:r>
              <a:rPr lang="sv-SE" sz="1800" dirty="0">
                <a:effectLst>
                  <a:outerShdw blurRad="38100" dist="38100" dir="2700000" algn="tl">
                    <a:srgbClr val="C0C0C0"/>
                  </a:outerShdw>
                </a:effectLst>
                <a:latin typeface="Tahoma" pitchFamily="34" charset="0"/>
                <a:ea typeface="Tahoma" pitchFamily="34" charset="0"/>
                <a:cs typeface="Tahoma" pitchFamily="34" charset="0"/>
              </a:rPr>
              <a:t> I det nya fönster som öppnas du ställa in vilken typ av skärmsläckare du vill använda.</a:t>
            </a:r>
          </a:p>
          <a:p>
            <a:pPr marL="0" indent="0">
              <a:buNone/>
              <a:defRPr/>
            </a:pPr>
            <a:r>
              <a:rPr lang="sv-SE" sz="1800" dirty="0">
                <a:effectLst>
                  <a:outerShdw blurRad="38100" dist="38100" dir="2700000" algn="tl">
                    <a:srgbClr val="C0C0C0"/>
                  </a:outerShdw>
                </a:effectLst>
                <a:latin typeface="Tahoma" pitchFamily="34" charset="0"/>
                <a:ea typeface="Tahoma" pitchFamily="34" charset="0"/>
                <a:cs typeface="Tahoma" pitchFamily="34" charset="0"/>
              </a:rPr>
              <a:t> </a:t>
            </a:r>
          </a:p>
          <a:p>
            <a:pPr marL="0" indent="0">
              <a:defRPr/>
            </a:pPr>
            <a:r>
              <a:rPr lang="sv-SE" sz="1800" dirty="0">
                <a:effectLst>
                  <a:outerShdw blurRad="38100" dist="38100" dir="2700000" algn="tl">
                    <a:srgbClr val="C0C0C0"/>
                  </a:outerShdw>
                </a:effectLst>
                <a:latin typeface="Tahoma" pitchFamily="34" charset="0"/>
                <a:ea typeface="Tahoma" pitchFamily="34" charset="0"/>
                <a:cs typeface="Tahoma" pitchFamily="34" charset="0"/>
              </a:rPr>
              <a:t> Du kan också ställa in hur lång tid det ska gå innan skärm-släckaren startar.</a:t>
            </a:r>
          </a:p>
        </p:txBody>
      </p:sp>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029" y="2708920"/>
            <a:ext cx="3147299" cy="3458716"/>
          </a:xfrm>
          <a:prstGeom prst="rect">
            <a:avLst/>
          </a:prstGeom>
        </p:spPr>
      </p:pic>
      <p:sp>
        <p:nvSpPr>
          <p:cNvPr id="83976" name="AutoShape 8"/>
          <p:cNvSpPr>
            <a:spLocks noChangeArrowheads="1"/>
          </p:cNvSpPr>
          <p:nvPr/>
        </p:nvSpPr>
        <p:spPr bwMode="auto">
          <a:xfrm>
            <a:off x="6616009" y="5085184"/>
            <a:ext cx="2304355" cy="648691"/>
          </a:xfrm>
          <a:prstGeom prst="wedgeRoundRectCallout">
            <a:avLst>
              <a:gd name="adj1" fmla="val -104415"/>
              <a:gd name="adj2" fmla="val -63086"/>
              <a:gd name="adj3" fmla="val 16667"/>
            </a:avLst>
          </a:prstGeom>
          <a:solidFill>
            <a:schemeClr val="accent1">
              <a:lumMod val="40000"/>
              <a:lumOff val="60000"/>
            </a:schemeClr>
          </a:solidFill>
          <a:ln w="3175">
            <a:solidFill>
              <a:schemeClr val="tx1"/>
            </a:solidFill>
            <a:miter lim="800000"/>
            <a:headEnd/>
            <a:tailEnd/>
          </a:ln>
        </p:spPr>
        <p:txBody>
          <a:bodyPr/>
          <a:lstStyle/>
          <a:p>
            <a:pPr lvl="1"/>
            <a:r>
              <a:rPr lang="sv-SE" sz="1200" b="1" dirty="0">
                <a:latin typeface="Tahoma" pitchFamily="34" charset="0"/>
                <a:ea typeface="Tahoma" pitchFamily="34" charset="0"/>
                <a:cs typeface="Tahoma" pitchFamily="34" charset="0"/>
              </a:rPr>
              <a:t>Här ställer du in väntetid för skärmsläckare </a:t>
            </a:r>
            <a:endParaRPr lang="ar-AE" sz="1200" b="1" dirty="0">
              <a:latin typeface="Tahoma" pitchFamily="34" charset="0"/>
              <a:ea typeface="Tahoma" pitchFamily="34" charset="0"/>
              <a:cs typeface="Tahoma" pitchFamily="34" charset="0"/>
            </a:endParaRPr>
          </a:p>
          <a:p>
            <a:endParaRPr lang="sv-SE" sz="1800" dirty="0">
              <a:latin typeface="Tahoma" pitchFamily="34" charset="0"/>
              <a:ea typeface="Tahoma" pitchFamily="34" charset="0"/>
              <a:cs typeface="Tahoma" pitchFamily="34" charset="0"/>
            </a:endParaRPr>
          </a:p>
        </p:txBody>
      </p:sp>
      <p:sp>
        <p:nvSpPr>
          <p:cNvPr id="21512" name="AutoShape 8"/>
          <p:cNvSpPr>
            <a:spLocks noChangeArrowheads="1"/>
          </p:cNvSpPr>
          <p:nvPr/>
        </p:nvSpPr>
        <p:spPr bwMode="auto">
          <a:xfrm>
            <a:off x="4413577" y="3235234"/>
            <a:ext cx="1444040" cy="719708"/>
          </a:xfrm>
          <a:prstGeom prst="wedgeRoundRectCallout">
            <a:avLst>
              <a:gd name="adj1" fmla="val 43655"/>
              <a:gd name="adj2" fmla="val 142573"/>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defRPr/>
            </a:pPr>
            <a:r>
              <a:rPr lang="sv-SE" sz="1200" b="1" dirty="0">
                <a:effectLst>
                  <a:outerShdw blurRad="38100" dist="38100" dir="2700000" algn="tl">
                    <a:srgbClr val="C0C0C0"/>
                  </a:outerShdw>
                </a:effectLst>
                <a:latin typeface="Tahoma" pitchFamily="34" charset="0"/>
                <a:ea typeface="Tahoma" pitchFamily="34" charset="0"/>
                <a:cs typeface="Tahoma" pitchFamily="34" charset="0"/>
              </a:rPr>
              <a:t> Här väljer du typ av skärmsläckare</a:t>
            </a:r>
            <a:endParaRPr lang="sv-SE" sz="1200" b="1" dirty="0">
              <a:latin typeface="Tahoma" pitchFamily="34" charset="0"/>
              <a:ea typeface="Tahoma" pitchFamily="34" charset="0"/>
              <a:cs typeface="Tahoma" pitchFamily="34" charset="0"/>
            </a:endParaRPr>
          </a:p>
        </p:txBody>
      </p:sp>
      <p:sp>
        <p:nvSpPr>
          <p:cNvPr id="4" name="Ellips 3"/>
          <p:cNvSpPr/>
          <p:nvPr/>
        </p:nvSpPr>
        <p:spPr>
          <a:xfrm>
            <a:off x="7696178" y="2974880"/>
            <a:ext cx="764254" cy="742152"/>
          </a:xfrm>
          <a:prstGeom prst="ellipse">
            <a:avLst/>
          </a:prstGeom>
          <a:no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973">
                                            <p:txEl>
                                              <p:pRg st="0" end="0"/>
                                            </p:txEl>
                                          </p:spTgt>
                                        </p:tgtEl>
                                        <p:attrNameLst>
                                          <p:attrName>style.visibility</p:attrName>
                                        </p:attrNameLst>
                                      </p:cBhvr>
                                      <p:to>
                                        <p:strVal val="visible"/>
                                      </p:to>
                                    </p:set>
                                    <p:anim calcmode="lin" valueType="num">
                                      <p:cBhvr additive="base">
                                        <p:cTn id="7" dur="500" fill="hold"/>
                                        <p:tgtEl>
                                          <p:spTgt spid="839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7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3973">
                                            <p:txEl>
                                              <p:pRg st="2" end="2"/>
                                            </p:txEl>
                                          </p:spTgt>
                                        </p:tgtEl>
                                        <p:attrNameLst>
                                          <p:attrName>style.visibility</p:attrName>
                                        </p:attrNameLst>
                                      </p:cBhvr>
                                      <p:to>
                                        <p:strVal val="visible"/>
                                      </p:to>
                                    </p:set>
                                    <p:anim calcmode="lin" valueType="num">
                                      <p:cBhvr additive="base">
                                        <p:cTn id="11" dur="500" fill="hold"/>
                                        <p:tgtEl>
                                          <p:spTgt spid="8397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397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3973">
                                            <p:txEl>
                                              <p:pRg st="3" end="3"/>
                                            </p:txEl>
                                          </p:spTgt>
                                        </p:tgtEl>
                                        <p:attrNameLst>
                                          <p:attrName>style.visibility</p:attrName>
                                        </p:attrNameLst>
                                      </p:cBhvr>
                                      <p:to>
                                        <p:strVal val="visible"/>
                                      </p:to>
                                    </p:set>
                                    <p:anim calcmode="lin" valueType="num">
                                      <p:cBhvr additive="base">
                                        <p:cTn id="15" dur="500" fill="hold"/>
                                        <p:tgtEl>
                                          <p:spTgt spid="8397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397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3973">
                                            <p:txEl>
                                              <p:pRg st="4" end="4"/>
                                            </p:txEl>
                                          </p:spTgt>
                                        </p:tgtEl>
                                        <p:attrNameLst>
                                          <p:attrName>style.visibility</p:attrName>
                                        </p:attrNameLst>
                                      </p:cBhvr>
                                      <p:to>
                                        <p:strVal val="visible"/>
                                      </p:to>
                                    </p:set>
                                    <p:anim calcmode="lin" valueType="num">
                                      <p:cBhvr additive="base">
                                        <p:cTn id="19" dur="500" fill="hold"/>
                                        <p:tgtEl>
                                          <p:spTgt spid="8397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97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3973">
                                            <p:txEl>
                                              <p:pRg st="5" end="5"/>
                                            </p:txEl>
                                          </p:spTgt>
                                        </p:tgtEl>
                                        <p:attrNameLst>
                                          <p:attrName>style.visibility</p:attrName>
                                        </p:attrNameLst>
                                      </p:cBhvr>
                                      <p:to>
                                        <p:strVal val="visible"/>
                                      </p:to>
                                    </p:set>
                                    <p:anim calcmode="lin" valueType="num">
                                      <p:cBhvr additive="base">
                                        <p:cTn id="23" dur="500" fill="hold"/>
                                        <p:tgtEl>
                                          <p:spTgt spid="8397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397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1512"/>
                                        </p:tgtEl>
                                        <p:attrNameLst>
                                          <p:attrName>style.visibility</p:attrName>
                                        </p:attrNameLst>
                                      </p:cBhvr>
                                      <p:to>
                                        <p:strVal val="visible"/>
                                      </p:to>
                                    </p:set>
                                    <p:anim calcmode="lin" valueType="num">
                                      <p:cBhvr additive="base">
                                        <p:cTn id="41" dur="500" fill="hold"/>
                                        <p:tgtEl>
                                          <p:spTgt spid="21512"/>
                                        </p:tgtEl>
                                        <p:attrNameLst>
                                          <p:attrName>ppt_x</p:attrName>
                                        </p:attrNameLst>
                                      </p:cBhvr>
                                      <p:tavLst>
                                        <p:tav tm="0">
                                          <p:val>
                                            <p:strVal val="#ppt_x"/>
                                          </p:val>
                                        </p:tav>
                                        <p:tav tm="100000">
                                          <p:val>
                                            <p:strVal val="#ppt_x"/>
                                          </p:val>
                                        </p:tav>
                                      </p:tavLst>
                                    </p:anim>
                                    <p:anim calcmode="lin" valueType="num">
                                      <p:cBhvr additive="base">
                                        <p:cTn id="42" dur="500" fill="hold"/>
                                        <p:tgtEl>
                                          <p:spTgt spid="215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3976"/>
                                        </p:tgtEl>
                                        <p:attrNameLst>
                                          <p:attrName>style.visibility</p:attrName>
                                        </p:attrNameLst>
                                      </p:cBhvr>
                                      <p:to>
                                        <p:strVal val="visible"/>
                                      </p:to>
                                    </p:set>
                                    <p:anim calcmode="lin" valueType="num">
                                      <p:cBhvr additive="base">
                                        <p:cTn id="47" dur="500" fill="hold"/>
                                        <p:tgtEl>
                                          <p:spTgt spid="83976"/>
                                        </p:tgtEl>
                                        <p:attrNameLst>
                                          <p:attrName>ppt_x</p:attrName>
                                        </p:attrNameLst>
                                      </p:cBhvr>
                                      <p:tavLst>
                                        <p:tav tm="0">
                                          <p:val>
                                            <p:strVal val="#ppt_x"/>
                                          </p:val>
                                        </p:tav>
                                        <p:tav tm="100000">
                                          <p:val>
                                            <p:strVal val="#ppt_x"/>
                                          </p:val>
                                        </p:tav>
                                      </p:tavLst>
                                    </p:anim>
                                    <p:anim calcmode="lin" valueType="num">
                                      <p:cBhvr additive="base">
                                        <p:cTn id="48" dur="500" fill="hold"/>
                                        <p:tgtEl>
                                          <p:spTgt spid="839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6" grpId="0" animBg="1"/>
      <p:bldP spid="21512"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2" name="Rectangle 6"/>
          <p:cNvSpPr>
            <a:spLocks noGrp="1" noChangeArrowheads="1"/>
          </p:cNvSpPr>
          <p:nvPr>
            <p:ph type="body" sz="half" idx="4294967295"/>
          </p:nvPr>
        </p:nvSpPr>
        <p:spPr>
          <a:xfrm>
            <a:off x="5105400" y="1557338"/>
            <a:ext cx="4038600" cy="4535958"/>
          </a:xfrm>
        </p:spPr>
        <p:txBody>
          <a:bodyPr>
            <a:normAutofit fontScale="92500" lnSpcReduction="20000"/>
          </a:bodyPr>
          <a:lstStyle/>
          <a:p>
            <a:pPr>
              <a:defRPr/>
            </a:pPr>
            <a:r>
              <a:rPr lang="sv-SE" sz="2800" dirty="0">
                <a:latin typeface="Tahoma" pitchFamily="34" charset="0"/>
                <a:ea typeface="Tahoma" pitchFamily="34" charset="0"/>
                <a:cs typeface="Tahoma" pitchFamily="34" charset="0"/>
              </a:rPr>
              <a:t>Klicka i rullistan under och välja olika teman eller annat teckensnitt för skrivbordet.. </a:t>
            </a:r>
          </a:p>
          <a:p>
            <a:pPr eaLnBrk="1" hangingPunct="1">
              <a:defRPr/>
            </a:pPr>
            <a:r>
              <a:rPr lang="sv-SE" sz="2800" dirty="0">
                <a:latin typeface="Tahoma" pitchFamily="34" charset="0"/>
                <a:ea typeface="Tahoma" pitchFamily="34" charset="0"/>
                <a:cs typeface="Tahoma" pitchFamily="34" charset="0"/>
              </a:rPr>
              <a:t>du välja färger på fönstren och välja mellan olika teman.</a:t>
            </a:r>
          </a:p>
          <a:p>
            <a:pPr eaLnBrk="1" hangingPunct="1">
              <a:buNone/>
              <a:defRPr/>
            </a:pPr>
            <a:endParaRPr lang="sv-SE" sz="2800" dirty="0">
              <a:latin typeface="Tahoma" pitchFamily="34" charset="0"/>
              <a:ea typeface="Tahoma" pitchFamily="34" charset="0"/>
              <a:cs typeface="Tahoma" pitchFamily="34" charset="0"/>
            </a:endParaRPr>
          </a:p>
          <a:p>
            <a:pPr eaLnBrk="1" hangingPunct="1">
              <a:defRPr/>
            </a:pPr>
            <a:r>
              <a:rPr lang="sv-SE" sz="2800" dirty="0">
                <a:latin typeface="Tahoma" pitchFamily="34" charset="0"/>
                <a:ea typeface="Tahoma" pitchFamily="34" charset="0"/>
                <a:cs typeface="Tahoma" pitchFamily="34" charset="0"/>
              </a:rPr>
              <a:t>Du kan också bestämma storleken på ikonerna på skrivbordet.</a:t>
            </a:r>
          </a:p>
        </p:txBody>
      </p:sp>
      <p:pic>
        <p:nvPicPr>
          <p:cNvPr id="22531" name="Picture 10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90581" y="1124744"/>
            <a:ext cx="3121534" cy="2797723"/>
          </a:xfrm>
        </p:spPr>
      </p:pic>
      <p:sp>
        <p:nvSpPr>
          <p:cNvPr id="4" name="Rectangle 4"/>
          <p:cNvSpPr txBox="1">
            <a:spLocks noChangeArrowheads="1"/>
          </p:cNvSpPr>
          <p:nvPr/>
        </p:nvSpPr>
        <p:spPr bwMode="auto">
          <a:xfrm>
            <a:off x="0" y="332656"/>
            <a:ext cx="9144000" cy="984250"/>
          </a:xfrm>
          <a:prstGeom prst="rect">
            <a:avLst/>
          </a:prstGeom>
          <a:noFill/>
          <a:ln w="9525">
            <a:noFill/>
            <a:miter lim="800000"/>
            <a:headEnd/>
            <a:tailEnd/>
          </a:ln>
          <a:effectLst/>
        </p:spPr>
        <p:txBody>
          <a:bodyPr anchor="ctr" anchorCtr="1"/>
          <a:lstStyle/>
          <a:p>
            <a:pPr algn="r" rtl="1">
              <a:defRPr/>
            </a:pPr>
            <a:r>
              <a:rPr lang="sv-SE" sz="4400" dirty="0">
                <a:solidFill>
                  <a:schemeClr val="accent1"/>
                </a:solidFill>
                <a:latin typeface="Tahoma" pitchFamily="34" charset="0"/>
                <a:ea typeface="Tahoma" pitchFamily="34" charset="0"/>
                <a:cs typeface="Tahoma" pitchFamily="34" charset="0"/>
              </a:rPr>
              <a:t>Utseende</a:t>
            </a:r>
            <a:r>
              <a:rPr lang="sv-SE" sz="3600" dirty="0">
                <a:solidFill>
                  <a:schemeClr val="hlink"/>
                </a:solidFill>
                <a:effectLst>
                  <a:outerShdw blurRad="38100" dist="38100" dir="2700000" algn="tl">
                    <a:srgbClr val="C0C0C0"/>
                  </a:outerShdw>
                </a:effectLst>
                <a:latin typeface="Tahoma" pitchFamily="34" charset="0"/>
                <a:ea typeface="Tahoma" pitchFamily="34" charset="0"/>
                <a:cs typeface="Tahoma" pitchFamily="34" charset="0"/>
              </a:rPr>
              <a:t> </a:t>
            </a:r>
            <a:r>
              <a:rPr lang="ar-IQ" sz="3600" dirty="0">
                <a:solidFill>
                  <a:schemeClr val="hlink"/>
                </a:solidFill>
                <a:effectLst>
                  <a:outerShdw blurRad="38100" dist="38100" dir="2700000" algn="tl">
                    <a:srgbClr val="C0C0C0"/>
                  </a:outerShdw>
                </a:effectLst>
                <a:latin typeface="Tahoma" pitchFamily="34" charset="0"/>
                <a:ea typeface="Tahoma" pitchFamily="34" charset="0"/>
                <a:cs typeface="Tahoma" pitchFamily="34" charset="0"/>
              </a:rPr>
              <a:t> </a:t>
            </a:r>
            <a:r>
              <a:rPr lang="sv-SE" sz="3600" dirty="0">
                <a:solidFill>
                  <a:schemeClr val="hlink"/>
                </a:solidFill>
                <a:effectLst>
                  <a:outerShdw blurRad="38100" dist="38100" dir="2700000" algn="tl">
                    <a:srgbClr val="C0C0C0"/>
                  </a:outerShdw>
                </a:effectLst>
                <a:latin typeface="Tahoma" pitchFamily="34" charset="0"/>
                <a:ea typeface="Tahoma" pitchFamily="34" charset="0"/>
                <a:cs typeface="Tahoma" pitchFamily="34" charset="0"/>
              </a:rPr>
              <a:t> </a:t>
            </a:r>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326" y="1628800"/>
            <a:ext cx="3961924" cy="2805792"/>
          </a:xfrm>
          <a:prstGeom prst="rect">
            <a:avLst/>
          </a:prstGeom>
        </p:spPr>
      </p:pic>
      <p:sp>
        <p:nvSpPr>
          <p:cNvPr id="22535" name="Line 7"/>
          <p:cNvSpPr>
            <a:spLocks noChangeShapeType="1"/>
          </p:cNvSpPr>
          <p:nvPr/>
        </p:nvSpPr>
        <p:spPr bwMode="auto">
          <a:xfrm flipH="1">
            <a:off x="5097012" y="3356992"/>
            <a:ext cx="433387" cy="0"/>
          </a:xfrm>
          <a:prstGeom prst="line">
            <a:avLst/>
          </a:prstGeom>
          <a:noFill/>
          <a:ln w="38100">
            <a:solidFill>
              <a:schemeClr val="hlink"/>
            </a:solidFill>
            <a:round/>
            <a:headEnd/>
            <a:tailEnd type="stealth" w="med" len="med"/>
          </a:ln>
        </p:spPr>
        <p:txBody>
          <a:bodyPr wrap="none" anchor="ctr">
            <a:spAutoFit/>
          </a:bodyPr>
          <a:lstStyle/>
          <a:p>
            <a:endParaRPr lang="sv-SE">
              <a:latin typeface="Tahoma" pitchFamily="34" charset="0"/>
              <a:ea typeface="Tahoma" pitchFamily="34" charset="0"/>
              <a:cs typeface="Tahoma" pitchFamily="34" charset="0"/>
            </a:endParaRPr>
          </a:p>
        </p:txBody>
      </p:sp>
      <p:sp>
        <p:nvSpPr>
          <p:cNvPr id="7" name="Line 7"/>
          <p:cNvSpPr>
            <a:spLocks noChangeShapeType="1"/>
          </p:cNvSpPr>
          <p:nvPr/>
        </p:nvSpPr>
        <p:spPr bwMode="auto">
          <a:xfrm flipH="1">
            <a:off x="1336085" y="3140968"/>
            <a:ext cx="431800" cy="0"/>
          </a:xfrm>
          <a:prstGeom prst="line">
            <a:avLst/>
          </a:prstGeom>
          <a:noFill/>
          <a:ln w="38100">
            <a:solidFill>
              <a:schemeClr val="hlink"/>
            </a:solidFill>
            <a:round/>
            <a:headEnd/>
            <a:tailEnd type="stealth" w="med" len="med"/>
          </a:ln>
        </p:spPr>
        <p:txBody>
          <a:bodyPr wrap="none" anchor="ctr">
            <a:spAutoFit/>
          </a:bodyPr>
          <a:lstStyle/>
          <a:p>
            <a:endParaRPr lang="sv-SE">
              <a:latin typeface="Tahoma" pitchFamily="34" charset="0"/>
              <a:ea typeface="Tahoma" pitchFamily="34" charset="0"/>
              <a:cs typeface="Tahoma" pitchFamily="34" charset="0"/>
            </a:endParaRPr>
          </a:p>
        </p:txBody>
      </p:sp>
      <p:sp>
        <p:nvSpPr>
          <p:cNvPr id="22534" name="Oval 6"/>
          <p:cNvSpPr>
            <a:spLocks noChangeArrowheads="1"/>
          </p:cNvSpPr>
          <p:nvPr/>
        </p:nvSpPr>
        <p:spPr bwMode="auto">
          <a:xfrm>
            <a:off x="3059832" y="3789040"/>
            <a:ext cx="791716" cy="645552"/>
          </a:xfrm>
          <a:prstGeom prst="ellipse">
            <a:avLst/>
          </a:prstGeom>
          <a:solidFill>
            <a:schemeClr val="accent1">
              <a:alpha val="0"/>
            </a:schemeClr>
          </a:solidFill>
          <a:ln w="3810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arn(inVertical)">
                                      <p:cBhvr>
                                        <p:cTn id="7" dur="5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6022">
                                            <p:txEl>
                                              <p:pRg st="0" end="0"/>
                                            </p:txEl>
                                          </p:spTgt>
                                        </p:tgtEl>
                                        <p:attrNameLst>
                                          <p:attrName>style.visibility</p:attrName>
                                        </p:attrNameLst>
                                      </p:cBhvr>
                                      <p:to>
                                        <p:strVal val="visible"/>
                                      </p:to>
                                    </p:set>
                                    <p:animEffect transition="in" filter="barn(inVertical)">
                                      <p:cBhvr>
                                        <p:cTn id="12" dur="500"/>
                                        <p:tgtEl>
                                          <p:spTgt spid="860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6022">
                                            <p:txEl>
                                              <p:pRg st="1" end="1"/>
                                            </p:txEl>
                                          </p:spTgt>
                                        </p:tgtEl>
                                        <p:attrNameLst>
                                          <p:attrName>style.visibility</p:attrName>
                                        </p:attrNameLst>
                                      </p:cBhvr>
                                      <p:to>
                                        <p:strVal val="visible"/>
                                      </p:to>
                                    </p:set>
                                    <p:animEffect transition="in" filter="barn(inVertical)">
                                      <p:cBhvr>
                                        <p:cTn id="17" dur="500"/>
                                        <p:tgtEl>
                                          <p:spTgt spid="860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6022">
                                            <p:txEl>
                                              <p:pRg st="3" end="3"/>
                                            </p:txEl>
                                          </p:spTgt>
                                        </p:tgtEl>
                                        <p:attrNameLst>
                                          <p:attrName>style.visibility</p:attrName>
                                        </p:attrNameLst>
                                      </p:cBhvr>
                                      <p:to>
                                        <p:strVal val="visible"/>
                                      </p:to>
                                    </p:set>
                                    <p:animEffect transition="in" filter="barn(inVertical)">
                                      <p:cBhvr>
                                        <p:cTn id="22" dur="500"/>
                                        <p:tgtEl>
                                          <p:spTgt spid="860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2535"/>
                                        </p:tgtEl>
                                        <p:attrNameLst>
                                          <p:attrName>style.visibility</p:attrName>
                                        </p:attrNameLst>
                                      </p:cBhvr>
                                      <p:to>
                                        <p:strVal val="visible"/>
                                      </p:to>
                                    </p:set>
                                    <p:anim calcmode="lin" valueType="num">
                                      <p:cBhvr additive="base">
                                        <p:cTn id="39" dur="500" fill="hold"/>
                                        <p:tgtEl>
                                          <p:spTgt spid="22535"/>
                                        </p:tgtEl>
                                        <p:attrNameLst>
                                          <p:attrName>ppt_x</p:attrName>
                                        </p:attrNameLst>
                                      </p:cBhvr>
                                      <p:tavLst>
                                        <p:tav tm="0">
                                          <p:val>
                                            <p:strVal val="#ppt_x"/>
                                          </p:val>
                                        </p:tav>
                                        <p:tav tm="100000">
                                          <p:val>
                                            <p:strVal val="#ppt_x"/>
                                          </p:val>
                                        </p:tav>
                                      </p:tavLst>
                                    </p:anim>
                                    <p:anim calcmode="lin" valueType="num">
                                      <p:cBhvr additive="base">
                                        <p:cTn id="40" dur="500" fill="hold"/>
                                        <p:tgtEl>
                                          <p:spTgt spid="2253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2534"/>
                                        </p:tgtEl>
                                        <p:attrNameLst>
                                          <p:attrName>style.visibility</p:attrName>
                                        </p:attrNameLst>
                                      </p:cBhvr>
                                      <p:to>
                                        <p:strVal val="visible"/>
                                      </p:to>
                                    </p:set>
                                    <p:anim calcmode="lin" valueType="num">
                                      <p:cBhvr additive="base">
                                        <p:cTn id="45" dur="500" fill="hold"/>
                                        <p:tgtEl>
                                          <p:spTgt spid="22534"/>
                                        </p:tgtEl>
                                        <p:attrNameLst>
                                          <p:attrName>ppt_x</p:attrName>
                                        </p:attrNameLst>
                                      </p:cBhvr>
                                      <p:tavLst>
                                        <p:tav tm="0">
                                          <p:val>
                                            <p:strVal val="#ppt_x"/>
                                          </p:val>
                                        </p:tav>
                                        <p:tav tm="100000">
                                          <p:val>
                                            <p:strVal val="#ppt_x"/>
                                          </p:val>
                                        </p:tav>
                                      </p:tavLst>
                                    </p:anim>
                                    <p:anim calcmode="lin" valueType="num">
                                      <p:cBhvr additive="base">
                                        <p:cTn id="46"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uiExpand="1" build="p"/>
      <p:bldP spid="22535" grpId="0" animBg="1"/>
      <p:bldP spid="7" grpId="0" animBg="1"/>
      <p:bldP spid="225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3" name="Rectangle 9"/>
          <p:cNvSpPr>
            <a:spLocks noGrp="1" noChangeArrowheads="1"/>
          </p:cNvSpPr>
          <p:nvPr>
            <p:ph type="body" sz="half" idx="4294967295"/>
          </p:nvPr>
        </p:nvSpPr>
        <p:spPr>
          <a:xfrm>
            <a:off x="5364089" y="1988840"/>
            <a:ext cx="3312368" cy="3960440"/>
          </a:xfrm>
        </p:spPr>
        <p:txBody>
          <a:bodyPr>
            <a:noAutofit/>
          </a:bodyPr>
          <a:lstStyle/>
          <a:p>
            <a:pPr marL="0" indent="0" eaLnBrk="1" hangingPunct="1">
              <a:buNone/>
              <a:defRPr/>
            </a:pPr>
            <a:r>
              <a:rPr lang="sv-SE" dirty="0">
                <a:latin typeface="Tahoma" pitchFamily="34" charset="0"/>
                <a:ea typeface="Tahoma" pitchFamily="34" charset="0"/>
                <a:cs typeface="Tahoma" pitchFamily="34" charset="0"/>
              </a:rPr>
              <a:t>Tryck på Bildskärm först sedan på ändra upplösningar. Här kan du ställa in färgkvalitet och upplösning av skärmen. </a:t>
            </a:r>
          </a:p>
        </p:txBody>
      </p:sp>
      <p:pic>
        <p:nvPicPr>
          <p:cNvPr id="88074" name="Picture 15"/>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386519" y="1615252"/>
            <a:ext cx="3943350" cy="2766859"/>
          </a:xfrm>
        </p:spPr>
      </p:pic>
      <p:sp>
        <p:nvSpPr>
          <p:cNvPr id="4" name="Rectangle 4"/>
          <p:cNvSpPr txBox="1">
            <a:spLocks noChangeArrowheads="1"/>
          </p:cNvSpPr>
          <p:nvPr/>
        </p:nvSpPr>
        <p:spPr bwMode="auto">
          <a:xfrm>
            <a:off x="-1" y="328613"/>
            <a:ext cx="9144001" cy="984250"/>
          </a:xfrm>
          <a:prstGeom prst="rect">
            <a:avLst/>
          </a:prstGeom>
          <a:noFill/>
          <a:ln w="9525">
            <a:noFill/>
            <a:miter lim="800000"/>
            <a:headEnd/>
            <a:tailEnd/>
          </a:ln>
          <a:effectLst/>
        </p:spPr>
        <p:txBody>
          <a:bodyPr anchor="ctr" anchorCtr="1"/>
          <a:lstStyle/>
          <a:p>
            <a:pPr>
              <a:defRPr/>
            </a:pPr>
            <a:r>
              <a:rPr lang="sv-SE" sz="4400" dirty="0">
                <a:solidFill>
                  <a:schemeClr val="accent1"/>
                </a:solidFill>
                <a:latin typeface="Tahoma" pitchFamily="34" charset="0"/>
                <a:ea typeface="Tahoma" pitchFamily="34" charset="0"/>
                <a:cs typeface="Tahoma" pitchFamily="34" charset="0"/>
              </a:rPr>
              <a:t>Inställningar</a:t>
            </a:r>
            <a:r>
              <a:rPr lang="sv-SE" sz="4400" b="1"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p>
        </p:txBody>
      </p:sp>
      <p:sp>
        <p:nvSpPr>
          <p:cNvPr id="23558" name="Oval 6"/>
          <p:cNvSpPr>
            <a:spLocks noChangeArrowheads="1"/>
          </p:cNvSpPr>
          <p:nvPr/>
        </p:nvSpPr>
        <p:spPr bwMode="auto">
          <a:xfrm>
            <a:off x="615099" y="3540214"/>
            <a:ext cx="576064" cy="215071"/>
          </a:xfrm>
          <a:prstGeom prst="ellipse">
            <a:avLst/>
          </a:prstGeom>
          <a:solidFill>
            <a:schemeClr val="accent1">
              <a:alpha val="0"/>
            </a:schemeClr>
          </a:solidFill>
          <a:ln w="38100" algn="ctr">
            <a:solidFill>
              <a:schemeClr val="hlink"/>
            </a:solidFill>
            <a:round/>
            <a:headEnd/>
            <a:tailEnd/>
          </a:ln>
        </p:spPr>
        <p:txBody>
          <a:bodyPr wrap="square" anchor="ctr">
            <a:spAutoFit/>
          </a:bodyPr>
          <a:lstStyle/>
          <a:p>
            <a:endParaRPr lang="sv-SE" sz="4400">
              <a:solidFill>
                <a:schemeClr val="accent1"/>
              </a:solidFill>
              <a:latin typeface="Tahoma" pitchFamily="34" charset="0"/>
              <a:ea typeface="Tahoma" pitchFamily="34" charset="0"/>
              <a:cs typeface="Tahoma" pitchFamily="34" charset="0"/>
            </a:endParaRPr>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643" y="2399341"/>
            <a:ext cx="3034519" cy="2496819"/>
          </a:xfrm>
          <a:prstGeom prst="rect">
            <a:avLst/>
          </a:prstGeom>
        </p:spPr>
      </p:pic>
      <p:sp>
        <p:nvSpPr>
          <p:cNvPr id="3" name="Ellips 2"/>
          <p:cNvSpPr/>
          <p:nvPr/>
        </p:nvSpPr>
        <p:spPr>
          <a:xfrm>
            <a:off x="1120257" y="2816932"/>
            <a:ext cx="504056"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2924944"/>
            <a:ext cx="3241376" cy="23093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8074"/>
                                        </p:tgtEl>
                                        <p:attrNameLst>
                                          <p:attrName>style.visibility</p:attrName>
                                        </p:attrNameLst>
                                      </p:cBhvr>
                                      <p:to>
                                        <p:strVal val="visible"/>
                                      </p:to>
                                    </p:set>
                                    <p:animEffect transition="in" filter="barn(inVertical)">
                                      <p:cBhvr>
                                        <p:cTn id="7" dur="500"/>
                                        <p:tgtEl>
                                          <p:spTgt spid="88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8073">
                                            <p:txEl>
                                              <p:pRg st="0" end="0"/>
                                            </p:txEl>
                                          </p:spTgt>
                                        </p:tgtEl>
                                        <p:attrNameLst>
                                          <p:attrName>style.visibility</p:attrName>
                                        </p:attrNameLst>
                                      </p:cBhvr>
                                      <p:to>
                                        <p:strVal val="visible"/>
                                      </p:to>
                                    </p:set>
                                    <p:animEffect transition="in" filter="barn(inVertical)">
                                      <p:cBhvr>
                                        <p:cTn id="12" dur="500"/>
                                        <p:tgtEl>
                                          <p:spTgt spid="8807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558"/>
                                        </p:tgtEl>
                                        <p:attrNameLst>
                                          <p:attrName>style.visibility</p:attrName>
                                        </p:attrNameLst>
                                      </p:cBhvr>
                                      <p:to>
                                        <p:strVal val="visible"/>
                                      </p:to>
                                    </p:set>
                                    <p:animEffect transition="in" filter="barn(inVertical)">
                                      <p:cBhvr>
                                        <p:cTn id="17" dur="500"/>
                                        <p:tgtEl>
                                          <p:spTgt spid="2355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3" grpId="0" build="p"/>
      <p:bldP spid="23558"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ChangeArrowheads="1"/>
          </p:cNvSpPr>
          <p:nvPr>
            <p:ph type="title" idx="4294967295"/>
          </p:nvPr>
        </p:nvSpPr>
        <p:spPr>
          <a:xfrm>
            <a:off x="0" y="260648"/>
            <a:ext cx="9144000" cy="1143000"/>
          </a:xfrm>
        </p:spPr>
        <p:txBody>
          <a:bodyPr anchor="ctr" anchorCtr="1">
            <a:normAutofit fontScale="90000"/>
          </a:bodyPr>
          <a:lstStyle/>
          <a:p>
            <a:pPr algn="r" rtl="1" eaLnBrk="1" hangingPunct="1">
              <a:defRPr/>
            </a:pPr>
            <a:r>
              <a:rPr lang="sv-SE" dirty="0">
                <a:solidFill>
                  <a:schemeClr val="accent1"/>
                </a:solidFill>
                <a:latin typeface="Tahoma" pitchFamily="34" charset="0"/>
                <a:ea typeface="Tahoma" pitchFamily="34" charset="0"/>
                <a:cs typeface="Tahoma" pitchFamily="34" charset="0"/>
              </a:rPr>
              <a:t>Aktivitetsfältet</a:t>
            </a:r>
            <a:r>
              <a:rPr lang="ar-IQ" b="1" dirty="0">
                <a:solidFill>
                  <a:schemeClr val="hlink"/>
                </a:solidFill>
                <a:effectLst>
                  <a:outerShdw blurRad="38100" dist="38100" dir="2700000" algn="tl">
                    <a:srgbClr val="C0C0C0"/>
                  </a:outerShdw>
                </a:effectLst>
                <a:latin typeface="Tahoma" pitchFamily="34" charset="0"/>
                <a:ea typeface="Tahoma" pitchFamily="34" charset="0"/>
                <a:cs typeface="Tahoma" pitchFamily="34" charset="0"/>
              </a:rPr>
              <a:t> </a:t>
            </a:r>
            <a:br>
              <a:rPr lang="ar-IQ" b="1" dirty="0">
                <a:solidFill>
                  <a:schemeClr val="hlink"/>
                </a:solidFill>
                <a:effectLst>
                  <a:outerShdw blurRad="38100" dist="38100" dir="2700000" algn="tl">
                    <a:srgbClr val="C0C0C0"/>
                  </a:outerShdw>
                </a:effectLst>
                <a:latin typeface="Tahoma" pitchFamily="34" charset="0"/>
                <a:ea typeface="Tahoma" pitchFamily="34" charset="0"/>
                <a:cs typeface="Tahoma" pitchFamily="34" charset="0"/>
              </a:rPr>
            </a:br>
            <a:endParaRPr lang="sv-SE" b="1" dirty="0">
              <a:solidFill>
                <a:schemeClr val="hlink"/>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91156" name="Rectangle 20"/>
          <p:cNvSpPr>
            <a:spLocks noGrp="1" noChangeArrowheads="1"/>
          </p:cNvSpPr>
          <p:nvPr>
            <p:ph type="body" sz="half" idx="4294967295"/>
          </p:nvPr>
        </p:nvSpPr>
        <p:spPr>
          <a:xfrm>
            <a:off x="0" y="908720"/>
            <a:ext cx="9144000" cy="4320480"/>
          </a:xfrm>
        </p:spPr>
        <p:txBody>
          <a:bodyPr>
            <a:normAutofit/>
          </a:bodyPr>
          <a:lstStyle/>
          <a:p>
            <a:pPr eaLnBrk="1" hangingPunct="1">
              <a:defRPr/>
            </a:pPr>
            <a:r>
              <a:rPr lang="sv-SE" sz="2200" dirty="0">
                <a:effectLst>
                  <a:outerShdw blurRad="38100" dist="38100" dir="2700000" algn="tl">
                    <a:srgbClr val="C0C0C0"/>
                  </a:outerShdw>
                </a:effectLst>
                <a:latin typeface="Tahoma" pitchFamily="34" charset="0"/>
                <a:ea typeface="Tahoma" pitchFamily="34" charset="0"/>
                <a:cs typeface="Tahoma" pitchFamily="34" charset="0"/>
              </a:rPr>
              <a:t>Aktivitetsfältet är en list längst ned på skärmen. Startknappen ligger i vänstra hörnet av aktivitetsfältet. Med hjälp av aktivitetsfältet kan du starta program, växla mellan program och se vilka program som är igång.</a:t>
            </a:r>
          </a:p>
          <a:p>
            <a:pPr eaLnBrk="1" hangingPunct="1">
              <a:defRPr/>
            </a:pPr>
            <a:r>
              <a:rPr lang="sv-SE" sz="2200" dirty="0">
                <a:effectLst>
                  <a:outerShdw blurRad="38100" dist="38100" dir="2700000" algn="tl">
                    <a:srgbClr val="C0C0C0"/>
                  </a:outerShdw>
                </a:effectLst>
                <a:latin typeface="Tahoma" pitchFamily="34" charset="0"/>
                <a:ea typeface="Tahoma" pitchFamily="34" charset="0"/>
                <a:cs typeface="Tahoma" pitchFamily="34" charset="0"/>
              </a:rPr>
              <a:t>Aktivitetsfältet finns vanligtvis längst ner på skärmen, men det kan dras till vänster, höger eller överst på skärmen genom att du drar det med musen. </a:t>
            </a:r>
          </a:p>
          <a:p>
            <a:pPr eaLnBrk="1" hangingPunct="1">
              <a:defRPr/>
            </a:pPr>
            <a:r>
              <a:rPr lang="sv-SE" sz="2200" dirty="0">
                <a:effectLst>
                  <a:outerShdw blurRad="38100" dist="38100" dir="2700000" algn="tl">
                    <a:srgbClr val="C0C0C0"/>
                  </a:outerShdw>
                </a:effectLst>
                <a:latin typeface="Tahoma" pitchFamily="34" charset="0"/>
                <a:ea typeface="Tahoma" pitchFamily="34" charset="0"/>
                <a:cs typeface="Tahoma" pitchFamily="34" charset="0"/>
              </a:rPr>
              <a:t>(Högerklicka på aktivitetsfältet för att se efter att det inte låst, för när det är låst kan du inte flytta det.)</a:t>
            </a:r>
          </a:p>
        </p:txBody>
      </p:sp>
      <p:pic>
        <p:nvPicPr>
          <p:cNvPr id="91143" name="Picture 6"/>
          <p:cNvPicPr>
            <a:picLocks noGrp="1" noChangeAspect="1" noChangeArrowheads="1"/>
          </p:cNvPicPr>
          <p:nvPr>
            <p:ph sz="half" idx="4294967295"/>
          </p:nvPr>
        </p:nvPicPr>
        <p:blipFill>
          <a:blip r:embed="rId2" cstate="print"/>
          <a:srcRect/>
          <a:stretch>
            <a:fillRect/>
          </a:stretch>
        </p:blipFill>
        <p:spPr>
          <a:xfrm>
            <a:off x="467544" y="5301208"/>
            <a:ext cx="8229600" cy="1096962"/>
          </a:xfrm>
        </p:spPr>
      </p:pic>
      <p:sp>
        <p:nvSpPr>
          <p:cNvPr id="91145" name="AutoShape 9"/>
          <p:cNvSpPr>
            <a:spLocks noChangeArrowheads="1"/>
          </p:cNvSpPr>
          <p:nvPr/>
        </p:nvSpPr>
        <p:spPr bwMode="auto">
          <a:xfrm>
            <a:off x="596132" y="5661569"/>
            <a:ext cx="1728812" cy="432147"/>
          </a:xfrm>
          <a:prstGeom prst="wedgeEllipseCallout">
            <a:avLst>
              <a:gd name="adj1" fmla="val -24395"/>
              <a:gd name="adj2" fmla="val 87422"/>
            </a:avLst>
          </a:prstGeom>
          <a:solidFill>
            <a:schemeClr val="accent1">
              <a:lumMod val="40000"/>
              <a:lumOff val="60000"/>
            </a:schemeClr>
          </a:solidFill>
          <a:ln w="9525">
            <a:solidFill>
              <a:srgbClr val="000000"/>
            </a:solidFill>
            <a:miter lim="800000"/>
            <a:headEnd/>
            <a:tailEnd/>
          </a:ln>
        </p:spPr>
        <p:txBody>
          <a:bodyPr/>
          <a:lstStyle/>
          <a:p>
            <a:r>
              <a:rPr lang="sv-SE" sz="1200" b="1" dirty="0">
                <a:latin typeface="Tahoma" pitchFamily="34" charset="0"/>
                <a:ea typeface="Tahoma" pitchFamily="34" charset="0"/>
                <a:cs typeface="Tahoma" pitchFamily="34" charset="0"/>
              </a:rPr>
              <a:t>Startknappenn</a:t>
            </a:r>
          </a:p>
        </p:txBody>
      </p:sp>
      <p:grpSp>
        <p:nvGrpSpPr>
          <p:cNvPr id="2" name="Group 14"/>
          <p:cNvGrpSpPr>
            <a:grpSpLocks/>
          </p:cNvGrpSpPr>
          <p:nvPr/>
        </p:nvGrpSpPr>
        <p:grpSpPr bwMode="auto">
          <a:xfrm>
            <a:off x="2109019" y="5445670"/>
            <a:ext cx="2160588" cy="863600"/>
            <a:chOff x="1474" y="1797"/>
            <a:chExt cx="1361" cy="544"/>
          </a:xfrm>
        </p:grpSpPr>
        <p:sp>
          <p:nvSpPr>
            <p:cNvPr id="34823" name="Rectangle 10"/>
            <p:cNvSpPr>
              <a:spLocks noChangeArrowheads="1"/>
            </p:cNvSpPr>
            <p:nvPr/>
          </p:nvSpPr>
          <p:spPr bwMode="auto">
            <a:xfrm>
              <a:off x="1837" y="1797"/>
              <a:ext cx="888" cy="272"/>
            </a:xfrm>
            <a:prstGeom prst="rect">
              <a:avLst/>
            </a:prstGeom>
            <a:solidFill>
              <a:schemeClr val="accent1">
                <a:lumMod val="40000"/>
                <a:lumOff val="60000"/>
              </a:schemeClr>
            </a:solidFill>
            <a:ln w="9525">
              <a:solidFill>
                <a:srgbClr val="000000"/>
              </a:solidFill>
              <a:miter lim="800000"/>
              <a:headEnd/>
              <a:tailEnd/>
            </a:ln>
          </p:spPr>
          <p:txBody>
            <a:bodyPr/>
            <a:lstStyle/>
            <a:p>
              <a:pPr algn="ctr"/>
              <a:r>
                <a:rPr lang="sv-SE" sz="1200" b="1" dirty="0">
                  <a:latin typeface="Tahoma" pitchFamily="34" charset="0"/>
                  <a:ea typeface="Tahoma" pitchFamily="34" charset="0"/>
                  <a:cs typeface="Tahoma" pitchFamily="34" charset="0"/>
                </a:rPr>
                <a:t>Öppnade filer och program</a:t>
              </a:r>
              <a:endParaRPr lang="sv-SE" sz="1800" b="1" dirty="0">
                <a:latin typeface="Tahoma" pitchFamily="34" charset="0"/>
                <a:ea typeface="Tahoma" pitchFamily="34" charset="0"/>
                <a:cs typeface="Tahoma" pitchFamily="34" charset="0"/>
              </a:endParaRPr>
            </a:p>
          </p:txBody>
        </p:sp>
        <p:sp>
          <p:nvSpPr>
            <p:cNvPr id="34824" name="Line 11"/>
            <p:cNvSpPr>
              <a:spLocks noChangeShapeType="1"/>
            </p:cNvSpPr>
            <p:nvPr/>
          </p:nvSpPr>
          <p:spPr bwMode="auto">
            <a:xfrm flipH="1">
              <a:off x="1474" y="2069"/>
              <a:ext cx="408" cy="227"/>
            </a:xfrm>
            <a:prstGeom prst="line">
              <a:avLst/>
            </a:prstGeom>
            <a:noFill/>
            <a:ln w="9525">
              <a:solidFill>
                <a:schemeClr val="tx1"/>
              </a:solidFill>
              <a:round/>
              <a:headEnd/>
              <a:tailEnd type="triangle" w="med" len="med"/>
            </a:ln>
          </p:spPr>
          <p:txBody>
            <a:bodyPr wrap="none" anchor="ctr">
              <a:spAutoFit/>
            </a:bodyPr>
            <a:lstStyle/>
            <a:p>
              <a:endParaRPr lang="sv-SE">
                <a:latin typeface="Tahoma" pitchFamily="34" charset="0"/>
                <a:ea typeface="Tahoma" pitchFamily="34" charset="0"/>
                <a:cs typeface="Tahoma" pitchFamily="34" charset="0"/>
              </a:endParaRPr>
            </a:p>
          </p:txBody>
        </p:sp>
        <p:sp>
          <p:nvSpPr>
            <p:cNvPr id="34825" name="Line 12"/>
            <p:cNvSpPr>
              <a:spLocks noChangeShapeType="1"/>
            </p:cNvSpPr>
            <p:nvPr/>
          </p:nvSpPr>
          <p:spPr bwMode="auto">
            <a:xfrm flipH="1">
              <a:off x="2245" y="2069"/>
              <a:ext cx="45" cy="272"/>
            </a:xfrm>
            <a:prstGeom prst="line">
              <a:avLst/>
            </a:prstGeom>
            <a:noFill/>
            <a:ln w="9525">
              <a:solidFill>
                <a:schemeClr val="tx1"/>
              </a:solidFill>
              <a:round/>
              <a:headEnd/>
              <a:tailEnd type="triangle" w="med" len="med"/>
            </a:ln>
          </p:spPr>
          <p:txBody>
            <a:bodyPr anchor="ctr">
              <a:spAutoFit/>
            </a:bodyPr>
            <a:lstStyle/>
            <a:p>
              <a:endParaRPr lang="sv-SE">
                <a:latin typeface="Tahoma" pitchFamily="34" charset="0"/>
                <a:ea typeface="Tahoma" pitchFamily="34" charset="0"/>
                <a:cs typeface="Tahoma" pitchFamily="34" charset="0"/>
              </a:endParaRPr>
            </a:p>
          </p:txBody>
        </p:sp>
        <p:sp>
          <p:nvSpPr>
            <p:cNvPr id="34826" name="Line 13"/>
            <p:cNvSpPr>
              <a:spLocks noChangeShapeType="1"/>
            </p:cNvSpPr>
            <p:nvPr/>
          </p:nvSpPr>
          <p:spPr bwMode="auto">
            <a:xfrm>
              <a:off x="2699" y="2069"/>
              <a:ext cx="136" cy="227"/>
            </a:xfrm>
            <a:prstGeom prst="line">
              <a:avLst/>
            </a:prstGeom>
            <a:noFill/>
            <a:ln w="9525">
              <a:solidFill>
                <a:schemeClr val="tx1"/>
              </a:solidFill>
              <a:round/>
              <a:headEnd/>
              <a:tailEnd type="triangle" w="med" len="med"/>
            </a:ln>
          </p:spPr>
          <p:txBody>
            <a:bodyPr wrap="none" anchor="ctr">
              <a:spAutoFit/>
            </a:bodyPr>
            <a:lstStyle/>
            <a:p>
              <a:endParaRPr lang="sv-SE">
                <a:latin typeface="Tahoma" pitchFamily="34" charset="0"/>
                <a:ea typeface="Tahoma" pitchFamily="34" charset="0"/>
                <a:cs typeface="Tahoma" pitchFamily="34" charset="0"/>
              </a:endParaRPr>
            </a:p>
          </p:txBody>
        </p:sp>
      </p:grpSp>
      <p:sp>
        <p:nvSpPr>
          <p:cNvPr id="91151" name="AutoShape 15"/>
          <p:cNvSpPr>
            <a:spLocks noChangeArrowheads="1"/>
          </p:cNvSpPr>
          <p:nvPr/>
        </p:nvSpPr>
        <p:spPr bwMode="auto">
          <a:xfrm>
            <a:off x="5420544" y="5445670"/>
            <a:ext cx="1276350" cy="608013"/>
          </a:xfrm>
          <a:prstGeom prst="wedgeEllipseCallout">
            <a:avLst>
              <a:gd name="adj1" fmla="val 82788"/>
              <a:gd name="adj2" fmla="val 85148"/>
            </a:avLst>
          </a:prstGeom>
          <a:solidFill>
            <a:schemeClr val="accent1">
              <a:lumMod val="40000"/>
              <a:lumOff val="60000"/>
            </a:schemeClr>
          </a:solidFill>
          <a:ln w="9525">
            <a:solidFill>
              <a:srgbClr val="000000"/>
            </a:solidFill>
            <a:miter lim="800000"/>
            <a:headEnd/>
            <a:tailEnd/>
          </a:ln>
        </p:spPr>
        <p:txBody>
          <a:bodyPr/>
          <a:lstStyle/>
          <a:p>
            <a:r>
              <a:rPr lang="sv-SE" sz="1200" b="1" dirty="0">
                <a:latin typeface="Tahoma" pitchFamily="34" charset="0"/>
                <a:ea typeface="Tahoma" pitchFamily="34" charset="0"/>
                <a:cs typeface="Tahoma" pitchFamily="34" charset="0"/>
              </a:rPr>
              <a:t>Språk- knappen</a:t>
            </a:r>
            <a:endParaRPr lang="sv-SE" sz="18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1143"/>
                                        </p:tgtEl>
                                        <p:attrNameLst>
                                          <p:attrName>style.visibility</p:attrName>
                                        </p:attrNameLst>
                                      </p:cBhvr>
                                      <p:to>
                                        <p:strVal val="visible"/>
                                      </p:to>
                                    </p:set>
                                    <p:animEffect transition="in" filter="barn(inVertical)">
                                      <p:cBhvr>
                                        <p:cTn id="7" dur="500"/>
                                        <p:tgtEl>
                                          <p:spTgt spid="911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1145"/>
                                        </p:tgtEl>
                                        <p:attrNameLst>
                                          <p:attrName>style.visibility</p:attrName>
                                        </p:attrNameLst>
                                      </p:cBhvr>
                                      <p:to>
                                        <p:strVal val="visible"/>
                                      </p:to>
                                    </p:set>
                                    <p:animEffect transition="in" filter="barn(inVertical)">
                                      <p:cBhvr>
                                        <p:cTn id="12" dur="500"/>
                                        <p:tgtEl>
                                          <p:spTgt spid="9114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1151"/>
                                        </p:tgtEl>
                                        <p:attrNameLst>
                                          <p:attrName>style.visibility</p:attrName>
                                        </p:attrNameLst>
                                      </p:cBhvr>
                                      <p:to>
                                        <p:strVal val="visible"/>
                                      </p:to>
                                    </p:set>
                                    <p:animEffect transition="in" filter="barn(inVertical)">
                                      <p:cBhvr>
                                        <p:cTn id="22" dur="500"/>
                                        <p:tgtEl>
                                          <p:spTgt spid="9115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1156">
                                            <p:txEl>
                                              <p:pRg st="0" end="0"/>
                                            </p:txEl>
                                          </p:spTgt>
                                        </p:tgtEl>
                                        <p:attrNameLst>
                                          <p:attrName>style.visibility</p:attrName>
                                        </p:attrNameLst>
                                      </p:cBhvr>
                                      <p:to>
                                        <p:strVal val="visible"/>
                                      </p:to>
                                    </p:set>
                                    <p:animEffect transition="in" filter="barn(inVertical)">
                                      <p:cBhvr>
                                        <p:cTn id="27" dur="500"/>
                                        <p:tgtEl>
                                          <p:spTgt spid="9115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1156">
                                            <p:txEl>
                                              <p:pRg st="1" end="1"/>
                                            </p:txEl>
                                          </p:spTgt>
                                        </p:tgtEl>
                                        <p:attrNameLst>
                                          <p:attrName>style.visibility</p:attrName>
                                        </p:attrNameLst>
                                      </p:cBhvr>
                                      <p:to>
                                        <p:strVal val="visible"/>
                                      </p:to>
                                    </p:set>
                                    <p:animEffect transition="in" filter="barn(inVertical)">
                                      <p:cBhvr>
                                        <p:cTn id="32" dur="500"/>
                                        <p:tgtEl>
                                          <p:spTgt spid="9115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1156">
                                            <p:txEl>
                                              <p:pRg st="2" end="2"/>
                                            </p:txEl>
                                          </p:spTgt>
                                        </p:tgtEl>
                                        <p:attrNameLst>
                                          <p:attrName>style.visibility</p:attrName>
                                        </p:attrNameLst>
                                      </p:cBhvr>
                                      <p:to>
                                        <p:strVal val="visible"/>
                                      </p:to>
                                    </p:set>
                                    <p:animEffect transition="in" filter="barn(inVertical)">
                                      <p:cBhvr>
                                        <p:cTn id="37" dur="500"/>
                                        <p:tgtEl>
                                          <p:spTgt spid="911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6" grpId="0" uiExpand="1" build="p"/>
      <p:bldP spid="91145" grpId="0" uiExpand="1" animBg="1"/>
      <p:bldP spid="91151" grpId="0" uiExpan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title" idx="4294967295"/>
          </p:nvPr>
        </p:nvSpPr>
        <p:spPr>
          <a:xfrm>
            <a:off x="179512" y="504056"/>
            <a:ext cx="4938364" cy="1052736"/>
          </a:xfrm>
        </p:spPr>
        <p:txBody>
          <a:bodyPr anchor="ctr" anchorCtr="1">
            <a:normAutofit fontScale="90000"/>
          </a:bodyPr>
          <a:lstStyle/>
          <a:p>
            <a:pPr algn="l" eaLnBrk="1" hangingPunct="1">
              <a:defRPr/>
            </a:pPr>
            <a:r>
              <a:rPr lang="sv-SE" sz="2400" dirty="0">
                <a:latin typeface="Tahoma" pitchFamily="34" charset="0"/>
                <a:ea typeface="Tahoma" pitchFamily="34" charset="0"/>
                <a:cs typeface="Tahoma" pitchFamily="34" charset="0"/>
              </a:rPr>
              <a:t>Högerklicka på aktivitetsfältet.</a:t>
            </a:r>
            <a:br>
              <a:rPr lang="sv-SE" sz="2400" dirty="0">
                <a:latin typeface="Tahoma" pitchFamily="34" charset="0"/>
                <a:ea typeface="Tahoma" pitchFamily="34" charset="0"/>
                <a:cs typeface="Tahoma" pitchFamily="34" charset="0"/>
              </a:rPr>
            </a:br>
            <a:r>
              <a:rPr lang="sv-SE" sz="2400" dirty="0">
                <a:latin typeface="Tahoma" pitchFamily="34" charset="0"/>
                <a:ea typeface="Tahoma" pitchFamily="34" charset="0"/>
                <a:cs typeface="Tahoma" pitchFamily="34" charset="0"/>
              </a:rPr>
              <a:t>Välj </a:t>
            </a:r>
            <a:r>
              <a:rPr lang="sv-SE" sz="2400" b="1" dirty="0">
                <a:latin typeface="Tahoma" pitchFamily="34" charset="0"/>
                <a:ea typeface="Tahoma" pitchFamily="34" charset="0"/>
                <a:cs typeface="Tahoma" pitchFamily="34" charset="0"/>
              </a:rPr>
              <a:t>Egenskaper</a:t>
            </a:r>
            <a:r>
              <a:rPr lang="sv-SE" sz="2400" dirty="0">
                <a:latin typeface="Tahoma" pitchFamily="34" charset="0"/>
                <a:ea typeface="Tahoma" pitchFamily="34" charset="0"/>
                <a:cs typeface="Tahoma" pitchFamily="34" charset="0"/>
              </a:rPr>
              <a:t>.</a:t>
            </a:r>
            <a:br>
              <a:rPr lang="sv-SE" sz="2400" dirty="0">
                <a:latin typeface="Tahoma" pitchFamily="34" charset="0"/>
                <a:ea typeface="Tahoma" pitchFamily="34" charset="0"/>
                <a:cs typeface="Tahoma" pitchFamily="34" charset="0"/>
              </a:rPr>
            </a:br>
            <a:br>
              <a:rPr lang="sv-SE" sz="2400" dirty="0">
                <a:latin typeface="Tahoma" pitchFamily="34" charset="0"/>
                <a:ea typeface="Tahoma" pitchFamily="34" charset="0"/>
                <a:cs typeface="Tahoma" pitchFamily="34" charset="0"/>
              </a:rPr>
            </a:br>
            <a:r>
              <a:rPr lang="sv-SE" sz="2400" dirty="0">
                <a:latin typeface="Tahoma" pitchFamily="34" charset="0"/>
                <a:ea typeface="Tahoma" pitchFamily="34" charset="0"/>
                <a:cs typeface="Tahoma" pitchFamily="34" charset="0"/>
              </a:rPr>
              <a:t>En dialogrutan visas:</a:t>
            </a:r>
          </a:p>
        </p:txBody>
      </p:sp>
      <p:sp>
        <p:nvSpPr>
          <p:cNvPr id="96262" name="Rectangle 6"/>
          <p:cNvSpPr>
            <a:spLocks noGrp="1" noChangeArrowheads="1"/>
          </p:cNvSpPr>
          <p:nvPr>
            <p:ph type="body" sz="half" idx="4294967295"/>
          </p:nvPr>
        </p:nvSpPr>
        <p:spPr>
          <a:xfrm>
            <a:off x="4716016" y="1173362"/>
            <a:ext cx="4283968" cy="4847926"/>
          </a:xfrm>
        </p:spPr>
        <p:txBody>
          <a:bodyPr>
            <a:noAutofit/>
          </a:bodyPr>
          <a:lstStyle/>
          <a:p>
            <a:pPr eaLnBrk="1" hangingPunct="1">
              <a:lnSpc>
                <a:spcPct val="90000"/>
              </a:lnSpc>
              <a:defRPr/>
            </a:pPr>
            <a:r>
              <a:rPr lang="sv-SE" sz="2000" b="1" dirty="0">
                <a:latin typeface="Tahoma" pitchFamily="34" charset="0"/>
                <a:ea typeface="Tahoma" pitchFamily="34" charset="0"/>
                <a:cs typeface="Tahoma" pitchFamily="34" charset="0"/>
              </a:rPr>
              <a:t>Lås</a:t>
            </a:r>
            <a:r>
              <a:rPr lang="sv-SE" sz="2000" dirty="0">
                <a:latin typeface="Tahoma" pitchFamily="34" charset="0"/>
                <a:ea typeface="Tahoma" pitchFamily="34" charset="0"/>
                <a:cs typeface="Tahoma" pitchFamily="34" charset="0"/>
              </a:rPr>
              <a:t> </a:t>
            </a:r>
            <a:r>
              <a:rPr lang="sv-SE" sz="2000" b="1" dirty="0">
                <a:latin typeface="Tahoma" pitchFamily="34" charset="0"/>
                <a:ea typeface="Tahoma" pitchFamily="34" charset="0"/>
                <a:cs typeface="Tahoma" pitchFamily="34" charset="0"/>
              </a:rPr>
              <a:t>Aktivitetsfältet</a:t>
            </a:r>
            <a:r>
              <a:rPr lang="sv-SE" sz="2000" dirty="0">
                <a:latin typeface="Tahoma" pitchFamily="34" charset="0"/>
                <a:ea typeface="Tahoma" pitchFamily="34" charset="0"/>
                <a:cs typeface="Tahoma" pitchFamily="34" charset="0"/>
              </a:rPr>
              <a:t>: Då kan det inte flyttas till en annan plats.</a:t>
            </a:r>
          </a:p>
          <a:p>
            <a:pPr eaLnBrk="1" hangingPunct="1">
              <a:lnSpc>
                <a:spcPct val="90000"/>
              </a:lnSpc>
              <a:defRPr/>
            </a:pPr>
            <a:r>
              <a:rPr lang="sv-SE" sz="2000" b="1" dirty="0">
                <a:latin typeface="Tahoma" pitchFamily="34" charset="0"/>
                <a:ea typeface="Tahoma" pitchFamily="34" charset="0"/>
                <a:cs typeface="Tahoma" pitchFamily="34" charset="0"/>
              </a:rPr>
              <a:t>Dölj Aktivitetsfältet</a:t>
            </a:r>
            <a:r>
              <a:rPr lang="sv-SE" sz="2000" dirty="0">
                <a:latin typeface="Tahoma" pitchFamily="34" charset="0"/>
                <a:ea typeface="Tahoma" pitchFamily="34" charset="0"/>
                <a:cs typeface="Tahoma" pitchFamily="34" charset="0"/>
              </a:rPr>
              <a:t>: Då visas aktivitetsfältet endast när muspekaren är nära. När man flyttar bort muspekaren försvinner aktivitetsfältet.</a:t>
            </a:r>
          </a:p>
          <a:p>
            <a:pPr eaLnBrk="1" hangingPunct="1">
              <a:lnSpc>
                <a:spcPct val="90000"/>
              </a:lnSpc>
              <a:defRPr/>
            </a:pPr>
            <a:r>
              <a:rPr lang="sv-SE" sz="2000" b="1" dirty="0">
                <a:latin typeface="Tahoma" pitchFamily="34" charset="0"/>
                <a:ea typeface="Tahoma" pitchFamily="34" charset="0"/>
                <a:cs typeface="Tahoma" pitchFamily="34" charset="0"/>
              </a:rPr>
              <a:t>Visa alltid Aktivitetsfältet överst</a:t>
            </a:r>
            <a:r>
              <a:rPr lang="sv-SE" sz="2000" dirty="0">
                <a:latin typeface="Tahoma" pitchFamily="34" charset="0"/>
                <a:ea typeface="Tahoma" pitchFamily="34" charset="0"/>
                <a:cs typeface="Tahoma" pitchFamily="34" charset="0"/>
              </a:rPr>
              <a:t>: Då visas Aktivitetsfältet alltid på skärmen.</a:t>
            </a:r>
          </a:p>
          <a:p>
            <a:pPr eaLnBrk="1" hangingPunct="1">
              <a:lnSpc>
                <a:spcPct val="90000"/>
              </a:lnSpc>
              <a:defRPr/>
            </a:pPr>
            <a:r>
              <a:rPr lang="sv-SE" sz="2000" b="1" dirty="0">
                <a:latin typeface="Tahoma" pitchFamily="34" charset="0"/>
                <a:ea typeface="Tahoma" pitchFamily="34" charset="0"/>
                <a:cs typeface="Tahoma" pitchFamily="34" charset="0"/>
              </a:rPr>
              <a:t>Gruppera liknande knappar i Aktivitetsfältet</a:t>
            </a:r>
            <a:r>
              <a:rPr lang="sv-SE" sz="2000" dirty="0">
                <a:latin typeface="Tahoma" pitchFamily="34" charset="0"/>
                <a:ea typeface="Tahoma" pitchFamily="34" charset="0"/>
                <a:cs typeface="Tahoma" pitchFamily="34" charset="0"/>
              </a:rPr>
              <a:t>: Då ligger t.ex. alla öppna Explorer-sidor tillsammans i Aktivitetsfältet.</a:t>
            </a:r>
          </a:p>
        </p:txBody>
      </p:sp>
      <p:pic>
        <p:nvPicPr>
          <p:cNvPr id="96263" name="Picture 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23528" y="1890774"/>
            <a:ext cx="3456384" cy="3864487"/>
          </a:xfrm>
        </p:spPr>
      </p:pic>
      <p:sp>
        <p:nvSpPr>
          <p:cNvPr id="25612" name="Oval 12"/>
          <p:cNvSpPr>
            <a:spLocks noChangeArrowheads="1"/>
          </p:cNvSpPr>
          <p:nvPr/>
        </p:nvSpPr>
        <p:spPr bwMode="auto">
          <a:xfrm>
            <a:off x="3131841" y="5242634"/>
            <a:ext cx="576063" cy="562630"/>
          </a:xfrm>
          <a:prstGeom prst="ellipse">
            <a:avLst/>
          </a:prstGeom>
          <a:solidFill>
            <a:schemeClr val="accent1">
              <a:alpha val="0"/>
            </a:schemeClr>
          </a:solidFill>
          <a:ln w="2540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sp>
        <p:nvSpPr>
          <p:cNvPr id="2" name="Vänster 1"/>
          <p:cNvSpPr/>
          <p:nvPr/>
        </p:nvSpPr>
        <p:spPr>
          <a:xfrm>
            <a:off x="2627784" y="2780928"/>
            <a:ext cx="720080"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Vänster 2"/>
          <p:cNvSpPr/>
          <p:nvPr/>
        </p:nvSpPr>
        <p:spPr>
          <a:xfrm>
            <a:off x="2483768" y="2996952"/>
            <a:ext cx="864096"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Vänster 3"/>
          <p:cNvSpPr/>
          <p:nvPr/>
        </p:nvSpPr>
        <p:spPr>
          <a:xfrm>
            <a:off x="3635896" y="3284984"/>
            <a:ext cx="648072"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Vänster 4"/>
          <p:cNvSpPr/>
          <p:nvPr/>
        </p:nvSpPr>
        <p:spPr>
          <a:xfrm>
            <a:off x="3635896" y="3573016"/>
            <a:ext cx="648072"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60"/>
                                        </p:tgtEl>
                                        <p:attrNameLst>
                                          <p:attrName>style.visibility</p:attrName>
                                        </p:attrNameLst>
                                      </p:cBhvr>
                                      <p:to>
                                        <p:strVal val="visible"/>
                                      </p:to>
                                    </p:set>
                                    <p:anim calcmode="lin" valueType="num">
                                      <p:cBhvr additive="base">
                                        <p:cTn id="7" dur="500" fill="hold"/>
                                        <p:tgtEl>
                                          <p:spTgt spid="96260"/>
                                        </p:tgtEl>
                                        <p:attrNameLst>
                                          <p:attrName>ppt_x</p:attrName>
                                        </p:attrNameLst>
                                      </p:cBhvr>
                                      <p:tavLst>
                                        <p:tav tm="0">
                                          <p:val>
                                            <p:strVal val="#ppt_x"/>
                                          </p:val>
                                        </p:tav>
                                        <p:tav tm="100000">
                                          <p:val>
                                            <p:strVal val="#ppt_x"/>
                                          </p:val>
                                        </p:tav>
                                      </p:tavLst>
                                    </p:anim>
                                    <p:anim calcmode="lin" valueType="num">
                                      <p:cBhvr additive="base">
                                        <p:cTn id="8" dur="500" fill="hold"/>
                                        <p:tgtEl>
                                          <p:spTgt spid="962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6262">
                                            <p:txEl>
                                              <p:pRg st="0" end="0"/>
                                            </p:txEl>
                                          </p:spTgt>
                                        </p:tgtEl>
                                        <p:attrNameLst>
                                          <p:attrName>style.visibility</p:attrName>
                                        </p:attrNameLst>
                                      </p:cBhvr>
                                      <p:to>
                                        <p:strVal val="visible"/>
                                      </p:to>
                                    </p:set>
                                    <p:animEffect transition="in" filter="fade">
                                      <p:cBhvr>
                                        <p:cTn id="13" dur="1000"/>
                                        <p:tgtEl>
                                          <p:spTgt spid="96262">
                                            <p:txEl>
                                              <p:pRg st="0" end="0"/>
                                            </p:txEl>
                                          </p:spTgt>
                                        </p:tgtEl>
                                      </p:cBhvr>
                                    </p:animEffect>
                                    <p:anim calcmode="lin" valueType="num">
                                      <p:cBhvr>
                                        <p:cTn id="14" dur="1000" fill="hold"/>
                                        <p:tgtEl>
                                          <p:spTgt spid="9626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9626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6262">
                                            <p:txEl>
                                              <p:pRg st="1" end="1"/>
                                            </p:txEl>
                                          </p:spTgt>
                                        </p:tgtEl>
                                        <p:attrNameLst>
                                          <p:attrName>style.visibility</p:attrName>
                                        </p:attrNameLst>
                                      </p:cBhvr>
                                      <p:to>
                                        <p:strVal val="visible"/>
                                      </p:to>
                                    </p:set>
                                    <p:animEffect transition="in" filter="fade">
                                      <p:cBhvr>
                                        <p:cTn id="20" dur="1000"/>
                                        <p:tgtEl>
                                          <p:spTgt spid="96262">
                                            <p:txEl>
                                              <p:pRg st="1" end="1"/>
                                            </p:txEl>
                                          </p:spTgt>
                                        </p:tgtEl>
                                      </p:cBhvr>
                                    </p:animEffect>
                                    <p:anim calcmode="lin" valueType="num">
                                      <p:cBhvr>
                                        <p:cTn id="21" dur="1000" fill="hold"/>
                                        <p:tgtEl>
                                          <p:spTgt spid="9626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962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6262">
                                            <p:txEl>
                                              <p:pRg st="2" end="2"/>
                                            </p:txEl>
                                          </p:spTgt>
                                        </p:tgtEl>
                                        <p:attrNameLst>
                                          <p:attrName>style.visibility</p:attrName>
                                        </p:attrNameLst>
                                      </p:cBhvr>
                                      <p:to>
                                        <p:strVal val="visible"/>
                                      </p:to>
                                    </p:set>
                                    <p:animEffect transition="in" filter="fade">
                                      <p:cBhvr>
                                        <p:cTn id="27" dur="1000"/>
                                        <p:tgtEl>
                                          <p:spTgt spid="96262">
                                            <p:txEl>
                                              <p:pRg st="2" end="2"/>
                                            </p:txEl>
                                          </p:spTgt>
                                        </p:tgtEl>
                                      </p:cBhvr>
                                    </p:animEffect>
                                    <p:anim calcmode="lin" valueType="num">
                                      <p:cBhvr>
                                        <p:cTn id="28" dur="1000" fill="hold"/>
                                        <p:tgtEl>
                                          <p:spTgt spid="9626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9626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6262">
                                            <p:txEl>
                                              <p:pRg st="3" end="3"/>
                                            </p:txEl>
                                          </p:spTgt>
                                        </p:tgtEl>
                                        <p:attrNameLst>
                                          <p:attrName>style.visibility</p:attrName>
                                        </p:attrNameLst>
                                      </p:cBhvr>
                                      <p:to>
                                        <p:strVal val="visible"/>
                                      </p:to>
                                    </p:set>
                                    <p:animEffect transition="in" filter="fade">
                                      <p:cBhvr>
                                        <p:cTn id="34" dur="1000"/>
                                        <p:tgtEl>
                                          <p:spTgt spid="96262">
                                            <p:txEl>
                                              <p:pRg st="3" end="3"/>
                                            </p:txEl>
                                          </p:spTgt>
                                        </p:tgtEl>
                                      </p:cBhvr>
                                    </p:animEffect>
                                    <p:anim calcmode="lin" valueType="num">
                                      <p:cBhvr>
                                        <p:cTn id="35" dur="1000" fill="hold"/>
                                        <p:tgtEl>
                                          <p:spTgt spid="9626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9626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96263"/>
                                        </p:tgtEl>
                                        <p:attrNameLst>
                                          <p:attrName>style.visibility</p:attrName>
                                        </p:attrNameLst>
                                      </p:cBhvr>
                                      <p:to>
                                        <p:strVal val="visible"/>
                                      </p:to>
                                    </p:set>
                                    <p:animEffect transition="in" filter="fade">
                                      <p:cBhvr>
                                        <p:cTn id="41" dur="1000"/>
                                        <p:tgtEl>
                                          <p:spTgt spid="96263"/>
                                        </p:tgtEl>
                                      </p:cBhvr>
                                    </p:animEffect>
                                    <p:anim calcmode="lin" valueType="num">
                                      <p:cBhvr>
                                        <p:cTn id="42" dur="1000" fill="hold"/>
                                        <p:tgtEl>
                                          <p:spTgt spid="96263"/>
                                        </p:tgtEl>
                                        <p:attrNameLst>
                                          <p:attrName>ppt_x</p:attrName>
                                        </p:attrNameLst>
                                      </p:cBhvr>
                                      <p:tavLst>
                                        <p:tav tm="0">
                                          <p:val>
                                            <p:strVal val="#ppt_x"/>
                                          </p:val>
                                        </p:tav>
                                        <p:tav tm="100000">
                                          <p:val>
                                            <p:strVal val="#ppt_x"/>
                                          </p:val>
                                        </p:tav>
                                      </p:tavLst>
                                    </p:anim>
                                    <p:anim calcmode="lin" valueType="num">
                                      <p:cBhvr>
                                        <p:cTn id="43" dur="1000" fill="hold"/>
                                        <p:tgtEl>
                                          <p:spTgt spid="9626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000"/>
                                        <p:tgtEl>
                                          <p:spTgt spid="3"/>
                                        </p:tgtEl>
                                      </p:cBhvr>
                                    </p:animEffect>
                                    <p:anim calcmode="lin" valueType="num">
                                      <p:cBhvr>
                                        <p:cTn id="56" dur="1000" fill="hold"/>
                                        <p:tgtEl>
                                          <p:spTgt spid="3"/>
                                        </p:tgtEl>
                                        <p:attrNameLst>
                                          <p:attrName>ppt_x</p:attrName>
                                        </p:attrNameLst>
                                      </p:cBhvr>
                                      <p:tavLst>
                                        <p:tav tm="0">
                                          <p:val>
                                            <p:strVal val="#ppt_x"/>
                                          </p:val>
                                        </p:tav>
                                        <p:tav tm="100000">
                                          <p:val>
                                            <p:strVal val="#ppt_x"/>
                                          </p:val>
                                        </p:tav>
                                      </p:tavLst>
                                    </p:anim>
                                    <p:anim calcmode="lin" valueType="num">
                                      <p:cBhvr>
                                        <p:cTn id="5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anim calcmode="lin" valueType="num">
                                      <p:cBhvr>
                                        <p:cTn id="63" dur="1000" fill="hold"/>
                                        <p:tgtEl>
                                          <p:spTgt spid="4"/>
                                        </p:tgtEl>
                                        <p:attrNameLst>
                                          <p:attrName>ppt_x</p:attrName>
                                        </p:attrNameLst>
                                      </p:cBhvr>
                                      <p:tavLst>
                                        <p:tav tm="0">
                                          <p:val>
                                            <p:strVal val="#ppt_x"/>
                                          </p:val>
                                        </p:tav>
                                        <p:tav tm="100000">
                                          <p:val>
                                            <p:strVal val="#ppt_x"/>
                                          </p:val>
                                        </p:tav>
                                      </p:tavLst>
                                    </p:anim>
                                    <p:anim calcmode="lin" valueType="num">
                                      <p:cBhvr>
                                        <p:cTn id="6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1000"/>
                                        <p:tgtEl>
                                          <p:spTgt spid="5"/>
                                        </p:tgtEl>
                                      </p:cBhvr>
                                    </p:animEffect>
                                    <p:anim calcmode="lin" valueType="num">
                                      <p:cBhvr>
                                        <p:cTn id="70" dur="1000" fill="hold"/>
                                        <p:tgtEl>
                                          <p:spTgt spid="5"/>
                                        </p:tgtEl>
                                        <p:attrNameLst>
                                          <p:attrName>ppt_x</p:attrName>
                                        </p:attrNameLst>
                                      </p:cBhvr>
                                      <p:tavLst>
                                        <p:tav tm="0">
                                          <p:val>
                                            <p:strVal val="#ppt_x"/>
                                          </p:val>
                                        </p:tav>
                                        <p:tav tm="100000">
                                          <p:val>
                                            <p:strVal val="#ppt_x"/>
                                          </p:val>
                                        </p:tav>
                                      </p:tavLst>
                                    </p:anim>
                                    <p:anim calcmode="lin" valueType="num">
                                      <p:cBhvr>
                                        <p:cTn id="7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5612"/>
                                        </p:tgtEl>
                                        <p:attrNameLst>
                                          <p:attrName>style.visibility</p:attrName>
                                        </p:attrNameLst>
                                      </p:cBhvr>
                                      <p:to>
                                        <p:strVal val="visible"/>
                                      </p:to>
                                    </p:set>
                                    <p:anim calcmode="lin" valueType="num">
                                      <p:cBhvr additive="base">
                                        <p:cTn id="76" dur="500" fill="hold"/>
                                        <p:tgtEl>
                                          <p:spTgt spid="25612"/>
                                        </p:tgtEl>
                                        <p:attrNameLst>
                                          <p:attrName>ppt_x</p:attrName>
                                        </p:attrNameLst>
                                      </p:cBhvr>
                                      <p:tavLst>
                                        <p:tav tm="0">
                                          <p:val>
                                            <p:strVal val="#ppt_x"/>
                                          </p:val>
                                        </p:tav>
                                        <p:tav tm="100000">
                                          <p:val>
                                            <p:strVal val="#ppt_x"/>
                                          </p:val>
                                        </p:tav>
                                      </p:tavLst>
                                    </p:anim>
                                    <p:anim calcmode="lin" valueType="num">
                                      <p:cBhvr additive="base">
                                        <p:cTn id="77" dur="500" fill="hold"/>
                                        <p:tgtEl>
                                          <p:spTgt spid="256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p:bldP spid="96262" grpId="0" build="p"/>
      <p:bldP spid="25612" grpId="0" animBg="1"/>
      <p:bldP spid="2" grpId="0" animBg="1"/>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260648"/>
            <a:ext cx="9144000" cy="1143000"/>
          </a:xfrm>
        </p:spPr>
        <p:txBody>
          <a:bodyPr anchor="ctr" anchorCtr="1">
            <a:normAutofit/>
          </a:bodyPr>
          <a:lstStyle/>
          <a:p>
            <a:pPr algn="l" eaLnBrk="1" hangingPunct="1">
              <a:defRPr/>
            </a:pPr>
            <a:r>
              <a:rPr lang="sv-S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Introduktion till datorn</a:t>
            </a:r>
          </a:p>
        </p:txBody>
      </p:sp>
      <p:sp>
        <p:nvSpPr>
          <p:cNvPr id="10243" name="Rectangle 3"/>
          <p:cNvSpPr>
            <a:spLocks noGrp="1" noChangeArrowheads="1"/>
          </p:cNvSpPr>
          <p:nvPr>
            <p:ph type="body" idx="4294967295"/>
          </p:nvPr>
        </p:nvSpPr>
        <p:spPr>
          <a:xfrm>
            <a:off x="827584" y="1556792"/>
            <a:ext cx="7416800" cy="4320480"/>
          </a:xfrm>
        </p:spPr>
        <p:txBody>
          <a:bodyPr>
            <a:normAutofit/>
          </a:bodyPr>
          <a:lstStyle/>
          <a:p>
            <a:pPr eaLnBrk="1" hangingPunct="1">
              <a:defRPr/>
            </a:pPr>
            <a:r>
              <a:rPr lang="sv-SE" sz="2400" dirty="0">
                <a:latin typeface="Tahoma" pitchFamily="34" charset="0"/>
                <a:ea typeface="Tahoma" pitchFamily="34" charset="0"/>
                <a:cs typeface="Tahoma" pitchFamily="34" charset="0"/>
              </a:rPr>
              <a:t>Datorn är ett av de viktigaste hjälpmedlen i vår tid. Den ger möjlighet att lagra, hämta och analysera en mycket stor mängd information. Datorn har hög hastighet och noggrannhet.</a:t>
            </a:r>
          </a:p>
          <a:p>
            <a:pPr eaLnBrk="1" hangingPunct="1">
              <a:defRPr/>
            </a:pPr>
            <a:endParaRPr lang="sv-SE" sz="2400" dirty="0">
              <a:latin typeface="Tahoma" pitchFamily="34" charset="0"/>
              <a:ea typeface="Tahoma" pitchFamily="34" charset="0"/>
              <a:cs typeface="Tahoma" pitchFamily="34" charset="0"/>
            </a:endParaRPr>
          </a:p>
          <a:p>
            <a:pPr eaLnBrk="1" hangingPunct="1">
              <a:defRPr/>
            </a:pPr>
            <a:r>
              <a:rPr lang="sv-SE" sz="2400" dirty="0">
                <a:latin typeface="Tahoma" pitchFamily="34" charset="0"/>
                <a:ea typeface="Tahoma" pitchFamily="34" charset="0"/>
                <a:cs typeface="Tahoma" pitchFamily="34" charset="0"/>
              </a:rPr>
              <a:t>Datorn finns numera inom de flesta områden och används av människor i olika situationer. Den används bland annat i skolor, universitet, fabriker, institutioner och i hemmen.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ox(in)">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box(in)">
                                      <p:cBhvr>
                                        <p:cTn id="12"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Grp="1" noChangeArrowheads="1"/>
          </p:cNvSpPr>
          <p:nvPr>
            <p:ph type="title" idx="4294967295"/>
          </p:nvPr>
        </p:nvSpPr>
        <p:spPr>
          <a:xfrm>
            <a:off x="0" y="188640"/>
            <a:ext cx="9144000" cy="1143000"/>
          </a:xfrm>
        </p:spPr>
        <p:txBody>
          <a:bodyPr anchor="ctr" anchorCtr="1"/>
          <a:lstStyle/>
          <a:p>
            <a:pPr rtl="1" eaLnBrk="1" hangingPunct="1">
              <a:defRPr/>
            </a:pPr>
            <a:r>
              <a:rPr lang="sv-SE" dirty="0">
                <a:solidFill>
                  <a:schemeClr val="accent1"/>
                </a:solidFill>
                <a:latin typeface="Tahoma" pitchFamily="34" charset="0"/>
                <a:ea typeface="Tahoma" pitchFamily="34" charset="0"/>
                <a:cs typeface="Tahoma" pitchFamily="34" charset="0"/>
              </a:rPr>
              <a:t>Startknappen</a:t>
            </a:r>
            <a:r>
              <a:rPr lang="sv-SE" dirty="0">
                <a:solidFill>
                  <a:schemeClr val="bg1"/>
                </a:solidFill>
                <a:effectLst>
                  <a:outerShdw blurRad="38100" dist="38100" dir="2700000" algn="tl">
                    <a:srgbClr val="C0C0C0"/>
                  </a:outerShdw>
                </a:effectLst>
                <a:latin typeface="Tahoma" pitchFamily="34" charset="0"/>
                <a:ea typeface="Tahoma" pitchFamily="34" charset="0"/>
                <a:cs typeface="Tahoma" pitchFamily="34" charset="0"/>
              </a:rPr>
              <a:t> </a:t>
            </a:r>
          </a:p>
        </p:txBody>
      </p:sp>
      <p:sp>
        <p:nvSpPr>
          <p:cNvPr id="98310" name="Rectangle 6"/>
          <p:cNvSpPr>
            <a:spLocks noGrp="1" noChangeArrowheads="1"/>
          </p:cNvSpPr>
          <p:nvPr>
            <p:ph type="body" sz="half" idx="4294967295"/>
          </p:nvPr>
        </p:nvSpPr>
        <p:spPr>
          <a:xfrm>
            <a:off x="4067944" y="1268760"/>
            <a:ext cx="4788024" cy="5328592"/>
          </a:xfrm>
        </p:spPr>
        <p:txBody>
          <a:bodyPr>
            <a:noAutofit/>
          </a:bodyPr>
          <a:lstStyle/>
          <a:p>
            <a:pPr eaLnBrk="1" hangingPunct="1">
              <a:defRPr/>
            </a:pPr>
            <a:r>
              <a:rPr lang="sv-SE" sz="2200" dirty="0">
                <a:effectLst>
                  <a:outerShdw blurRad="38100" dist="38100" dir="2700000" algn="tl">
                    <a:srgbClr val="C0C0C0"/>
                  </a:outerShdw>
                </a:effectLst>
                <a:latin typeface="Tahoma" pitchFamily="34" charset="0"/>
                <a:ea typeface="Tahoma" pitchFamily="34" charset="0"/>
                <a:cs typeface="Tahoma" pitchFamily="34" charset="0"/>
              </a:rPr>
              <a:t>Startknappen visas längst till vänster på aktivitetsfältet. När du klickar på den öppnas en särskild meny för operativsystemet och olika program.</a:t>
            </a:r>
          </a:p>
          <a:p>
            <a:pPr eaLnBrk="1" hangingPunct="1">
              <a:defRPr/>
            </a:pPr>
            <a:endParaRPr lang="sv-SE" sz="2200" dirty="0">
              <a:effectLst>
                <a:outerShdw blurRad="38100" dist="38100" dir="2700000" algn="tl">
                  <a:srgbClr val="C0C0C0"/>
                </a:outerShdw>
              </a:effectLst>
              <a:latin typeface="Tahoma" pitchFamily="34" charset="0"/>
              <a:ea typeface="Tahoma" pitchFamily="34" charset="0"/>
              <a:cs typeface="Tahoma" pitchFamily="34" charset="0"/>
            </a:endParaRPr>
          </a:p>
          <a:p>
            <a:pPr eaLnBrk="1" hangingPunct="1">
              <a:defRPr/>
            </a:pPr>
            <a:r>
              <a:rPr lang="sv-SE" sz="2200" dirty="0">
                <a:effectLst>
                  <a:outerShdw blurRad="38100" dist="38100" dir="2700000" algn="tl">
                    <a:srgbClr val="C0C0C0"/>
                  </a:outerShdw>
                </a:effectLst>
                <a:latin typeface="Tahoma" pitchFamily="34" charset="0"/>
                <a:ea typeface="Tahoma" pitchFamily="34" charset="0"/>
                <a:cs typeface="Tahoma" pitchFamily="34" charset="0"/>
              </a:rPr>
              <a:t>Vi kan ställa in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Start-menyns</a:t>
            </a:r>
            <a:r>
              <a:rPr lang="sv-SE" sz="2200" dirty="0">
                <a:effectLst>
                  <a:outerShdw blurRad="38100" dist="38100" dir="2700000" algn="tl">
                    <a:srgbClr val="C0C0C0"/>
                  </a:outerShdw>
                </a:effectLst>
                <a:latin typeface="Tahoma" pitchFamily="34" charset="0"/>
                <a:ea typeface="Tahoma" pitchFamily="34" charset="0"/>
                <a:cs typeface="Tahoma" pitchFamily="34" charset="0"/>
              </a:rPr>
              <a:t> egenskaper genom att högerklicka på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Start-knappen</a:t>
            </a:r>
            <a:r>
              <a:rPr lang="sv-SE" sz="2200" dirty="0">
                <a:effectLst>
                  <a:outerShdw blurRad="38100" dist="38100" dir="2700000" algn="tl">
                    <a:srgbClr val="C0C0C0"/>
                  </a:outerShdw>
                </a:effectLst>
                <a:latin typeface="Tahoma" pitchFamily="34" charset="0"/>
                <a:ea typeface="Tahoma" pitchFamily="34" charset="0"/>
                <a:cs typeface="Tahoma" pitchFamily="34" charset="0"/>
              </a:rPr>
              <a:t>. Välj Egenskaper från snabbmenyn som visas. Välj sedan fliken </a:t>
            </a:r>
            <a:r>
              <a:rPr lang="sv-SE" sz="2200" b="1" dirty="0">
                <a:effectLst>
                  <a:outerShdw blurRad="38100" dist="38100" dir="2700000" algn="tl">
                    <a:srgbClr val="C0C0C0"/>
                  </a:outerShdw>
                </a:effectLst>
                <a:latin typeface="Tahoma" pitchFamily="34" charset="0"/>
                <a:ea typeface="Tahoma" pitchFamily="34" charset="0"/>
                <a:cs typeface="Tahoma" pitchFamily="34" charset="0"/>
              </a:rPr>
              <a:t>Start-menyn</a:t>
            </a:r>
            <a:endParaRPr lang="sv-SE" sz="2200" dirty="0">
              <a:solidFill>
                <a:srgbClr val="CC3300"/>
              </a:solidFill>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98312" name="Picture 8"/>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539552" y="1956048"/>
            <a:ext cx="3294063" cy="3683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8312"/>
                                        </p:tgtEl>
                                        <p:attrNameLst>
                                          <p:attrName>style.visibility</p:attrName>
                                        </p:attrNameLst>
                                      </p:cBhvr>
                                      <p:to>
                                        <p:strVal val="visible"/>
                                      </p:to>
                                    </p:set>
                                    <p:animEffect transition="in" filter="barn(inVertical)">
                                      <p:cBhvr>
                                        <p:cTn id="7" dur="500"/>
                                        <p:tgtEl>
                                          <p:spTgt spid="983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8310">
                                            <p:txEl>
                                              <p:pRg st="0" end="0"/>
                                            </p:txEl>
                                          </p:spTgt>
                                        </p:tgtEl>
                                        <p:attrNameLst>
                                          <p:attrName>style.visibility</p:attrName>
                                        </p:attrNameLst>
                                      </p:cBhvr>
                                      <p:to>
                                        <p:strVal val="visible"/>
                                      </p:to>
                                    </p:set>
                                    <p:animEffect transition="in" filter="barn(inVertical)">
                                      <p:cBhvr>
                                        <p:cTn id="12" dur="500"/>
                                        <p:tgtEl>
                                          <p:spTgt spid="983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8310">
                                            <p:txEl>
                                              <p:pRg st="2" end="2"/>
                                            </p:txEl>
                                          </p:spTgt>
                                        </p:tgtEl>
                                        <p:attrNameLst>
                                          <p:attrName>style.visibility</p:attrName>
                                        </p:attrNameLst>
                                      </p:cBhvr>
                                      <p:to>
                                        <p:strVal val="visible"/>
                                      </p:to>
                                    </p:set>
                                    <p:animEffect transition="in" filter="barn(inVertical)">
                                      <p:cBhvr>
                                        <p:cTn id="17" dur="500"/>
                                        <p:tgtEl>
                                          <p:spTgt spid="983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title" idx="4294967295"/>
          </p:nvPr>
        </p:nvSpPr>
        <p:spPr>
          <a:xfrm>
            <a:off x="0" y="548680"/>
            <a:ext cx="9144000" cy="1008088"/>
          </a:xfrm>
        </p:spPr>
        <p:txBody>
          <a:bodyPr anchor="ctr" anchorCtr="1">
            <a:normAutofit fontScale="90000"/>
          </a:bodyPr>
          <a:lstStyle/>
          <a:p>
            <a:pPr algn="l" eaLnBrk="1" hangingPunct="1">
              <a:defRPr/>
            </a:pPr>
            <a:br>
              <a:rPr lang="sv-SE" sz="3200" dirty="0">
                <a:effectLst>
                  <a:outerShdw blurRad="38100" dist="38100" dir="2700000" algn="tl">
                    <a:srgbClr val="C0C0C0"/>
                  </a:outerShdw>
                </a:effectLst>
                <a:latin typeface="Tahoma" pitchFamily="34" charset="0"/>
                <a:ea typeface="Tahoma" pitchFamily="34" charset="0"/>
                <a:cs typeface="Tahoma" pitchFamily="34" charset="0"/>
              </a:rPr>
            </a:br>
            <a:r>
              <a:rPr lang="sv-SE" sz="2400"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När vi klickar på </a:t>
            </a:r>
            <a:r>
              <a:rPr lang="sv-SE" sz="2400" dirty="0" err="1">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Start-knappen</a:t>
            </a:r>
            <a:r>
              <a:rPr lang="sv-SE" sz="2400"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 visas den viktigaste  menyn i Windows operativsystem, som kallas Start-menyn.</a:t>
            </a:r>
          </a:p>
        </p:txBody>
      </p:sp>
      <p:sp>
        <p:nvSpPr>
          <p:cNvPr id="100357" name="Rectangle 5"/>
          <p:cNvSpPr>
            <a:spLocks noGrp="1" noChangeArrowheads="1"/>
          </p:cNvSpPr>
          <p:nvPr>
            <p:ph type="body" sz="half" idx="4294967295"/>
          </p:nvPr>
        </p:nvSpPr>
        <p:spPr>
          <a:xfrm>
            <a:off x="467544" y="1916832"/>
            <a:ext cx="3589338" cy="4321175"/>
          </a:xfrm>
        </p:spPr>
        <p:txBody>
          <a:bodyPr>
            <a:noAutofit/>
          </a:bodyPr>
          <a:lstStyle/>
          <a:p>
            <a:pPr eaLnBrk="1" hangingPunct="1">
              <a:defRPr/>
            </a:pPr>
            <a:r>
              <a:rPr lang="sv-SE" sz="2000" b="1" dirty="0">
                <a:effectLst>
                  <a:outerShdw blurRad="38100" dist="38100" dir="2700000" algn="tl">
                    <a:srgbClr val="C0C0C0"/>
                  </a:outerShdw>
                </a:effectLst>
                <a:latin typeface="Tahoma" pitchFamily="34" charset="0"/>
                <a:ea typeface="Tahoma" pitchFamily="34" charset="0"/>
                <a:cs typeface="Tahoma" pitchFamily="34" charset="0"/>
              </a:rPr>
              <a:t>Alla program</a:t>
            </a:r>
            <a:endParaRPr lang="ar-IQ" sz="2000" dirty="0">
              <a:effectLst>
                <a:outerShdw blurRad="38100" dist="38100" dir="2700000" algn="tl">
                  <a:srgbClr val="C0C0C0"/>
                </a:outerShdw>
              </a:effectLst>
              <a:latin typeface="Tahoma" pitchFamily="34" charset="0"/>
              <a:ea typeface="Tahoma" pitchFamily="34" charset="0"/>
              <a:cs typeface="Tahoma" pitchFamily="34" charset="0"/>
            </a:endParaRPr>
          </a:p>
          <a:p>
            <a:pPr marL="0" indent="0" eaLnBrk="1" hangingPunct="1">
              <a:buFont typeface="Wingdings" pitchFamily="2" charset="2"/>
              <a:buNone/>
              <a:defRPr/>
            </a:pPr>
            <a:r>
              <a:rPr lang="sv-SE" sz="2000" dirty="0">
                <a:effectLst>
                  <a:outerShdw blurRad="38100" dist="38100" dir="2700000" algn="tl">
                    <a:srgbClr val="C0C0C0"/>
                  </a:outerShdw>
                </a:effectLst>
                <a:latin typeface="Tahoma" pitchFamily="34" charset="0"/>
                <a:ea typeface="Tahoma" pitchFamily="34" charset="0"/>
                <a:cs typeface="Tahoma" pitchFamily="34" charset="0"/>
              </a:rPr>
              <a:t>Där visas en lista med genvägar till alla program som har installerats på datorn.</a:t>
            </a:r>
          </a:p>
          <a:p>
            <a:pPr marL="0" indent="0" eaLnBrk="1" hangingPunct="1">
              <a:buFont typeface="Wingdings" pitchFamily="2" charset="2"/>
              <a:buNone/>
              <a:defRPr/>
            </a:pPr>
            <a:endParaRPr lang="sv-SE" sz="2000" dirty="0">
              <a:effectLst>
                <a:outerShdw blurRad="38100" dist="38100" dir="2700000" algn="tl">
                  <a:srgbClr val="C0C0C0"/>
                </a:outerShdw>
              </a:effectLst>
              <a:latin typeface="Tahoma" pitchFamily="34" charset="0"/>
              <a:ea typeface="Tahoma" pitchFamily="34" charset="0"/>
              <a:cs typeface="Tahoma" pitchFamily="34" charset="0"/>
            </a:endParaRPr>
          </a:p>
          <a:p>
            <a:pPr eaLnBrk="1" hangingPunct="1">
              <a:defRPr/>
            </a:pPr>
            <a:r>
              <a:rPr lang="sv-SE" sz="2000" b="1" dirty="0">
                <a:effectLst>
                  <a:outerShdw blurRad="38100" dist="38100" dir="2700000" algn="tl">
                    <a:srgbClr val="C0C0C0"/>
                  </a:outerShdw>
                </a:effectLst>
                <a:latin typeface="Tahoma" pitchFamily="34" charset="0"/>
                <a:ea typeface="Tahoma" pitchFamily="34" charset="0"/>
                <a:cs typeface="Tahoma" pitchFamily="34" charset="0"/>
              </a:rPr>
              <a:t>Senast använda program</a:t>
            </a:r>
          </a:p>
          <a:p>
            <a:pPr marL="0" indent="0" eaLnBrk="1" hangingPunct="1">
              <a:buFont typeface="Wingdings" pitchFamily="2" charset="2"/>
              <a:buNone/>
              <a:defRPr/>
            </a:pPr>
            <a:r>
              <a:rPr lang="sv-SE" sz="2000" dirty="0">
                <a:effectLst>
                  <a:outerShdw blurRad="38100" dist="38100" dir="2700000" algn="tl">
                    <a:srgbClr val="C0C0C0"/>
                  </a:outerShdw>
                </a:effectLst>
                <a:latin typeface="Tahoma" pitchFamily="34" charset="0"/>
                <a:ea typeface="Tahoma" pitchFamily="34" charset="0"/>
                <a:cs typeface="Tahoma" pitchFamily="34" charset="0"/>
              </a:rPr>
              <a:t>Där visas de senast använda programmen. Man kan ställa in antalet program man vill visa under </a:t>
            </a:r>
            <a:r>
              <a:rPr lang="sv-SE" sz="2000" dirty="0" err="1">
                <a:effectLst>
                  <a:outerShdw blurRad="38100" dist="38100" dir="2700000" algn="tl">
                    <a:srgbClr val="C0C0C0"/>
                  </a:outerShdw>
                </a:effectLst>
                <a:latin typeface="Tahoma" pitchFamily="34" charset="0"/>
                <a:ea typeface="Tahoma" pitchFamily="34" charset="0"/>
                <a:cs typeface="Tahoma" pitchFamily="34" charset="0"/>
              </a:rPr>
              <a:t>Start-menyns</a:t>
            </a:r>
            <a:r>
              <a:rPr lang="sv-SE" sz="2000" dirty="0">
                <a:effectLst>
                  <a:outerShdw blurRad="38100" dist="38100" dir="2700000" algn="tl">
                    <a:srgbClr val="C0C0C0"/>
                  </a:outerShdw>
                </a:effectLst>
                <a:latin typeface="Tahoma" pitchFamily="34" charset="0"/>
                <a:ea typeface="Tahoma" pitchFamily="34" charset="0"/>
                <a:cs typeface="Tahoma" pitchFamily="34" charset="0"/>
              </a:rPr>
              <a:t> inställningar.</a:t>
            </a:r>
          </a:p>
        </p:txBody>
      </p:sp>
      <p:pic>
        <p:nvPicPr>
          <p:cNvPr id="100359" name="Picture 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741175" y="1772816"/>
            <a:ext cx="3448730" cy="4637088"/>
          </a:xfrm>
        </p:spPr>
      </p:pic>
      <p:sp>
        <p:nvSpPr>
          <p:cNvPr id="9" name="Rectangle 4"/>
          <p:cNvSpPr txBox="1">
            <a:spLocks noChangeArrowheads="1"/>
          </p:cNvSpPr>
          <p:nvPr/>
        </p:nvSpPr>
        <p:spPr bwMode="auto">
          <a:xfrm>
            <a:off x="0" y="332656"/>
            <a:ext cx="9144000" cy="433387"/>
          </a:xfrm>
          <a:prstGeom prst="rect">
            <a:avLst/>
          </a:prstGeom>
          <a:noFill/>
          <a:ln w="9525">
            <a:noFill/>
            <a:miter lim="800000"/>
            <a:headEnd/>
            <a:tailEnd/>
          </a:ln>
          <a:effectLst/>
        </p:spPr>
        <p:txBody>
          <a:bodyPr anchor="ctr" anchorCtr="1"/>
          <a:lstStyle/>
          <a:p>
            <a:pPr algn="ctr" rtl="1">
              <a:defRPr/>
            </a:pPr>
            <a:r>
              <a:rPr lang="sv-SE" sz="44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Innehållet på Start-menyn</a:t>
            </a:r>
          </a:p>
        </p:txBody>
      </p:sp>
      <p:sp>
        <p:nvSpPr>
          <p:cNvPr id="38919" name="Oval 9"/>
          <p:cNvSpPr>
            <a:spLocks noChangeArrowheads="1"/>
          </p:cNvSpPr>
          <p:nvPr/>
        </p:nvSpPr>
        <p:spPr bwMode="auto">
          <a:xfrm>
            <a:off x="4860009" y="5277421"/>
            <a:ext cx="1512888" cy="561975"/>
          </a:xfrm>
          <a:prstGeom prst="ellipse">
            <a:avLst/>
          </a:prstGeom>
          <a:solidFill>
            <a:schemeClr val="accent1">
              <a:alpha val="0"/>
            </a:schemeClr>
          </a:solidFill>
          <a:ln w="38100" algn="ctr">
            <a:solidFill>
              <a:schemeClr val="hlink"/>
            </a:solidFill>
            <a:round/>
            <a:headEnd/>
            <a:tailEnd/>
          </a:ln>
        </p:spPr>
        <p:txBody>
          <a:bodyPr anchor="ctr">
            <a:spAutoFit/>
          </a:bodyPr>
          <a:lstStyle/>
          <a:p>
            <a:endParaRPr lang="sv-SE">
              <a:latin typeface="Tahoma" pitchFamily="34" charset="0"/>
              <a:ea typeface="Tahoma" pitchFamily="34" charset="0"/>
              <a:cs typeface="Tahoma" pitchFamily="34" charset="0"/>
            </a:endParaRPr>
          </a:p>
        </p:txBody>
      </p:sp>
      <p:sp>
        <p:nvSpPr>
          <p:cNvPr id="10" name="AutoShape 12"/>
          <p:cNvSpPr>
            <a:spLocks noChangeArrowheads="1"/>
          </p:cNvSpPr>
          <p:nvPr/>
        </p:nvSpPr>
        <p:spPr bwMode="auto">
          <a:xfrm>
            <a:off x="4952909" y="2204864"/>
            <a:ext cx="1728192" cy="442674"/>
          </a:xfrm>
          <a:prstGeom prst="roundRect">
            <a:avLst>
              <a:gd name="adj" fmla="val 16667"/>
            </a:avLst>
          </a:prstGeom>
          <a:solidFill>
            <a:schemeClr val="accent1">
              <a:alpha val="0"/>
            </a:schemeClr>
          </a:solidFill>
          <a:ln w="2540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barn(inVertical)">
                                      <p:cBhvr>
                                        <p:cTn id="7" dur="500"/>
                                        <p:tgtEl>
                                          <p:spTgt spid="1003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0359"/>
                                        </p:tgtEl>
                                        <p:attrNameLst>
                                          <p:attrName>style.visibility</p:attrName>
                                        </p:attrNameLst>
                                      </p:cBhvr>
                                      <p:to>
                                        <p:strVal val="visible"/>
                                      </p:to>
                                    </p:set>
                                    <p:animEffect transition="in" filter="barn(inVertical)">
                                      <p:cBhvr>
                                        <p:cTn id="12" dur="500"/>
                                        <p:tgtEl>
                                          <p:spTgt spid="10035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0357">
                                            <p:txEl>
                                              <p:pRg st="0" end="0"/>
                                            </p:txEl>
                                          </p:spTgt>
                                        </p:tgtEl>
                                        <p:attrNameLst>
                                          <p:attrName>style.visibility</p:attrName>
                                        </p:attrNameLst>
                                      </p:cBhvr>
                                      <p:to>
                                        <p:strVal val="visible"/>
                                      </p:to>
                                    </p:set>
                                    <p:animEffect transition="in" filter="barn(inVertical)">
                                      <p:cBhvr>
                                        <p:cTn id="17" dur="500"/>
                                        <p:tgtEl>
                                          <p:spTgt spid="100357">
                                            <p:txEl>
                                              <p:pRg st="0" end="0"/>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00357">
                                            <p:txEl>
                                              <p:pRg st="1" end="1"/>
                                            </p:txEl>
                                          </p:spTgt>
                                        </p:tgtEl>
                                        <p:attrNameLst>
                                          <p:attrName>style.visibility</p:attrName>
                                        </p:attrNameLst>
                                      </p:cBhvr>
                                      <p:to>
                                        <p:strVal val="visible"/>
                                      </p:to>
                                    </p:set>
                                    <p:animEffect transition="in" filter="barn(inVertical)">
                                      <p:cBhvr>
                                        <p:cTn id="20" dur="500"/>
                                        <p:tgtEl>
                                          <p:spTgt spid="100357">
                                            <p:txEl>
                                              <p:pRg st="1" end="1"/>
                                            </p:txEl>
                                          </p:spTgt>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8919"/>
                                        </p:tgtEl>
                                        <p:attrNameLst>
                                          <p:attrName>style.visibility</p:attrName>
                                        </p:attrNameLst>
                                      </p:cBhvr>
                                      <p:to>
                                        <p:strVal val="visible"/>
                                      </p:to>
                                    </p:set>
                                    <p:animEffect transition="in" filter="fade">
                                      <p:cBhvr>
                                        <p:cTn id="23" dur="1000"/>
                                        <p:tgtEl>
                                          <p:spTgt spid="38919"/>
                                        </p:tgtEl>
                                      </p:cBhvr>
                                    </p:animEffect>
                                    <p:anim calcmode="lin" valueType="num">
                                      <p:cBhvr>
                                        <p:cTn id="24" dur="1000" fill="hold"/>
                                        <p:tgtEl>
                                          <p:spTgt spid="38919"/>
                                        </p:tgtEl>
                                        <p:attrNameLst>
                                          <p:attrName>ppt_x</p:attrName>
                                        </p:attrNameLst>
                                      </p:cBhvr>
                                      <p:tavLst>
                                        <p:tav tm="0">
                                          <p:val>
                                            <p:strVal val="#ppt_x"/>
                                          </p:val>
                                        </p:tav>
                                        <p:tav tm="100000">
                                          <p:val>
                                            <p:strVal val="#ppt_x"/>
                                          </p:val>
                                        </p:tav>
                                      </p:tavLst>
                                    </p:anim>
                                    <p:anim calcmode="lin" valueType="num">
                                      <p:cBhvr>
                                        <p:cTn id="25" dur="1000" fill="hold"/>
                                        <p:tgtEl>
                                          <p:spTgt spid="3891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0357">
                                            <p:txEl>
                                              <p:pRg st="3" end="3"/>
                                            </p:txEl>
                                          </p:spTgt>
                                        </p:tgtEl>
                                        <p:attrNameLst>
                                          <p:attrName>style.visibility</p:attrName>
                                        </p:attrNameLst>
                                      </p:cBhvr>
                                      <p:to>
                                        <p:strVal val="visible"/>
                                      </p:to>
                                    </p:set>
                                    <p:animEffect transition="in" filter="barn(inVertical)">
                                      <p:cBhvr>
                                        <p:cTn id="30" dur="500"/>
                                        <p:tgtEl>
                                          <p:spTgt spid="100357">
                                            <p:txEl>
                                              <p:pRg st="3" end="3"/>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00357">
                                            <p:txEl>
                                              <p:pRg st="4" end="4"/>
                                            </p:txEl>
                                          </p:spTgt>
                                        </p:tgtEl>
                                        <p:attrNameLst>
                                          <p:attrName>style.visibility</p:attrName>
                                        </p:attrNameLst>
                                      </p:cBhvr>
                                      <p:to>
                                        <p:strVal val="visible"/>
                                      </p:to>
                                    </p:set>
                                    <p:animEffect transition="in" filter="barn(inVertical)">
                                      <p:cBhvr>
                                        <p:cTn id="33" dur="500"/>
                                        <p:tgtEl>
                                          <p:spTgt spid="100357">
                                            <p:txEl>
                                              <p:pRg st="4" end="4"/>
                                            </p:txEl>
                                          </p:spTgt>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P spid="100357" grpId="0" uiExpand="1" build="p"/>
      <p:bldP spid="3891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8" name="Rectangle 8"/>
          <p:cNvSpPr>
            <a:spLocks noGrp="1" noChangeArrowheads="1"/>
          </p:cNvSpPr>
          <p:nvPr>
            <p:ph type="body" sz="half" idx="4294967295"/>
          </p:nvPr>
        </p:nvSpPr>
        <p:spPr>
          <a:xfrm>
            <a:off x="0" y="332656"/>
            <a:ext cx="9144000" cy="1428750"/>
          </a:xfrm>
        </p:spPr>
        <p:txBody>
          <a:bodyPr>
            <a:normAutofit fontScale="77500" lnSpcReduction="20000"/>
          </a:bodyPr>
          <a:lstStyle/>
          <a:p>
            <a:pPr algn="ctr" eaLnBrk="1" hangingPunct="1">
              <a:lnSpc>
                <a:spcPct val="90000"/>
              </a:lnSpc>
              <a:buNone/>
              <a:defRPr/>
            </a:pPr>
            <a:r>
              <a:rPr lang="sv-SE" sz="28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r>
              <a:rPr lang="sv-SE" sz="52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Senast använda dokument:</a:t>
            </a:r>
            <a:br>
              <a:rPr lang="sv-SE" sz="44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br>
            <a:endParaRPr lang="sv-SE" sz="44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endParaRPr>
          </a:p>
          <a:p>
            <a:pPr eaLnBrk="1" hangingPunct="1">
              <a:lnSpc>
                <a:spcPct val="90000"/>
              </a:lnSpc>
              <a:buNone/>
              <a:defRPr/>
            </a:pPr>
            <a:r>
              <a:rPr lang="sv-SE" sz="2800"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r>
              <a:rPr lang="sv-SE" sz="2800" dirty="0">
                <a:effectLst>
                  <a:outerShdw blurRad="38100" dist="38100" dir="2700000" algn="tl">
                    <a:srgbClr val="C0C0C0"/>
                  </a:outerShdw>
                </a:effectLst>
                <a:latin typeface="Tahoma" pitchFamily="34" charset="0"/>
                <a:ea typeface="Tahoma" pitchFamily="34" charset="0"/>
                <a:cs typeface="Tahoma" pitchFamily="34" charset="0"/>
              </a:rPr>
              <a:t>De senast öppnade dokumenten visas när man trycker på senaste program</a:t>
            </a:r>
            <a:endParaRPr lang="ar-SA" sz="2500"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02410" name="Picture 20"/>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943217" y="2420888"/>
            <a:ext cx="3126201" cy="3565525"/>
          </a:xfrm>
        </p:spPr>
      </p:pic>
      <p:sp>
        <p:nvSpPr>
          <p:cNvPr id="3" name="Höger 2"/>
          <p:cNvSpPr/>
          <p:nvPr/>
        </p:nvSpPr>
        <p:spPr>
          <a:xfrm>
            <a:off x="1475656" y="2852936"/>
            <a:ext cx="129614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10"/>
                                        </p:tgtEl>
                                        <p:attrNameLst>
                                          <p:attrName>style.visibility</p:attrName>
                                        </p:attrNameLst>
                                      </p:cBhvr>
                                      <p:to>
                                        <p:strVal val="visible"/>
                                      </p:to>
                                    </p:set>
                                    <p:animEffect transition="in" filter="barn(inVertical)">
                                      <p:cBhvr>
                                        <p:cTn id="7" dur="500"/>
                                        <p:tgtEl>
                                          <p:spTgt spid="102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Grp="1" noChangeArrowheads="1"/>
          </p:cNvSpPr>
          <p:nvPr>
            <p:ph type="title" idx="4294967295"/>
          </p:nvPr>
        </p:nvSpPr>
        <p:spPr>
          <a:xfrm>
            <a:off x="0" y="0"/>
            <a:ext cx="9144000" cy="836613"/>
          </a:xfrm>
        </p:spPr>
        <p:txBody>
          <a:bodyPr anchor="ctr" anchorCtr="1"/>
          <a:lstStyle/>
          <a:p>
            <a:pPr eaLnBrk="1" hangingPunct="1">
              <a:defRPr/>
            </a:pPr>
            <a:r>
              <a:rPr lang="sv-SE" sz="4000" dirty="0">
                <a:solidFill>
                  <a:schemeClr val="hlink"/>
                </a:solidFill>
                <a:effectLst>
                  <a:outerShdw blurRad="38100" dist="38100" dir="2700000" algn="tl">
                    <a:srgbClr val="C0C0C0"/>
                  </a:outerShdw>
                </a:effectLst>
                <a:latin typeface="Tahoma" pitchFamily="34" charset="0"/>
                <a:ea typeface="Tahoma" pitchFamily="34" charset="0"/>
                <a:cs typeface="Tahoma" pitchFamily="34" charset="0"/>
              </a:rPr>
              <a:t>   </a:t>
            </a:r>
            <a:r>
              <a:rPr lang="sv-SE" dirty="0">
                <a:solidFill>
                  <a:schemeClr val="accent1"/>
                </a:solidFill>
                <a:latin typeface="Tahoma" pitchFamily="34" charset="0"/>
                <a:ea typeface="Tahoma" pitchFamily="34" charset="0"/>
                <a:cs typeface="Tahoma" pitchFamily="34" charset="0"/>
              </a:rPr>
              <a:t>Sök</a:t>
            </a:r>
            <a:r>
              <a:rPr lang="sv-S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p>
        </p:txBody>
      </p:sp>
      <p:sp>
        <p:nvSpPr>
          <p:cNvPr id="105478" name="Rectangle 6"/>
          <p:cNvSpPr>
            <a:spLocks noGrp="1" noChangeArrowheads="1"/>
          </p:cNvSpPr>
          <p:nvPr>
            <p:ph type="body" sz="half" idx="4294967295"/>
          </p:nvPr>
        </p:nvSpPr>
        <p:spPr>
          <a:xfrm>
            <a:off x="4762282" y="1196752"/>
            <a:ext cx="4355976" cy="3312368"/>
          </a:xfrm>
          <a:ln>
            <a:noFill/>
          </a:ln>
        </p:spPr>
        <p:style>
          <a:lnRef idx="2">
            <a:schemeClr val="dk1"/>
          </a:lnRef>
          <a:fillRef idx="1">
            <a:schemeClr val="lt1"/>
          </a:fillRef>
          <a:effectRef idx="0">
            <a:schemeClr val="dk1"/>
          </a:effectRef>
          <a:fontRef idx="minor">
            <a:schemeClr val="dk1"/>
          </a:fontRef>
        </p:style>
        <p:txBody>
          <a:bodyPr>
            <a:normAutofit/>
          </a:bodyPr>
          <a:lstStyle/>
          <a:p>
            <a:pPr eaLnBrk="1" hangingPunct="1">
              <a:lnSpc>
                <a:spcPct val="80000"/>
              </a:lnSpc>
              <a:defRPr/>
            </a:pPr>
            <a:r>
              <a:rPr lang="sv-SE" sz="2200" dirty="0">
                <a:latin typeface="Tahoma" pitchFamily="34" charset="0"/>
                <a:ea typeface="Tahoma" pitchFamily="34" charset="0"/>
                <a:cs typeface="Tahoma" pitchFamily="34" charset="0"/>
              </a:rPr>
              <a:t>Sök ligger i Startmenyn. Det hjälper oss att söka efter en fil i datorn, t.ex. textfil, bildfil eller ljudfil mm. Du skriver:</a:t>
            </a:r>
          </a:p>
          <a:p>
            <a:pPr eaLnBrk="1" hangingPunct="1">
              <a:lnSpc>
                <a:spcPct val="80000"/>
              </a:lnSpc>
              <a:defRPr/>
            </a:pPr>
            <a:endParaRPr lang="sv-SE" sz="2200" dirty="0">
              <a:latin typeface="Tahoma" pitchFamily="34" charset="0"/>
              <a:ea typeface="Tahoma" pitchFamily="34" charset="0"/>
              <a:cs typeface="Tahoma" pitchFamily="34" charset="0"/>
            </a:endParaRPr>
          </a:p>
          <a:p>
            <a:pPr eaLnBrk="1" hangingPunct="1">
              <a:lnSpc>
                <a:spcPct val="80000"/>
              </a:lnSpc>
              <a:defRPr/>
            </a:pPr>
            <a:r>
              <a:rPr lang="sv-SE" sz="2200" dirty="0">
                <a:latin typeface="Tahoma" pitchFamily="34" charset="0"/>
                <a:ea typeface="Tahoma" pitchFamily="34" charset="0"/>
                <a:cs typeface="Tahoma" pitchFamily="34" charset="0"/>
              </a:rPr>
              <a:t>Namn eller del av filnamnet.</a:t>
            </a:r>
          </a:p>
          <a:p>
            <a:pPr eaLnBrk="1" hangingPunct="1">
              <a:lnSpc>
                <a:spcPct val="80000"/>
              </a:lnSpc>
              <a:defRPr/>
            </a:pPr>
            <a:endParaRPr lang="sv-SE" sz="2200" dirty="0">
              <a:latin typeface="Tahoma" pitchFamily="34" charset="0"/>
              <a:ea typeface="Tahoma" pitchFamily="34" charset="0"/>
              <a:cs typeface="Tahoma" pitchFamily="34" charset="0"/>
            </a:endParaRPr>
          </a:p>
          <a:p>
            <a:pPr eaLnBrk="1" hangingPunct="1">
              <a:lnSpc>
                <a:spcPct val="80000"/>
              </a:lnSpc>
              <a:defRPr/>
            </a:pPr>
            <a:r>
              <a:rPr lang="sv-SE" sz="2200" dirty="0">
                <a:latin typeface="Tahoma" pitchFamily="34" charset="0"/>
                <a:ea typeface="Tahoma" pitchFamily="34" charset="0"/>
                <a:cs typeface="Tahoma" pitchFamily="34" charset="0"/>
              </a:rPr>
              <a:t>Mening eller fras som finns i filen.</a:t>
            </a:r>
          </a:p>
          <a:p>
            <a:pPr marL="0" indent="0" eaLnBrk="1" hangingPunct="1">
              <a:lnSpc>
                <a:spcPct val="80000"/>
              </a:lnSpc>
              <a:buNone/>
              <a:defRPr/>
            </a:pPr>
            <a:endParaRPr lang="sv-SE" sz="2200" dirty="0">
              <a:latin typeface="Tahoma" pitchFamily="34" charset="0"/>
              <a:ea typeface="Tahoma" pitchFamily="34" charset="0"/>
              <a:cs typeface="Tahoma" pitchFamily="34" charset="0"/>
            </a:endParaRPr>
          </a:p>
          <a:p>
            <a:pPr marL="0" indent="0" eaLnBrk="1" hangingPunct="1">
              <a:lnSpc>
                <a:spcPct val="80000"/>
              </a:lnSpc>
              <a:buNone/>
              <a:defRPr/>
            </a:pPr>
            <a:endParaRPr lang="sv-SE" sz="2200" dirty="0">
              <a:latin typeface="Tahoma" pitchFamily="34" charset="0"/>
              <a:ea typeface="Tahoma" pitchFamily="34" charset="0"/>
              <a:cs typeface="Tahoma" pitchFamily="34" charset="0"/>
            </a:endParaRPr>
          </a:p>
          <a:p>
            <a:pPr eaLnBrk="1" hangingPunct="1">
              <a:lnSpc>
                <a:spcPct val="80000"/>
              </a:lnSpc>
              <a:buFont typeface="Wingdings" pitchFamily="2" charset="2"/>
              <a:buNone/>
              <a:defRPr/>
            </a:pPr>
            <a:endParaRPr lang="sv-SE" sz="1600" dirty="0">
              <a:latin typeface="Tahoma" pitchFamily="34" charset="0"/>
              <a:ea typeface="Tahoma" pitchFamily="34" charset="0"/>
              <a:cs typeface="Tahoma" pitchFamily="34" charset="0"/>
            </a:endParaRPr>
          </a:p>
        </p:txBody>
      </p:sp>
      <p:pic>
        <p:nvPicPr>
          <p:cNvPr id="105479" name="Picture 21"/>
          <p:cNvPicPr preferRelativeResize="0">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546138" y="1124744"/>
            <a:ext cx="3802929" cy="5113337"/>
          </a:xfrm>
          <a:solidFill>
            <a:schemeClr val="accent1">
              <a:alpha val="0"/>
            </a:schemeClr>
          </a:solidFill>
          <a:ln>
            <a:solidFill>
              <a:schemeClr val="hlink"/>
            </a:solidFill>
          </a:ln>
        </p:spPr>
      </p:pic>
      <p:sp>
        <p:nvSpPr>
          <p:cNvPr id="29708" name="Oval 12"/>
          <p:cNvSpPr>
            <a:spLocks noChangeArrowheads="1"/>
          </p:cNvSpPr>
          <p:nvPr/>
        </p:nvSpPr>
        <p:spPr bwMode="auto">
          <a:xfrm>
            <a:off x="395536" y="5301208"/>
            <a:ext cx="2808312" cy="562630"/>
          </a:xfrm>
          <a:prstGeom prst="ellipse">
            <a:avLst/>
          </a:prstGeom>
          <a:solidFill>
            <a:schemeClr val="accent1">
              <a:alpha val="0"/>
            </a:schemeClr>
          </a:solidFill>
          <a:ln w="2540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5479"/>
                                        </p:tgtEl>
                                        <p:attrNameLst>
                                          <p:attrName>style.visibility</p:attrName>
                                        </p:attrNameLst>
                                      </p:cBhvr>
                                      <p:to>
                                        <p:strVal val="visible"/>
                                      </p:to>
                                    </p:set>
                                    <p:animEffect transition="in" filter="barn(inVertical)">
                                      <p:cBhvr>
                                        <p:cTn id="7" dur="500"/>
                                        <p:tgtEl>
                                          <p:spTgt spid="10547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5478">
                                            <p:txEl>
                                              <p:pRg st="0" end="0"/>
                                            </p:txEl>
                                          </p:spTgt>
                                        </p:tgtEl>
                                        <p:attrNameLst>
                                          <p:attrName>style.visibility</p:attrName>
                                        </p:attrNameLst>
                                      </p:cBhvr>
                                      <p:to>
                                        <p:strVal val="visible"/>
                                      </p:to>
                                    </p:set>
                                    <p:animEffect transition="in" filter="barn(inVertical)">
                                      <p:cBhvr>
                                        <p:cTn id="12" dur="500"/>
                                        <p:tgtEl>
                                          <p:spTgt spid="105478">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9708"/>
                                        </p:tgtEl>
                                        <p:attrNameLst>
                                          <p:attrName>style.visibility</p:attrName>
                                        </p:attrNameLst>
                                      </p:cBhvr>
                                      <p:to>
                                        <p:strVal val="visible"/>
                                      </p:to>
                                    </p:set>
                                    <p:animEffect transition="in" filter="barn(inVertical)">
                                      <p:cBhvr>
                                        <p:cTn id="15" dur="500"/>
                                        <p:tgtEl>
                                          <p:spTgt spid="2970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5478">
                                            <p:txEl>
                                              <p:pRg st="2" end="2"/>
                                            </p:txEl>
                                          </p:spTgt>
                                        </p:tgtEl>
                                        <p:attrNameLst>
                                          <p:attrName>style.visibility</p:attrName>
                                        </p:attrNameLst>
                                      </p:cBhvr>
                                      <p:to>
                                        <p:strVal val="visible"/>
                                      </p:to>
                                    </p:set>
                                    <p:animEffect transition="in" filter="barn(inVertical)">
                                      <p:cBhvr>
                                        <p:cTn id="20" dur="500"/>
                                        <p:tgtEl>
                                          <p:spTgt spid="10547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5478">
                                            <p:txEl>
                                              <p:pRg st="4" end="4"/>
                                            </p:txEl>
                                          </p:spTgt>
                                        </p:tgtEl>
                                        <p:attrNameLst>
                                          <p:attrName>style.visibility</p:attrName>
                                        </p:attrNameLst>
                                      </p:cBhvr>
                                      <p:to>
                                        <p:strVal val="visible"/>
                                      </p:to>
                                    </p:set>
                                    <p:animEffect transition="in" filter="barn(inVertical)">
                                      <p:cBhvr>
                                        <p:cTn id="25" dur="500"/>
                                        <p:tgtEl>
                                          <p:spTgt spid="1054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uiExpand="1" build="p"/>
      <p:bldP spid="2970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3" name="Rectangle 5"/>
          <p:cNvSpPr>
            <a:spLocks noGrp="1" noChangeArrowheads="1"/>
          </p:cNvSpPr>
          <p:nvPr>
            <p:ph type="body" sz="half" idx="4294967295"/>
          </p:nvPr>
        </p:nvSpPr>
        <p:spPr>
          <a:xfrm>
            <a:off x="0" y="188640"/>
            <a:ext cx="9144000" cy="1008063"/>
          </a:xfrm>
        </p:spPr>
        <p:txBody>
          <a:bodyPr>
            <a:normAutofit fontScale="92500" lnSpcReduction="20000"/>
          </a:bodyPr>
          <a:lstStyle/>
          <a:p>
            <a:pPr eaLnBrk="1" hangingPunct="1">
              <a:lnSpc>
                <a:spcPct val="110000"/>
              </a:lnSpc>
              <a:buFont typeface="Wingdings" pitchFamily="2" charset="2"/>
              <a:buNone/>
              <a:defRPr/>
            </a:pPr>
            <a:r>
              <a:rPr lang="ar-IQ" sz="2200" dirty="0">
                <a:effectLst>
                  <a:outerShdw blurRad="38100" dist="38100" dir="2700000" algn="tl">
                    <a:srgbClr val="C0C0C0"/>
                  </a:outerShdw>
                </a:effectLst>
              </a:rPr>
              <a:t>   </a:t>
            </a:r>
            <a:r>
              <a:rPr lang="sv-SE" sz="2200" dirty="0">
                <a:effectLst>
                  <a:outerShdw blurRad="38100" dist="38100" dir="2700000" algn="tl">
                    <a:srgbClr val="C0C0C0"/>
                  </a:outerShdw>
                </a:effectLst>
              </a:rPr>
              <a:t>	När du tryckt på </a:t>
            </a:r>
            <a:r>
              <a:rPr lang="sv-SE" sz="2200" b="1" dirty="0">
                <a:effectLst>
                  <a:outerShdw blurRad="38100" dist="38100" dir="2700000" algn="tl">
                    <a:srgbClr val="C0C0C0"/>
                  </a:outerShdw>
                </a:effectLst>
              </a:rPr>
              <a:t>OK</a:t>
            </a:r>
            <a:r>
              <a:rPr lang="sv-SE" sz="2200" dirty="0">
                <a:effectLst>
                  <a:outerShdw blurRad="38100" dist="38100" dir="2700000" algn="tl">
                    <a:srgbClr val="C0C0C0"/>
                  </a:outerShdw>
                </a:effectLst>
              </a:rPr>
              <a:t> visas tangentbordet på skärmen. Du kan ändra</a:t>
            </a:r>
          </a:p>
          <a:p>
            <a:pPr eaLnBrk="1" hangingPunct="1">
              <a:lnSpc>
                <a:spcPct val="110000"/>
              </a:lnSpc>
              <a:buFont typeface="Wingdings" pitchFamily="2" charset="2"/>
              <a:buNone/>
              <a:defRPr/>
            </a:pPr>
            <a:r>
              <a:rPr lang="sv-SE" sz="2200" dirty="0">
                <a:effectLst>
                  <a:outerShdw blurRad="38100" dist="38100" dir="2700000" algn="tl">
                    <a:srgbClr val="C0C0C0"/>
                  </a:outerShdw>
                </a:effectLst>
              </a:rPr>
              <a:t>	tangentbordet genom att ändra språk i aktivitetsfältet. Du kan skriva direkt på skärmen genom att klicka med musen på skärmtangentbordet.</a:t>
            </a:r>
          </a:p>
        </p:txBody>
      </p:sp>
      <p:pic>
        <p:nvPicPr>
          <p:cNvPr id="109575" name="Picture 24"/>
          <p:cNvPicPr>
            <a:picLocks noGrp="1" noChangeAspect="1" noChangeArrowheads="1"/>
          </p:cNvPicPr>
          <p:nvPr>
            <p:ph sz="half" idx="4294967295"/>
          </p:nvPr>
        </p:nvPicPr>
        <p:blipFill>
          <a:blip r:embed="rId2" cstate="print"/>
          <a:srcRect/>
          <a:stretch>
            <a:fillRect/>
          </a:stretch>
        </p:blipFill>
        <p:spPr>
          <a:xfrm>
            <a:off x="755576" y="1268760"/>
            <a:ext cx="7704137" cy="5400675"/>
          </a:xfrm>
        </p:spPr>
      </p:pic>
      <p:sp>
        <p:nvSpPr>
          <p:cNvPr id="31749" name="AutoShape 5"/>
          <p:cNvSpPr>
            <a:spLocks noChangeArrowheads="1"/>
          </p:cNvSpPr>
          <p:nvPr/>
        </p:nvSpPr>
        <p:spPr bwMode="auto">
          <a:xfrm>
            <a:off x="1547813" y="4945718"/>
            <a:ext cx="1008062" cy="855940"/>
          </a:xfrm>
          <a:prstGeom prst="rightArrow">
            <a:avLst>
              <a:gd name="adj1" fmla="val 50000"/>
              <a:gd name="adj2" fmla="val 58364"/>
            </a:avLst>
          </a:prstGeom>
          <a:solidFill>
            <a:schemeClr val="accent1"/>
          </a:solidFill>
          <a:ln w="9525" algn="ctr">
            <a:solidFill>
              <a:schemeClr val="tx1"/>
            </a:solidFill>
            <a:miter lim="800000"/>
            <a:headEnd/>
            <a:tailEnd/>
          </a:ln>
        </p:spPr>
        <p:txBody>
          <a:bodyPr anchor="ctr">
            <a:spAutoFit/>
          </a:bodyPr>
          <a:lstStyle/>
          <a:p>
            <a:endParaRPr lang="sv-SE" sz="2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9575"/>
                                        </p:tgtEl>
                                        <p:attrNameLst>
                                          <p:attrName>style.visibility</p:attrName>
                                        </p:attrNameLst>
                                      </p:cBhvr>
                                      <p:to>
                                        <p:strVal val="visible"/>
                                      </p:to>
                                    </p:set>
                                    <p:animEffect transition="in" filter="blinds(horizontal)">
                                      <p:cBhvr>
                                        <p:cTn id="7" dur="500"/>
                                        <p:tgtEl>
                                          <p:spTgt spid="1095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749"/>
                                        </p:tgtEl>
                                        <p:attrNameLst>
                                          <p:attrName>style.visibility</p:attrName>
                                        </p:attrNameLst>
                                      </p:cBhvr>
                                      <p:to>
                                        <p:strVal val="visible"/>
                                      </p:to>
                                    </p:set>
                                    <p:anim calcmode="lin" valueType="num">
                                      <p:cBhvr additive="base">
                                        <p:cTn id="12" dur="500" fill="hold"/>
                                        <p:tgtEl>
                                          <p:spTgt spid="31749"/>
                                        </p:tgtEl>
                                        <p:attrNameLst>
                                          <p:attrName>ppt_x</p:attrName>
                                        </p:attrNameLst>
                                      </p:cBhvr>
                                      <p:tavLst>
                                        <p:tav tm="0">
                                          <p:val>
                                            <p:strVal val="#ppt_x"/>
                                          </p:val>
                                        </p:tav>
                                        <p:tav tm="100000">
                                          <p:val>
                                            <p:strVal val="#ppt_x"/>
                                          </p:val>
                                        </p:tav>
                                      </p:tavLst>
                                    </p:anim>
                                    <p:anim calcmode="lin" valueType="num">
                                      <p:cBhvr additive="base">
                                        <p:cTn id="13"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Grp="1" noChangeArrowheads="1"/>
          </p:cNvSpPr>
          <p:nvPr>
            <p:ph type="title" idx="4294967295"/>
          </p:nvPr>
        </p:nvSpPr>
        <p:spPr>
          <a:xfrm>
            <a:off x="0" y="332655"/>
            <a:ext cx="9144000" cy="1008113"/>
          </a:xfrm>
        </p:spPr>
        <p:txBody>
          <a:bodyPr anchor="ctr" anchorCtr="1">
            <a:normAutofit/>
          </a:bodyPr>
          <a:lstStyle/>
          <a:p>
            <a:pPr rtl="1" eaLnBrk="1" hangingPunct="1">
              <a:defRPr/>
            </a:pPr>
            <a:r>
              <a:rPr lang="sv-SE" dirty="0">
                <a:solidFill>
                  <a:schemeClr val="accent1"/>
                </a:solidFill>
                <a:latin typeface="Tahoma" pitchFamily="34" charset="0"/>
                <a:ea typeface="Tahoma" pitchFamily="34" charset="0"/>
                <a:cs typeface="Tahoma" pitchFamily="34" charset="0"/>
              </a:rPr>
              <a:t>Logga ut, Stänga av</a:t>
            </a:r>
          </a:p>
        </p:txBody>
      </p:sp>
      <p:sp>
        <p:nvSpPr>
          <p:cNvPr id="111621" name="Rectangle 5"/>
          <p:cNvSpPr>
            <a:spLocks noGrp="1" noChangeArrowheads="1"/>
          </p:cNvSpPr>
          <p:nvPr>
            <p:ph type="body" sz="half" idx="4294967295"/>
          </p:nvPr>
        </p:nvSpPr>
        <p:spPr>
          <a:xfrm>
            <a:off x="0" y="1484784"/>
            <a:ext cx="9144000" cy="1079500"/>
          </a:xfrm>
        </p:spPr>
        <p:txBody>
          <a:bodyPr>
            <a:normAutofit/>
          </a:bodyPr>
          <a:lstStyle/>
          <a:p>
            <a:pPr eaLnBrk="1" hangingPunct="1">
              <a:buNone/>
              <a:defRPr/>
            </a:pPr>
            <a:r>
              <a:rPr lang="sv-SE" sz="2200" dirty="0">
                <a:latin typeface="Tahoma" pitchFamily="34" charset="0"/>
                <a:ea typeface="Tahoma" pitchFamily="34" charset="0"/>
                <a:cs typeface="Tahoma" pitchFamily="34" charset="0"/>
              </a:rPr>
              <a:t>	Logga ut en användare och logga in en annan användare om det är fler än en användare av datorn utan att behöva stänga av datorn.</a:t>
            </a:r>
          </a:p>
        </p:txBody>
      </p:sp>
      <p:pic>
        <p:nvPicPr>
          <p:cNvPr id="111623" name="Picture 48"/>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135256" y="2323876"/>
            <a:ext cx="3164936" cy="3609703"/>
          </a:xfrm>
        </p:spPr>
      </p:pic>
      <p:sp>
        <p:nvSpPr>
          <p:cNvPr id="111624" name="Oval 8"/>
          <p:cNvSpPr>
            <a:spLocks noChangeArrowheads="1"/>
          </p:cNvSpPr>
          <p:nvPr/>
        </p:nvSpPr>
        <p:spPr bwMode="auto">
          <a:xfrm>
            <a:off x="4716016" y="5209175"/>
            <a:ext cx="720080" cy="576064"/>
          </a:xfrm>
          <a:prstGeom prst="ellipse">
            <a:avLst/>
          </a:prstGeom>
          <a:solidFill>
            <a:schemeClr val="accent1">
              <a:alpha val="0"/>
            </a:schemeClr>
          </a:solidFill>
          <a:ln w="2540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sp>
        <p:nvSpPr>
          <p:cNvPr id="111625" name="Oval 9"/>
          <p:cNvSpPr>
            <a:spLocks noChangeArrowheads="1"/>
          </p:cNvSpPr>
          <p:nvPr/>
        </p:nvSpPr>
        <p:spPr bwMode="auto">
          <a:xfrm>
            <a:off x="2987824" y="5629632"/>
            <a:ext cx="576064" cy="311214"/>
          </a:xfrm>
          <a:prstGeom prst="ellipse">
            <a:avLst/>
          </a:prstGeom>
          <a:solidFill>
            <a:schemeClr val="accent1">
              <a:alpha val="0"/>
            </a:schemeClr>
          </a:solidFill>
          <a:ln w="2540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1621">
                                            <p:txEl>
                                              <p:pRg st="0" end="0"/>
                                            </p:txEl>
                                          </p:spTgt>
                                        </p:tgtEl>
                                        <p:attrNameLst>
                                          <p:attrName>style.visibility</p:attrName>
                                        </p:attrNameLst>
                                      </p:cBhvr>
                                      <p:to>
                                        <p:strVal val="visible"/>
                                      </p:to>
                                    </p:set>
                                    <p:animEffect transition="in" filter="barn(inVertical)">
                                      <p:cBhvr>
                                        <p:cTn id="7" dur="500"/>
                                        <p:tgtEl>
                                          <p:spTgt spid="1116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1623"/>
                                        </p:tgtEl>
                                        <p:attrNameLst>
                                          <p:attrName>style.visibility</p:attrName>
                                        </p:attrNameLst>
                                      </p:cBhvr>
                                      <p:to>
                                        <p:strVal val="visible"/>
                                      </p:to>
                                    </p:set>
                                    <p:animEffect transition="in" filter="barn(inVertical)">
                                      <p:cBhvr>
                                        <p:cTn id="12" dur="500"/>
                                        <p:tgtEl>
                                          <p:spTgt spid="1116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1625"/>
                                        </p:tgtEl>
                                        <p:attrNameLst>
                                          <p:attrName>style.visibility</p:attrName>
                                        </p:attrNameLst>
                                      </p:cBhvr>
                                      <p:to>
                                        <p:strVal val="visible"/>
                                      </p:to>
                                    </p:set>
                                    <p:animEffect transition="in" filter="barn(inVertical)">
                                      <p:cBhvr>
                                        <p:cTn id="17" dur="500"/>
                                        <p:tgtEl>
                                          <p:spTgt spid="1116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1624"/>
                                        </p:tgtEl>
                                        <p:attrNameLst>
                                          <p:attrName>style.visibility</p:attrName>
                                        </p:attrNameLst>
                                      </p:cBhvr>
                                      <p:to>
                                        <p:strVal val="visible"/>
                                      </p:to>
                                    </p:set>
                                    <p:animEffect transition="in" filter="barn(inVertical)">
                                      <p:cBhvr>
                                        <p:cTn id="22" dur="500"/>
                                        <p:tgtEl>
                                          <p:spTgt spid="111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build="p"/>
      <p:bldP spid="111624" grpId="0" animBg="1"/>
      <p:bldP spid="1116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Grp="1" noChangeArrowheads="1"/>
          </p:cNvSpPr>
          <p:nvPr>
            <p:ph type="title" idx="4294967295"/>
          </p:nvPr>
        </p:nvSpPr>
        <p:spPr>
          <a:xfrm>
            <a:off x="395536" y="0"/>
            <a:ext cx="8604448" cy="1183977"/>
          </a:xfrm>
        </p:spPr>
        <p:txBody>
          <a:bodyPr anchor="ctr" anchorCtr="1">
            <a:normAutofit/>
          </a:bodyPr>
          <a:lstStyle/>
          <a:p>
            <a:pPr algn="l" eaLnBrk="1" hangingPunct="1">
              <a:defRPr/>
            </a:pPr>
            <a:r>
              <a:rPr lang="sv-SE" sz="3200"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När vi klickar på Stäng </a:t>
            </a:r>
            <a:r>
              <a:rPr lang="sv-SE" sz="3200" dirty="0" err="1">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av-knappen</a:t>
            </a:r>
            <a:r>
              <a:rPr lang="sv-SE" sz="3200"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 får vi några alternativ:</a:t>
            </a:r>
          </a:p>
        </p:txBody>
      </p:sp>
      <p:sp>
        <p:nvSpPr>
          <p:cNvPr id="113670" name="Rectangle 6"/>
          <p:cNvSpPr>
            <a:spLocks noGrp="1" noChangeArrowheads="1"/>
          </p:cNvSpPr>
          <p:nvPr>
            <p:ph type="body" sz="half" idx="4294967295"/>
          </p:nvPr>
        </p:nvSpPr>
        <p:spPr>
          <a:xfrm>
            <a:off x="34925" y="3938588"/>
            <a:ext cx="9109075" cy="2919412"/>
          </a:xfrm>
        </p:spPr>
        <p:txBody>
          <a:bodyPr/>
          <a:lstStyle/>
          <a:p>
            <a:pPr lvl="1">
              <a:lnSpc>
                <a:spcPct val="80000"/>
              </a:lnSpc>
              <a:buFont typeface="Arial" pitchFamily="34" charset="0"/>
              <a:buChar char="•"/>
              <a:defRPr/>
            </a:pPr>
            <a:r>
              <a:rPr lang="sv-SE" sz="2200" b="1" dirty="0">
                <a:effectLst>
                  <a:outerShdw blurRad="38100" dist="38100" dir="2700000" algn="tl">
                    <a:srgbClr val="C0C0C0"/>
                  </a:outerShdw>
                </a:effectLst>
                <a:latin typeface="Tahoma" pitchFamily="34" charset="0"/>
                <a:ea typeface="Tahoma" pitchFamily="34" charset="0"/>
                <a:cs typeface="Tahoma" pitchFamily="34" charset="0"/>
              </a:rPr>
              <a:t>Stänga av</a:t>
            </a:r>
            <a:r>
              <a:rPr lang="sv-SE" sz="2200" dirty="0">
                <a:effectLst>
                  <a:outerShdw blurRad="38100" dist="38100" dir="2700000" algn="tl">
                    <a:srgbClr val="C0C0C0"/>
                  </a:outerShdw>
                </a:effectLst>
                <a:latin typeface="Tahoma" pitchFamily="34" charset="0"/>
                <a:ea typeface="Tahoma" pitchFamily="34" charset="0"/>
                <a:cs typeface="Tahoma" pitchFamily="34" charset="0"/>
              </a:rPr>
              <a:t>: Datorn stängs på ett säkert sätt.</a:t>
            </a:r>
          </a:p>
          <a:p>
            <a:pPr lvl="1">
              <a:lnSpc>
                <a:spcPct val="80000"/>
              </a:lnSpc>
              <a:buFont typeface="Arial" pitchFamily="34" charset="0"/>
              <a:buChar char="•"/>
              <a:defRPr/>
            </a:pPr>
            <a:endParaRPr lang="sv-SE" sz="2200" b="1" dirty="0">
              <a:effectLst>
                <a:outerShdw blurRad="38100" dist="38100" dir="2700000" algn="tl">
                  <a:srgbClr val="C0C0C0"/>
                </a:outerShdw>
              </a:effectLst>
              <a:latin typeface="Tahoma" pitchFamily="34" charset="0"/>
              <a:ea typeface="Tahoma" pitchFamily="34" charset="0"/>
              <a:cs typeface="Tahoma" pitchFamily="34" charset="0"/>
            </a:endParaRPr>
          </a:p>
          <a:p>
            <a:pPr lvl="1">
              <a:lnSpc>
                <a:spcPct val="80000"/>
              </a:lnSpc>
              <a:buFont typeface="Arial" pitchFamily="34" charset="0"/>
              <a:buChar char="•"/>
              <a:defRPr/>
            </a:pPr>
            <a:r>
              <a:rPr lang="sv-SE" sz="2200" b="1" dirty="0">
                <a:effectLst>
                  <a:outerShdw blurRad="38100" dist="38100" dir="2700000" algn="tl">
                    <a:srgbClr val="C0C0C0"/>
                  </a:outerShdw>
                </a:effectLst>
                <a:latin typeface="Tahoma" pitchFamily="34" charset="0"/>
                <a:ea typeface="Tahoma" pitchFamily="34" charset="0"/>
                <a:cs typeface="Tahoma" pitchFamily="34" charset="0"/>
              </a:rPr>
              <a:t>Starta om</a:t>
            </a:r>
            <a:r>
              <a:rPr lang="sv-SE" sz="2200" dirty="0">
                <a:effectLst>
                  <a:outerShdw blurRad="38100" dist="38100" dir="2700000" algn="tl">
                    <a:srgbClr val="C0C0C0"/>
                  </a:outerShdw>
                </a:effectLst>
                <a:latin typeface="Tahoma" pitchFamily="34" charset="0"/>
                <a:ea typeface="Tahoma" pitchFamily="34" charset="0"/>
                <a:cs typeface="Tahoma" pitchFamily="34" charset="0"/>
              </a:rPr>
              <a:t>: Datorn stängs och startar om genast. Det är </a:t>
            </a:r>
            <a:br>
              <a:rPr lang="sv-SE" sz="2200" dirty="0">
                <a:effectLst>
                  <a:outerShdw blurRad="38100" dist="38100" dir="2700000" algn="tl">
                    <a:srgbClr val="C0C0C0"/>
                  </a:outerShdw>
                </a:effectLst>
                <a:latin typeface="Tahoma" pitchFamily="34" charset="0"/>
                <a:ea typeface="Tahoma" pitchFamily="34" charset="0"/>
                <a:cs typeface="Tahoma" pitchFamily="34" charset="0"/>
              </a:rPr>
            </a:br>
            <a:r>
              <a:rPr lang="sv-SE" sz="2200" dirty="0">
                <a:effectLst>
                  <a:outerShdw blurRad="38100" dist="38100" dir="2700000" algn="tl">
                    <a:srgbClr val="C0C0C0"/>
                  </a:outerShdw>
                </a:effectLst>
                <a:latin typeface="Tahoma" pitchFamily="34" charset="0"/>
                <a:ea typeface="Tahoma" pitchFamily="34" charset="0"/>
                <a:cs typeface="Tahoma" pitchFamily="34" charset="0"/>
              </a:rPr>
              <a:t>lämpligt att använda efter installation.</a:t>
            </a:r>
          </a:p>
          <a:p>
            <a:pPr lvl="1">
              <a:lnSpc>
                <a:spcPct val="80000"/>
              </a:lnSpc>
              <a:buNone/>
              <a:defRPr/>
            </a:pPr>
            <a:endParaRPr lang="sv-SE" sz="2200" dirty="0">
              <a:effectLst>
                <a:outerShdw blurRad="38100" dist="38100" dir="2700000" algn="tl">
                  <a:srgbClr val="C0C0C0"/>
                </a:outerShdw>
              </a:effectLst>
              <a:latin typeface="Tahoma" pitchFamily="34" charset="0"/>
              <a:ea typeface="Tahoma" pitchFamily="34" charset="0"/>
              <a:cs typeface="Tahoma" pitchFamily="34" charset="0"/>
            </a:endParaRPr>
          </a:p>
          <a:p>
            <a:pPr lvl="1" eaLnBrk="1" hangingPunct="1">
              <a:buFont typeface="Arial" pitchFamily="34" charset="0"/>
              <a:buChar char="•"/>
              <a:defRPr/>
            </a:pPr>
            <a:r>
              <a:rPr lang="sv-SE" sz="2200" b="1" dirty="0">
                <a:effectLst>
                  <a:outerShdw blurRad="38100" dist="38100" dir="2700000" algn="tl">
                    <a:srgbClr val="C0C0C0"/>
                  </a:outerShdw>
                </a:effectLst>
                <a:latin typeface="Tahoma" pitchFamily="34" charset="0"/>
                <a:ea typeface="Tahoma" pitchFamily="34" charset="0"/>
                <a:cs typeface="Tahoma" pitchFamily="34" charset="0"/>
              </a:rPr>
              <a:t>Viloläge</a:t>
            </a:r>
            <a:r>
              <a:rPr lang="sv-SE" sz="2200" dirty="0">
                <a:effectLst>
                  <a:outerShdw blurRad="38100" dist="38100" dir="2700000" algn="tl">
                    <a:srgbClr val="C0C0C0"/>
                  </a:outerShdw>
                </a:effectLst>
                <a:latin typeface="Tahoma" pitchFamily="34" charset="0"/>
                <a:ea typeface="Tahoma" pitchFamily="34" charset="0"/>
                <a:cs typeface="Tahoma" pitchFamily="34" charset="0"/>
              </a:rPr>
              <a:t>: När du slutar arbeta med datorn under en kortare tid. Då går datorn ner i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standby-läge</a:t>
            </a:r>
            <a:r>
              <a:rPr lang="sv-SE" sz="2200" dirty="0">
                <a:effectLst>
                  <a:outerShdw blurRad="38100" dist="38100" dir="2700000" algn="tl">
                    <a:srgbClr val="C0C0C0"/>
                  </a:outerShdw>
                </a:effectLst>
                <a:latin typeface="Tahoma" pitchFamily="34" charset="0"/>
                <a:ea typeface="Tahoma" pitchFamily="34" charset="0"/>
                <a:cs typeface="Tahoma" pitchFamily="34" charset="0"/>
              </a:rPr>
              <a:t>. När du vill börja arbetar med datorn igen, trycker du på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power-knappen</a:t>
            </a:r>
            <a:r>
              <a:rPr lang="sv-SE" sz="2200" dirty="0">
                <a:effectLst>
                  <a:outerShdw blurRad="38100" dist="38100" dir="2700000" algn="tl">
                    <a:srgbClr val="C0C0C0"/>
                  </a:outerShdw>
                </a:effectLst>
                <a:latin typeface="Tahoma" pitchFamily="34" charset="0"/>
                <a:ea typeface="Tahoma" pitchFamily="34" charset="0"/>
                <a:cs typeface="Tahoma" pitchFamily="34" charset="0"/>
              </a:rPr>
              <a:t> på datorn.</a:t>
            </a:r>
            <a:endParaRPr lang="en-US" sz="2200"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13671" name="Picture 39"/>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294697" y="1412776"/>
            <a:ext cx="2555002" cy="2373313"/>
          </a:xfrm>
        </p:spPr>
      </p:pic>
      <p:sp>
        <p:nvSpPr>
          <p:cNvPr id="113672" name="Line 8"/>
          <p:cNvSpPr>
            <a:spLocks noChangeShapeType="1"/>
          </p:cNvSpPr>
          <p:nvPr/>
        </p:nvSpPr>
        <p:spPr bwMode="auto">
          <a:xfrm>
            <a:off x="2700611" y="2996952"/>
            <a:ext cx="503237" cy="0"/>
          </a:xfrm>
          <a:prstGeom prst="line">
            <a:avLst/>
          </a:prstGeom>
          <a:noFill/>
          <a:ln w="38100">
            <a:solidFill>
              <a:schemeClr val="hlink"/>
            </a:solidFill>
            <a:round/>
            <a:headEnd/>
            <a:tailEnd type="triangle" w="med" len="med"/>
          </a:ln>
        </p:spPr>
        <p:txBody>
          <a:bodyPr wrap="none" anchor="ctr">
            <a:spAutoFit/>
          </a:bodyPr>
          <a:lstStyle/>
          <a:p>
            <a:endParaRPr lang="sv-SE" sz="2200">
              <a:latin typeface="Tahoma" pitchFamily="34" charset="0"/>
              <a:ea typeface="Tahoma" pitchFamily="34" charset="0"/>
              <a:cs typeface="Tahoma" pitchFamily="34" charset="0"/>
            </a:endParaRPr>
          </a:p>
        </p:txBody>
      </p:sp>
      <p:sp>
        <p:nvSpPr>
          <p:cNvPr id="113674" name="Line 10"/>
          <p:cNvSpPr>
            <a:spLocks noChangeShapeType="1"/>
          </p:cNvSpPr>
          <p:nvPr/>
        </p:nvSpPr>
        <p:spPr bwMode="auto">
          <a:xfrm>
            <a:off x="3779912" y="2420888"/>
            <a:ext cx="790575" cy="0"/>
          </a:xfrm>
          <a:prstGeom prst="line">
            <a:avLst/>
          </a:prstGeom>
          <a:noFill/>
          <a:ln w="38100">
            <a:solidFill>
              <a:schemeClr val="hlink"/>
            </a:solidFill>
            <a:round/>
            <a:headEnd/>
            <a:tailEnd type="triangle" w="med" len="med"/>
          </a:ln>
        </p:spPr>
        <p:txBody>
          <a:bodyPr anchor="ctr">
            <a:spAutoFit/>
          </a:bodyPr>
          <a:lstStyle/>
          <a:p>
            <a:endParaRPr lang="sv-SE" sz="2200">
              <a:latin typeface="Tahoma" pitchFamily="34" charset="0"/>
              <a:ea typeface="Tahoma" pitchFamily="34" charset="0"/>
              <a:cs typeface="Tahoma" pitchFamily="34" charset="0"/>
            </a:endParaRPr>
          </a:p>
        </p:txBody>
      </p:sp>
      <p:sp>
        <p:nvSpPr>
          <p:cNvPr id="3" name="Vänster 2"/>
          <p:cNvSpPr/>
          <p:nvPr/>
        </p:nvSpPr>
        <p:spPr>
          <a:xfrm>
            <a:off x="5724128" y="2996952"/>
            <a:ext cx="1008112"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3670">
                                            <p:txEl>
                                              <p:pRg st="0" end="0"/>
                                            </p:txEl>
                                          </p:spTgt>
                                        </p:tgtEl>
                                        <p:attrNameLst>
                                          <p:attrName>style.visibility</p:attrName>
                                        </p:attrNameLst>
                                      </p:cBhvr>
                                      <p:to>
                                        <p:strVal val="visible"/>
                                      </p:to>
                                    </p:set>
                                    <p:animEffect transition="in" filter="barn(inVertical)">
                                      <p:cBhvr>
                                        <p:cTn id="7" dur="500"/>
                                        <p:tgtEl>
                                          <p:spTgt spid="113670">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3672"/>
                                        </p:tgtEl>
                                        <p:attrNameLst>
                                          <p:attrName>style.visibility</p:attrName>
                                        </p:attrNameLst>
                                      </p:cBhvr>
                                      <p:to>
                                        <p:strVal val="visible"/>
                                      </p:to>
                                    </p:set>
                                    <p:animEffect transition="in" filter="barn(inVertical)">
                                      <p:cBhvr>
                                        <p:cTn id="10" dur="500"/>
                                        <p:tgtEl>
                                          <p:spTgt spid="11367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3670">
                                            <p:txEl>
                                              <p:pRg st="2" end="2"/>
                                            </p:txEl>
                                          </p:spTgt>
                                        </p:tgtEl>
                                        <p:attrNameLst>
                                          <p:attrName>style.visibility</p:attrName>
                                        </p:attrNameLst>
                                      </p:cBhvr>
                                      <p:to>
                                        <p:strVal val="visible"/>
                                      </p:to>
                                    </p:set>
                                    <p:animEffect transition="in" filter="barn(inVertical)">
                                      <p:cBhvr>
                                        <p:cTn id="15" dur="500"/>
                                        <p:tgtEl>
                                          <p:spTgt spid="113670">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3674"/>
                                        </p:tgtEl>
                                        <p:attrNameLst>
                                          <p:attrName>style.visibility</p:attrName>
                                        </p:attrNameLst>
                                      </p:cBhvr>
                                      <p:to>
                                        <p:strVal val="visible"/>
                                      </p:to>
                                    </p:set>
                                    <p:animEffect transition="in" filter="barn(inVertical)">
                                      <p:cBhvr>
                                        <p:cTn id="18" dur="500"/>
                                        <p:tgtEl>
                                          <p:spTgt spid="11367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3670">
                                            <p:txEl>
                                              <p:pRg st="4" end="4"/>
                                            </p:txEl>
                                          </p:spTgt>
                                        </p:tgtEl>
                                        <p:attrNameLst>
                                          <p:attrName>style.visibility</p:attrName>
                                        </p:attrNameLst>
                                      </p:cBhvr>
                                      <p:to>
                                        <p:strVal val="visible"/>
                                      </p:to>
                                    </p:set>
                                    <p:animEffect transition="in" filter="barn(inVertical)">
                                      <p:cBhvr>
                                        <p:cTn id="23" dur="500"/>
                                        <p:tgtEl>
                                          <p:spTgt spid="113670">
                                            <p:txEl>
                                              <p:pRg st="4" end="4"/>
                                            </p:txEl>
                                          </p:spTgt>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0" grpId="0" uiExpand="1" build="p"/>
      <p:bldP spid="113672" grpId="0" animBg="1"/>
      <p:bldP spid="113674"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Grp="1" noChangeArrowheads="1"/>
          </p:cNvSpPr>
          <p:nvPr>
            <p:ph type="body" sz="half" idx="4294967295"/>
          </p:nvPr>
        </p:nvSpPr>
        <p:spPr>
          <a:xfrm>
            <a:off x="755576" y="1124744"/>
            <a:ext cx="8136904" cy="2880320"/>
          </a:xfrm>
        </p:spPr>
        <p:txBody>
          <a:bodyPr>
            <a:noAutofit/>
          </a:bodyPr>
          <a:lstStyle/>
          <a:p>
            <a:pPr eaLnBrk="1" hangingPunct="1">
              <a:lnSpc>
                <a:spcPct val="120000"/>
              </a:lnSpc>
              <a:defRPr/>
            </a:pPr>
            <a:r>
              <a:rPr lang="sv-SE" sz="1800" dirty="0">
                <a:effectLst>
                  <a:outerShdw blurRad="38100" dist="38100" dir="2700000" algn="tl">
                    <a:srgbClr val="C0C0C0"/>
                  </a:outerShdw>
                </a:effectLst>
                <a:latin typeface="Tahoma" pitchFamily="34" charset="0"/>
                <a:ea typeface="Tahoma" pitchFamily="34" charset="0"/>
                <a:cs typeface="Tahoma" pitchFamily="34" charset="0"/>
              </a:rPr>
              <a:t>Papperskorgen är den mapp som alltid finns på skrivbordet. Där lagrar </a:t>
            </a:r>
            <a:r>
              <a:rPr lang="sv-SE" sz="1800" dirty="0" err="1">
                <a:effectLst>
                  <a:outerShdw blurRad="38100" dist="38100" dir="2700000" algn="tl">
                    <a:srgbClr val="C0C0C0"/>
                  </a:outerShdw>
                </a:effectLst>
                <a:latin typeface="Tahoma" pitchFamily="34" charset="0"/>
                <a:ea typeface="Tahoma" pitchFamily="34" charset="0"/>
                <a:cs typeface="Tahoma" pitchFamily="34" charset="0"/>
              </a:rPr>
              <a:t>Windowssystemet</a:t>
            </a:r>
            <a:r>
              <a:rPr lang="sv-SE" sz="1800" dirty="0">
                <a:effectLst>
                  <a:outerShdw blurRad="38100" dist="38100" dir="2700000" algn="tl">
                    <a:srgbClr val="C0C0C0"/>
                  </a:outerShdw>
                </a:effectLst>
                <a:latin typeface="Tahoma" pitchFamily="34" charset="0"/>
                <a:ea typeface="Tahoma" pitchFamily="34" charset="0"/>
                <a:cs typeface="Tahoma" pitchFamily="34" charset="0"/>
              </a:rPr>
              <a:t> raderade filer tillfälligt tills användaren bestämmer sig för att ta bort dem permanent.</a:t>
            </a:r>
            <a:br>
              <a:rPr lang="sv-SE" sz="1800" dirty="0">
                <a:effectLst>
                  <a:outerShdw blurRad="38100" dist="38100" dir="2700000" algn="tl">
                    <a:srgbClr val="C0C0C0"/>
                  </a:outerShdw>
                </a:effectLst>
                <a:latin typeface="Tahoma" pitchFamily="34" charset="0"/>
                <a:ea typeface="Tahoma" pitchFamily="34" charset="0"/>
                <a:cs typeface="Tahoma" pitchFamily="34" charset="0"/>
              </a:rPr>
            </a:br>
            <a:endParaRPr lang="sv-SE" sz="1800" dirty="0">
              <a:effectLst>
                <a:outerShdw blurRad="38100" dist="38100" dir="2700000" algn="tl">
                  <a:srgbClr val="C0C0C0"/>
                </a:outerShdw>
              </a:effectLst>
              <a:latin typeface="Tahoma" pitchFamily="34" charset="0"/>
              <a:ea typeface="Tahoma" pitchFamily="34" charset="0"/>
              <a:cs typeface="Tahoma" pitchFamily="34" charset="0"/>
            </a:endParaRPr>
          </a:p>
          <a:p>
            <a:pPr eaLnBrk="1" hangingPunct="1">
              <a:lnSpc>
                <a:spcPct val="120000"/>
              </a:lnSpc>
              <a:defRPr/>
            </a:pPr>
            <a:r>
              <a:rPr lang="sv-SE" sz="1800" dirty="0">
                <a:effectLst>
                  <a:outerShdw blurRad="38100" dist="38100" dir="2700000" algn="tl">
                    <a:srgbClr val="C0C0C0"/>
                  </a:outerShdw>
                </a:effectLst>
                <a:latin typeface="Tahoma" pitchFamily="34" charset="0"/>
                <a:ea typeface="Tahoma" pitchFamily="34" charset="0"/>
                <a:cs typeface="Tahoma" pitchFamily="34" charset="0"/>
              </a:rPr>
              <a:t>Man kan återställa filer som har tagits bort av misstag från papperskorgen: </a:t>
            </a:r>
            <a:r>
              <a:rPr lang="sv-SE" sz="1800" b="1" dirty="0">
                <a:effectLst>
                  <a:outerShdw blurRad="38100" dist="38100" dir="2700000" algn="tl">
                    <a:srgbClr val="C0C0C0"/>
                  </a:outerShdw>
                </a:effectLst>
                <a:latin typeface="Tahoma" pitchFamily="34" charset="0"/>
                <a:ea typeface="Tahoma" pitchFamily="34" charset="0"/>
                <a:cs typeface="Tahoma" pitchFamily="34" charset="0"/>
              </a:rPr>
              <a:t>Öppna papperskorgen </a:t>
            </a:r>
            <a:r>
              <a:rPr lang="sv-SE" sz="1800" dirty="0">
                <a:effectLst>
                  <a:outerShdw blurRad="38100" dist="38100" dir="2700000" algn="tl">
                    <a:srgbClr val="C0C0C0"/>
                  </a:outerShdw>
                </a:effectLst>
                <a:latin typeface="Tahoma" pitchFamily="34" charset="0"/>
                <a:ea typeface="Tahoma" pitchFamily="34" charset="0"/>
                <a:cs typeface="Tahoma" pitchFamily="34" charset="0"/>
              </a:rPr>
              <a:t>(genom att dubbelklicka på den på skrivbordet). När du öppnar papperskorgen visas alla borttagna filer där.</a:t>
            </a:r>
            <a:br>
              <a:rPr lang="sv-SE" sz="1800" dirty="0">
                <a:effectLst>
                  <a:outerShdw blurRad="38100" dist="38100" dir="2700000" algn="tl">
                    <a:srgbClr val="C0C0C0"/>
                  </a:outerShdw>
                </a:effectLst>
                <a:latin typeface="Tahoma" pitchFamily="34" charset="0"/>
                <a:ea typeface="Tahoma" pitchFamily="34" charset="0"/>
                <a:cs typeface="Tahoma" pitchFamily="34" charset="0"/>
              </a:rPr>
            </a:br>
            <a:endParaRPr lang="sv-SE" sz="1800" dirty="0">
              <a:effectLst>
                <a:outerShdw blurRad="38100" dist="38100" dir="2700000" algn="tl">
                  <a:srgbClr val="C0C0C0"/>
                </a:outerShdw>
              </a:effectLst>
              <a:latin typeface="Tahoma" pitchFamily="34" charset="0"/>
              <a:ea typeface="Tahoma" pitchFamily="34" charset="0"/>
              <a:cs typeface="Tahoma" pitchFamily="34" charset="0"/>
            </a:endParaRPr>
          </a:p>
          <a:p>
            <a:pPr eaLnBrk="1" hangingPunct="1">
              <a:lnSpc>
                <a:spcPct val="120000"/>
              </a:lnSpc>
              <a:defRPr/>
            </a:pPr>
            <a:r>
              <a:rPr lang="sv-SE" sz="1800" dirty="0">
                <a:effectLst>
                  <a:outerShdw blurRad="38100" dist="38100" dir="2700000" algn="tl">
                    <a:srgbClr val="C0C0C0"/>
                  </a:outerShdw>
                </a:effectLst>
                <a:latin typeface="Tahoma" pitchFamily="34" charset="0"/>
                <a:ea typeface="Tahoma" pitchFamily="34" charset="0"/>
                <a:cs typeface="Tahoma" pitchFamily="34" charset="0"/>
              </a:rPr>
              <a:t>Man kan ta bort borttagna filer permanent genom att tömma papperskorgen för att få mer plats på hårddisken. Man tömmer papperskorgen permanent genom att högerklicka på den och välja kommandot </a:t>
            </a:r>
            <a:r>
              <a:rPr lang="sv-SE" sz="1800" b="1" dirty="0">
                <a:effectLst>
                  <a:outerShdw blurRad="38100" dist="38100" dir="2700000" algn="tl">
                    <a:srgbClr val="C0C0C0"/>
                  </a:outerShdw>
                </a:effectLst>
                <a:latin typeface="Tahoma" pitchFamily="34" charset="0"/>
                <a:ea typeface="Tahoma" pitchFamily="34" charset="0"/>
                <a:cs typeface="Tahoma" pitchFamily="34" charset="0"/>
              </a:rPr>
              <a:t>Töm Papperskorgen</a:t>
            </a:r>
            <a:r>
              <a:rPr lang="sv-SE" sz="1800" dirty="0">
                <a:effectLst>
                  <a:outerShdw blurRad="38100" dist="38100" dir="2700000" algn="tl">
                    <a:srgbClr val="C0C0C0"/>
                  </a:outerShdw>
                </a:effectLst>
                <a:latin typeface="Tahoma" pitchFamily="34" charset="0"/>
                <a:ea typeface="Tahoma" pitchFamily="34" charset="0"/>
                <a:cs typeface="Tahoma" pitchFamily="34" charset="0"/>
              </a:rPr>
              <a:t>.</a:t>
            </a:r>
          </a:p>
          <a:p>
            <a:pPr eaLnBrk="1" hangingPunct="1">
              <a:lnSpc>
                <a:spcPct val="80000"/>
              </a:lnSpc>
              <a:defRPr/>
            </a:pPr>
            <a:endParaRPr lang="sv-SE" sz="1000"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21863" name="Picture 123"/>
          <p:cNvPicPr>
            <a:picLocks noGrp="1" noChangeAspect="1" noChangeArrowheads="1"/>
          </p:cNvPicPr>
          <p:nvPr>
            <p:ph sz="half" idx="4294967295"/>
          </p:nvPr>
        </p:nvPicPr>
        <p:blipFill>
          <a:blip r:embed="rId2" cstate="print"/>
          <a:srcRect/>
          <a:stretch>
            <a:fillRect/>
          </a:stretch>
        </p:blipFill>
        <p:spPr>
          <a:xfrm>
            <a:off x="467544" y="5301208"/>
            <a:ext cx="2370138" cy="1387475"/>
          </a:xfrm>
        </p:spPr>
      </p:pic>
      <p:sp>
        <p:nvSpPr>
          <p:cNvPr id="121866" name="Rectangle 10"/>
          <p:cNvSpPr>
            <a:spLocks noGrp="1" noChangeArrowheads="1"/>
          </p:cNvSpPr>
          <p:nvPr>
            <p:ph type="title" idx="4294967295"/>
          </p:nvPr>
        </p:nvSpPr>
        <p:spPr>
          <a:xfrm>
            <a:off x="0" y="0"/>
            <a:ext cx="9144000" cy="1143000"/>
          </a:xfrm>
        </p:spPr>
        <p:txBody>
          <a:bodyPr anchor="ctr" anchorCtr="1"/>
          <a:lstStyle/>
          <a:p>
            <a:pPr algn="r" rtl="1" eaLnBrk="1" hangingPunct="1">
              <a:defRPr/>
            </a:pPr>
            <a:r>
              <a:rPr lang="sv-SE" dirty="0">
                <a:solidFill>
                  <a:schemeClr val="accent1"/>
                </a:solidFill>
                <a:latin typeface="Tahoma" pitchFamily="34" charset="0"/>
                <a:ea typeface="Tahoma" pitchFamily="34" charset="0"/>
                <a:cs typeface="Tahoma" pitchFamily="34" charset="0"/>
              </a:rPr>
              <a:t>Papperskorgen</a:t>
            </a:r>
          </a:p>
        </p:txBody>
      </p:sp>
      <p:pic>
        <p:nvPicPr>
          <p:cNvPr id="121864" name="Picture 8"/>
          <p:cNvPicPr>
            <a:picLocks noChangeAspect="1" noChangeArrowheads="1"/>
          </p:cNvPicPr>
          <p:nvPr/>
        </p:nvPicPr>
        <p:blipFill>
          <a:blip r:embed="rId3" cstate="print"/>
          <a:srcRect/>
          <a:stretch>
            <a:fillRect/>
          </a:stretch>
        </p:blipFill>
        <p:spPr bwMode="auto">
          <a:xfrm>
            <a:off x="5508104" y="5157192"/>
            <a:ext cx="1728788" cy="1552575"/>
          </a:xfrm>
          <a:prstGeom prst="rect">
            <a:avLst/>
          </a:prstGeom>
          <a:noFill/>
          <a:ln w="9525">
            <a:noFill/>
            <a:miter lim="800000"/>
            <a:headEnd/>
            <a:tailEnd/>
          </a:ln>
        </p:spPr>
      </p:pic>
      <p:sp>
        <p:nvSpPr>
          <p:cNvPr id="34827" name="AutoShape 11"/>
          <p:cNvSpPr>
            <a:spLocks noChangeArrowheads="1"/>
          </p:cNvSpPr>
          <p:nvPr/>
        </p:nvSpPr>
        <p:spPr bwMode="auto">
          <a:xfrm>
            <a:off x="5364088" y="5157192"/>
            <a:ext cx="366960" cy="794802"/>
          </a:xfrm>
          <a:prstGeom prst="rightArrow">
            <a:avLst>
              <a:gd name="adj1" fmla="val 50000"/>
              <a:gd name="adj2" fmla="val 137088"/>
            </a:avLst>
          </a:prstGeom>
          <a:solidFill>
            <a:schemeClr val="accent1"/>
          </a:solidFill>
          <a:ln w="9525" algn="ctr">
            <a:solidFill>
              <a:schemeClr val="tx1"/>
            </a:solidFill>
            <a:miter lim="800000"/>
            <a:headEnd/>
            <a:tailEnd/>
          </a:ln>
        </p:spPr>
        <p:txBody>
          <a:bodyPr wrap="none" anchor="ctr">
            <a:spAutoFit/>
          </a:bodyPr>
          <a:lstStyle/>
          <a:p>
            <a:endParaRPr lang="sv-SE">
              <a:latin typeface="Tahoma" pitchFamily="34" charset="0"/>
              <a:ea typeface="Tahoma" pitchFamily="34" charset="0"/>
              <a:cs typeface="Tahoma" pitchFamily="34" charset="0"/>
            </a:endParaRPr>
          </a:p>
        </p:txBody>
      </p:sp>
      <p:sp>
        <p:nvSpPr>
          <p:cNvPr id="34828" name="AutoShape 12"/>
          <p:cNvSpPr>
            <a:spLocks noChangeArrowheads="1"/>
          </p:cNvSpPr>
          <p:nvPr/>
        </p:nvSpPr>
        <p:spPr bwMode="auto">
          <a:xfrm>
            <a:off x="5148064" y="5589240"/>
            <a:ext cx="792163" cy="794802"/>
          </a:xfrm>
          <a:prstGeom prst="rightArrow">
            <a:avLst>
              <a:gd name="adj1" fmla="val 50000"/>
              <a:gd name="adj2" fmla="val 137088"/>
            </a:avLst>
          </a:prstGeom>
          <a:solidFill>
            <a:schemeClr val="accent1"/>
          </a:solidFill>
          <a:ln w="9525" algn="ctr">
            <a:solidFill>
              <a:schemeClr val="tx1"/>
            </a:solidFill>
            <a:miter lim="800000"/>
            <a:headEnd/>
            <a:tailEnd/>
          </a:ln>
        </p:spPr>
        <p:txBody>
          <a:bodyPr anchor="ctr">
            <a:spAutoFit/>
          </a:bodyPr>
          <a:lstStyle/>
          <a:p>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1861">
                                            <p:txEl>
                                              <p:pRg st="0" end="0"/>
                                            </p:txEl>
                                          </p:spTgt>
                                        </p:tgtEl>
                                        <p:attrNameLst>
                                          <p:attrName>style.visibility</p:attrName>
                                        </p:attrNameLst>
                                      </p:cBhvr>
                                      <p:to>
                                        <p:strVal val="visible"/>
                                      </p:to>
                                    </p:set>
                                    <p:animEffect transition="in" filter="box(in)">
                                      <p:cBhvr>
                                        <p:cTn id="7" dur="500"/>
                                        <p:tgtEl>
                                          <p:spTgt spid="1218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21863"/>
                                        </p:tgtEl>
                                        <p:attrNameLst>
                                          <p:attrName>style.visibility</p:attrName>
                                        </p:attrNameLst>
                                      </p:cBhvr>
                                      <p:to>
                                        <p:strVal val="visible"/>
                                      </p:to>
                                    </p:set>
                                    <p:animEffect transition="in" filter="wheel(4)">
                                      <p:cBhvr>
                                        <p:cTn id="12" dur="2000"/>
                                        <p:tgtEl>
                                          <p:spTgt spid="12186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1864"/>
                                        </p:tgtEl>
                                        <p:attrNameLst>
                                          <p:attrName>style.visibility</p:attrName>
                                        </p:attrNameLst>
                                      </p:cBhvr>
                                      <p:to>
                                        <p:strVal val="visible"/>
                                      </p:to>
                                    </p:set>
                                    <p:anim calcmode="lin" valueType="num">
                                      <p:cBhvr additive="base">
                                        <p:cTn id="17" dur="500" fill="hold"/>
                                        <p:tgtEl>
                                          <p:spTgt spid="121864"/>
                                        </p:tgtEl>
                                        <p:attrNameLst>
                                          <p:attrName>ppt_x</p:attrName>
                                        </p:attrNameLst>
                                      </p:cBhvr>
                                      <p:tavLst>
                                        <p:tav tm="0">
                                          <p:val>
                                            <p:strVal val="#ppt_x"/>
                                          </p:val>
                                        </p:tav>
                                        <p:tav tm="100000">
                                          <p:val>
                                            <p:strVal val="#ppt_x"/>
                                          </p:val>
                                        </p:tav>
                                      </p:tavLst>
                                    </p:anim>
                                    <p:anim calcmode="lin" valueType="num">
                                      <p:cBhvr additive="base">
                                        <p:cTn id="18" dur="500" fill="hold"/>
                                        <p:tgtEl>
                                          <p:spTgt spid="12186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4827"/>
                                        </p:tgtEl>
                                        <p:attrNameLst>
                                          <p:attrName>style.visibility</p:attrName>
                                        </p:attrNameLst>
                                      </p:cBhvr>
                                      <p:to>
                                        <p:strVal val="visible"/>
                                      </p:to>
                                    </p:set>
                                    <p:anim calcmode="lin" valueType="num">
                                      <p:cBhvr additive="base">
                                        <p:cTn id="23" dur="500" fill="hold"/>
                                        <p:tgtEl>
                                          <p:spTgt spid="34827"/>
                                        </p:tgtEl>
                                        <p:attrNameLst>
                                          <p:attrName>ppt_x</p:attrName>
                                        </p:attrNameLst>
                                      </p:cBhvr>
                                      <p:tavLst>
                                        <p:tav tm="0">
                                          <p:val>
                                            <p:strVal val="#ppt_x"/>
                                          </p:val>
                                        </p:tav>
                                        <p:tav tm="100000">
                                          <p:val>
                                            <p:strVal val="#ppt_x"/>
                                          </p:val>
                                        </p:tav>
                                      </p:tavLst>
                                    </p:anim>
                                    <p:anim calcmode="lin" valueType="num">
                                      <p:cBhvr additive="base">
                                        <p:cTn id="24" dur="500" fill="hold"/>
                                        <p:tgtEl>
                                          <p:spTgt spid="348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4828"/>
                                        </p:tgtEl>
                                        <p:attrNameLst>
                                          <p:attrName>style.visibility</p:attrName>
                                        </p:attrNameLst>
                                      </p:cBhvr>
                                      <p:to>
                                        <p:strVal val="visible"/>
                                      </p:to>
                                    </p:set>
                                    <p:anim calcmode="lin" valueType="num">
                                      <p:cBhvr additive="base">
                                        <p:cTn id="29" dur="500" fill="hold"/>
                                        <p:tgtEl>
                                          <p:spTgt spid="34828"/>
                                        </p:tgtEl>
                                        <p:attrNameLst>
                                          <p:attrName>ppt_x</p:attrName>
                                        </p:attrNameLst>
                                      </p:cBhvr>
                                      <p:tavLst>
                                        <p:tav tm="0">
                                          <p:val>
                                            <p:strVal val="#ppt_x"/>
                                          </p:val>
                                        </p:tav>
                                        <p:tav tm="100000">
                                          <p:val>
                                            <p:strVal val="#ppt_x"/>
                                          </p:val>
                                        </p:tav>
                                      </p:tavLst>
                                    </p:anim>
                                    <p:anim calcmode="lin" valueType="num">
                                      <p:cBhvr additive="base">
                                        <p:cTn id="30" dur="500" fill="hold"/>
                                        <p:tgtEl>
                                          <p:spTgt spid="348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21861">
                                            <p:txEl>
                                              <p:pRg st="1" end="1"/>
                                            </p:txEl>
                                          </p:spTgt>
                                        </p:tgtEl>
                                        <p:attrNameLst>
                                          <p:attrName>style.visibility</p:attrName>
                                        </p:attrNameLst>
                                      </p:cBhvr>
                                      <p:to>
                                        <p:strVal val="visible"/>
                                      </p:to>
                                    </p:set>
                                    <p:animEffect transition="in" filter="box(in)">
                                      <p:cBhvr>
                                        <p:cTn id="35" dur="500"/>
                                        <p:tgtEl>
                                          <p:spTgt spid="121861">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21861">
                                            <p:txEl>
                                              <p:pRg st="2" end="2"/>
                                            </p:txEl>
                                          </p:spTgt>
                                        </p:tgtEl>
                                        <p:attrNameLst>
                                          <p:attrName>style.visibility</p:attrName>
                                        </p:attrNameLst>
                                      </p:cBhvr>
                                      <p:to>
                                        <p:strVal val="visible"/>
                                      </p:to>
                                    </p:set>
                                    <p:animEffect transition="in" filter="box(in)">
                                      <p:cBhvr>
                                        <p:cTn id="40" dur="500"/>
                                        <p:tgtEl>
                                          <p:spTgt spid="12186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uiExpand="1" build="p"/>
      <p:bldP spid="34827" grpId="0" animBg="1"/>
      <p:bldP spid="348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0" y="188913"/>
            <a:ext cx="8229600" cy="792162"/>
          </a:xfrm>
        </p:spPr>
        <p:txBody>
          <a:bodyPr anchor="ctr" anchorCtr="1">
            <a:normAutofit fontScale="90000"/>
          </a:bodyPr>
          <a:lstStyle/>
          <a:p>
            <a:pPr rtl="1" eaLnBrk="1" hangingPunct="1">
              <a:defRPr/>
            </a:pPr>
            <a:br>
              <a:rPr lang="ar-SA" sz="3200" dirty="0">
                <a:effectLst>
                  <a:outerShdw blurRad="38100" dist="38100" dir="2700000" algn="tl">
                    <a:srgbClr val="C0C0C0"/>
                  </a:outerShdw>
                </a:effectLst>
                <a:latin typeface="Tahoma" pitchFamily="34" charset="0"/>
                <a:ea typeface="Tahoma" pitchFamily="34" charset="0"/>
                <a:cs typeface="Tahoma" pitchFamily="34" charset="0"/>
              </a:rPr>
            </a:br>
            <a:endParaRPr lang="sv-SE" sz="3200" b="1" dirty="0">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115715" name="Rectangle 3"/>
          <p:cNvSpPr>
            <a:spLocks noGrp="1" noChangeArrowheads="1"/>
          </p:cNvSpPr>
          <p:nvPr>
            <p:ph type="body" sz="half" idx="4294967295"/>
          </p:nvPr>
        </p:nvSpPr>
        <p:spPr>
          <a:xfrm>
            <a:off x="0" y="188913"/>
            <a:ext cx="8229600" cy="1800225"/>
          </a:xfrm>
        </p:spPr>
        <p:txBody>
          <a:bodyPr>
            <a:normAutofit/>
          </a:bodyPr>
          <a:lstStyle/>
          <a:p>
            <a:pPr eaLnBrk="1" hangingPunct="1">
              <a:lnSpc>
                <a:spcPct val="80000"/>
              </a:lnSpc>
              <a:defRPr/>
            </a:pPr>
            <a:r>
              <a:rPr lang="sv-SE" sz="2200" dirty="0">
                <a:latin typeface="Tahoma" pitchFamily="34" charset="0"/>
                <a:ea typeface="Tahoma" pitchFamily="34" charset="0"/>
                <a:cs typeface="Tahoma" pitchFamily="34" charset="0"/>
              </a:rPr>
              <a:t>När man har öppnat papperskorgen kan man välja vilken fil som man vill återställa eller ta bort permanent genom att högerklicka och välja bland följande alternativ:</a:t>
            </a:r>
          </a:p>
        </p:txBody>
      </p:sp>
      <p:pic>
        <p:nvPicPr>
          <p:cNvPr id="47107" name="Picture 5"/>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2975794" y="1556792"/>
            <a:ext cx="3359943" cy="2371725"/>
          </a:xfrm>
        </p:spPr>
      </p:pic>
      <p:sp>
        <p:nvSpPr>
          <p:cNvPr id="115723" name="Rectangle 11"/>
          <p:cNvSpPr>
            <a:spLocks noChangeArrowheads="1"/>
          </p:cNvSpPr>
          <p:nvPr/>
        </p:nvSpPr>
        <p:spPr bwMode="auto">
          <a:xfrm>
            <a:off x="0" y="4149080"/>
            <a:ext cx="8713787" cy="2357438"/>
          </a:xfrm>
          <a:prstGeom prst="rect">
            <a:avLst/>
          </a:prstGeom>
          <a:noFill/>
          <a:ln w="9525">
            <a:noFill/>
            <a:miter lim="800000"/>
            <a:headEnd/>
            <a:tailEnd/>
          </a:ln>
        </p:spPr>
        <p:txBody>
          <a:bodyPr/>
          <a:lstStyle/>
          <a:p>
            <a:pPr marL="342900" indent="-342900">
              <a:lnSpc>
                <a:spcPct val="80000"/>
              </a:lnSpc>
              <a:spcBef>
                <a:spcPct val="20000"/>
              </a:spcBef>
              <a:buSzPct val="80000"/>
              <a:buFont typeface="Arial" pitchFamily="34" charset="0"/>
              <a:buChar char="•"/>
            </a:pPr>
            <a:r>
              <a:rPr lang="sv-SE" sz="1800" b="1" dirty="0">
                <a:latin typeface="Tahoma" pitchFamily="34" charset="0"/>
                <a:ea typeface="Tahoma" pitchFamily="34" charset="0"/>
                <a:cs typeface="Tahoma" pitchFamily="34" charset="0"/>
              </a:rPr>
              <a:t>Återställ:</a:t>
            </a:r>
            <a:r>
              <a:rPr lang="sv-SE" sz="1800" dirty="0">
                <a:latin typeface="Tahoma" pitchFamily="34" charset="0"/>
                <a:ea typeface="Tahoma" pitchFamily="34" charset="0"/>
                <a:cs typeface="Tahoma" pitchFamily="34" charset="0"/>
              </a:rPr>
              <a:t> Återställ filer du råkat ta bort av misstag och återställ dem till deras ursprungliga platser. </a:t>
            </a:r>
          </a:p>
          <a:p>
            <a:pPr marL="342900" indent="-342900">
              <a:lnSpc>
                <a:spcPct val="80000"/>
              </a:lnSpc>
              <a:spcBef>
                <a:spcPct val="20000"/>
              </a:spcBef>
              <a:buSzPct val="80000"/>
              <a:buFont typeface="Arial" pitchFamily="34" charset="0"/>
              <a:buChar char="•"/>
            </a:pPr>
            <a:endParaRPr lang="sv-SE" sz="1800" dirty="0">
              <a:latin typeface="Tahoma" pitchFamily="34" charset="0"/>
              <a:ea typeface="Tahoma" pitchFamily="34" charset="0"/>
              <a:cs typeface="Tahoma" pitchFamily="34" charset="0"/>
            </a:endParaRPr>
          </a:p>
          <a:p>
            <a:pPr marL="342900" indent="-342900">
              <a:lnSpc>
                <a:spcPct val="80000"/>
              </a:lnSpc>
              <a:spcBef>
                <a:spcPct val="20000"/>
              </a:spcBef>
              <a:buSzPct val="80000"/>
              <a:buFont typeface="Arial" pitchFamily="34" charset="0"/>
              <a:buChar char="•"/>
            </a:pPr>
            <a:r>
              <a:rPr lang="sv-SE" sz="1800" b="1" dirty="0">
                <a:latin typeface="Tahoma" pitchFamily="34" charset="0"/>
                <a:ea typeface="Tahoma" pitchFamily="34" charset="0"/>
                <a:cs typeface="Tahoma" pitchFamily="34" charset="0"/>
              </a:rPr>
              <a:t>Klipp ut:</a:t>
            </a:r>
            <a:r>
              <a:rPr lang="sv-SE" sz="1800" dirty="0">
                <a:latin typeface="Tahoma" pitchFamily="34" charset="0"/>
                <a:ea typeface="Tahoma" pitchFamily="34" charset="0"/>
                <a:cs typeface="Tahoma" pitchFamily="34" charset="0"/>
              </a:rPr>
              <a:t> Klipp ut filen från papperskorgen och klistra in var som helst. </a:t>
            </a:r>
          </a:p>
          <a:p>
            <a:pPr marL="342900" indent="-342900">
              <a:lnSpc>
                <a:spcPct val="80000"/>
              </a:lnSpc>
              <a:spcBef>
                <a:spcPct val="20000"/>
              </a:spcBef>
              <a:buSzPct val="80000"/>
              <a:buFont typeface="Arial" pitchFamily="34" charset="0"/>
              <a:buChar char="•"/>
            </a:pPr>
            <a:endParaRPr lang="sv-SE" sz="1800" dirty="0">
              <a:latin typeface="Tahoma" pitchFamily="34" charset="0"/>
              <a:ea typeface="Tahoma" pitchFamily="34" charset="0"/>
              <a:cs typeface="Tahoma" pitchFamily="34" charset="0"/>
            </a:endParaRPr>
          </a:p>
          <a:p>
            <a:pPr marL="342900" indent="-342900">
              <a:lnSpc>
                <a:spcPct val="80000"/>
              </a:lnSpc>
              <a:spcBef>
                <a:spcPct val="20000"/>
              </a:spcBef>
              <a:buSzPct val="80000"/>
              <a:buFont typeface="Arial" pitchFamily="34" charset="0"/>
              <a:buChar char="•"/>
            </a:pPr>
            <a:r>
              <a:rPr lang="sv-SE" sz="1800" b="1" dirty="0">
                <a:latin typeface="Tahoma" pitchFamily="34" charset="0"/>
                <a:ea typeface="Tahoma" pitchFamily="34" charset="0"/>
                <a:cs typeface="Tahoma" pitchFamily="34" charset="0"/>
              </a:rPr>
              <a:t>Ta bort: </a:t>
            </a:r>
            <a:r>
              <a:rPr lang="sv-SE" sz="1800" dirty="0">
                <a:latin typeface="Tahoma" pitchFamily="34" charset="0"/>
                <a:ea typeface="Tahoma" pitchFamily="34" charset="0"/>
                <a:cs typeface="Tahoma" pitchFamily="34" charset="0"/>
              </a:rPr>
              <a:t>Radera filen permanent från papperskorgen. Sedan kan vi inte få fram filen igen.</a:t>
            </a:r>
          </a:p>
          <a:p>
            <a:pPr marL="342900" indent="-342900">
              <a:lnSpc>
                <a:spcPct val="80000"/>
              </a:lnSpc>
              <a:spcBef>
                <a:spcPct val="20000"/>
              </a:spcBef>
              <a:buSzPct val="80000"/>
              <a:buFont typeface="Arial" pitchFamily="34" charset="0"/>
              <a:buChar char="•"/>
            </a:pPr>
            <a:endParaRPr lang="sv-SE" sz="1800" dirty="0">
              <a:latin typeface="Tahoma" pitchFamily="34" charset="0"/>
              <a:ea typeface="Tahoma" pitchFamily="34" charset="0"/>
              <a:cs typeface="Tahoma" pitchFamily="34" charset="0"/>
            </a:endParaRPr>
          </a:p>
          <a:p>
            <a:pPr marL="342900" indent="-342900">
              <a:lnSpc>
                <a:spcPct val="80000"/>
              </a:lnSpc>
              <a:spcBef>
                <a:spcPct val="20000"/>
              </a:spcBef>
              <a:buSzPct val="80000"/>
              <a:buFont typeface="Arial" pitchFamily="34" charset="0"/>
              <a:buChar char="•"/>
            </a:pPr>
            <a:r>
              <a:rPr lang="sv-SE" sz="1800" b="1" dirty="0">
                <a:latin typeface="Tahoma" pitchFamily="34" charset="0"/>
                <a:ea typeface="Tahoma" pitchFamily="34" charset="0"/>
                <a:cs typeface="Tahoma" pitchFamily="34" charset="0"/>
              </a:rPr>
              <a:t>Egenskaper</a:t>
            </a:r>
            <a:r>
              <a:rPr lang="sv-SE" sz="1800" dirty="0">
                <a:latin typeface="Tahoma" pitchFamily="34" charset="0"/>
                <a:ea typeface="Tahoma" pitchFamily="34" charset="0"/>
                <a:cs typeface="Tahoma" pitchFamily="34" charset="0"/>
              </a:rPr>
              <a:t>: Titta på filens egenskaper, såsom storlek och placering (innan filen kastades i papperskorgen).  </a:t>
            </a:r>
          </a:p>
        </p:txBody>
      </p:sp>
      <p:cxnSp>
        <p:nvCxnSpPr>
          <p:cNvPr id="10" name="Straight Arrow Connector 9"/>
          <p:cNvCxnSpPr>
            <a:cxnSpLocks noChangeShapeType="1"/>
          </p:cNvCxnSpPr>
          <p:nvPr/>
        </p:nvCxnSpPr>
        <p:spPr bwMode="auto">
          <a:xfrm flipH="1">
            <a:off x="4716016" y="2204864"/>
            <a:ext cx="357187" cy="0"/>
          </a:xfrm>
          <a:prstGeom prst="straightConnector1">
            <a:avLst/>
          </a:prstGeom>
          <a:noFill/>
          <a:ln w="25400" algn="ctr">
            <a:solidFill>
              <a:schemeClr val="accent1"/>
            </a:solidFill>
            <a:round/>
            <a:headEnd/>
            <a:tailEnd type="stealth" w="med" len="med"/>
          </a:ln>
        </p:spPr>
      </p:cxnSp>
      <p:cxnSp>
        <p:nvCxnSpPr>
          <p:cNvPr id="18" name="Straight Arrow Connector 17"/>
          <p:cNvCxnSpPr>
            <a:cxnSpLocks noChangeShapeType="1"/>
          </p:cNvCxnSpPr>
          <p:nvPr/>
        </p:nvCxnSpPr>
        <p:spPr bwMode="auto">
          <a:xfrm flipH="1">
            <a:off x="4744954" y="2564904"/>
            <a:ext cx="357188" cy="0"/>
          </a:xfrm>
          <a:prstGeom prst="straightConnector1">
            <a:avLst/>
          </a:prstGeom>
          <a:noFill/>
          <a:ln w="25400" algn="ctr">
            <a:solidFill>
              <a:schemeClr val="accent1"/>
            </a:solidFill>
            <a:round/>
            <a:headEnd/>
            <a:tailEnd type="stealth" w="med" len="med"/>
          </a:ln>
        </p:spPr>
      </p:cxnSp>
      <p:cxnSp>
        <p:nvCxnSpPr>
          <p:cNvPr id="19" name="Straight Arrow Connector 18"/>
          <p:cNvCxnSpPr>
            <a:cxnSpLocks noChangeShapeType="1"/>
          </p:cNvCxnSpPr>
          <p:nvPr/>
        </p:nvCxnSpPr>
        <p:spPr bwMode="auto">
          <a:xfrm flipH="1">
            <a:off x="4716015" y="2276872"/>
            <a:ext cx="357188" cy="0"/>
          </a:xfrm>
          <a:prstGeom prst="straightConnector1">
            <a:avLst/>
          </a:prstGeom>
          <a:noFill/>
          <a:ln w="25400" algn="ctr">
            <a:solidFill>
              <a:schemeClr val="accent1"/>
            </a:solidFill>
            <a:round/>
            <a:headEnd/>
            <a:tailEnd type="stealth" w="med" len="med"/>
          </a:ln>
        </p:spPr>
      </p:cxnSp>
      <p:cxnSp>
        <p:nvCxnSpPr>
          <p:cNvPr id="20" name="Straight Arrow Connector 19"/>
          <p:cNvCxnSpPr>
            <a:cxnSpLocks noChangeShapeType="1"/>
          </p:cNvCxnSpPr>
          <p:nvPr/>
        </p:nvCxnSpPr>
        <p:spPr bwMode="auto">
          <a:xfrm flipH="1">
            <a:off x="4716016" y="2420888"/>
            <a:ext cx="357188" cy="0"/>
          </a:xfrm>
          <a:prstGeom prst="straightConnector1">
            <a:avLst/>
          </a:prstGeom>
          <a:noFill/>
          <a:ln w="25400" algn="ctr">
            <a:solidFill>
              <a:schemeClr val="accent1"/>
            </a:solidFill>
            <a:round/>
            <a:headEnd/>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box(in)">
                                      <p:cBhvr>
                                        <p:cTn id="7" dur="500"/>
                                        <p:tgtEl>
                                          <p:spTgt spid="115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5723">
                                            <p:txEl>
                                              <p:pRg st="0" end="0"/>
                                            </p:txEl>
                                          </p:spTgt>
                                        </p:tgtEl>
                                        <p:attrNameLst>
                                          <p:attrName>style.visibility</p:attrName>
                                        </p:attrNameLst>
                                      </p:cBhvr>
                                      <p:to>
                                        <p:strVal val="visible"/>
                                      </p:to>
                                    </p:set>
                                    <p:anim calcmode="lin" valueType="num">
                                      <p:cBhvr additive="base">
                                        <p:cTn id="12" dur="500" fill="hold"/>
                                        <p:tgtEl>
                                          <p:spTgt spid="11572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5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5723">
                                            <p:txEl>
                                              <p:pRg st="2" end="2"/>
                                            </p:txEl>
                                          </p:spTgt>
                                        </p:tgtEl>
                                        <p:attrNameLst>
                                          <p:attrName>style.visibility</p:attrName>
                                        </p:attrNameLst>
                                      </p:cBhvr>
                                      <p:to>
                                        <p:strVal val="visible"/>
                                      </p:to>
                                    </p:set>
                                    <p:anim calcmode="lin" valueType="num">
                                      <p:cBhvr additive="base">
                                        <p:cTn id="23" dur="500" fill="hold"/>
                                        <p:tgtEl>
                                          <p:spTgt spid="11572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5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5723">
                                            <p:txEl>
                                              <p:pRg st="4" end="4"/>
                                            </p:txEl>
                                          </p:spTgt>
                                        </p:tgtEl>
                                        <p:attrNameLst>
                                          <p:attrName>style.visibility</p:attrName>
                                        </p:attrNameLst>
                                      </p:cBhvr>
                                      <p:to>
                                        <p:strVal val="visible"/>
                                      </p:to>
                                    </p:set>
                                    <p:anim calcmode="lin" valueType="num">
                                      <p:cBhvr additive="base">
                                        <p:cTn id="35" dur="500" fill="hold"/>
                                        <p:tgtEl>
                                          <p:spTgt spid="11572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57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5723">
                                            <p:txEl>
                                              <p:pRg st="6" end="6"/>
                                            </p:txEl>
                                          </p:spTgt>
                                        </p:tgtEl>
                                        <p:attrNameLst>
                                          <p:attrName>style.visibility</p:attrName>
                                        </p:attrNameLst>
                                      </p:cBhvr>
                                      <p:to>
                                        <p:strVal val="visible"/>
                                      </p:to>
                                    </p:set>
                                    <p:anim calcmode="lin" valueType="num">
                                      <p:cBhvr additive="base">
                                        <p:cTn id="47" dur="500" fill="hold"/>
                                        <p:tgtEl>
                                          <p:spTgt spid="11572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57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908" name="Rectangle 4"/>
          <p:cNvSpPr>
            <a:spLocks noGrp="1" noChangeArrowheads="1"/>
          </p:cNvSpPr>
          <p:nvPr>
            <p:ph type="title" idx="4294967295"/>
          </p:nvPr>
        </p:nvSpPr>
        <p:spPr>
          <a:xfrm>
            <a:off x="0" y="115888"/>
            <a:ext cx="9144000" cy="504825"/>
          </a:xfrm>
        </p:spPr>
        <p:txBody>
          <a:bodyPr anchor="ctr" anchorCtr="1">
            <a:normAutofit fontScale="90000"/>
          </a:bodyPr>
          <a:lstStyle/>
          <a:p>
            <a:pPr eaLnBrk="1" hangingPunct="1">
              <a:defRPr/>
            </a:pPr>
            <a:r>
              <a:rPr lang="sv-SE" dirty="0">
                <a:solidFill>
                  <a:schemeClr val="accent1"/>
                </a:solidFill>
                <a:latin typeface="Tahoma" pitchFamily="34" charset="0"/>
                <a:ea typeface="Tahoma" pitchFamily="34" charset="0"/>
                <a:cs typeface="Tahoma" pitchFamily="34" charset="0"/>
              </a:rPr>
              <a:t>Fönstren</a:t>
            </a:r>
          </a:p>
        </p:txBody>
      </p:sp>
      <p:sp>
        <p:nvSpPr>
          <p:cNvPr id="123909" name="Rectangle 5"/>
          <p:cNvSpPr>
            <a:spLocks noGrp="1" noChangeArrowheads="1"/>
          </p:cNvSpPr>
          <p:nvPr>
            <p:ph type="body" sz="half" idx="4294967295"/>
          </p:nvPr>
        </p:nvSpPr>
        <p:spPr>
          <a:xfrm>
            <a:off x="395536" y="692696"/>
            <a:ext cx="8316416" cy="2592413"/>
          </a:xfrm>
          <a:ln>
            <a:noFill/>
          </a:ln>
        </p:spPr>
        <p:style>
          <a:lnRef idx="2">
            <a:schemeClr val="dk1"/>
          </a:lnRef>
          <a:fillRef idx="1">
            <a:schemeClr val="lt1"/>
          </a:fillRef>
          <a:effectRef idx="0">
            <a:schemeClr val="dk1"/>
          </a:effectRef>
          <a:fontRef idx="minor">
            <a:schemeClr val="dk1"/>
          </a:fontRef>
        </p:style>
        <p:txBody>
          <a:bodyPr>
            <a:normAutofit fontScale="92500" lnSpcReduction="10000"/>
          </a:bodyPr>
          <a:lstStyle/>
          <a:p>
            <a:pPr eaLnBrk="1" hangingPunct="1">
              <a:buClr>
                <a:schemeClr val="tx1"/>
              </a:buClr>
              <a:buSzPct val="80000"/>
              <a:defRPr/>
            </a:pPr>
            <a:r>
              <a:rPr lang="sv-SE" sz="1400" kern="1200" dirty="0">
                <a:solidFill>
                  <a:schemeClr val="tx1"/>
                </a:solidFill>
                <a:latin typeface="Tahoma" pitchFamily="34" charset="0"/>
                <a:ea typeface="Tahoma" pitchFamily="34" charset="0"/>
                <a:cs typeface="Tahoma" pitchFamily="34" charset="0"/>
              </a:rPr>
              <a:t>När man öppnar ett program, en fil eller en mapp visas innehållet i en ruta som kallas fönster. </a:t>
            </a:r>
            <a:br>
              <a:rPr lang="sv-SE" sz="1400" kern="1200" dirty="0">
                <a:solidFill>
                  <a:schemeClr val="tx1"/>
                </a:solidFill>
                <a:latin typeface="Tahoma" pitchFamily="34" charset="0"/>
                <a:ea typeface="Tahoma" pitchFamily="34" charset="0"/>
                <a:cs typeface="Tahoma" pitchFamily="34" charset="0"/>
              </a:rPr>
            </a:br>
            <a:r>
              <a:rPr lang="sv-SE" sz="1400" kern="1200" dirty="0">
                <a:solidFill>
                  <a:schemeClr val="tx1"/>
                </a:solidFill>
                <a:latin typeface="Tahoma" pitchFamily="34" charset="0"/>
                <a:ea typeface="Tahoma" pitchFamily="34" charset="0"/>
                <a:cs typeface="Tahoma" pitchFamily="34" charset="0"/>
              </a:rPr>
              <a:t>Alla fönster har följande delar:</a:t>
            </a:r>
          </a:p>
          <a:p>
            <a:pPr eaLnBrk="1" hangingPunct="1">
              <a:buClr>
                <a:schemeClr val="tx1"/>
              </a:buClr>
              <a:buSzPct val="80000"/>
              <a:defRPr/>
            </a:pPr>
            <a:r>
              <a:rPr lang="sv-SE" sz="1400" b="1" kern="1200" dirty="0">
                <a:solidFill>
                  <a:schemeClr val="tx1"/>
                </a:solidFill>
                <a:latin typeface="Tahoma" pitchFamily="34" charset="0"/>
                <a:ea typeface="Tahoma" pitchFamily="34" charset="0"/>
                <a:cs typeface="Tahoma" pitchFamily="34" charset="0"/>
              </a:rPr>
              <a:t>Namnfält:</a:t>
            </a:r>
            <a:r>
              <a:rPr lang="sv-SE" sz="1400" kern="1200" dirty="0">
                <a:solidFill>
                  <a:schemeClr val="tx1"/>
                </a:solidFill>
                <a:latin typeface="Tahoma" pitchFamily="34" charset="0"/>
                <a:ea typeface="Tahoma" pitchFamily="34" charset="0"/>
                <a:cs typeface="Tahoma" pitchFamily="34" charset="0"/>
              </a:rPr>
              <a:t> Det övre blå fältet visar fönstrets namn i vänster hörn.</a:t>
            </a:r>
            <a:br>
              <a:rPr lang="sv-SE" sz="1400" kern="1200" dirty="0">
                <a:solidFill>
                  <a:schemeClr val="tx1"/>
                </a:solidFill>
                <a:latin typeface="Tahoma" pitchFamily="34" charset="0"/>
                <a:ea typeface="Tahoma" pitchFamily="34" charset="0"/>
                <a:cs typeface="Tahoma" pitchFamily="34" charset="0"/>
              </a:rPr>
            </a:br>
            <a:r>
              <a:rPr lang="sv-SE" sz="1400" kern="1200" dirty="0">
                <a:solidFill>
                  <a:schemeClr val="tx1"/>
                </a:solidFill>
                <a:latin typeface="Tahoma" pitchFamily="34" charset="0"/>
                <a:ea typeface="Tahoma" pitchFamily="34" charset="0"/>
                <a:cs typeface="Tahoma" pitchFamily="34" charset="0"/>
              </a:rPr>
              <a:t>I höger hörn finns tre knappar:</a:t>
            </a:r>
            <a:br>
              <a:rPr lang="sv-SE" sz="1400" kern="1200" dirty="0">
                <a:solidFill>
                  <a:schemeClr val="tx1"/>
                </a:solidFill>
                <a:latin typeface="Tahoma" pitchFamily="34" charset="0"/>
                <a:ea typeface="Tahoma" pitchFamily="34" charset="0"/>
                <a:cs typeface="Tahoma" pitchFamily="34" charset="0"/>
              </a:rPr>
            </a:br>
            <a:r>
              <a:rPr lang="sv-SE" sz="1400" i="1" kern="1200" dirty="0">
                <a:solidFill>
                  <a:schemeClr val="tx1"/>
                </a:solidFill>
                <a:latin typeface="Tahoma" pitchFamily="34" charset="0"/>
                <a:ea typeface="Tahoma" pitchFamily="34" charset="0"/>
                <a:cs typeface="Tahoma" pitchFamily="34" charset="0"/>
              </a:rPr>
              <a:t>Minimera: </a:t>
            </a:r>
            <a:r>
              <a:rPr lang="sv-SE" sz="1400" kern="1200" dirty="0">
                <a:solidFill>
                  <a:schemeClr val="tx1"/>
                </a:solidFill>
                <a:latin typeface="Tahoma" pitchFamily="34" charset="0"/>
                <a:ea typeface="Tahoma" pitchFamily="34" charset="0"/>
                <a:cs typeface="Tahoma" pitchFamily="34" charset="0"/>
              </a:rPr>
              <a:t>Fönstret försvinner från skrivbordet och visas bara som en knapp i aktivitetsfältet.</a:t>
            </a:r>
            <a:br>
              <a:rPr lang="sv-SE" sz="1400" kern="1200" dirty="0">
                <a:solidFill>
                  <a:schemeClr val="tx1"/>
                </a:solidFill>
                <a:latin typeface="Tahoma" pitchFamily="34" charset="0"/>
                <a:ea typeface="Tahoma" pitchFamily="34" charset="0"/>
                <a:cs typeface="Tahoma" pitchFamily="34" charset="0"/>
              </a:rPr>
            </a:br>
            <a:r>
              <a:rPr lang="sv-SE" sz="1400" i="1" kern="1200" dirty="0">
                <a:solidFill>
                  <a:schemeClr val="tx1"/>
                </a:solidFill>
                <a:latin typeface="Tahoma" pitchFamily="34" charset="0"/>
                <a:ea typeface="Tahoma" pitchFamily="34" charset="0"/>
                <a:cs typeface="Tahoma" pitchFamily="34" charset="0"/>
              </a:rPr>
              <a:t>Maximera</a:t>
            </a:r>
            <a:r>
              <a:rPr lang="sv-SE" sz="1400" kern="1200" dirty="0">
                <a:solidFill>
                  <a:schemeClr val="tx1"/>
                </a:solidFill>
                <a:latin typeface="Tahoma" pitchFamily="34" charset="0"/>
                <a:ea typeface="Tahoma" pitchFamily="34" charset="0"/>
                <a:cs typeface="Tahoma" pitchFamily="34" charset="0"/>
              </a:rPr>
              <a:t>: Fönstret täcker hela skärmen. </a:t>
            </a:r>
            <a:r>
              <a:rPr lang="sv-SE" sz="1400" i="1" kern="1200" dirty="0">
                <a:solidFill>
                  <a:schemeClr val="tx1"/>
                </a:solidFill>
                <a:latin typeface="Tahoma" pitchFamily="34" charset="0"/>
                <a:ea typeface="Tahoma" pitchFamily="34" charset="0"/>
                <a:cs typeface="Tahoma" pitchFamily="34" charset="0"/>
              </a:rPr>
              <a:t>Återställ</a:t>
            </a:r>
            <a:r>
              <a:rPr lang="sv-SE" sz="1400" kern="1200" dirty="0">
                <a:solidFill>
                  <a:schemeClr val="tx1"/>
                </a:solidFill>
                <a:latin typeface="Tahoma" pitchFamily="34" charset="0"/>
                <a:ea typeface="Tahoma" pitchFamily="34" charset="0"/>
                <a:cs typeface="Tahoma" pitchFamily="34" charset="0"/>
              </a:rPr>
              <a:t>: Ändra storlek på fönstret genom att dra ut eller dra in fönsterkantlinjen.</a:t>
            </a:r>
            <a:br>
              <a:rPr lang="sv-SE" sz="1400" kern="1200" dirty="0">
                <a:solidFill>
                  <a:schemeClr val="tx1"/>
                </a:solidFill>
                <a:latin typeface="Tahoma" pitchFamily="34" charset="0"/>
                <a:ea typeface="Tahoma" pitchFamily="34" charset="0"/>
                <a:cs typeface="Tahoma" pitchFamily="34" charset="0"/>
              </a:rPr>
            </a:br>
            <a:r>
              <a:rPr lang="sv-SE" sz="1400" i="1" kern="1200" dirty="0">
                <a:solidFill>
                  <a:schemeClr val="tx1"/>
                </a:solidFill>
                <a:latin typeface="Tahoma" pitchFamily="34" charset="0"/>
                <a:ea typeface="Tahoma" pitchFamily="34" charset="0"/>
                <a:cs typeface="Tahoma" pitchFamily="34" charset="0"/>
              </a:rPr>
              <a:t>Stäng</a:t>
            </a:r>
            <a:r>
              <a:rPr lang="sv-SE" sz="1400" kern="1200" dirty="0">
                <a:solidFill>
                  <a:schemeClr val="tx1"/>
                </a:solidFill>
                <a:latin typeface="Tahoma" pitchFamily="34" charset="0"/>
                <a:ea typeface="Tahoma" pitchFamily="34" charset="0"/>
                <a:cs typeface="Tahoma" pitchFamily="34" charset="0"/>
              </a:rPr>
              <a:t>: Fönstret försvinner från skrivbordet och aktivitetsfältet.</a:t>
            </a:r>
          </a:p>
          <a:p>
            <a:pPr eaLnBrk="1" hangingPunct="1">
              <a:buClr>
                <a:schemeClr val="tx1"/>
              </a:buClr>
              <a:buSzPct val="80000"/>
              <a:defRPr/>
            </a:pPr>
            <a:r>
              <a:rPr lang="sv-SE" sz="1400" b="1" kern="1200" dirty="0">
                <a:solidFill>
                  <a:schemeClr val="tx1"/>
                </a:solidFill>
                <a:latin typeface="Tahoma" pitchFamily="34" charset="0"/>
                <a:ea typeface="Tahoma" pitchFamily="34" charset="0"/>
                <a:cs typeface="Tahoma" pitchFamily="34" charset="0"/>
              </a:rPr>
              <a:t>Menyfältet</a:t>
            </a:r>
            <a:r>
              <a:rPr lang="sv-SE" sz="1400" kern="1200" dirty="0">
                <a:solidFill>
                  <a:schemeClr val="tx1"/>
                </a:solidFill>
                <a:latin typeface="Tahoma" pitchFamily="34" charset="0"/>
                <a:ea typeface="Tahoma" pitchFamily="34" charset="0"/>
                <a:cs typeface="Tahoma" pitchFamily="34" charset="0"/>
              </a:rPr>
              <a:t>: Innehåller objekt som du kan klicka på för att göra val i ett program.</a:t>
            </a:r>
          </a:p>
          <a:p>
            <a:pPr eaLnBrk="1" hangingPunct="1">
              <a:buClr>
                <a:schemeClr val="tx1"/>
              </a:buClr>
              <a:buSzPct val="80000"/>
              <a:defRPr/>
            </a:pPr>
            <a:r>
              <a:rPr lang="sv-SE" sz="1400" b="1" kern="1200" dirty="0">
                <a:solidFill>
                  <a:schemeClr val="tx1"/>
                </a:solidFill>
                <a:latin typeface="Tahoma" pitchFamily="34" charset="0"/>
                <a:ea typeface="Tahoma" pitchFamily="34" charset="0"/>
                <a:cs typeface="Tahoma" pitchFamily="34" charset="0"/>
              </a:rPr>
              <a:t>Arbetsyta: </a:t>
            </a:r>
            <a:r>
              <a:rPr lang="sv-SE" sz="1400" kern="1200" dirty="0">
                <a:solidFill>
                  <a:schemeClr val="tx1"/>
                </a:solidFill>
                <a:latin typeface="Tahoma" pitchFamily="34" charset="0"/>
                <a:ea typeface="Tahoma" pitchFamily="34" charset="0"/>
                <a:cs typeface="Tahoma" pitchFamily="34" charset="0"/>
              </a:rPr>
              <a:t>Fönstrets vita utrymme där innehållet visas.</a:t>
            </a:r>
          </a:p>
          <a:p>
            <a:pPr eaLnBrk="1" hangingPunct="1">
              <a:buClr>
                <a:schemeClr val="tx1"/>
              </a:buClr>
              <a:buSzPct val="80000"/>
              <a:defRPr/>
            </a:pPr>
            <a:r>
              <a:rPr lang="sv-SE" sz="1400" b="1" kern="1200" dirty="0">
                <a:solidFill>
                  <a:schemeClr val="tx1"/>
                </a:solidFill>
                <a:latin typeface="Tahoma" pitchFamily="34" charset="0"/>
                <a:ea typeface="Tahoma" pitchFamily="34" charset="0"/>
                <a:cs typeface="Tahoma" pitchFamily="34" charset="0"/>
              </a:rPr>
              <a:t>Verktygsfält</a:t>
            </a:r>
            <a:r>
              <a:rPr lang="sv-SE" sz="1400" kern="1200" dirty="0">
                <a:solidFill>
                  <a:schemeClr val="tx1"/>
                </a:solidFill>
                <a:latin typeface="Tahoma" pitchFamily="34" charset="0"/>
                <a:ea typeface="Tahoma" pitchFamily="34" charset="0"/>
                <a:cs typeface="Tahoma" pitchFamily="34" charset="0"/>
              </a:rPr>
              <a:t>: Verktyg som hjälper oss att arbeta med innehållet i det öppna fönstret.</a:t>
            </a:r>
          </a:p>
          <a:p>
            <a:pPr eaLnBrk="1" hangingPunct="1">
              <a:buClr>
                <a:schemeClr val="tx1"/>
              </a:buClr>
              <a:buSzPct val="80000"/>
              <a:defRPr/>
            </a:pPr>
            <a:r>
              <a:rPr lang="sv-SE" sz="1400" b="1" kern="1200" dirty="0">
                <a:solidFill>
                  <a:schemeClr val="tx1"/>
                </a:solidFill>
                <a:latin typeface="Tahoma" pitchFamily="34" charset="0"/>
                <a:ea typeface="Tahoma" pitchFamily="34" charset="0"/>
                <a:cs typeface="Tahoma" pitchFamily="34" charset="0"/>
              </a:rPr>
              <a:t>Informationsfält:</a:t>
            </a:r>
            <a:r>
              <a:rPr lang="sv-SE" sz="1400" kern="1200" dirty="0">
                <a:solidFill>
                  <a:schemeClr val="tx1"/>
                </a:solidFill>
                <a:latin typeface="Tahoma" pitchFamily="34" charset="0"/>
                <a:ea typeface="Tahoma" pitchFamily="34" charset="0"/>
                <a:cs typeface="Tahoma" pitchFamily="34" charset="0"/>
              </a:rPr>
              <a:t> En list i nedre delen av fönstret med information om det öppna fönstret.</a:t>
            </a:r>
          </a:p>
        </p:txBody>
      </p:sp>
      <p:pic>
        <p:nvPicPr>
          <p:cNvPr id="123911" name="Picture 11"/>
          <p:cNvPicPr>
            <a:picLocks noGrp="1" noChangeAspect="1" noChangeArrowheads="1"/>
          </p:cNvPicPr>
          <p:nvPr>
            <p:ph sz="half" idx="4294967295"/>
          </p:nvPr>
        </p:nvPicPr>
        <p:blipFill>
          <a:blip r:embed="rId2" cstate="print"/>
          <a:srcRect/>
          <a:stretch>
            <a:fillRect/>
          </a:stretch>
        </p:blipFill>
        <p:spPr>
          <a:xfrm>
            <a:off x="899592" y="3213100"/>
            <a:ext cx="7272338" cy="3644900"/>
          </a:xfrm>
        </p:spPr>
      </p:pic>
      <p:sp>
        <p:nvSpPr>
          <p:cNvPr id="123912" name="Oval 8"/>
          <p:cNvSpPr>
            <a:spLocks noChangeArrowheads="1"/>
          </p:cNvSpPr>
          <p:nvPr/>
        </p:nvSpPr>
        <p:spPr bwMode="auto">
          <a:xfrm>
            <a:off x="7199784" y="3140968"/>
            <a:ext cx="862013" cy="574675"/>
          </a:xfrm>
          <a:prstGeom prst="ellipse">
            <a:avLst/>
          </a:prstGeom>
          <a:solidFill>
            <a:schemeClr val="accent1">
              <a:alpha val="0"/>
            </a:schemeClr>
          </a:solidFill>
          <a:ln w="50800" algn="ctr">
            <a:solidFill>
              <a:schemeClr val="hlink"/>
            </a:solidFill>
            <a:round/>
            <a:headEnd/>
            <a:tailEnd/>
          </a:ln>
        </p:spPr>
        <p:txBody>
          <a:bodyPr anchor="ctr">
            <a:spAutoFit/>
          </a:bodyPr>
          <a:lstStyle/>
          <a:p>
            <a:endParaRPr lang="sv-SE">
              <a:latin typeface="Tahoma" pitchFamily="34" charset="0"/>
              <a:ea typeface="Tahoma" pitchFamily="34" charset="0"/>
              <a:cs typeface="Tahoma" pitchFamily="34" charset="0"/>
            </a:endParaRPr>
          </a:p>
        </p:txBody>
      </p:sp>
      <p:sp>
        <p:nvSpPr>
          <p:cNvPr id="123915" name="Line 11"/>
          <p:cNvSpPr>
            <a:spLocks noChangeShapeType="1"/>
          </p:cNvSpPr>
          <p:nvPr/>
        </p:nvSpPr>
        <p:spPr bwMode="auto">
          <a:xfrm>
            <a:off x="539553" y="3501008"/>
            <a:ext cx="576064" cy="0"/>
          </a:xfrm>
          <a:prstGeom prst="line">
            <a:avLst/>
          </a:prstGeom>
          <a:noFill/>
          <a:ln w="63500">
            <a:solidFill>
              <a:schemeClr val="accent1"/>
            </a:solidFill>
            <a:round/>
            <a:headEnd/>
            <a:tailEnd type="triangle" w="med" len="med"/>
          </a:ln>
        </p:spPr>
        <p:txBody>
          <a:bodyPr wrap="square" anchor="ctr">
            <a:spAutoFit/>
          </a:bodyPr>
          <a:lstStyle/>
          <a:p>
            <a:endParaRPr lang="sv-SE">
              <a:latin typeface="Tahoma" pitchFamily="34" charset="0"/>
              <a:ea typeface="Tahoma" pitchFamily="34" charset="0"/>
              <a:cs typeface="Tahoma" pitchFamily="34" charset="0"/>
            </a:endParaRPr>
          </a:p>
        </p:txBody>
      </p:sp>
      <p:sp>
        <p:nvSpPr>
          <p:cNvPr id="123916" name="Line 12"/>
          <p:cNvSpPr>
            <a:spLocks noChangeShapeType="1"/>
          </p:cNvSpPr>
          <p:nvPr/>
        </p:nvSpPr>
        <p:spPr bwMode="auto">
          <a:xfrm>
            <a:off x="539552" y="3356992"/>
            <a:ext cx="576585" cy="0"/>
          </a:xfrm>
          <a:prstGeom prst="line">
            <a:avLst/>
          </a:prstGeom>
          <a:noFill/>
          <a:ln w="63500">
            <a:solidFill>
              <a:schemeClr val="accent1"/>
            </a:solidFill>
            <a:round/>
            <a:headEnd/>
            <a:tailEnd type="triangle" w="med" len="med"/>
          </a:ln>
        </p:spPr>
        <p:txBody>
          <a:bodyPr wrap="square" anchor="ctr">
            <a:spAutoFit/>
          </a:bodyPr>
          <a:lstStyle/>
          <a:p>
            <a:endParaRPr lang="sv-SE">
              <a:latin typeface="Tahoma" pitchFamily="34" charset="0"/>
              <a:ea typeface="Tahoma" pitchFamily="34" charset="0"/>
              <a:cs typeface="Tahoma" pitchFamily="34" charset="0"/>
            </a:endParaRPr>
          </a:p>
        </p:txBody>
      </p:sp>
      <p:sp>
        <p:nvSpPr>
          <p:cNvPr id="123917" name="Line 13"/>
          <p:cNvSpPr>
            <a:spLocks noChangeShapeType="1"/>
          </p:cNvSpPr>
          <p:nvPr/>
        </p:nvSpPr>
        <p:spPr bwMode="auto">
          <a:xfrm>
            <a:off x="539553" y="3717032"/>
            <a:ext cx="576064" cy="0"/>
          </a:xfrm>
          <a:prstGeom prst="line">
            <a:avLst/>
          </a:prstGeom>
          <a:noFill/>
          <a:ln w="63500">
            <a:solidFill>
              <a:schemeClr val="accent1"/>
            </a:solidFill>
            <a:round/>
            <a:headEnd/>
            <a:tailEnd type="triangle" w="med" len="med"/>
          </a:ln>
        </p:spPr>
        <p:txBody>
          <a:bodyPr wrap="square" anchor="ctr">
            <a:spAutoFit/>
          </a:bodyPr>
          <a:lstStyle/>
          <a:p>
            <a:endParaRPr lang="sv-SE">
              <a:latin typeface="Tahoma" pitchFamily="34" charset="0"/>
              <a:ea typeface="Tahoma" pitchFamily="34" charset="0"/>
              <a:cs typeface="Tahoma" pitchFamily="34" charset="0"/>
            </a:endParaRPr>
          </a:p>
        </p:txBody>
      </p:sp>
      <p:sp>
        <p:nvSpPr>
          <p:cNvPr id="123918" name="Line 14"/>
          <p:cNvSpPr>
            <a:spLocks noChangeShapeType="1"/>
          </p:cNvSpPr>
          <p:nvPr/>
        </p:nvSpPr>
        <p:spPr bwMode="auto">
          <a:xfrm>
            <a:off x="539552" y="6597352"/>
            <a:ext cx="576585" cy="144761"/>
          </a:xfrm>
          <a:prstGeom prst="line">
            <a:avLst/>
          </a:prstGeom>
          <a:noFill/>
          <a:ln w="63500">
            <a:solidFill>
              <a:schemeClr val="accent1"/>
            </a:solidFill>
            <a:round/>
            <a:headEnd/>
            <a:tailEnd type="triangle" w="med" len="med"/>
          </a:ln>
        </p:spPr>
        <p:txBody>
          <a:bodyPr wrap="square" anchor="ctr">
            <a:spAutoFit/>
          </a:bodyPr>
          <a:lstStyle/>
          <a:p>
            <a:endParaRPr lang="sv-SE">
              <a:latin typeface="Tahoma" pitchFamily="34" charset="0"/>
              <a:ea typeface="Tahoma" pitchFamily="34" charset="0"/>
              <a:cs typeface="Tahoma" pitchFamily="34" charset="0"/>
            </a:endParaRPr>
          </a:p>
        </p:txBody>
      </p:sp>
      <p:sp>
        <p:nvSpPr>
          <p:cNvPr id="36876" name="AutoShape 12"/>
          <p:cNvSpPr>
            <a:spLocks noChangeArrowheads="1"/>
          </p:cNvSpPr>
          <p:nvPr/>
        </p:nvSpPr>
        <p:spPr bwMode="auto">
          <a:xfrm>
            <a:off x="2051720" y="5661248"/>
            <a:ext cx="4824536" cy="442674"/>
          </a:xfrm>
          <a:prstGeom prst="roundRect">
            <a:avLst>
              <a:gd name="adj" fmla="val 16667"/>
            </a:avLst>
          </a:prstGeom>
          <a:solidFill>
            <a:schemeClr val="accent1">
              <a:alpha val="0"/>
            </a:schemeClr>
          </a:solidFill>
          <a:ln w="3810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3911"/>
                                        </p:tgtEl>
                                        <p:attrNameLst>
                                          <p:attrName>style.visibility</p:attrName>
                                        </p:attrNameLst>
                                      </p:cBhvr>
                                      <p:to>
                                        <p:strVal val="visible"/>
                                      </p:to>
                                    </p:set>
                                    <p:animEffect transition="in" filter="wheel(4)">
                                      <p:cBhvr>
                                        <p:cTn id="7" dur="2000"/>
                                        <p:tgtEl>
                                          <p:spTgt spid="1239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3909">
                                            <p:txEl>
                                              <p:pRg st="0" end="0"/>
                                            </p:txEl>
                                          </p:spTgt>
                                        </p:tgtEl>
                                        <p:attrNameLst>
                                          <p:attrName>style.visibility</p:attrName>
                                        </p:attrNameLst>
                                      </p:cBhvr>
                                      <p:to>
                                        <p:strVal val="visible"/>
                                      </p:to>
                                    </p:set>
                                    <p:animEffect transition="in" filter="box(in)">
                                      <p:cBhvr>
                                        <p:cTn id="12" dur="500"/>
                                        <p:tgtEl>
                                          <p:spTgt spid="12390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3909">
                                            <p:txEl>
                                              <p:pRg st="1" end="1"/>
                                            </p:txEl>
                                          </p:spTgt>
                                        </p:tgtEl>
                                        <p:attrNameLst>
                                          <p:attrName>style.visibility</p:attrName>
                                        </p:attrNameLst>
                                      </p:cBhvr>
                                      <p:to>
                                        <p:strVal val="visible"/>
                                      </p:to>
                                    </p:set>
                                    <p:animEffect transition="in" filter="box(in)">
                                      <p:cBhvr>
                                        <p:cTn id="17" dur="500"/>
                                        <p:tgtEl>
                                          <p:spTgt spid="12390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3916"/>
                                        </p:tgtEl>
                                        <p:attrNameLst>
                                          <p:attrName>style.visibility</p:attrName>
                                        </p:attrNameLst>
                                      </p:cBhvr>
                                      <p:to>
                                        <p:strVal val="visible"/>
                                      </p:to>
                                    </p:set>
                                    <p:anim calcmode="lin" valueType="num">
                                      <p:cBhvr additive="base">
                                        <p:cTn id="22" dur="500" fill="hold"/>
                                        <p:tgtEl>
                                          <p:spTgt spid="123916"/>
                                        </p:tgtEl>
                                        <p:attrNameLst>
                                          <p:attrName>ppt_x</p:attrName>
                                        </p:attrNameLst>
                                      </p:cBhvr>
                                      <p:tavLst>
                                        <p:tav tm="0">
                                          <p:val>
                                            <p:strVal val="#ppt_x"/>
                                          </p:val>
                                        </p:tav>
                                        <p:tav tm="100000">
                                          <p:val>
                                            <p:strVal val="#ppt_x"/>
                                          </p:val>
                                        </p:tav>
                                      </p:tavLst>
                                    </p:anim>
                                    <p:anim calcmode="lin" valueType="num">
                                      <p:cBhvr additive="base">
                                        <p:cTn id="23" dur="500" fill="hold"/>
                                        <p:tgtEl>
                                          <p:spTgt spid="12391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3912"/>
                                        </p:tgtEl>
                                        <p:attrNameLst>
                                          <p:attrName>style.visibility</p:attrName>
                                        </p:attrNameLst>
                                      </p:cBhvr>
                                      <p:to>
                                        <p:strVal val="visible"/>
                                      </p:to>
                                    </p:set>
                                    <p:anim calcmode="lin" valueType="num">
                                      <p:cBhvr additive="base">
                                        <p:cTn id="28" dur="500" fill="hold"/>
                                        <p:tgtEl>
                                          <p:spTgt spid="123912"/>
                                        </p:tgtEl>
                                        <p:attrNameLst>
                                          <p:attrName>ppt_x</p:attrName>
                                        </p:attrNameLst>
                                      </p:cBhvr>
                                      <p:tavLst>
                                        <p:tav tm="0">
                                          <p:val>
                                            <p:strVal val="#ppt_x"/>
                                          </p:val>
                                        </p:tav>
                                        <p:tav tm="100000">
                                          <p:val>
                                            <p:strVal val="#ppt_x"/>
                                          </p:val>
                                        </p:tav>
                                      </p:tavLst>
                                    </p:anim>
                                    <p:anim calcmode="lin" valueType="num">
                                      <p:cBhvr additive="base">
                                        <p:cTn id="29" dur="500" fill="hold"/>
                                        <p:tgtEl>
                                          <p:spTgt spid="12391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23909">
                                            <p:txEl>
                                              <p:pRg st="2" end="2"/>
                                            </p:txEl>
                                          </p:spTgt>
                                        </p:tgtEl>
                                        <p:attrNameLst>
                                          <p:attrName>style.visibility</p:attrName>
                                        </p:attrNameLst>
                                      </p:cBhvr>
                                      <p:to>
                                        <p:strVal val="visible"/>
                                      </p:to>
                                    </p:set>
                                    <p:animEffect transition="in" filter="box(in)">
                                      <p:cBhvr>
                                        <p:cTn id="34" dur="500"/>
                                        <p:tgtEl>
                                          <p:spTgt spid="123909">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3915"/>
                                        </p:tgtEl>
                                        <p:attrNameLst>
                                          <p:attrName>style.visibility</p:attrName>
                                        </p:attrNameLst>
                                      </p:cBhvr>
                                      <p:to>
                                        <p:strVal val="visible"/>
                                      </p:to>
                                    </p:set>
                                    <p:anim calcmode="lin" valueType="num">
                                      <p:cBhvr additive="base">
                                        <p:cTn id="39" dur="500" fill="hold"/>
                                        <p:tgtEl>
                                          <p:spTgt spid="123915"/>
                                        </p:tgtEl>
                                        <p:attrNameLst>
                                          <p:attrName>ppt_x</p:attrName>
                                        </p:attrNameLst>
                                      </p:cBhvr>
                                      <p:tavLst>
                                        <p:tav tm="0">
                                          <p:val>
                                            <p:strVal val="#ppt_x"/>
                                          </p:val>
                                        </p:tav>
                                        <p:tav tm="100000">
                                          <p:val>
                                            <p:strVal val="#ppt_x"/>
                                          </p:val>
                                        </p:tav>
                                      </p:tavLst>
                                    </p:anim>
                                    <p:anim calcmode="lin" valueType="num">
                                      <p:cBhvr additive="base">
                                        <p:cTn id="40" dur="500" fill="hold"/>
                                        <p:tgtEl>
                                          <p:spTgt spid="1239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23909">
                                            <p:txEl>
                                              <p:pRg st="3" end="3"/>
                                            </p:txEl>
                                          </p:spTgt>
                                        </p:tgtEl>
                                        <p:attrNameLst>
                                          <p:attrName>style.visibility</p:attrName>
                                        </p:attrNameLst>
                                      </p:cBhvr>
                                      <p:to>
                                        <p:strVal val="visible"/>
                                      </p:to>
                                    </p:set>
                                    <p:animEffect transition="in" filter="box(in)">
                                      <p:cBhvr>
                                        <p:cTn id="45" dur="500"/>
                                        <p:tgtEl>
                                          <p:spTgt spid="123909">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6876"/>
                                        </p:tgtEl>
                                        <p:attrNameLst>
                                          <p:attrName>style.visibility</p:attrName>
                                        </p:attrNameLst>
                                      </p:cBhvr>
                                      <p:to>
                                        <p:strVal val="visible"/>
                                      </p:to>
                                    </p:set>
                                    <p:anim calcmode="lin" valueType="num">
                                      <p:cBhvr additive="base">
                                        <p:cTn id="50" dur="500" fill="hold"/>
                                        <p:tgtEl>
                                          <p:spTgt spid="36876"/>
                                        </p:tgtEl>
                                        <p:attrNameLst>
                                          <p:attrName>ppt_x</p:attrName>
                                        </p:attrNameLst>
                                      </p:cBhvr>
                                      <p:tavLst>
                                        <p:tav tm="0">
                                          <p:val>
                                            <p:strVal val="#ppt_x"/>
                                          </p:val>
                                        </p:tav>
                                        <p:tav tm="100000">
                                          <p:val>
                                            <p:strVal val="#ppt_x"/>
                                          </p:val>
                                        </p:tav>
                                      </p:tavLst>
                                    </p:anim>
                                    <p:anim calcmode="lin" valueType="num">
                                      <p:cBhvr additive="base">
                                        <p:cTn id="51" dur="500" fill="hold"/>
                                        <p:tgtEl>
                                          <p:spTgt spid="36876"/>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23909">
                                            <p:txEl>
                                              <p:pRg st="4" end="4"/>
                                            </p:txEl>
                                          </p:spTgt>
                                        </p:tgtEl>
                                        <p:attrNameLst>
                                          <p:attrName>style.visibility</p:attrName>
                                        </p:attrNameLst>
                                      </p:cBhvr>
                                      <p:to>
                                        <p:strVal val="visible"/>
                                      </p:to>
                                    </p:set>
                                    <p:animEffect transition="in" filter="box(in)">
                                      <p:cBhvr>
                                        <p:cTn id="56" dur="500"/>
                                        <p:tgtEl>
                                          <p:spTgt spid="123909">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3917"/>
                                        </p:tgtEl>
                                        <p:attrNameLst>
                                          <p:attrName>style.visibility</p:attrName>
                                        </p:attrNameLst>
                                      </p:cBhvr>
                                      <p:to>
                                        <p:strVal val="visible"/>
                                      </p:to>
                                    </p:set>
                                    <p:anim calcmode="lin" valueType="num">
                                      <p:cBhvr additive="base">
                                        <p:cTn id="61" dur="500" fill="hold"/>
                                        <p:tgtEl>
                                          <p:spTgt spid="123917"/>
                                        </p:tgtEl>
                                        <p:attrNameLst>
                                          <p:attrName>ppt_x</p:attrName>
                                        </p:attrNameLst>
                                      </p:cBhvr>
                                      <p:tavLst>
                                        <p:tav tm="0">
                                          <p:val>
                                            <p:strVal val="#ppt_x"/>
                                          </p:val>
                                        </p:tav>
                                        <p:tav tm="100000">
                                          <p:val>
                                            <p:strVal val="#ppt_x"/>
                                          </p:val>
                                        </p:tav>
                                      </p:tavLst>
                                    </p:anim>
                                    <p:anim calcmode="lin" valueType="num">
                                      <p:cBhvr additive="base">
                                        <p:cTn id="62" dur="500" fill="hold"/>
                                        <p:tgtEl>
                                          <p:spTgt spid="1239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23909">
                                            <p:txEl>
                                              <p:pRg st="5" end="5"/>
                                            </p:txEl>
                                          </p:spTgt>
                                        </p:tgtEl>
                                        <p:attrNameLst>
                                          <p:attrName>style.visibility</p:attrName>
                                        </p:attrNameLst>
                                      </p:cBhvr>
                                      <p:to>
                                        <p:strVal val="visible"/>
                                      </p:to>
                                    </p:set>
                                    <p:animEffect transition="in" filter="box(in)">
                                      <p:cBhvr>
                                        <p:cTn id="67" dur="500"/>
                                        <p:tgtEl>
                                          <p:spTgt spid="123909">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23918"/>
                                        </p:tgtEl>
                                        <p:attrNameLst>
                                          <p:attrName>style.visibility</p:attrName>
                                        </p:attrNameLst>
                                      </p:cBhvr>
                                      <p:to>
                                        <p:strVal val="visible"/>
                                      </p:to>
                                    </p:set>
                                    <p:anim calcmode="lin" valueType="num">
                                      <p:cBhvr additive="base">
                                        <p:cTn id="72" dur="500" fill="hold"/>
                                        <p:tgtEl>
                                          <p:spTgt spid="123918"/>
                                        </p:tgtEl>
                                        <p:attrNameLst>
                                          <p:attrName>ppt_x</p:attrName>
                                        </p:attrNameLst>
                                      </p:cBhvr>
                                      <p:tavLst>
                                        <p:tav tm="0">
                                          <p:val>
                                            <p:strVal val="#ppt_x"/>
                                          </p:val>
                                        </p:tav>
                                        <p:tav tm="100000">
                                          <p:val>
                                            <p:strVal val="#ppt_x"/>
                                          </p:val>
                                        </p:tav>
                                      </p:tavLst>
                                    </p:anim>
                                    <p:anim calcmode="lin" valueType="num">
                                      <p:cBhvr additive="base">
                                        <p:cTn id="73" dur="500" fill="hold"/>
                                        <p:tgtEl>
                                          <p:spTgt spid="123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uiExpand="1" build="p"/>
      <p:bldP spid="123912" grpId="0" uiExpand="1" animBg="1"/>
      <p:bldP spid="123915" grpId="0" uiExpand="1" animBg="1"/>
      <p:bldP spid="123917" grpId="0" uiExpand="1" animBg="1"/>
      <p:bldP spid="123918" grpId="0" animBg="1"/>
      <p:bldP spid="36876" grpId="0" uiExpan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Rectangle 8"/>
          <p:cNvSpPr>
            <a:spLocks noGrp="1" noChangeArrowheads="1"/>
          </p:cNvSpPr>
          <p:nvPr>
            <p:ph type="title" idx="4294967295"/>
          </p:nvPr>
        </p:nvSpPr>
        <p:spPr>
          <a:xfrm>
            <a:off x="539552" y="0"/>
            <a:ext cx="7313612" cy="1143000"/>
          </a:xfrm>
        </p:spPr>
        <p:txBody>
          <a:bodyPr anchor="ctr" anchorCtr="1">
            <a:normAutofit/>
          </a:bodyPr>
          <a:lstStyle/>
          <a:p>
            <a:pPr eaLnBrk="1" hangingPunct="1">
              <a:defRPr/>
            </a:pPr>
            <a:r>
              <a:rPr lang="sv-SE" dirty="0">
                <a:solidFill>
                  <a:schemeClr val="accent1"/>
                </a:solidFill>
                <a:latin typeface="Tahoma" pitchFamily="34" charset="0"/>
                <a:ea typeface="Tahoma" pitchFamily="34" charset="0"/>
                <a:cs typeface="Tahoma" pitchFamily="34" charset="0"/>
              </a:rPr>
              <a:t>Musen</a:t>
            </a:r>
          </a:p>
        </p:txBody>
      </p:sp>
      <p:sp>
        <p:nvSpPr>
          <p:cNvPr id="13322" name="Rectangle 10"/>
          <p:cNvSpPr>
            <a:spLocks noGrp="1" noChangeArrowheads="1"/>
          </p:cNvSpPr>
          <p:nvPr>
            <p:ph type="body" sz="half" idx="4294967295"/>
          </p:nvPr>
        </p:nvSpPr>
        <p:spPr>
          <a:xfrm>
            <a:off x="4499992" y="1268760"/>
            <a:ext cx="4464050" cy="5300662"/>
          </a:xfrm>
        </p:spPr>
        <p:txBody>
          <a:bodyPr>
            <a:normAutofit fontScale="92500" lnSpcReduction="20000"/>
          </a:bodyPr>
          <a:lstStyle/>
          <a:p>
            <a:pPr eaLnBrk="1" hangingPunct="1">
              <a:lnSpc>
                <a:spcPct val="110000"/>
              </a:lnSpc>
              <a:defRPr/>
            </a:pPr>
            <a:r>
              <a:rPr lang="sv-SE" sz="2400" dirty="0">
                <a:latin typeface="Tahoma" pitchFamily="34" charset="0"/>
                <a:ea typeface="Tahoma" pitchFamily="34" charset="0"/>
                <a:cs typeface="Tahoma" pitchFamily="34" charset="0"/>
              </a:rPr>
              <a:t>Med hjälp av musen kan du jobba med objekten du ser på skärmen. Du kan starta program. Du kan också flytta, kopiera och ta bort filer genom att peka och klicka med musen. </a:t>
            </a:r>
          </a:p>
          <a:p>
            <a:pPr eaLnBrk="1" hangingPunct="1">
              <a:lnSpc>
                <a:spcPct val="110000"/>
              </a:lnSpc>
              <a:defRPr/>
            </a:pPr>
            <a:endParaRPr lang="sv-SE" sz="2400" dirty="0">
              <a:latin typeface="Tahoma" pitchFamily="34" charset="0"/>
              <a:ea typeface="Tahoma" pitchFamily="34" charset="0"/>
              <a:cs typeface="Tahoma" pitchFamily="34" charset="0"/>
            </a:endParaRPr>
          </a:p>
          <a:p>
            <a:pPr eaLnBrk="1" hangingPunct="1">
              <a:lnSpc>
                <a:spcPct val="110000"/>
              </a:lnSpc>
              <a:defRPr/>
            </a:pPr>
            <a:r>
              <a:rPr lang="sv-SE" sz="2400" dirty="0">
                <a:latin typeface="Tahoma" pitchFamily="34" charset="0"/>
                <a:ea typeface="Tahoma" pitchFamily="34" charset="0"/>
                <a:cs typeface="Tahoma" pitchFamily="34" charset="0"/>
              </a:rPr>
              <a:t>Musen har en </a:t>
            </a:r>
            <a:r>
              <a:rPr lang="sv-SE" sz="2400" b="1" dirty="0">
                <a:latin typeface="Tahoma" pitchFamily="34" charset="0"/>
                <a:ea typeface="Tahoma" pitchFamily="34" charset="0"/>
                <a:cs typeface="Tahoma" pitchFamily="34" charset="0"/>
              </a:rPr>
              <a:t>vänsterknapp</a:t>
            </a:r>
            <a:r>
              <a:rPr lang="sv-SE" sz="2400" dirty="0">
                <a:latin typeface="Tahoma" pitchFamily="34" charset="0"/>
                <a:ea typeface="Tahoma" pitchFamily="34" charset="0"/>
                <a:cs typeface="Tahoma" pitchFamily="34" charset="0"/>
              </a:rPr>
              <a:t> och en </a:t>
            </a:r>
            <a:r>
              <a:rPr lang="sv-SE" sz="2400" b="1" dirty="0">
                <a:latin typeface="Tahoma" pitchFamily="34" charset="0"/>
                <a:ea typeface="Tahoma" pitchFamily="34" charset="0"/>
                <a:cs typeface="Tahoma" pitchFamily="34" charset="0"/>
              </a:rPr>
              <a:t>högerknapp</a:t>
            </a:r>
            <a:r>
              <a:rPr lang="sv-SE" sz="2400" dirty="0">
                <a:latin typeface="Tahoma" pitchFamily="34" charset="0"/>
                <a:ea typeface="Tahoma" pitchFamily="34" charset="0"/>
                <a:cs typeface="Tahoma" pitchFamily="34" charset="0"/>
              </a:rPr>
              <a:t>. I mitten finns ett </a:t>
            </a:r>
            <a:r>
              <a:rPr lang="sv-SE" sz="2400" b="1" dirty="0">
                <a:latin typeface="Tahoma" pitchFamily="34" charset="0"/>
                <a:ea typeface="Tahoma" pitchFamily="34" charset="0"/>
                <a:cs typeface="Tahoma" pitchFamily="34" charset="0"/>
              </a:rPr>
              <a:t>rullhjul</a:t>
            </a:r>
            <a:r>
              <a:rPr lang="sv-SE" sz="2400" dirty="0">
                <a:latin typeface="Tahoma" pitchFamily="34" charset="0"/>
                <a:ea typeface="Tahoma" pitchFamily="34" charset="0"/>
                <a:cs typeface="Tahoma" pitchFamily="34" charset="0"/>
              </a:rPr>
              <a:t>.</a:t>
            </a:r>
          </a:p>
          <a:p>
            <a:pPr eaLnBrk="1" hangingPunct="1">
              <a:lnSpc>
                <a:spcPct val="110000"/>
              </a:lnSpc>
              <a:defRPr/>
            </a:pPr>
            <a:endParaRPr lang="sv-SE" sz="2400" dirty="0">
              <a:latin typeface="Tahoma" pitchFamily="34" charset="0"/>
              <a:ea typeface="Tahoma" pitchFamily="34" charset="0"/>
              <a:cs typeface="Tahoma" pitchFamily="34" charset="0"/>
            </a:endParaRPr>
          </a:p>
          <a:p>
            <a:pPr eaLnBrk="1" hangingPunct="1">
              <a:lnSpc>
                <a:spcPct val="110000"/>
              </a:lnSpc>
              <a:defRPr/>
            </a:pPr>
            <a:r>
              <a:rPr lang="sv-SE" sz="2400" dirty="0">
                <a:latin typeface="Tahoma" pitchFamily="34" charset="0"/>
                <a:ea typeface="Tahoma" pitchFamily="34" charset="0"/>
                <a:cs typeface="Tahoma" pitchFamily="34" charset="0"/>
              </a:rPr>
              <a:t>Du kan ändra inställningarna för musen. Du kan t.ex. justera dubbelklickhastigheten och ändra muspekarens utseende.</a:t>
            </a:r>
          </a:p>
          <a:p>
            <a:pPr eaLnBrk="1" hangingPunct="1">
              <a:lnSpc>
                <a:spcPct val="80000"/>
              </a:lnSpc>
              <a:defRPr/>
            </a:pPr>
            <a:endParaRPr lang="sv-SE" sz="2000" dirty="0">
              <a:latin typeface="Tahoma" pitchFamily="34" charset="0"/>
              <a:ea typeface="Tahoma" pitchFamily="34" charset="0"/>
              <a:cs typeface="Tahoma" pitchFamily="34" charset="0"/>
            </a:endParaRPr>
          </a:p>
          <a:p>
            <a:pPr eaLnBrk="1" hangingPunct="1">
              <a:lnSpc>
                <a:spcPct val="80000"/>
              </a:lnSpc>
              <a:defRPr/>
            </a:pPr>
            <a:endParaRPr lang="sv-SE" sz="2000" dirty="0">
              <a:latin typeface="Tahoma" pitchFamily="34" charset="0"/>
              <a:ea typeface="Tahoma" pitchFamily="34" charset="0"/>
              <a:cs typeface="Tahoma" pitchFamily="34" charset="0"/>
            </a:endParaRPr>
          </a:p>
        </p:txBody>
      </p:sp>
      <p:pic>
        <p:nvPicPr>
          <p:cNvPr id="13326" name="Picture 71"/>
          <p:cNvPicPr>
            <a:picLocks noGrp="1" noChangeAspect="1" noChangeArrowheads="1"/>
          </p:cNvPicPr>
          <p:nvPr>
            <p:ph sz="half" idx="4294967295"/>
          </p:nvPr>
        </p:nvPicPr>
        <p:blipFill>
          <a:blip r:embed="rId2" cstate="print"/>
          <a:srcRect/>
          <a:stretch>
            <a:fillRect/>
          </a:stretch>
        </p:blipFill>
        <p:spPr>
          <a:xfrm>
            <a:off x="504056" y="2403475"/>
            <a:ext cx="3273425" cy="2957513"/>
          </a:xfrm>
          <a:solidFill>
            <a:schemeClr val="tx2"/>
          </a:solidFill>
          <a:ln>
            <a:solidFill>
              <a:srgbClr val="00B050"/>
            </a:solidFill>
          </a:ln>
        </p:spPr>
      </p:pic>
      <p:sp>
        <p:nvSpPr>
          <p:cNvPr id="6150" name="AutoShape 6"/>
          <p:cNvSpPr>
            <a:spLocks noChangeArrowheads="1"/>
          </p:cNvSpPr>
          <p:nvPr/>
        </p:nvSpPr>
        <p:spPr bwMode="auto">
          <a:xfrm>
            <a:off x="44190" y="4314282"/>
            <a:ext cx="1368425" cy="647700"/>
          </a:xfrm>
          <a:prstGeom prst="wedgeEllipseCallout">
            <a:avLst>
              <a:gd name="adj1" fmla="val 11989"/>
              <a:gd name="adj2" fmla="val -227525"/>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a:latin typeface="Tahoma" pitchFamily="34" charset="0"/>
                <a:ea typeface="Tahoma" pitchFamily="34" charset="0"/>
                <a:cs typeface="Tahoma" pitchFamily="34" charset="0"/>
              </a:rPr>
              <a:t>Höger- knapp</a:t>
            </a:r>
          </a:p>
        </p:txBody>
      </p:sp>
      <p:sp>
        <p:nvSpPr>
          <p:cNvPr id="6151" name="AutoShape 7"/>
          <p:cNvSpPr>
            <a:spLocks noChangeArrowheads="1"/>
          </p:cNvSpPr>
          <p:nvPr/>
        </p:nvSpPr>
        <p:spPr bwMode="auto">
          <a:xfrm>
            <a:off x="2627784" y="1556792"/>
            <a:ext cx="1370013" cy="647700"/>
          </a:xfrm>
          <a:prstGeom prst="wedgeEllipseCallout">
            <a:avLst>
              <a:gd name="adj1" fmla="val -92123"/>
              <a:gd name="adj2" fmla="val 120359"/>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err="1">
                <a:latin typeface="Tahoma" pitchFamily="34" charset="0"/>
                <a:ea typeface="Tahoma" pitchFamily="34" charset="0"/>
                <a:cs typeface="Tahoma" pitchFamily="34" charset="0"/>
              </a:rPr>
              <a:t>Vänster-knapp</a:t>
            </a:r>
            <a:endParaRPr lang="sv-SE" sz="1400" b="1" dirty="0">
              <a:latin typeface="Tahoma" pitchFamily="34" charset="0"/>
              <a:ea typeface="Tahoma" pitchFamily="34" charset="0"/>
              <a:cs typeface="Tahoma" pitchFamily="34" charset="0"/>
            </a:endParaRPr>
          </a:p>
        </p:txBody>
      </p:sp>
      <p:sp>
        <p:nvSpPr>
          <p:cNvPr id="6152" name="AutoShape 8"/>
          <p:cNvSpPr>
            <a:spLocks noChangeArrowheads="1"/>
          </p:cNvSpPr>
          <p:nvPr/>
        </p:nvSpPr>
        <p:spPr bwMode="auto">
          <a:xfrm>
            <a:off x="728402" y="1377978"/>
            <a:ext cx="1152525" cy="647700"/>
          </a:xfrm>
          <a:prstGeom prst="wedgeEllipseCallout">
            <a:avLst>
              <a:gd name="adj1" fmla="val 8028"/>
              <a:gd name="adj2" fmla="val 162825"/>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a:latin typeface="Tahoma" pitchFamily="34" charset="0"/>
                <a:ea typeface="Tahoma" pitchFamily="34" charset="0"/>
                <a:cs typeface="Tahoma" pitchFamily="34" charset="0"/>
              </a:rPr>
              <a:t>Rullhjul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26"/>
                                        </p:tgtEl>
                                        <p:attrNameLst>
                                          <p:attrName>style.visibility</p:attrName>
                                        </p:attrNameLst>
                                      </p:cBhvr>
                                      <p:to>
                                        <p:strVal val="visible"/>
                                      </p:to>
                                    </p:set>
                                    <p:anim calcmode="lin" valueType="num">
                                      <p:cBhvr additive="base">
                                        <p:cTn id="7" dur="500" fill="hold"/>
                                        <p:tgtEl>
                                          <p:spTgt spid="13326"/>
                                        </p:tgtEl>
                                        <p:attrNameLst>
                                          <p:attrName>ppt_x</p:attrName>
                                        </p:attrNameLst>
                                      </p:cBhvr>
                                      <p:tavLst>
                                        <p:tav tm="0">
                                          <p:val>
                                            <p:strVal val="#ppt_x"/>
                                          </p:val>
                                        </p:tav>
                                        <p:tav tm="100000">
                                          <p:val>
                                            <p:strVal val="#ppt_x"/>
                                          </p:val>
                                        </p:tav>
                                      </p:tavLst>
                                    </p:anim>
                                    <p:anim calcmode="lin" valueType="num">
                                      <p:cBhvr additive="base">
                                        <p:cTn id="8" dur="500" fill="hold"/>
                                        <p:tgtEl>
                                          <p:spTgt spid="133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3322">
                                            <p:txEl>
                                              <p:pRg st="0" end="0"/>
                                            </p:txEl>
                                          </p:spTgt>
                                        </p:tgtEl>
                                        <p:attrNameLst>
                                          <p:attrName>style.visibility</p:attrName>
                                        </p:attrNameLst>
                                      </p:cBhvr>
                                      <p:to>
                                        <p:strVal val="visible"/>
                                      </p:to>
                                    </p:set>
                                    <p:animEffect transition="in" filter="box(in)">
                                      <p:cBhvr>
                                        <p:cTn id="13" dur="500"/>
                                        <p:tgtEl>
                                          <p:spTgt spid="1332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3322">
                                            <p:txEl>
                                              <p:pRg st="2" end="2"/>
                                            </p:txEl>
                                          </p:spTgt>
                                        </p:tgtEl>
                                        <p:attrNameLst>
                                          <p:attrName>style.visibility</p:attrName>
                                        </p:attrNameLst>
                                      </p:cBhvr>
                                      <p:to>
                                        <p:strVal val="visible"/>
                                      </p:to>
                                    </p:set>
                                    <p:animEffect transition="in" filter="box(in)">
                                      <p:cBhvr>
                                        <p:cTn id="18" dur="500"/>
                                        <p:tgtEl>
                                          <p:spTgt spid="1332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3322">
                                            <p:txEl>
                                              <p:pRg st="4" end="4"/>
                                            </p:txEl>
                                          </p:spTgt>
                                        </p:tgtEl>
                                        <p:attrNameLst>
                                          <p:attrName>style.visibility</p:attrName>
                                        </p:attrNameLst>
                                      </p:cBhvr>
                                      <p:to>
                                        <p:strVal val="visible"/>
                                      </p:to>
                                    </p:set>
                                    <p:animEffect transition="in" filter="box(in)">
                                      <p:cBhvr>
                                        <p:cTn id="23" dur="500"/>
                                        <p:tgtEl>
                                          <p:spTgt spid="1332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150"/>
                                        </p:tgtEl>
                                        <p:attrNameLst>
                                          <p:attrName>style.visibility</p:attrName>
                                        </p:attrNameLst>
                                      </p:cBhvr>
                                      <p:to>
                                        <p:strVal val="visible"/>
                                      </p:to>
                                    </p:set>
                                    <p:anim calcmode="lin" valueType="num">
                                      <p:cBhvr additive="base">
                                        <p:cTn id="28" dur="500" fill="hold"/>
                                        <p:tgtEl>
                                          <p:spTgt spid="6150"/>
                                        </p:tgtEl>
                                        <p:attrNameLst>
                                          <p:attrName>ppt_x</p:attrName>
                                        </p:attrNameLst>
                                      </p:cBhvr>
                                      <p:tavLst>
                                        <p:tav tm="0">
                                          <p:val>
                                            <p:strVal val="#ppt_x"/>
                                          </p:val>
                                        </p:tav>
                                        <p:tav tm="100000">
                                          <p:val>
                                            <p:strVal val="#ppt_x"/>
                                          </p:val>
                                        </p:tav>
                                      </p:tavLst>
                                    </p:anim>
                                    <p:anim calcmode="lin" valueType="num">
                                      <p:cBhvr additive="base">
                                        <p:cTn id="29"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151"/>
                                        </p:tgtEl>
                                        <p:attrNameLst>
                                          <p:attrName>style.visibility</p:attrName>
                                        </p:attrNameLst>
                                      </p:cBhvr>
                                      <p:to>
                                        <p:strVal val="visible"/>
                                      </p:to>
                                    </p:set>
                                    <p:anim calcmode="lin" valueType="num">
                                      <p:cBhvr additive="base">
                                        <p:cTn id="34" dur="500" fill="hold"/>
                                        <p:tgtEl>
                                          <p:spTgt spid="6151"/>
                                        </p:tgtEl>
                                        <p:attrNameLst>
                                          <p:attrName>ppt_x</p:attrName>
                                        </p:attrNameLst>
                                      </p:cBhvr>
                                      <p:tavLst>
                                        <p:tav tm="0">
                                          <p:val>
                                            <p:strVal val="#ppt_x"/>
                                          </p:val>
                                        </p:tav>
                                        <p:tav tm="100000">
                                          <p:val>
                                            <p:strVal val="#ppt_x"/>
                                          </p:val>
                                        </p:tav>
                                      </p:tavLst>
                                    </p:anim>
                                    <p:anim calcmode="lin" valueType="num">
                                      <p:cBhvr additive="base">
                                        <p:cTn id="35"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152"/>
                                        </p:tgtEl>
                                        <p:attrNameLst>
                                          <p:attrName>style.visibility</p:attrName>
                                        </p:attrNameLst>
                                      </p:cBhvr>
                                      <p:to>
                                        <p:strVal val="visible"/>
                                      </p:to>
                                    </p:set>
                                    <p:anim calcmode="lin" valueType="num">
                                      <p:cBhvr additive="base">
                                        <p:cTn id="40" dur="500" fill="hold"/>
                                        <p:tgtEl>
                                          <p:spTgt spid="6152"/>
                                        </p:tgtEl>
                                        <p:attrNameLst>
                                          <p:attrName>ppt_x</p:attrName>
                                        </p:attrNameLst>
                                      </p:cBhvr>
                                      <p:tavLst>
                                        <p:tav tm="0">
                                          <p:val>
                                            <p:strVal val="#ppt_x"/>
                                          </p:val>
                                        </p:tav>
                                        <p:tav tm="100000">
                                          <p:val>
                                            <p:strVal val="#ppt_x"/>
                                          </p:val>
                                        </p:tav>
                                      </p:tavLst>
                                    </p:anim>
                                    <p:anim calcmode="lin" valueType="num">
                                      <p:cBhvr additive="base">
                                        <p:cTn id="41"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build="p"/>
      <p:bldP spid="6150" grpId="0" animBg="1"/>
      <p:bldP spid="6151" grpId="0" animBg="1"/>
      <p:bldP spid="61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Grp="1" noChangeArrowheads="1"/>
          </p:cNvSpPr>
          <p:nvPr>
            <p:ph type="title" idx="4294967295"/>
          </p:nvPr>
        </p:nvSpPr>
        <p:spPr>
          <a:xfrm>
            <a:off x="0" y="0"/>
            <a:ext cx="8229600" cy="836613"/>
          </a:xfrm>
        </p:spPr>
        <p:txBody>
          <a:bodyPr anchor="ctr" anchorCtr="1"/>
          <a:lstStyle/>
          <a:p>
            <a:pPr rtl="1" eaLnBrk="1" hangingPunct="1">
              <a:defRPr/>
            </a:pPr>
            <a:r>
              <a:rPr lang="en-US" dirty="0" err="1">
                <a:solidFill>
                  <a:schemeClr val="accent1"/>
                </a:solidFill>
                <a:latin typeface="Tahoma" pitchFamily="34" charset="0"/>
                <a:ea typeface="Tahoma" pitchFamily="34" charset="0"/>
                <a:cs typeface="Tahoma" pitchFamily="34" charset="0"/>
              </a:rPr>
              <a:t>Dator</a:t>
            </a:r>
            <a:r>
              <a:rPr lang="sv-SE" dirty="0">
                <a:solidFill>
                  <a:schemeClr val="accent1"/>
                </a:solidFill>
                <a:latin typeface="Tahoma" pitchFamily="34" charset="0"/>
                <a:ea typeface="Tahoma" pitchFamily="34" charset="0"/>
                <a:cs typeface="Tahoma" pitchFamily="34" charset="0"/>
              </a:rPr>
              <a:t> </a:t>
            </a:r>
          </a:p>
        </p:txBody>
      </p:sp>
      <p:sp>
        <p:nvSpPr>
          <p:cNvPr id="125958" name="Rectangle 6"/>
          <p:cNvSpPr>
            <a:spLocks noGrp="1" noChangeArrowheads="1"/>
          </p:cNvSpPr>
          <p:nvPr>
            <p:ph type="body" sz="half" idx="4294967295"/>
          </p:nvPr>
        </p:nvSpPr>
        <p:spPr>
          <a:xfrm>
            <a:off x="4648200" y="692150"/>
            <a:ext cx="4495800" cy="6165850"/>
          </a:xfrm>
          <a:ln>
            <a:noFill/>
          </a:ln>
        </p:spPr>
        <p:style>
          <a:lnRef idx="2">
            <a:schemeClr val="dk1"/>
          </a:lnRef>
          <a:fillRef idx="1">
            <a:schemeClr val="lt1"/>
          </a:fillRef>
          <a:effectRef idx="0">
            <a:schemeClr val="dk1"/>
          </a:effectRef>
          <a:fontRef idx="minor">
            <a:schemeClr val="dk1"/>
          </a:fontRef>
        </p:style>
        <p:txBody>
          <a:bodyPr/>
          <a:lstStyle/>
          <a:p>
            <a:pPr eaLnBrk="1" hangingPunct="1">
              <a:lnSpc>
                <a:spcPct val="80000"/>
              </a:lnSpc>
              <a:buClr>
                <a:schemeClr val="hlink"/>
              </a:buClr>
              <a:buSzPct val="80000"/>
              <a:buNone/>
              <a:defRPr/>
            </a:pPr>
            <a:r>
              <a:rPr lang="sv-SE" sz="1800" kern="1200" dirty="0">
                <a:latin typeface="Tahoma" pitchFamily="34" charset="0"/>
                <a:ea typeface="Tahoma" pitchFamily="34" charset="0"/>
                <a:cs typeface="Tahoma" pitchFamily="34" charset="0"/>
              </a:rPr>
              <a:t>	</a:t>
            </a:r>
          </a:p>
          <a:p>
            <a:pPr eaLnBrk="1" hangingPunct="1">
              <a:lnSpc>
                <a:spcPct val="80000"/>
              </a:lnSpc>
              <a:buClr>
                <a:schemeClr val="tx1"/>
              </a:buClr>
              <a:buSzPct val="80000"/>
              <a:defRPr/>
            </a:pPr>
            <a:r>
              <a:rPr lang="sv-SE" sz="2000" kern="1200" dirty="0">
                <a:latin typeface="Tahoma" pitchFamily="34" charset="0"/>
                <a:ea typeface="Tahoma" pitchFamily="34" charset="0"/>
                <a:cs typeface="Tahoma" pitchFamily="34" charset="0"/>
              </a:rPr>
              <a:t>Visar innehållet i din hårddisk och CD-ROM-enhet, </a:t>
            </a:r>
            <a:r>
              <a:rPr lang="sv-SE" sz="2000" kern="1200" dirty="0">
                <a:solidFill>
                  <a:schemeClr val="tx1"/>
                </a:solidFill>
                <a:latin typeface="Tahoma" pitchFamily="34" charset="0"/>
                <a:ea typeface="Tahoma" pitchFamily="34" charset="0"/>
                <a:cs typeface="Tahoma" pitchFamily="34" charset="0"/>
              </a:rPr>
              <a:t>diskett</a:t>
            </a:r>
            <a:r>
              <a:rPr lang="sv-SE" sz="2000" kern="1200" dirty="0">
                <a:latin typeface="Tahoma" pitchFamily="34" charset="0"/>
                <a:ea typeface="Tahoma" pitchFamily="34" charset="0"/>
                <a:cs typeface="Tahoma" pitchFamily="34" charset="0"/>
              </a:rPr>
              <a:t>, och nätverksenheter.</a:t>
            </a:r>
          </a:p>
          <a:p>
            <a:pPr eaLnBrk="1" hangingPunct="1">
              <a:lnSpc>
                <a:spcPct val="80000"/>
              </a:lnSpc>
              <a:buClr>
                <a:schemeClr val="tx1"/>
              </a:buClr>
              <a:buSzPct val="80000"/>
              <a:defRPr/>
            </a:pPr>
            <a:endParaRPr lang="sv-SE" sz="2000" kern="1200" dirty="0">
              <a:latin typeface="Tahoma" pitchFamily="34" charset="0"/>
              <a:ea typeface="Tahoma" pitchFamily="34" charset="0"/>
              <a:cs typeface="Tahoma" pitchFamily="34" charset="0"/>
            </a:endParaRPr>
          </a:p>
          <a:p>
            <a:pPr eaLnBrk="1" hangingPunct="1">
              <a:lnSpc>
                <a:spcPct val="80000"/>
              </a:lnSpc>
              <a:buClr>
                <a:schemeClr val="tx1"/>
              </a:buClr>
              <a:buSzPct val="80000"/>
              <a:defRPr/>
            </a:pPr>
            <a:r>
              <a:rPr lang="sv-SE" sz="2000" kern="1200" dirty="0">
                <a:latin typeface="Tahoma" pitchFamily="34" charset="0"/>
                <a:ea typeface="Tahoma" pitchFamily="34" charset="0"/>
                <a:cs typeface="Tahoma" pitchFamily="34" charset="0"/>
              </a:rPr>
              <a:t>För att öppna </a:t>
            </a:r>
            <a:r>
              <a:rPr lang="sv-SE" sz="2000" b="1" dirty="0">
                <a:latin typeface="Tahoma" pitchFamily="34" charset="0"/>
                <a:ea typeface="Tahoma" pitchFamily="34" charset="0"/>
                <a:cs typeface="Tahoma" pitchFamily="34" charset="0"/>
              </a:rPr>
              <a:t>D</a:t>
            </a:r>
            <a:r>
              <a:rPr lang="sv-SE" sz="2000" b="1" kern="1200" dirty="0">
                <a:latin typeface="Tahoma" pitchFamily="34" charset="0"/>
                <a:ea typeface="Tahoma" pitchFamily="34" charset="0"/>
                <a:cs typeface="Tahoma" pitchFamily="34" charset="0"/>
              </a:rPr>
              <a:t>ator</a:t>
            </a:r>
            <a:r>
              <a:rPr lang="sv-SE" sz="2000" kern="1200" dirty="0">
                <a:latin typeface="Tahoma" pitchFamily="34" charset="0"/>
                <a:ea typeface="Tahoma" pitchFamily="34" charset="0"/>
                <a:cs typeface="Tahoma" pitchFamily="34" charset="0"/>
              </a:rPr>
              <a:t>, klicka på Start-knappen. Då öppnas </a:t>
            </a:r>
            <a:r>
              <a:rPr lang="sv-SE" sz="2000" kern="1200" dirty="0" err="1">
                <a:latin typeface="Tahoma" pitchFamily="34" charset="0"/>
                <a:ea typeface="Tahoma" pitchFamily="34" charset="0"/>
                <a:cs typeface="Tahoma" pitchFamily="34" charset="0"/>
              </a:rPr>
              <a:t>start-menyn</a:t>
            </a:r>
            <a:r>
              <a:rPr lang="sv-SE" sz="2000" kern="1200" dirty="0">
                <a:latin typeface="Tahoma" pitchFamily="34" charset="0"/>
                <a:ea typeface="Tahoma" pitchFamily="34" charset="0"/>
                <a:cs typeface="Tahoma" pitchFamily="34" charset="0"/>
              </a:rPr>
              <a:t>. Klicka sedan på </a:t>
            </a:r>
            <a:r>
              <a:rPr lang="sv-SE" sz="2000" b="1" dirty="0">
                <a:latin typeface="Tahoma" pitchFamily="34" charset="0"/>
                <a:ea typeface="Tahoma" pitchFamily="34" charset="0"/>
                <a:cs typeface="Tahoma" pitchFamily="34" charset="0"/>
              </a:rPr>
              <a:t>D</a:t>
            </a:r>
            <a:r>
              <a:rPr lang="sv-SE" sz="2000" b="1" kern="1200" dirty="0">
                <a:latin typeface="Tahoma" pitchFamily="34" charset="0"/>
                <a:ea typeface="Tahoma" pitchFamily="34" charset="0"/>
                <a:cs typeface="Tahoma" pitchFamily="34" charset="0"/>
              </a:rPr>
              <a:t>ator</a:t>
            </a:r>
            <a:r>
              <a:rPr lang="sv-SE" sz="2000" kern="1200" dirty="0">
                <a:latin typeface="Tahoma" pitchFamily="34" charset="0"/>
                <a:ea typeface="Tahoma" pitchFamily="34" charset="0"/>
                <a:cs typeface="Tahoma" pitchFamily="34" charset="0"/>
              </a:rPr>
              <a:t>.</a:t>
            </a:r>
          </a:p>
          <a:p>
            <a:pPr eaLnBrk="1" hangingPunct="1">
              <a:lnSpc>
                <a:spcPct val="80000"/>
              </a:lnSpc>
              <a:buClr>
                <a:schemeClr val="tx1"/>
              </a:buClr>
              <a:buSzPct val="80000"/>
              <a:defRPr/>
            </a:pPr>
            <a:endParaRPr lang="sv-SE" sz="2000" kern="1200" dirty="0">
              <a:latin typeface="Tahoma" pitchFamily="34" charset="0"/>
              <a:ea typeface="Tahoma" pitchFamily="34" charset="0"/>
              <a:cs typeface="Tahoma" pitchFamily="34" charset="0"/>
            </a:endParaRPr>
          </a:p>
          <a:p>
            <a:pPr eaLnBrk="1" hangingPunct="1">
              <a:lnSpc>
                <a:spcPct val="80000"/>
              </a:lnSpc>
              <a:buClr>
                <a:schemeClr val="tx1"/>
              </a:buClr>
              <a:buSzPct val="80000"/>
              <a:defRPr/>
            </a:pPr>
            <a:r>
              <a:rPr lang="sv-SE" sz="2000" kern="1200" dirty="0">
                <a:latin typeface="Tahoma" pitchFamily="34" charset="0"/>
                <a:ea typeface="Tahoma" pitchFamily="34" charset="0"/>
                <a:cs typeface="Tahoma" pitchFamily="34" charset="0"/>
              </a:rPr>
              <a:t>Hårddisken är ofta uppdelad i två diskar, (C:) och (D:).</a:t>
            </a:r>
          </a:p>
          <a:p>
            <a:pPr eaLnBrk="1" hangingPunct="1">
              <a:lnSpc>
                <a:spcPct val="80000"/>
              </a:lnSpc>
              <a:buClr>
                <a:schemeClr val="tx1"/>
              </a:buClr>
              <a:buSzPct val="80000"/>
              <a:defRPr/>
            </a:pPr>
            <a:endParaRPr lang="sv-SE" sz="2000" kern="1200" dirty="0">
              <a:latin typeface="Tahoma" pitchFamily="34" charset="0"/>
              <a:ea typeface="Tahoma" pitchFamily="34" charset="0"/>
              <a:cs typeface="Tahoma" pitchFamily="34" charset="0"/>
            </a:endParaRPr>
          </a:p>
          <a:p>
            <a:pPr eaLnBrk="1" hangingPunct="1">
              <a:lnSpc>
                <a:spcPct val="80000"/>
              </a:lnSpc>
              <a:buClr>
                <a:schemeClr val="tx1"/>
              </a:buClr>
              <a:buSzPct val="80000"/>
              <a:defRPr/>
            </a:pPr>
            <a:r>
              <a:rPr lang="sv-SE" sz="2000" kern="1200" dirty="0" err="1">
                <a:latin typeface="Tahoma" pitchFamily="34" charset="0"/>
                <a:ea typeface="Tahoma" pitchFamily="34" charset="0"/>
                <a:cs typeface="Tahoma" pitchFamily="34" charset="0"/>
              </a:rPr>
              <a:t>CD/DVD-enheten</a:t>
            </a:r>
            <a:r>
              <a:rPr lang="sv-SE" sz="2000" kern="1200" dirty="0">
                <a:latin typeface="Tahoma" pitchFamily="34" charset="0"/>
                <a:ea typeface="Tahoma" pitchFamily="34" charset="0"/>
                <a:cs typeface="Tahoma" pitchFamily="34" charset="0"/>
              </a:rPr>
              <a:t> betecknas här av bokstaven (E:). </a:t>
            </a:r>
            <a:endParaRPr lang="sv-SE" sz="2000" kern="1200" dirty="0">
              <a:solidFill>
                <a:srgbClr val="FF0000"/>
              </a:solidFill>
              <a:latin typeface="Tahoma" pitchFamily="34" charset="0"/>
              <a:ea typeface="Tahoma" pitchFamily="34" charset="0"/>
              <a:cs typeface="Tahoma" pitchFamily="34" charset="0"/>
            </a:endParaRPr>
          </a:p>
          <a:p>
            <a:pPr eaLnBrk="1" hangingPunct="1">
              <a:lnSpc>
                <a:spcPct val="80000"/>
              </a:lnSpc>
              <a:buClr>
                <a:schemeClr val="tx1"/>
              </a:buClr>
              <a:buSzPct val="80000"/>
              <a:defRPr/>
            </a:pPr>
            <a:endParaRPr lang="sv-SE" sz="2000" kern="1200" dirty="0">
              <a:solidFill>
                <a:schemeClr val="tx2">
                  <a:lumMod val="40000"/>
                  <a:lumOff val="60000"/>
                </a:schemeClr>
              </a:solidFill>
              <a:latin typeface="Tahoma" pitchFamily="34" charset="0"/>
              <a:ea typeface="Tahoma" pitchFamily="34" charset="0"/>
              <a:cs typeface="Tahoma" pitchFamily="34" charset="0"/>
            </a:endParaRPr>
          </a:p>
          <a:p>
            <a:pPr eaLnBrk="1" hangingPunct="1">
              <a:lnSpc>
                <a:spcPct val="80000"/>
              </a:lnSpc>
              <a:buClr>
                <a:schemeClr val="tx1"/>
              </a:buClr>
              <a:buSzPct val="80000"/>
              <a:defRPr/>
            </a:pPr>
            <a:r>
              <a:rPr lang="sv-SE" sz="2000" kern="1200" dirty="0">
                <a:latin typeface="Tahoma" pitchFamily="34" charset="0"/>
                <a:ea typeface="Tahoma" pitchFamily="34" charset="0"/>
                <a:cs typeface="Tahoma" pitchFamily="34" charset="0"/>
              </a:rPr>
              <a:t>Flyttbara diskar som ansluts via USB. Här visas ett </a:t>
            </a:r>
            <a:r>
              <a:rPr lang="sv-SE" sz="2000" kern="1200" dirty="0" err="1">
                <a:latin typeface="Tahoma" pitchFamily="34" charset="0"/>
                <a:ea typeface="Tahoma" pitchFamily="34" charset="0"/>
                <a:cs typeface="Tahoma" pitchFamily="34" charset="0"/>
              </a:rPr>
              <a:t>USB-minne</a:t>
            </a:r>
            <a:r>
              <a:rPr lang="sv-SE" sz="2000" kern="1200" dirty="0">
                <a:latin typeface="Tahoma" pitchFamily="34" charset="0"/>
                <a:ea typeface="Tahoma" pitchFamily="34" charset="0"/>
                <a:cs typeface="Tahoma" pitchFamily="34" charset="0"/>
              </a:rPr>
              <a:t> (F:).</a:t>
            </a:r>
          </a:p>
        </p:txBody>
      </p:sp>
      <p:pic>
        <p:nvPicPr>
          <p:cNvPr id="125959" name="Picture 57"/>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410565" y="1052736"/>
            <a:ext cx="4069760" cy="5472112"/>
          </a:xfrm>
        </p:spPr>
      </p:pic>
      <p:sp>
        <p:nvSpPr>
          <p:cNvPr id="125960" name="Oval 8"/>
          <p:cNvSpPr>
            <a:spLocks noChangeArrowheads="1"/>
          </p:cNvSpPr>
          <p:nvPr/>
        </p:nvSpPr>
        <p:spPr bwMode="auto">
          <a:xfrm>
            <a:off x="2699792" y="3019849"/>
            <a:ext cx="1624434" cy="561975"/>
          </a:xfrm>
          <a:prstGeom prst="ellipse">
            <a:avLst/>
          </a:prstGeom>
          <a:solidFill>
            <a:schemeClr val="accent1">
              <a:alpha val="0"/>
            </a:schemeClr>
          </a:solidFill>
          <a:ln w="3810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pic>
        <p:nvPicPr>
          <p:cNvPr id="2" name="Bildobjekt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128" y="1484784"/>
            <a:ext cx="4799958" cy="2698659"/>
          </a:xfrm>
          <a:prstGeom prst="rect">
            <a:avLst/>
          </a:prstGeom>
        </p:spPr>
      </p:pic>
      <p:sp>
        <p:nvSpPr>
          <p:cNvPr id="3" name="Vänster 2"/>
          <p:cNvSpPr/>
          <p:nvPr/>
        </p:nvSpPr>
        <p:spPr>
          <a:xfrm>
            <a:off x="1907704" y="1988840"/>
            <a:ext cx="43204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Vänster 3"/>
          <p:cNvSpPr/>
          <p:nvPr/>
        </p:nvSpPr>
        <p:spPr>
          <a:xfrm>
            <a:off x="1907704" y="2276872"/>
            <a:ext cx="43204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Vänster 4"/>
          <p:cNvSpPr/>
          <p:nvPr/>
        </p:nvSpPr>
        <p:spPr>
          <a:xfrm>
            <a:off x="755576" y="3019849"/>
            <a:ext cx="216024"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Vänster 5"/>
          <p:cNvSpPr/>
          <p:nvPr/>
        </p:nvSpPr>
        <p:spPr>
          <a:xfrm>
            <a:off x="755576" y="3140968"/>
            <a:ext cx="360040"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5959"/>
                                        </p:tgtEl>
                                        <p:attrNameLst>
                                          <p:attrName>style.visibility</p:attrName>
                                        </p:attrNameLst>
                                      </p:cBhvr>
                                      <p:to>
                                        <p:strVal val="visible"/>
                                      </p:to>
                                    </p:set>
                                    <p:animEffect transition="in" filter="fade">
                                      <p:cBhvr>
                                        <p:cTn id="7" dur="1000"/>
                                        <p:tgtEl>
                                          <p:spTgt spid="125959"/>
                                        </p:tgtEl>
                                      </p:cBhvr>
                                    </p:animEffect>
                                    <p:anim calcmode="lin" valueType="num">
                                      <p:cBhvr>
                                        <p:cTn id="8" dur="1000" fill="hold"/>
                                        <p:tgtEl>
                                          <p:spTgt spid="125959"/>
                                        </p:tgtEl>
                                        <p:attrNameLst>
                                          <p:attrName>ppt_x</p:attrName>
                                        </p:attrNameLst>
                                      </p:cBhvr>
                                      <p:tavLst>
                                        <p:tav tm="0">
                                          <p:val>
                                            <p:strVal val="#ppt_x"/>
                                          </p:val>
                                        </p:tav>
                                        <p:tav tm="100000">
                                          <p:val>
                                            <p:strVal val="#ppt_x"/>
                                          </p:val>
                                        </p:tav>
                                      </p:tavLst>
                                    </p:anim>
                                    <p:anim calcmode="lin" valueType="num">
                                      <p:cBhvr>
                                        <p:cTn id="9" dur="1000" fill="hold"/>
                                        <p:tgtEl>
                                          <p:spTgt spid="1259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5958">
                                            <p:bg/>
                                          </p:spTgt>
                                        </p:tgtEl>
                                        <p:attrNameLst>
                                          <p:attrName>style.visibility</p:attrName>
                                        </p:attrNameLst>
                                      </p:cBhvr>
                                      <p:to>
                                        <p:strVal val="visible"/>
                                      </p:to>
                                    </p:set>
                                    <p:anim calcmode="lin" valueType="num">
                                      <p:cBhvr additive="base">
                                        <p:cTn id="14" dur="500" fill="hold"/>
                                        <p:tgtEl>
                                          <p:spTgt spid="125958">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125958">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5958">
                                            <p:txEl>
                                              <p:pRg st="0" end="0"/>
                                            </p:txEl>
                                          </p:spTgt>
                                        </p:tgtEl>
                                        <p:attrNameLst>
                                          <p:attrName>style.visibility</p:attrName>
                                        </p:attrNameLst>
                                      </p:cBhvr>
                                      <p:to>
                                        <p:strVal val="visible"/>
                                      </p:to>
                                    </p:set>
                                    <p:anim calcmode="lin" valueType="num">
                                      <p:cBhvr additive="base">
                                        <p:cTn id="20" dur="500" fill="hold"/>
                                        <p:tgtEl>
                                          <p:spTgt spid="12595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59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5958">
                                            <p:txEl>
                                              <p:pRg st="1" end="1"/>
                                            </p:txEl>
                                          </p:spTgt>
                                        </p:tgtEl>
                                        <p:attrNameLst>
                                          <p:attrName>style.visibility</p:attrName>
                                        </p:attrNameLst>
                                      </p:cBhvr>
                                      <p:to>
                                        <p:strVal val="visible"/>
                                      </p:to>
                                    </p:set>
                                    <p:anim calcmode="lin" valueType="num">
                                      <p:cBhvr additive="base">
                                        <p:cTn id="26" dur="500" fill="hold"/>
                                        <p:tgtEl>
                                          <p:spTgt spid="125958">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59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5958">
                                            <p:txEl>
                                              <p:pRg st="3" end="3"/>
                                            </p:txEl>
                                          </p:spTgt>
                                        </p:tgtEl>
                                        <p:attrNameLst>
                                          <p:attrName>style.visibility</p:attrName>
                                        </p:attrNameLst>
                                      </p:cBhvr>
                                      <p:to>
                                        <p:strVal val="visible"/>
                                      </p:to>
                                    </p:set>
                                    <p:anim calcmode="lin" valueType="num">
                                      <p:cBhvr additive="base">
                                        <p:cTn id="32" dur="500" fill="hold"/>
                                        <p:tgtEl>
                                          <p:spTgt spid="125958">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59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5958">
                                            <p:txEl>
                                              <p:pRg st="5" end="5"/>
                                            </p:txEl>
                                          </p:spTgt>
                                        </p:tgtEl>
                                        <p:attrNameLst>
                                          <p:attrName>style.visibility</p:attrName>
                                        </p:attrNameLst>
                                      </p:cBhvr>
                                      <p:to>
                                        <p:strVal val="visible"/>
                                      </p:to>
                                    </p:set>
                                    <p:anim calcmode="lin" valueType="num">
                                      <p:cBhvr additive="base">
                                        <p:cTn id="38" dur="500" fill="hold"/>
                                        <p:tgtEl>
                                          <p:spTgt spid="125958">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595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5958">
                                            <p:txEl>
                                              <p:pRg st="7" end="7"/>
                                            </p:txEl>
                                          </p:spTgt>
                                        </p:tgtEl>
                                        <p:attrNameLst>
                                          <p:attrName>style.visibility</p:attrName>
                                        </p:attrNameLst>
                                      </p:cBhvr>
                                      <p:to>
                                        <p:strVal val="visible"/>
                                      </p:to>
                                    </p:set>
                                    <p:anim calcmode="lin" valueType="num">
                                      <p:cBhvr additive="base">
                                        <p:cTn id="44" dur="500" fill="hold"/>
                                        <p:tgtEl>
                                          <p:spTgt spid="125958">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595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25958">
                                            <p:txEl>
                                              <p:pRg st="9" end="9"/>
                                            </p:txEl>
                                          </p:spTgt>
                                        </p:tgtEl>
                                        <p:attrNameLst>
                                          <p:attrName>style.visibility</p:attrName>
                                        </p:attrNameLst>
                                      </p:cBhvr>
                                      <p:to>
                                        <p:strVal val="visible"/>
                                      </p:to>
                                    </p:set>
                                    <p:anim calcmode="lin" valueType="num">
                                      <p:cBhvr additive="base">
                                        <p:cTn id="50" dur="500" fill="hold"/>
                                        <p:tgtEl>
                                          <p:spTgt spid="125958">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595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down)">
                                      <p:cBhvr>
                                        <p:cTn id="56" dur="500"/>
                                        <p:tgtEl>
                                          <p:spTgt spid="2"/>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1000"/>
                                        <p:tgtEl>
                                          <p:spTgt spid="5"/>
                                        </p:tgtEl>
                                      </p:cBhvr>
                                    </p:animEffect>
                                    <p:anim calcmode="lin" valueType="num">
                                      <p:cBhvr>
                                        <p:cTn id="74" dur="1000" fill="hold"/>
                                        <p:tgtEl>
                                          <p:spTgt spid="5"/>
                                        </p:tgtEl>
                                        <p:attrNameLst>
                                          <p:attrName>ppt_x</p:attrName>
                                        </p:attrNameLst>
                                      </p:cBhvr>
                                      <p:tavLst>
                                        <p:tav tm="0">
                                          <p:val>
                                            <p:strVal val="#ppt_x"/>
                                          </p:val>
                                        </p:tav>
                                        <p:tav tm="100000">
                                          <p:val>
                                            <p:strVal val="#ppt_x"/>
                                          </p:val>
                                        </p:tav>
                                      </p:tavLst>
                                    </p:anim>
                                    <p:anim calcmode="lin" valueType="num">
                                      <p:cBhvr>
                                        <p:cTn id="7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fade">
                                      <p:cBhvr>
                                        <p:cTn id="80" dur="1000"/>
                                        <p:tgtEl>
                                          <p:spTgt spid="6"/>
                                        </p:tgtEl>
                                      </p:cBhvr>
                                    </p:animEffect>
                                    <p:anim calcmode="lin" valueType="num">
                                      <p:cBhvr>
                                        <p:cTn id="81" dur="1000" fill="hold"/>
                                        <p:tgtEl>
                                          <p:spTgt spid="6"/>
                                        </p:tgtEl>
                                        <p:attrNameLst>
                                          <p:attrName>ppt_x</p:attrName>
                                        </p:attrNameLst>
                                      </p:cBhvr>
                                      <p:tavLst>
                                        <p:tav tm="0">
                                          <p:val>
                                            <p:strVal val="#ppt_x"/>
                                          </p:val>
                                        </p:tav>
                                        <p:tav tm="100000">
                                          <p:val>
                                            <p:strVal val="#ppt_x"/>
                                          </p:val>
                                        </p:tav>
                                      </p:tavLst>
                                    </p:anim>
                                    <p:anim calcmode="lin" valueType="num">
                                      <p:cBhvr>
                                        <p:cTn id="8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build="p" animBg="1"/>
      <p:bldP spid="3" grpId="0" animBg="1"/>
      <p:bldP spid="4" grpId="0" animBg="1"/>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p:cNvSpPr>
            <a:spLocks noGrp="1" noChangeArrowheads="1"/>
          </p:cNvSpPr>
          <p:nvPr>
            <p:ph type="title" idx="4294967295"/>
          </p:nvPr>
        </p:nvSpPr>
        <p:spPr>
          <a:xfrm>
            <a:off x="0" y="0"/>
            <a:ext cx="9144000" cy="1143000"/>
          </a:xfrm>
        </p:spPr>
        <p:txBody>
          <a:bodyPr anchor="ctr" anchorCtr="1"/>
          <a:lstStyle/>
          <a:p>
            <a:pPr eaLnBrk="1" hangingPunct="1">
              <a:defRPr/>
            </a:pPr>
            <a:r>
              <a:rPr lang="sv-SE" dirty="0">
                <a:solidFill>
                  <a:schemeClr val="accent1"/>
                </a:solidFill>
                <a:latin typeface="Tahoma" pitchFamily="34" charset="0"/>
                <a:ea typeface="Tahoma" pitchFamily="34" charset="0"/>
                <a:cs typeface="Tahoma" pitchFamily="34" charset="0"/>
              </a:rPr>
              <a:t>Öppna diskegenskaper  </a:t>
            </a:r>
          </a:p>
        </p:txBody>
      </p:sp>
      <p:sp>
        <p:nvSpPr>
          <p:cNvPr id="128007" name="Rectangle 7"/>
          <p:cNvSpPr>
            <a:spLocks noGrp="1" noChangeArrowheads="1"/>
          </p:cNvSpPr>
          <p:nvPr>
            <p:ph type="body" sz="half" idx="4294967295"/>
          </p:nvPr>
        </p:nvSpPr>
        <p:spPr>
          <a:xfrm>
            <a:off x="5220072" y="1484784"/>
            <a:ext cx="3581400" cy="4625975"/>
          </a:xfrm>
        </p:spPr>
        <p:txBody>
          <a:bodyPr>
            <a:noAutofit/>
          </a:bodyPr>
          <a:lstStyle/>
          <a:p>
            <a:pPr eaLnBrk="1" hangingPunct="1">
              <a:defRPr/>
            </a:pPr>
            <a:r>
              <a:rPr lang="sv-SE" sz="2200" dirty="0">
                <a:effectLst>
                  <a:outerShdw blurRad="38100" dist="38100" dir="2700000" algn="tl">
                    <a:srgbClr val="C0C0C0"/>
                  </a:outerShdw>
                </a:effectLst>
                <a:latin typeface="Tahoma" pitchFamily="34" charset="0"/>
                <a:ea typeface="Tahoma" pitchFamily="34" charset="0"/>
                <a:cs typeface="Tahoma" pitchFamily="34" charset="0"/>
              </a:rPr>
              <a:t>Öppna en disk genom att dubbelklicka på diskikonen i datorfönstret.</a:t>
            </a:r>
          </a:p>
          <a:p>
            <a:pPr eaLnBrk="1" hangingPunct="1">
              <a:defRPr/>
            </a:pPr>
            <a:endParaRPr lang="sv-SE" sz="2200" dirty="0">
              <a:effectLst>
                <a:outerShdw blurRad="38100" dist="38100" dir="2700000" algn="tl">
                  <a:srgbClr val="C0C0C0"/>
                </a:outerShdw>
              </a:effectLst>
              <a:latin typeface="Tahoma" pitchFamily="34" charset="0"/>
              <a:ea typeface="Tahoma" pitchFamily="34" charset="0"/>
              <a:cs typeface="Tahoma" pitchFamily="34" charset="0"/>
            </a:endParaRPr>
          </a:p>
          <a:p>
            <a:pPr eaLnBrk="1" hangingPunct="1">
              <a:defRPr/>
            </a:pPr>
            <a:r>
              <a:rPr lang="sv-SE" sz="2200" dirty="0">
                <a:effectLst>
                  <a:outerShdw blurRad="38100" dist="38100" dir="2700000" algn="tl">
                    <a:srgbClr val="C0C0C0"/>
                  </a:outerShdw>
                </a:effectLst>
                <a:latin typeface="Tahoma" pitchFamily="34" charset="0"/>
                <a:ea typeface="Tahoma" pitchFamily="34" charset="0"/>
                <a:cs typeface="Tahoma" pitchFamily="34" charset="0"/>
              </a:rPr>
              <a:t>Visa egenskaper för disken genom att högerklicka på disken och välj </a:t>
            </a:r>
            <a:r>
              <a:rPr lang="sv-SE" sz="2200" b="1" dirty="0">
                <a:effectLst>
                  <a:outerShdw blurRad="38100" dist="38100" dir="2700000" algn="tl">
                    <a:srgbClr val="C0C0C0"/>
                  </a:outerShdw>
                </a:effectLst>
                <a:latin typeface="Tahoma" pitchFamily="34" charset="0"/>
                <a:ea typeface="Tahoma" pitchFamily="34" charset="0"/>
                <a:cs typeface="Tahoma" pitchFamily="34" charset="0"/>
              </a:rPr>
              <a:t>Egenskaper</a:t>
            </a:r>
            <a:r>
              <a:rPr lang="sv-SE" sz="2200" dirty="0">
                <a:effectLst>
                  <a:outerShdw blurRad="38100" dist="38100" dir="2700000" algn="tl">
                    <a:srgbClr val="C0C0C0"/>
                  </a:outerShdw>
                </a:effectLst>
                <a:latin typeface="Tahoma" pitchFamily="34" charset="0"/>
                <a:ea typeface="Tahoma" pitchFamily="34" charset="0"/>
                <a:cs typeface="Tahoma" pitchFamily="34" charset="0"/>
              </a:rPr>
              <a:t>. </a:t>
            </a:r>
          </a:p>
          <a:p>
            <a:pPr eaLnBrk="1" hangingPunct="1">
              <a:defRPr/>
            </a:pPr>
            <a:endParaRPr lang="sv-SE" sz="2200" dirty="0">
              <a:effectLst>
                <a:outerShdw blurRad="38100" dist="38100" dir="2700000" algn="tl">
                  <a:srgbClr val="C0C0C0"/>
                </a:outerShdw>
              </a:effectLst>
              <a:latin typeface="Tahoma" pitchFamily="34" charset="0"/>
              <a:ea typeface="Tahoma" pitchFamily="34" charset="0"/>
              <a:cs typeface="Tahoma" pitchFamily="34" charset="0"/>
            </a:endParaRPr>
          </a:p>
          <a:p>
            <a:pPr eaLnBrk="1" hangingPunct="1">
              <a:defRPr/>
            </a:pPr>
            <a:r>
              <a:rPr lang="sv-SE" sz="2200" dirty="0">
                <a:effectLst>
                  <a:outerShdw blurRad="38100" dist="38100" dir="2700000" algn="tl">
                    <a:srgbClr val="C0C0C0"/>
                  </a:outerShdw>
                </a:effectLst>
                <a:latin typeface="Tahoma" pitchFamily="34" charset="0"/>
                <a:ea typeface="Tahoma" pitchFamily="34" charset="0"/>
                <a:cs typeface="Tahoma" pitchFamily="34" charset="0"/>
              </a:rPr>
              <a:t>Då öppnas en ruta med information om ledigt utrymme, använt utrymme och kapacitet.</a:t>
            </a:r>
          </a:p>
        </p:txBody>
      </p:sp>
      <p:pic>
        <p:nvPicPr>
          <p:cNvPr id="128008" name="Picture 58"/>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829750" y="1268760"/>
            <a:ext cx="2926193" cy="2089150"/>
          </a:xfrm>
        </p:spPr>
      </p:pic>
      <p:pic>
        <p:nvPicPr>
          <p:cNvPr id="128009" name="Picture 59"/>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755576" y="3589702"/>
            <a:ext cx="4032250" cy="310759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8007">
                                            <p:txEl>
                                              <p:pRg st="0" end="0"/>
                                            </p:txEl>
                                          </p:spTgt>
                                        </p:tgtEl>
                                        <p:attrNameLst>
                                          <p:attrName>style.visibility</p:attrName>
                                        </p:attrNameLst>
                                      </p:cBhvr>
                                      <p:to>
                                        <p:strVal val="visible"/>
                                      </p:to>
                                    </p:set>
                                    <p:animEffect transition="in" filter="box(in)">
                                      <p:cBhvr>
                                        <p:cTn id="7" dur="500"/>
                                        <p:tgtEl>
                                          <p:spTgt spid="1280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28008"/>
                                        </p:tgtEl>
                                        <p:attrNameLst>
                                          <p:attrName>style.visibility</p:attrName>
                                        </p:attrNameLst>
                                      </p:cBhvr>
                                      <p:to>
                                        <p:strVal val="visible"/>
                                      </p:to>
                                    </p:set>
                                    <p:animEffect transition="in" filter="wheel(4)">
                                      <p:cBhvr>
                                        <p:cTn id="12" dur="2000"/>
                                        <p:tgtEl>
                                          <p:spTgt spid="12800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8007">
                                            <p:txEl>
                                              <p:pRg st="2" end="2"/>
                                            </p:txEl>
                                          </p:spTgt>
                                        </p:tgtEl>
                                        <p:attrNameLst>
                                          <p:attrName>style.visibility</p:attrName>
                                        </p:attrNameLst>
                                      </p:cBhvr>
                                      <p:to>
                                        <p:strVal val="visible"/>
                                      </p:to>
                                    </p:set>
                                    <p:animEffect transition="in" filter="box(in)">
                                      <p:cBhvr>
                                        <p:cTn id="17" dur="500"/>
                                        <p:tgtEl>
                                          <p:spTgt spid="1280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128009"/>
                                        </p:tgtEl>
                                        <p:attrNameLst>
                                          <p:attrName>style.visibility</p:attrName>
                                        </p:attrNameLst>
                                      </p:cBhvr>
                                      <p:to>
                                        <p:strVal val="visible"/>
                                      </p:to>
                                    </p:set>
                                    <p:animEffect transition="in" filter="wheel(4)">
                                      <p:cBhvr>
                                        <p:cTn id="22" dur="2000"/>
                                        <p:tgtEl>
                                          <p:spTgt spid="12800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8007">
                                            <p:txEl>
                                              <p:pRg st="4" end="4"/>
                                            </p:txEl>
                                          </p:spTgt>
                                        </p:tgtEl>
                                        <p:attrNameLst>
                                          <p:attrName>style.visibility</p:attrName>
                                        </p:attrNameLst>
                                      </p:cBhvr>
                                      <p:to>
                                        <p:strVal val="visible"/>
                                      </p:to>
                                    </p:set>
                                    <p:animEffect transition="in" filter="box(in)">
                                      <p:cBhvr>
                                        <p:cTn id="27" dur="500"/>
                                        <p:tgtEl>
                                          <p:spTgt spid="1280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7"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5" name="Rectangle 7"/>
          <p:cNvSpPr>
            <a:spLocks noGrp="1" noChangeArrowheads="1"/>
          </p:cNvSpPr>
          <p:nvPr>
            <p:ph type="title" idx="4294967295"/>
          </p:nvPr>
        </p:nvSpPr>
        <p:spPr>
          <a:xfrm>
            <a:off x="0" y="0"/>
            <a:ext cx="9144000" cy="836613"/>
          </a:xfrm>
        </p:spPr>
        <p:txBody>
          <a:bodyPr anchor="ctr" anchorCtr="1"/>
          <a:lstStyle/>
          <a:p>
            <a:pPr algn="r" rtl="1" eaLnBrk="1" hangingPunct="1">
              <a:defRPr/>
            </a:pPr>
            <a:r>
              <a:rPr lang="en-US" dirty="0" err="1">
                <a:solidFill>
                  <a:schemeClr val="accent1"/>
                </a:solidFill>
                <a:latin typeface="Tahoma" pitchFamily="34" charset="0"/>
                <a:ea typeface="Tahoma" pitchFamily="34" charset="0"/>
                <a:cs typeface="Tahoma" pitchFamily="34" charset="0"/>
              </a:rPr>
              <a:t>Dokument</a:t>
            </a:r>
            <a:r>
              <a:rPr lang="sv-SE" dirty="0">
                <a:solidFill>
                  <a:schemeClr val="accent1"/>
                </a:solidFill>
                <a:latin typeface="Tahoma" pitchFamily="34" charset="0"/>
                <a:ea typeface="Tahoma" pitchFamily="34" charset="0"/>
                <a:cs typeface="Tahoma" pitchFamily="34" charset="0"/>
              </a:rPr>
              <a:t> </a:t>
            </a:r>
          </a:p>
        </p:txBody>
      </p:sp>
      <p:sp>
        <p:nvSpPr>
          <p:cNvPr id="130057" name="Rectangle 9"/>
          <p:cNvSpPr>
            <a:spLocks noGrp="1" noChangeArrowheads="1"/>
          </p:cNvSpPr>
          <p:nvPr>
            <p:ph type="body" sz="half" idx="4294967295"/>
          </p:nvPr>
        </p:nvSpPr>
        <p:spPr>
          <a:xfrm>
            <a:off x="683568" y="4293096"/>
            <a:ext cx="7313612" cy="1985963"/>
          </a:xfrm>
        </p:spPr>
        <p:txBody>
          <a:bodyPr>
            <a:noAutofit/>
          </a:bodyPr>
          <a:lstStyle/>
          <a:p>
            <a:pPr eaLnBrk="1" hangingPunct="1">
              <a:lnSpc>
                <a:spcPct val="90000"/>
              </a:lnSpc>
              <a:defRPr/>
            </a:pPr>
            <a:r>
              <a:rPr lang="sv-SE" sz="2400" b="1" dirty="0"/>
              <a:t>Dokument </a:t>
            </a:r>
            <a:r>
              <a:rPr lang="sv-SE" sz="2400" dirty="0"/>
              <a:t>är en personlig mapp, där du kan spara dokument, bildfiler, ljudfiler och andra filer. När datorn används av mer än en person skapas en mapp med beteckningen Mina dokument för varje användare. </a:t>
            </a:r>
          </a:p>
          <a:p>
            <a:pPr eaLnBrk="1" hangingPunct="1">
              <a:lnSpc>
                <a:spcPct val="90000"/>
              </a:lnSpc>
              <a:defRPr/>
            </a:pPr>
            <a:r>
              <a:rPr lang="sv-SE" sz="2400" b="1" dirty="0"/>
              <a:t>Dokument  Finns på Start-meny </a:t>
            </a:r>
            <a:endParaRPr lang="sv-SE" sz="2400" dirty="0"/>
          </a:p>
        </p:txBody>
      </p:sp>
      <p:pic>
        <p:nvPicPr>
          <p:cNvPr id="130059" name="Picture 6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472484" y="1052736"/>
            <a:ext cx="4270568" cy="3021013"/>
          </a:xfrm>
        </p:spPr>
      </p:pic>
      <p:pic>
        <p:nvPicPr>
          <p:cNvPr id="130058" name="Picture 6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56376" y="5856562"/>
            <a:ext cx="850900" cy="5566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0057">
                                            <p:txEl>
                                              <p:pRg st="0" end="0"/>
                                            </p:txEl>
                                          </p:spTgt>
                                        </p:tgtEl>
                                        <p:attrNameLst>
                                          <p:attrName>style.visibility</p:attrName>
                                        </p:attrNameLst>
                                      </p:cBhvr>
                                      <p:to>
                                        <p:strVal val="visible"/>
                                      </p:to>
                                    </p:set>
                                    <p:animEffect transition="in" filter="diamond(in)">
                                      <p:cBhvr>
                                        <p:cTn id="7" dur="2000"/>
                                        <p:tgtEl>
                                          <p:spTgt spid="1300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0057">
                                            <p:txEl>
                                              <p:pRg st="1" end="1"/>
                                            </p:txEl>
                                          </p:spTgt>
                                        </p:tgtEl>
                                        <p:attrNameLst>
                                          <p:attrName>style.visibility</p:attrName>
                                        </p:attrNameLst>
                                      </p:cBhvr>
                                      <p:to>
                                        <p:strVal val="visible"/>
                                      </p:to>
                                    </p:set>
                                    <p:animEffect transition="in" filter="diamond(in)">
                                      <p:cBhvr>
                                        <p:cTn id="12" dur="2000"/>
                                        <p:tgtEl>
                                          <p:spTgt spid="1300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0058"/>
                                        </p:tgtEl>
                                        <p:attrNameLst>
                                          <p:attrName>style.visibility</p:attrName>
                                        </p:attrNameLst>
                                      </p:cBhvr>
                                      <p:to>
                                        <p:strVal val="visible"/>
                                      </p:to>
                                    </p:set>
                                    <p:anim calcmode="lin" valueType="num">
                                      <p:cBhvr additive="base">
                                        <p:cTn id="17" dur="500" fill="hold"/>
                                        <p:tgtEl>
                                          <p:spTgt spid="130058"/>
                                        </p:tgtEl>
                                        <p:attrNameLst>
                                          <p:attrName>ppt_x</p:attrName>
                                        </p:attrNameLst>
                                      </p:cBhvr>
                                      <p:tavLst>
                                        <p:tav tm="0">
                                          <p:val>
                                            <p:strVal val="#ppt_x"/>
                                          </p:val>
                                        </p:tav>
                                        <p:tav tm="100000">
                                          <p:val>
                                            <p:strVal val="#ppt_x"/>
                                          </p:val>
                                        </p:tav>
                                      </p:tavLst>
                                    </p:anim>
                                    <p:anim calcmode="lin" valueType="num">
                                      <p:cBhvr additive="base">
                                        <p:cTn id="18" dur="500" fill="hold"/>
                                        <p:tgtEl>
                                          <p:spTgt spid="13005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130059"/>
                                        </p:tgtEl>
                                        <p:attrNameLst>
                                          <p:attrName>style.visibility</p:attrName>
                                        </p:attrNameLst>
                                      </p:cBhvr>
                                      <p:to>
                                        <p:strVal val="visible"/>
                                      </p:to>
                                    </p:set>
                                    <p:animEffect transition="in" filter="wheel(4)">
                                      <p:cBhvr>
                                        <p:cTn id="23" dur="2000"/>
                                        <p:tgtEl>
                                          <p:spTgt spid="130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Grp="1" noChangeArrowheads="1"/>
          </p:cNvSpPr>
          <p:nvPr>
            <p:ph type="title" idx="4294967295"/>
          </p:nvPr>
        </p:nvSpPr>
        <p:spPr>
          <a:xfrm>
            <a:off x="0" y="0"/>
            <a:ext cx="9144000" cy="549275"/>
          </a:xfrm>
        </p:spPr>
        <p:txBody>
          <a:bodyPr anchor="ctr" anchorCtr="1">
            <a:noAutofit/>
          </a:bodyPr>
          <a:lstStyle/>
          <a:p>
            <a:pPr eaLnBrk="1" hangingPunct="1">
              <a:defRPr/>
            </a:pPr>
            <a:r>
              <a:rPr lang="sv-SE" dirty="0">
                <a:solidFill>
                  <a:schemeClr val="accent1"/>
                </a:solidFill>
                <a:latin typeface="Tahoma" pitchFamily="34" charset="0"/>
                <a:ea typeface="Tahoma" pitchFamily="34" charset="0"/>
                <a:cs typeface="Tahoma" pitchFamily="34" charset="0"/>
              </a:rPr>
              <a:t>Fil- och mapphantering</a:t>
            </a:r>
          </a:p>
        </p:txBody>
      </p:sp>
      <p:sp>
        <p:nvSpPr>
          <p:cNvPr id="133125" name="Rectangle 5"/>
          <p:cNvSpPr>
            <a:spLocks noGrp="1" noChangeArrowheads="1"/>
          </p:cNvSpPr>
          <p:nvPr>
            <p:ph type="body" sz="half" idx="4294967295"/>
          </p:nvPr>
        </p:nvSpPr>
        <p:spPr>
          <a:xfrm>
            <a:off x="0" y="549275"/>
            <a:ext cx="4578350" cy="6308725"/>
          </a:xfrm>
          <a:ln>
            <a:noFill/>
          </a:ln>
        </p:spPr>
        <p:style>
          <a:lnRef idx="2">
            <a:schemeClr val="dk1"/>
          </a:lnRef>
          <a:fillRef idx="1">
            <a:schemeClr val="lt1"/>
          </a:fillRef>
          <a:effectRef idx="0">
            <a:schemeClr val="dk1"/>
          </a:effectRef>
          <a:fontRef idx="minor">
            <a:schemeClr val="dk1"/>
          </a:fontRef>
        </p:style>
        <p:txBody>
          <a:bodyPr>
            <a:normAutofit/>
          </a:bodyPr>
          <a:lstStyle/>
          <a:p>
            <a:pPr marL="0" indent="0" eaLnBrk="1" hangingPunct="1">
              <a:lnSpc>
                <a:spcPct val="80000"/>
              </a:lnSpc>
              <a:buFont typeface="Wingdings" pitchFamily="2" charset="2"/>
              <a:buNone/>
              <a:defRPr/>
            </a:pPr>
            <a:r>
              <a:rPr lang="sv-SE" sz="1600" dirty="0">
                <a:latin typeface="Tahoma" pitchFamily="34" charset="0"/>
                <a:ea typeface="Tahoma" pitchFamily="34" charset="0"/>
                <a:cs typeface="Tahoma" pitchFamily="34" charset="0"/>
              </a:rPr>
              <a:t>Hantering av filer och mappar viktigt.</a:t>
            </a:r>
          </a:p>
          <a:p>
            <a:pPr marL="0" indent="0" eaLnBrk="1" hangingPunct="1">
              <a:lnSpc>
                <a:spcPct val="80000"/>
              </a:lnSpc>
              <a:buFont typeface="Wingdings" pitchFamily="2" charset="2"/>
              <a:buNone/>
              <a:defRPr/>
            </a:pPr>
            <a:endParaRPr lang="sv-SE" sz="1600" dirty="0">
              <a:latin typeface="Tahoma" pitchFamily="34" charset="0"/>
              <a:ea typeface="Tahoma" pitchFamily="34" charset="0"/>
              <a:cs typeface="Tahoma" pitchFamily="34" charset="0"/>
            </a:endParaRPr>
          </a:p>
          <a:p>
            <a:pPr marL="0" indent="0" eaLnBrk="1" hangingPunct="1">
              <a:lnSpc>
                <a:spcPct val="80000"/>
              </a:lnSpc>
              <a:defRPr/>
            </a:pPr>
            <a:r>
              <a:rPr lang="sv-SE" sz="1600" b="1" dirty="0">
                <a:latin typeface="Tahoma" pitchFamily="34" charset="0"/>
                <a:ea typeface="Tahoma" pitchFamily="34" charset="0"/>
                <a:cs typeface="Tahoma" pitchFamily="34" charset="0"/>
              </a:rPr>
              <a:t> Öppna</a:t>
            </a:r>
            <a:r>
              <a:rPr lang="sv-SE" sz="1600" dirty="0">
                <a:latin typeface="Tahoma" pitchFamily="34" charset="0"/>
                <a:ea typeface="Tahoma" pitchFamily="34" charset="0"/>
                <a:cs typeface="Tahoma" pitchFamily="34" charset="0"/>
              </a:rPr>
              <a:t> en fil (tre olika sätt):</a:t>
            </a:r>
          </a:p>
          <a:p>
            <a:pPr marL="0" indent="0" eaLnBrk="1" hangingPunct="1">
              <a:lnSpc>
                <a:spcPct val="80000"/>
              </a:lnSpc>
              <a:buNone/>
              <a:defRPr/>
            </a:pPr>
            <a:r>
              <a:rPr lang="sv-SE" sz="1600" dirty="0">
                <a:latin typeface="Tahoma" pitchFamily="34" charset="0"/>
                <a:ea typeface="Tahoma" pitchFamily="34" charset="0"/>
                <a:cs typeface="Tahoma" pitchFamily="34" charset="0"/>
              </a:rPr>
              <a:t>Dubbelklicka ELLER</a:t>
            </a:r>
            <a:br>
              <a:rPr lang="sv-SE" sz="1600" dirty="0">
                <a:latin typeface="Tahoma" pitchFamily="34" charset="0"/>
                <a:ea typeface="Tahoma" pitchFamily="34" charset="0"/>
                <a:cs typeface="Tahoma" pitchFamily="34" charset="0"/>
              </a:rPr>
            </a:br>
            <a:r>
              <a:rPr lang="sv-SE" sz="1600" dirty="0">
                <a:latin typeface="Tahoma" pitchFamily="34" charset="0"/>
                <a:ea typeface="Tahoma" pitchFamily="34" charset="0"/>
                <a:cs typeface="Tahoma" pitchFamily="34" charset="0"/>
              </a:rPr>
              <a:t>Markera filen och tryck på </a:t>
            </a:r>
            <a:r>
              <a:rPr lang="sv-SE" sz="1600" dirty="0" err="1">
                <a:latin typeface="Tahoma" pitchFamily="34" charset="0"/>
                <a:ea typeface="Tahoma" pitchFamily="34" charset="0"/>
                <a:cs typeface="Tahoma" pitchFamily="34" charset="0"/>
              </a:rPr>
              <a:t>Enter-tangenten</a:t>
            </a:r>
            <a:r>
              <a:rPr lang="sv-SE" sz="1600" dirty="0">
                <a:latin typeface="Tahoma" pitchFamily="34" charset="0"/>
                <a:ea typeface="Tahoma" pitchFamily="34" charset="0"/>
                <a:cs typeface="Tahoma" pitchFamily="34" charset="0"/>
              </a:rPr>
              <a:t> ELLER</a:t>
            </a:r>
            <a:br>
              <a:rPr lang="sv-SE" sz="1600" dirty="0">
                <a:latin typeface="Tahoma" pitchFamily="34" charset="0"/>
                <a:ea typeface="Tahoma" pitchFamily="34" charset="0"/>
                <a:cs typeface="Tahoma" pitchFamily="34" charset="0"/>
              </a:rPr>
            </a:br>
            <a:r>
              <a:rPr lang="sv-SE" sz="1600" dirty="0">
                <a:latin typeface="Tahoma" pitchFamily="34" charset="0"/>
                <a:ea typeface="Tahoma" pitchFamily="34" charset="0"/>
                <a:cs typeface="Tahoma" pitchFamily="34" charset="0"/>
              </a:rPr>
              <a:t>Högerklicka och välj </a:t>
            </a:r>
            <a:r>
              <a:rPr lang="sv-SE" sz="1600" b="1" dirty="0">
                <a:latin typeface="Tahoma" pitchFamily="34" charset="0"/>
                <a:ea typeface="Tahoma" pitchFamily="34" charset="0"/>
                <a:cs typeface="Tahoma" pitchFamily="34" charset="0"/>
              </a:rPr>
              <a:t>Öppna</a:t>
            </a:r>
            <a:r>
              <a:rPr lang="sv-SE" sz="1600" dirty="0">
                <a:latin typeface="Tahoma" pitchFamily="34" charset="0"/>
                <a:ea typeface="Tahoma" pitchFamily="34" charset="0"/>
                <a:cs typeface="Tahoma" pitchFamily="34" charset="0"/>
              </a:rPr>
              <a:t>.</a:t>
            </a:r>
          </a:p>
          <a:p>
            <a:pPr marL="0" indent="0" eaLnBrk="1" hangingPunct="1">
              <a:lnSpc>
                <a:spcPct val="80000"/>
              </a:lnSpc>
              <a:buNone/>
              <a:defRPr/>
            </a:pPr>
            <a:endParaRPr lang="sv-SE" sz="1600" dirty="0">
              <a:latin typeface="Tahoma" pitchFamily="34" charset="0"/>
              <a:ea typeface="Tahoma" pitchFamily="34" charset="0"/>
              <a:cs typeface="Tahoma" pitchFamily="34" charset="0"/>
            </a:endParaRPr>
          </a:p>
          <a:p>
            <a:pPr marL="0" indent="0" eaLnBrk="1" hangingPunct="1">
              <a:lnSpc>
                <a:spcPct val="80000"/>
              </a:lnSpc>
              <a:defRPr/>
            </a:pPr>
            <a:r>
              <a:rPr lang="sv-SE" sz="1600" dirty="0">
                <a:latin typeface="Tahoma" pitchFamily="34" charset="0"/>
                <a:ea typeface="Tahoma" pitchFamily="34" charset="0"/>
                <a:cs typeface="Tahoma" pitchFamily="34" charset="0"/>
              </a:rPr>
              <a:t> </a:t>
            </a:r>
            <a:r>
              <a:rPr lang="sv-SE" sz="1600" b="1" dirty="0">
                <a:latin typeface="Tahoma" pitchFamily="34" charset="0"/>
                <a:ea typeface="Tahoma" pitchFamily="34" charset="0"/>
                <a:cs typeface="Tahoma" pitchFamily="34" charset="0"/>
              </a:rPr>
              <a:t>Byt namn:</a:t>
            </a:r>
            <a:br>
              <a:rPr lang="sv-SE" sz="1600" dirty="0">
                <a:latin typeface="Tahoma" pitchFamily="34" charset="0"/>
                <a:ea typeface="Tahoma" pitchFamily="34" charset="0"/>
                <a:cs typeface="Tahoma" pitchFamily="34" charset="0"/>
              </a:rPr>
            </a:br>
            <a:r>
              <a:rPr lang="sv-SE" sz="1600" dirty="0">
                <a:latin typeface="Tahoma" pitchFamily="34" charset="0"/>
                <a:ea typeface="Tahoma" pitchFamily="34" charset="0"/>
                <a:cs typeface="Tahoma" pitchFamily="34" charset="0"/>
              </a:rPr>
              <a:t>Högerklicka på den fil som du vill byta namn på. Välj </a:t>
            </a:r>
            <a:r>
              <a:rPr lang="sv-SE" sz="1600" b="1" dirty="0">
                <a:latin typeface="Tahoma" pitchFamily="34" charset="0"/>
                <a:ea typeface="Tahoma" pitchFamily="34" charset="0"/>
                <a:cs typeface="Tahoma" pitchFamily="34" charset="0"/>
              </a:rPr>
              <a:t>Byt namn</a:t>
            </a:r>
            <a:r>
              <a:rPr lang="sv-SE" sz="1600" dirty="0">
                <a:latin typeface="Tahoma" pitchFamily="34" charset="0"/>
                <a:ea typeface="Tahoma" pitchFamily="34" charset="0"/>
                <a:cs typeface="Tahoma" pitchFamily="34" charset="0"/>
              </a:rPr>
              <a:t>. Skriv in det nya namnet. Tryck på </a:t>
            </a:r>
            <a:r>
              <a:rPr lang="sv-SE" sz="1600" dirty="0" err="1">
                <a:latin typeface="Tahoma" pitchFamily="34" charset="0"/>
                <a:ea typeface="Tahoma" pitchFamily="34" charset="0"/>
                <a:cs typeface="Tahoma" pitchFamily="34" charset="0"/>
              </a:rPr>
              <a:t>Enter-tangenten</a:t>
            </a:r>
            <a:r>
              <a:rPr lang="sv-SE" sz="1600" dirty="0">
                <a:latin typeface="Tahoma" pitchFamily="34" charset="0"/>
                <a:ea typeface="Tahoma" pitchFamily="34" charset="0"/>
                <a:cs typeface="Tahoma" pitchFamily="34" charset="0"/>
              </a:rPr>
              <a:t>. </a:t>
            </a:r>
          </a:p>
          <a:p>
            <a:pPr marL="0" indent="0" eaLnBrk="1" hangingPunct="1">
              <a:lnSpc>
                <a:spcPct val="80000"/>
              </a:lnSpc>
              <a:defRPr/>
            </a:pPr>
            <a:endParaRPr lang="sv-SE" sz="1600" dirty="0">
              <a:latin typeface="Tahoma" pitchFamily="34" charset="0"/>
              <a:ea typeface="Tahoma" pitchFamily="34" charset="0"/>
              <a:cs typeface="Tahoma" pitchFamily="34" charset="0"/>
            </a:endParaRPr>
          </a:p>
          <a:p>
            <a:pPr marL="0" indent="0" eaLnBrk="1" hangingPunct="1">
              <a:lnSpc>
                <a:spcPct val="80000"/>
              </a:lnSpc>
              <a:defRPr/>
            </a:pPr>
            <a:r>
              <a:rPr lang="sv-SE" sz="1600" dirty="0">
                <a:latin typeface="Tahoma" pitchFamily="34" charset="0"/>
                <a:ea typeface="Tahoma" pitchFamily="34" charset="0"/>
                <a:cs typeface="Tahoma" pitchFamily="34" charset="0"/>
              </a:rPr>
              <a:t> </a:t>
            </a:r>
            <a:r>
              <a:rPr lang="sv-SE" sz="1600" b="1" dirty="0">
                <a:latin typeface="Tahoma" pitchFamily="34" charset="0"/>
                <a:ea typeface="Tahoma" pitchFamily="34" charset="0"/>
                <a:cs typeface="Tahoma" pitchFamily="34" charset="0"/>
              </a:rPr>
              <a:t>Radera:</a:t>
            </a:r>
            <a:br>
              <a:rPr lang="sv-SE" sz="1600" dirty="0">
                <a:latin typeface="Tahoma" pitchFamily="34" charset="0"/>
                <a:ea typeface="Tahoma" pitchFamily="34" charset="0"/>
                <a:cs typeface="Tahoma" pitchFamily="34" charset="0"/>
              </a:rPr>
            </a:br>
            <a:r>
              <a:rPr lang="sv-SE" sz="1600" dirty="0">
                <a:latin typeface="Tahoma" pitchFamily="34" charset="0"/>
                <a:ea typeface="Tahoma" pitchFamily="34" charset="0"/>
                <a:cs typeface="Tahoma" pitchFamily="34" charset="0"/>
              </a:rPr>
              <a:t>Högerklicka på filen och välj </a:t>
            </a:r>
            <a:r>
              <a:rPr lang="sv-SE" sz="1600" b="1" dirty="0">
                <a:latin typeface="Tahoma" pitchFamily="34" charset="0"/>
                <a:ea typeface="Tahoma" pitchFamily="34" charset="0"/>
                <a:cs typeface="Tahoma" pitchFamily="34" charset="0"/>
              </a:rPr>
              <a:t>Ta bort</a:t>
            </a:r>
            <a:r>
              <a:rPr lang="sv-SE" sz="1600" dirty="0">
                <a:latin typeface="Tahoma" pitchFamily="34" charset="0"/>
                <a:ea typeface="Tahoma" pitchFamily="34" charset="0"/>
                <a:cs typeface="Tahoma" pitchFamily="34" charset="0"/>
              </a:rPr>
              <a:t>. Bekräfta borttagningen. Filen läggs då i papperskorgen.</a:t>
            </a:r>
          </a:p>
          <a:p>
            <a:pPr marL="0" indent="0" eaLnBrk="1" hangingPunct="1">
              <a:lnSpc>
                <a:spcPct val="80000"/>
              </a:lnSpc>
              <a:defRPr/>
            </a:pPr>
            <a:endParaRPr lang="sv-SE" sz="1600" dirty="0">
              <a:latin typeface="Tahoma" pitchFamily="34" charset="0"/>
              <a:ea typeface="Tahoma" pitchFamily="34" charset="0"/>
              <a:cs typeface="Tahoma" pitchFamily="34" charset="0"/>
            </a:endParaRPr>
          </a:p>
          <a:p>
            <a:pPr marL="0" indent="0" eaLnBrk="1" hangingPunct="1">
              <a:lnSpc>
                <a:spcPct val="80000"/>
              </a:lnSpc>
              <a:defRPr/>
            </a:pPr>
            <a:r>
              <a:rPr lang="sv-SE" sz="1600" b="1" dirty="0">
                <a:latin typeface="Tahoma" pitchFamily="34" charset="0"/>
                <a:ea typeface="Tahoma" pitchFamily="34" charset="0"/>
                <a:cs typeface="Tahoma" pitchFamily="34" charset="0"/>
              </a:rPr>
              <a:t> Kopiera:</a:t>
            </a:r>
            <a:br>
              <a:rPr lang="sv-SE" sz="1600" b="1" dirty="0">
                <a:latin typeface="Tahoma" pitchFamily="34" charset="0"/>
                <a:ea typeface="Tahoma" pitchFamily="34" charset="0"/>
                <a:cs typeface="Tahoma" pitchFamily="34" charset="0"/>
              </a:rPr>
            </a:br>
            <a:r>
              <a:rPr lang="sv-SE" sz="1600" dirty="0">
                <a:latin typeface="Tahoma" pitchFamily="34" charset="0"/>
                <a:ea typeface="Tahoma" pitchFamily="34" charset="0"/>
                <a:cs typeface="Tahoma" pitchFamily="34" charset="0"/>
              </a:rPr>
              <a:t>Högerklicka på filen. Välj </a:t>
            </a:r>
            <a:r>
              <a:rPr lang="sv-SE" sz="1600" b="1" dirty="0">
                <a:latin typeface="Tahoma" pitchFamily="34" charset="0"/>
                <a:ea typeface="Tahoma" pitchFamily="34" charset="0"/>
                <a:cs typeface="Tahoma" pitchFamily="34" charset="0"/>
              </a:rPr>
              <a:t>Kopiera</a:t>
            </a:r>
            <a:r>
              <a:rPr lang="sv-SE" sz="1600" dirty="0">
                <a:latin typeface="Tahoma" pitchFamily="34" charset="0"/>
                <a:ea typeface="Tahoma" pitchFamily="34" charset="0"/>
                <a:cs typeface="Tahoma" pitchFamily="34" charset="0"/>
              </a:rPr>
              <a:t>. Du kan klistra in kopian av filen på en annan plats genom att högerklicka på en tom yta och välja </a:t>
            </a:r>
            <a:r>
              <a:rPr lang="sv-SE" sz="1600" b="1" dirty="0">
                <a:latin typeface="Tahoma" pitchFamily="34" charset="0"/>
                <a:ea typeface="Tahoma" pitchFamily="34" charset="0"/>
                <a:cs typeface="Tahoma" pitchFamily="34" charset="0"/>
              </a:rPr>
              <a:t>Klistra in</a:t>
            </a:r>
            <a:r>
              <a:rPr lang="sv-SE" sz="1600" dirty="0">
                <a:latin typeface="Tahoma" pitchFamily="34" charset="0"/>
                <a:ea typeface="Tahoma" pitchFamily="34" charset="0"/>
                <a:cs typeface="Tahoma" pitchFamily="34" charset="0"/>
              </a:rPr>
              <a:t>. Originalfilen ligger kvar på sin plats.</a:t>
            </a:r>
          </a:p>
          <a:p>
            <a:pPr marL="0" indent="0" eaLnBrk="1" hangingPunct="1">
              <a:lnSpc>
                <a:spcPct val="80000"/>
              </a:lnSpc>
              <a:defRPr/>
            </a:pPr>
            <a:endParaRPr lang="sv-SE" sz="1600" dirty="0">
              <a:latin typeface="Tahoma" pitchFamily="34" charset="0"/>
              <a:ea typeface="Tahoma" pitchFamily="34" charset="0"/>
              <a:cs typeface="Tahoma" pitchFamily="34" charset="0"/>
            </a:endParaRPr>
          </a:p>
          <a:p>
            <a:pPr marL="0" indent="0" eaLnBrk="1" hangingPunct="1">
              <a:lnSpc>
                <a:spcPct val="80000"/>
              </a:lnSpc>
              <a:defRPr/>
            </a:pPr>
            <a:r>
              <a:rPr lang="sv-SE" sz="1600" b="1" dirty="0">
                <a:latin typeface="Tahoma" pitchFamily="34" charset="0"/>
                <a:ea typeface="Tahoma" pitchFamily="34" charset="0"/>
                <a:cs typeface="Tahoma" pitchFamily="34" charset="0"/>
              </a:rPr>
              <a:t> Klipp ut:</a:t>
            </a:r>
            <a:br>
              <a:rPr lang="sv-SE" sz="1600" b="1" dirty="0">
                <a:latin typeface="Tahoma" pitchFamily="34" charset="0"/>
                <a:ea typeface="Tahoma" pitchFamily="34" charset="0"/>
                <a:cs typeface="Tahoma" pitchFamily="34" charset="0"/>
              </a:rPr>
            </a:br>
            <a:r>
              <a:rPr lang="sv-SE" sz="1600" dirty="0">
                <a:latin typeface="Tahoma" pitchFamily="34" charset="0"/>
                <a:ea typeface="Tahoma" pitchFamily="34" charset="0"/>
                <a:cs typeface="Tahoma" pitchFamily="34" charset="0"/>
              </a:rPr>
              <a:t>Högerklicka på filen. Välj </a:t>
            </a:r>
            <a:r>
              <a:rPr lang="sv-SE" sz="1600" b="1" dirty="0">
                <a:latin typeface="Tahoma" pitchFamily="34" charset="0"/>
                <a:ea typeface="Tahoma" pitchFamily="34" charset="0"/>
                <a:cs typeface="Tahoma" pitchFamily="34" charset="0"/>
              </a:rPr>
              <a:t>Klipp ut</a:t>
            </a:r>
            <a:r>
              <a:rPr lang="sv-SE" sz="1600" dirty="0">
                <a:latin typeface="Tahoma" pitchFamily="34" charset="0"/>
                <a:ea typeface="Tahoma" pitchFamily="34" charset="0"/>
                <a:cs typeface="Tahoma" pitchFamily="34" charset="0"/>
              </a:rPr>
              <a:t>. Du kan klistra in den på en annan plats genom att högerklicka på en tom yta och välja </a:t>
            </a:r>
            <a:r>
              <a:rPr lang="sv-SE" sz="1600" b="1" dirty="0">
                <a:latin typeface="Tahoma" pitchFamily="34" charset="0"/>
                <a:ea typeface="Tahoma" pitchFamily="34" charset="0"/>
                <a:cs typeface="Tahoma" pitchFamily="34" charset="0"/>
              </a:rPr>
              <a:t>Klistra in</a:t>
            </a:r>
            <a:r>
              <a:rPr lang="sv-SE" sz="1600" dirty="0">
                <a:latin typeface="Tahoma" pitchFamily="34" charset="0"/>
                <a:ea typeface="Tahoma" pitchFamily="34" charset="0"/>
                <a:cs typeface="Tahoma" pitchFamily="34" charset="0"/>
              </a:rPr>
              <a:t>. När man väljer Klipp ut och Klistra in så flyttar man originalfilen till den nya platsen.</a:t>
            </a:r>
          </a:p>
        </p:txBody>
      </p:sp>
      <p:pic>
        <p:nvPicPr>
          <p:cNvPr id="133127" name="Picture 35"/>
          <p:cNvPicPr>
            <a:picLocks noGrp="1" noChangeAspect="1" noChangeArrowheads="1"/>
          </p:cNvPicPr>
          <p:nvPr>
            <p:ph sz="half" idx="4294967295"/>
          </p:nvPr>
        </p:nvPicPr>
        <p:blipFill>
          <a:blip r:embed="rId2" cstate="print"/>
          <a:srcRect/>
          <a:stretch>
            <a:fillRect/>
          </a:stretch>
        </p:blipFill>
        <p:spPr>
          <a:xfrm>
            <a:off x="5508104" y="692696"/>
            <a:ext cx="2751137" cy="5881688"/>
          </a:xfrm>
        </p:spPr>
      </p:pic>
      <p:sp>
        <p:nvSpPr>
          <p:cNvPr id="125962" name="Oval 10"/>
          <p:cNvSpPr>
            <a:spLocks noChangeArrowheads="1"/>
          </p:cNvSpPr>
          <p:nvPr/>
        </p:nvSpPr>
        <p:spPr bwMode="auto">
          <a:xfrm>
            <a:off x="5724128" y="4293096"/>
            <a:ext cx="1152128" cy="562630"/>
          </a:xfrm>
          <a:prstGeom prst="ellipse">
            <a:avLst/>
          </a:prstGeom>
          <a:solidFill>
            <a:schemeClr val="accent1">
              <a:alpha val="0"/>
            </a:schemeClr>
          </a:solidFill>
          <a:ln w="3810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sp>
        <p:nvSpPr>
          <p:cNvPr id="40970" name="AutoShape 10"/>
          <p:cNvSpPr>
            <a:spLocks noChangeArrowheads="1"/>
          </p:cNvSpPr>
          <p:nvPr/>
        </p:nvSpPr>
        <p:spPr bwMode="auto">
          <a:xfrm>
            <a:off x="5364088" y="5301208"/>
            <a:ext cx="649288" cy="794802"/>
          </a:xfrm>
          <a:prstGeom prst="rightArrow">
            <a:avLst>
              <a:gd name="adj1" fmla="val 50000"/>
              <a:gd name="adj2" fmla="val 75184"/>
            </a:avLst>
          </a:prstGeom>
          <a:solidFill>
            <a:schemeClr val="accent1"/>
          </a:solidFill>
          <a:ln w="9525" algn="ctr">
            <a:solidFill>
              <a:schemeClr val="tx1"/>
            </a:solidFill>
            <a:miter lim="800000"/>
            <a:headEnd/>
            <a:tailEnd/>
          </a:ln>
        </p:spPr>
        <p:txBody>
          <a:bodyPr anchor="ctr">
            <a:spAutoFit/>
          </a:bodyPr>
          <a:lstStyle/>
          <a:p>
            <a:endParaRPr lang="sv-SE">
              <a:latin typeface="Tahoma" pitchFamily="34" charset="0"/>
              <a:ea typeface="Tahoma" pitchFamily="34" charset="0"/>
              <a:cs typeface="Tahoma" pitchFamily="34" charset="0"/>
            </a:endParaRPr>
          </a:p>
        </p:txBody>
      </p:sp>
      <p:sp>
        <p:nvSpPr>
          <p:cNvPr id="40971" name="AutoShape 11"/>
          <p:cNvSpPr>
            <a:spLocks noChangeArrowheads="1"/>
          </p:cNvSpPr>
          <p:nvPr/>
        </p:nvSpPr>
        <p:spPr bwMode="auto">
          <a:xfrm>
            <a:off x="5292725" y="1231375"/>
            <a:ext cx="719138" cy="794802"/>
          </a:xfrm>
          <a:prstGeom prst="rightArrow">
            <a:avLst>
              <a:gd name="adj1" fmla="val 50000"/>
              <a:gd name="adj2" fmla="val 125833"/>
            </a:avLst>
          </a:prstGeom>
          <a:solidFill>
            <a:schemeClr val="accent1"/>
          </a:solidFill>
          <a:ln w="9525" algn="ctr">
            <a:solidFill>
              <a:schemeClr val="tx1"/>
            </a:solidFill>
            <a:miter lim="800000"/>
            <a:headEnd/>
            <a:tailEnd/>
          </a:ln>
        </p:spPr>
        <p:txBody>
          <a:bodyPr anchor="ctr">
            <a:spAutoFit/>
          </a:bodyPr>
          <a:lstStyle/>
          <a:p>
            <a:endParaRPr lang="sv-SE">
              <a:latin typeface="Tahoma" pitchFamily="34" charset="0"/>
              <a:ea typeface="Tahoma" pitchFamily="34" charset="0"/>
              <a:cs typeface="Tahoma" pitchFamily="34" charset="0"/>
            </a:endParaRPr>
          </a:p>
        </p:txBody>
      </p:sp>
      <p:sp>
        <p:nvSpPr>
          <p:cNvPr id="40972" name="AutoShape 12"/>
          <p:cNvSpPr>
            <a:spLocks noChangeArrowheads="1"/>
          </p:cNvSpPr>
          <p:nvPr/>
        </p:nvSpPr>
        <p:spPr bwMode="auto">
          <a:xfrm>
            <a:off x="5364088" y="4941168"/>
            <a:ext cx="576263" cy="794802"/>
          </a:xfrm>
          <a:prstGeom prst="rightArrow">
            <a:avLst>
              <a:gd name="adj1" fmla="val 50000"/>
              <a:gd name="adj2" fmla="val 66728"/>
            </a:avLst>
          </a:prstGeom>
          <a:solidFill>
            <a:schemeClr val="accent1"/>
          </a:solidFill>
          <a:ln w="9525" algn="ctr">
            <a:solidFill>
              <a:schemeClr val="tx1"/>
            </a:solidFill>
            <a:miter lim="800000"/>
            <a:headEnd/>
            <a:tailEnd/>
          </a:ln>
        </p:spPr>
        <p:txBody>
          <a:bodyPr anchor="ctr">
            <a:spAutoFit/>
          </a:bodyPr>
          <a:lstStyle/>
          <a:p>
            <a:endParaRPr lang="sv-SE">
              <a:latin typeface="Tahoma" pitchFamily="34" charset="0"/>
              <a:ea typeface="Tahoma" pitchFamily="34" charset="0"/>
              <a:cs typeface="Tahoma" pitchFamily="34" charset="0"/>
            </a:endParaRPr>
          </a:p>
        </p:txBody>
      </p:sp>
      <p:sp>
        <p:nvSpPr>
          <p:cNvPr id="9" name="Oval 10"/>
          <p:cNvSpPr>
            <a:spLocks noChangeArrowheads="1"/>
          </p:cNvSpPr>
          <p:nvPr/>
        </p:nvSpPr>
        <p:spPr bwMode="auto">
          <a:xfrm>
            <a:off x="5724128" y="3933056"/>
            <a:ext cx="1152128" cy="562630"/>
          </a:xfrm>
          <a:prstGeom prst="ellipse">
            <a:avLst/>
          </a:prstGeom>
          <a:solidFill>
            <a:schemeClr val="accent1">
              <a:alpha val="0"/>
            </a:schemeClr>
          </a:solidFill>
          <a:ln w="3810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25">
                                            <p:txEl>
                                              <p:pRg st="0" end="0"/>
                                            </p:txEl>
                                          </p:spTgt>
                                        </p:tgtEl>
                                        <p:attrNameLst>
                                          <p:attrName>style.visibility</p:attrName>
                                        </p:attrNameLst>
                                      </p:cBhvr>
                                      <p:to>
                                        <p:strVal val="visible"/>
                                      </p:to>
                                    </p:set>
                                    <p:animEffect transition="in" filter="box(in)">
                                      <p:cBhvr>
                                        <p:cTn id="7" dur="500"/>
                                        <p:tgtEl>
                                          <p:spTgt spid="133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33127"/>
                                        </p:tgtEl>
                                        <p:attrNameLst>
                                          <p:attrName>style.visibility</p:attrName>
                                        </p:attrNameLst>
                                      </p:cBhvr>
                                      <p:to>
                                        <p:strVal val="visible"/>
                                      </p:to>
                                    </p:set>
                                    <p:animEffect transition="in" filter="wheel(4)">
                                      <p:cBhvr>
                                        <p:cTn id="12" dur="2000"/>
                                        <p:tgtEl>
                                          <p:spTgt spid="13312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3125">
                                            <p:txEl>
                                              <p:pRg st="2" end="2"/>
                                            </p:txEl>
                                          </p:spTgt>
                                        </p:tgtEl>
                                        <p:attrNameLst>
                                          <p:attrName>style.visibility</p:attrName>
                                        </p:attrNameLst>
                                      </p:cBhvr>
                                      <p:to>
                                        <p:strVal val="visible"/>
                                      </p:to>
                                    </p:set>
                                    <p:animEffect transition="in" filter="box(in)">
                                      <p:cBhvr>
                                        <p:cTn id="17" dur="500"/>
                                        <p:tgtEl>
                                          <p:spTgt spid="1331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3125">
                                            <p:txEl>
                                              <p:pRg st="3" end="3"/>
                                            </p:txEl>
                                          </p:spTgt>
                                        </p:tgtEl>
                                        <p:attrNameLst>
                                          <p:attrName>style.visibility</p:attrName>
                                        </p:attrNameLst>
                                      </p:cBhvr>
                                      <p:to>
                                        <p:strVal val="visible"/>
                                      </p:to>
                                    </p:set>
                                    <p:animEffect transition="in" filter="box(in)">
                                      <p:cBhvr>
                                        <p:cTn id="22" dur="500"/>
                                        <p:tgtEl>
                                          <p:spTgt spid="1331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0971"/>
                                        </p:tgtEl>
                                        <p:attrNameLst>
                                          <p:attrName>style.visibility</p:attrName>
                                        </p:attrNameLst>
                                      </p:cBhvr>
                                      <p:to>
                                        <p:strVal val="visible"/>
                                      </p:to>
                                    </p:set>
                                    <p:anim calcmode="lin" valueType="num">
                                      <p:cBhvr additive="base">
                                        <p:cTn id="27" dur="500" fill="hold"/>
                                        <p:tgtEl>
                                          <p:spTgt spid="40971"/>
                                        </p:tgtEl>
                                        <p:attrNameLst>
                                          <p:attrName>ppt_x</p:attrName>
                                        </p:attrNameLst>
                                      </p:cBhvr>
                                      <p:tavLst>
                                        <p:tav tm="0">
                                          <p:val>
                                            <p:strVal val="#ppt_x"/>
                                          </p:val>
                                        </p:tav>
                                        <p:tav tm="100000">
                                          <p:val>
                                            <p:strVal val="#ppt_x"/>
                                          </p:val>
                                        </p:tav>
                                      </p:tavLst>
                                    </p:anim>
                                    <p:anim calcmode="lin" valueType="num">
                                      <p:cBhvr additive="base">
                                        <p:cTn id="28" dur="500" fill="hold"/>
                                        <p:tgtEl>
                                          <p:spTgt spid="4097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33125">
                                            <p:txEl>
                                              <p:pRg st="5" end="5"/>
                                            </p:txEl>
                                          </p:spTgt>
                                        </p:tgtEl>
                                        <p:attrNameLst>
                                          <p:attrName>style.visibility</p:attrName>
                                        </p:attrNameLst>
                                      </p:cBhvr>
                                      <p:to>
                                        <p:strVal val="visible"/>
                                      </p:to>
                                    </p:set>
                                    <p:animEffect transition="in" filter="box(in)">
                                      <p:cBhvr>
                                        <p:cTn id="33" dur="500"/>
                                        <p:tgtEl>
                                          <p:spTgt spid="13312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0970"/>
                                        </p:tgtEl>
                                        <p:attrNameLst>
                                          <p:attrName>style.visibility</p:attrName>
                                        </p:attrNameLst>
                                      </p:cBhvr>
                                      <p:to>
                                        <p:strVal val="visible"/>
                                      </p:to>
                                    </p:set>
                                    <p:anim calcmode="lin" valueType="num">
                                      <p:cBhvr additive="base">
                                        <p:cTn id="38" dur="500" fill="hold"/>
                                        <p:tgtEl>
                                          <p:spTgt spid="40970"/>
                                        </p:tgtEl>
                                        <p:attrNameLst>
                                          <p:attrName>ppt_x</p:attrName>
                                        </p:attrNameLst>
                                      </p:cBhvr>
                                      <p:tavLst>
                                        <p:tav tm="0">
                                          <p:val>
                                            <p:strVal val="#ppt_x"/>
                                          </p:val>
                                        </p:tav>
                                        <p:tav tm="100000">
                                          <p:val>
                                            <p:strVal val="#ppt_x"/>
                                          </p:val>
                                        </p:tav>
                                      </p:tavLst>
                                    </p:anim>
                                    <p:anim calcmode="lin" valueType="num">
                                      <p:cBhvr additive="base">
                                        <p:cTn id="39" dur="500" fill="hold"/>
                                        <p:tgtEl>
                                          <p:spTgt spid="4097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33125">
                                            <p:txEl>
                                              <p:pRg st="7" end="7"/>
                                            </p:txEl>
                                          </p:spTgt>
                                        </p:tgtEl>
                                        <p:attrNameLst>
                                          <p:attrName>style.visibility</p:attrName>
                                        </p:attrNameLst>
                                      </p:cBhvr>
                                      <p:to>
                                        <p:strVal val="visible"/>
                                      </p:to>
                                    </p:set>
                                    <p:animEffect transition="in" filter="box(in)">
                                      <p:cBhvr>
                                        <p:cTn id="44" dur="500"/>
                                        <p:tgtEl>
                                          <p:spTgt spid="133125">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0972"/>
                                        </p:tgtEl>
                                        <p:attrNameLst>
                                          <p:attrName>style.visibility</p:attrName>
                                        </p:attrNameLst>
                                      </p:cBhvr>
                                      <p:to>
                                        <p:strVal val="visible"/>
                                      </p:to>
                                    </p:set>
                                    <p:anim calcmode="lin" valueType="num">
                                      <p:cBhvr additive="base">
                                        <p:cTn id="49" dur="500" fill="hold"/>
                                        <p:tgtEl>
                                          <p:spTgt spid="40972"/>
                                        </p:tgtEl>
                                        <p:attrNameLst>
                                          <p:attrName>ppt_x</p:attrName>
                                        </p:attrNameLst>
                                      </p:cBhvr>
                                      <p:tavLst>
                                        <p:tav tm="0">
                                          <p:val>
                                            <p:strVal val="#ppt_x"/>
                                          </p:val>
                                        </p:tav>
                                        <p:tav tm="100000">
                                          <p:val>
                                            <p:strVal val="#ppt_x"/>
                                          </p:val>
                                        </p:tav>
                                      </p:tavLst>
                                    </p:anim>
                                    <p:anim calcmode="lin" valueType="num">
                                      <p:cBhvr additive="base">
                                        <p:cTn id="50" dur="500" fill="hold"/>
                                        <p:tgtEl>
                                          <p:spTgt spid="4097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33125">
                                            <p:txEl>
                                              <p:pRg st="9" end="9"/>
                                            </p:txEl>
                                          </p:spTgt>
                                        </p:tgtEl>
                                        <p:attrNameLst>
                                          <p:attrName>style.visibility</p:attrName>
                                        </p:attrNameLst>
                                      </p:cBhvr>
                                      <p:to>
                                        <p:strVal val="visible"/>
                                      </p:to>
                                    </p:set>
                                    <p:animEffect transition="in" filter="box(in)">
                                      <p:cBhvr>
                                        <p:cTn id="55" dur="500"/>
                                        <p:tgtEl>
                                          <p:spTgt spid="133125">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25962"/>
                                        </p:tgtEl>
                                        <p:attrNameLst>
                                          <p:attrName>style.visibility</p:attrName>
                                        </p:attrNameLst>
                                      </p:cBhvr>
                                      <p:to>
                                        <p:strVal val="visible"/>
                                      </p:to>
                                    </p:set>
                                    <p:anim calcmode="lin" valueType="num">
                                      <p:cBhvr additive="base">
                                        <p:cTn id="60" dur="500" fill="hold"/>
                                        <p:tgtEl>
                                          <p:spTgt spid="125962"/>
                                        </p:tgtEl>
                                        <p:attrNameLst>
                                          <p:attrName>ppt_x</p:attrName>
                                        </p:attrNameLst>
                                      </p:cBhvr>
                                      <p:tavLst>
                                        <p:tav tm="0">
                                          <p:val>
                                            <p:strVal val="#ppt_x"/>
                                          </p:val>
                                        </p:tav>
                                        <p:tav tm="100000">
                                          <p:val>
                                            <p:strVal val="#ppt_x"/>
                                          </p:val>
                                        </p:tav>
                                      </p:tavLst>
                                    </p:anim>
                                    <p:anim calcmode="lin" valueType="num">
                                      <p:cBhvr additive="base">
                                        <p:cTn id="61" dur="500" fill="hold"/>
                                        <p:tgtEl>
                                          <p:spTgt spid="125962"/>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133125">
                                            <p:txEl>
                                              <p:pRg st="11" end="11"/>
                                            </p:txEl>
                                          </p:spTgt>
                                        </p:tgtEl>
                                        <p:attrNameLst>
                                          <p:attrName>style.visibility</p:attrName>
                                        </p:attrNameLst>
                                      </p:cBhvr>
                                      <p:to>
                                        <p:strVal val="visible"/>
                                      </p:to>
                                    </p:set>
                                    <p:animEffect transition="in" filter="box(in)">
                                      <p:cBhvr>
                                        <p:cTn id="66" dur="500"/>
                                        <p:tgtEl>
                                          <p:spTgt spid="133125">
                                            <p:txEl>
                                              <p:pRg st="11" end="1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5" grpId="0" uiExpand="1" build="p"/>
      <p:bldP spid="125962" grpId="0" animBg="1"/>
      <p:bldP spid="40970" grpId="0" animBg="1"/>
      <p:bldP spid="40971" grpId="0" animBg="1"/>
      <p:bldP spid="40972"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4" name="Rectangle 6"/>
          <p:cNvSpPr>
            <a:spLocks noGrp="1" noChangeArrowheads="1"/>
          </p:cNvSpPr>
          <p:nvPr>
            <p:ph type="body" sz="half" idx="4294967295"/>
          </p:nvPr>
        </p:nvSpPr>
        <p:spPr>
          <a:xfrm>
            <a:off x="4596582" y="1196752"/>
            <a:ext cx="4043362" cy="4568825"/>
          </a:xfrm>
        </p:spPr>
        <p:txBody>
          <a:bodyPr>
            <a:noAutofit/>
          </a:bodyPr>
          <a:lstStyle/>
          <a:p>
            <a:pPr eaLnBrk="1" hangingPunct="1">
              <a:defRPr/>
            </a:pPr>
            <a:r>
              <a:rPr lang="sv-SE" sz="2200" dirty="0">
                <a:effectLst>
                  <a:outerShdw blurRad="38100" dist="38100" dir="2700000" algn="tl">
                    <a:srgbClr val="C0C0C0"/>
                  </a:outerShdw>
                </a:effectLst>
                <a:latin typeface="Tahoma" pitchFamily="34" charset="0"/>
                <a:ea typeface="Tahoma" pitchFamily="34" charset="0"/>
                <a:cs typeface="Tahoma" pitchFamily="34" charset="0"/>
              </a:rPr>
              <a:t>Högerklicka på filen och välj </a:t>
            </a:r>
            <a:r>
              <a:rPr lang="sv-SE" sz="2200" b="1" dirty="0">
                <a:effectLst>
                  <a:outerShdw blurRad="38100" dist="38100" dir="2700000" algn="tl">
                    <a:srgbClr val="C0C0C0"/>
                  </a:outerShdw>
                </a:effectLst>
                <a:latin typeface="Tahoma" pitchFamily="34" charset="0"/>
                <a:ea typeface="Tahoma" pitchFamily="34" charset="0"/>
                <a:cs typeface="Tahoma" pitchFamily="34" charset="0"/>
              </a:rPr>
              <a:t>Egenskaper</a:t>
            </a:r>
            <a:r>
              <a:rPr lang="sv-SE" sz="2200" dirty="0">
                <a:effectLst>
                  <a:outerShdw blurRad="38100" dist="38100" dir="2700000" algn="tl">
                    <a:srgbClr val="C0C0C0"/>
                  </a:outerShdw>
                </a:effectLst>
                <a:latin typeface="Tahoma" pitchFamily="34" charset="0"/>
                <a:ea typeface="Tahoma" pitchFamily="34" charset="0"/>
                <a:cs typeface="Tahoma" pitchFamily="34" charset="0"/>
              </a:rPr>
              <a:t>. Då visas en ruta med den viktigaste informationen om filen: filnamn, storlek, när den skapades, när den senast ändrades och när den senast användes.</a:t>
            </a:r>
          </a:p>
          <a:p>
            <a:pPr eaLnBrk="1" hangingPunct="1">
              <a:defRPr/>
            </a:pPr>
            <a:r>
              <a:rPr lang="sv-SE" sz="2200" dirty="0">
                <a:effectLst>
                  <a:outerShdw blurRad="38100" dist="38100" dir="2700000" algn="tl">
                    <a:srgbClr val="C0C0C0"/>
                  </a:outerShdw>
                </a:effectLst>
                <a:latin typeface="Tahoma" pitchFamily="34" charset="0"/>
                <a:ea typeface="Tahoma" pitchFamily="34" charset="0"/>
                <a:cs typeface="Tahoma" pitchFamily="34" charset="0"/>
              </a:rPr>
              <a:t>Skrivskydd:</a:t>
            </a:r>
            <a:br>
              <a:rPr lang="sv-SE" sz="2200" dirty="0">
                <a:effectLst>
                  <a:outerShdw blurRad="38100" dist="38100" dir="2700000" algn="tl">
                    <a:srgbClr val="C0C0C0"/>
                  </a:outerShdw>
                </a:effectLst>
                <a:latin typeface="Tahoma" pitchFamily="34" charset="0"/>
                <a:ea typeface="Tahoma" pitchFamily="34" charset="0"/>
                <a:cs typeface="Tahoma" pitchFamily="34" charset="0"/>
              </a:rPr>
            </a:br>
            <a:r>
              <a:rPr lang="sv-SE" sz="2200" dirty="0">
                <a:effectLst>
                  <a:outerShdw blurRad="38100" dist="38100" dir="2700000" algn="tl">
                    <a:srgbClr val="C0C0C0"/>
                  </a:outerShdw>
                </a:effectLst>
                <a:latin typeface="Tahoma" pitchFamily="34" charset="0"/>
                <a:ea typeface="Tahoma" pitchFamily="34" charset="0"/>
                <a:cs typeface="Tahoma" pitchFamily="34" charset="0"/>
              </a:rPr>
              <a:t>Om vi väljer </a:t>
            </a:r>
            <a:r>
              <a:rPr lang="sv-SE" sz="2200" b="1" dirty="0">
                <a:effectLst>
                  <a:outerShdw blurRad="38100" dist="38100" dir="2700000" algn="tl">
                    <a:srgbClr val="C0C0C0"/>
                  </a:outerShdw>
                </a:effectLst>
                <a:latin typeface="Tahoma" pitchFamily="34" charset="0"/>
                <a:ea typeface="Tahoma" pitchFamily="34" charset="0"/>
                <a:cs typeface="Tahoma" pitchFamily="34" charset="0"/>
              </a:rPr>
              <a:t>Skrivskydd</a:t>
            </a:r>
            <a:r>
              <a:rPr lang="sv-SE" sz="2200" dirty="0">
                <a:effectLst>
                  <a:outerShdw blurRad="38100" dist="38100" dir="2700000" algn="tl">
                    <a:srgbClr val="C0C0C0"/>
                  </a:outerShdw>
                </a:effectLst>
                <a:latin typeface="Tahoma" pitchFamily="34" charset="0"/>
                <a:ea typeface="Tahoma" pitchFamily="34" charset="0"/>
                <a:cs typeface="Tahoma" pitchFamily="34" charset="0"/>
              </a:rPr>
              <a:t> går det inte att ändra filen.</a:t>
            </a:r>
          </a:p>
          <a:p>
            <a:pPr eaLnBrk="1" hangingPunct="1">
              <a:defRPr/>
            </a:pPr>
            <a:r>
              <a:rPr lang="sv-SE" sz="2200" dirty="0">
                <a:effectLst>
                  <a:outerShdw blurRad="38100" dist="38100" dir="2700000" algn="tl">
                    <a:srgbClr val="C0C0C0"/>
                  </a:outerShdw>
                </a:effectLst>
                <a:latin typeface="Tahoma" pitchFamily="34" charset="0"/>
                <a:ea typeface="Tahoma" pitchFamily="34" charset="0"/>
                <a:cs typeface="Tahoma" pitchFamily="34" charset="0"/>
              </a:rPr>
              <a:t>Dold:</a:t>
            </a:r>
            <a:br>
              <a:rPr lang="sv-SE" sz="2200" dirty="0">
                <a:effectLst>
                  <a:outerShdw blurRad="38100" dist="38100" dir="2700000" algn="tl">
                    <a:srgbClr val="C0C0C0"/>
                  </a:outerShdw>
                </a:effectLst>
                <a:latin typeface="Tahoma" pitchFamily="34" charset="0"/>
                <a:ea typeface="Tahoma" pitchFamily="34" charset="0"/>
                <a:cs typeface="Tahoma" pitchFamily="34" charset="0"/>
              </a:rPr>
            </a:br>
            <a:r>
              <a:rPr lang="sv-SE" sz="2200" dirty="0">
                <a:effectLst>
                  <a:outerShdw blurRad="38100" dist="38100" dir="2700000" algn="tl">
                    <a:srgbClr val="C0C0C0"/>
                  </a:outerShdw>
                </a:effectLst>
                <a:latin typeface="Tahoma" pitchFamily="34" charset="0"/>
                <a:ea typeface="Tahoma" pitchFamily="34" charset="0"/>
                <a:cs typeface="Tahoma" pitchFamily="34" charset="0"/>
              </a:rPr>
              <a:t>Om vi väljer </a:t>
            </a:r>
            <a:r>
              <a:rPr lang="sv-SE" sz="2200" b="1" dirty="0">
                <a:effectLst>
                  <a:outerShdw blurRad="38100" dist="38100" dir="2700000" algn="tl">
                    <a:srgbClr val="C0C0C0"/>
                  </a:outerShdw>
                </a:effectLst>
                <a:latin typeface="Tahoma" pitchFamily="34" charset="0"/>
                <a:ea typeface="Tahoma" pitchFamily="34" charset="0"/>
                <a:cs typeface="Tahoma" pitchFamily="34" charset="0"/>
              </a:rPr>
              <a:t>Dold</a:t>
            </a:r>
            <a:r>
              <a:rPr lang="sv-SE" sz="2200" dirty="0">
                <a:effectLst>
                  <a:outerShdw blurRad="38100" dist="38100" dir="2700000" algn="tl">
                    <a:srgbClr val="C0C0C0"/>
                  </a:outerShdw>
                </a:effectLst>
                <a:latin typeface="Tahoma" pitchFamily="34" charset="0"/>
                <a:ea typeface="Tahoma" pitchFamily="34" charset="0"/>
                <a:cs typeface="Tahoma" pitchFamily="34" charset="0"/>
              </a:rPr>
              <a:t> kan användaren inte längre se filen.</a:t>
            </a:r>
          </a:p>
        </p:txBody>
      </p:sp>
      <p:pic>
        <p:nvPicPr>
          <p:cNvPr id="135175" name="Picture 36"/>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755576" y="1577452"/>
            <a:ext cx="2921000" cy="3920088"/>
          </a:xfrm>
        </p:spPr>
      </p:pic>
      <p:sp>
        <p:nvSpPr>
          <p:cNvPr id="8" name="textruta 7"/>
          <p:cNvSpPr txBox="1"/>
          <p:nvPr/>
        </p:nvSpPr>
        <p:spPr>
          <a:xfrm>
            <a:off x="4932040" y="260648"/>
            <a:ext cx="3707904" cy="792088"/>
          </a:xfrm>
          <a:prstGeom prst="rect">
            <a:avLst/>
          </a:prstGeom>
          <a:noFill/>
        </p:spPr>
        <p:txBody>
          <a:bodyPr wrap="square" rtlCol="0">
            <a:spAutoFit/>
          </a:bodyPr>
          <a:lstStyle/>
          <a:p>
            <a:r>
              <a:rPr lang="sv-SE" sz="4400" dirty="0">
                <a:solidFill>
                  <a:schemeClr val="accent1"/>
                </a:solidFill>
                <a:latin typeface="Tahoma" pitchFamily="34" charset="0"/>
                <a:ea typeface="Tahoma" pitchFamily="34" charset="0"/>
                <a:cs typeface="Tahoma" pitchFamily="34" charset="0"/>
              </a:rPr>
              <a:t>Filegenskaper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5175"/>
                                        </p:tgtEl>
                                        <p:attrNameLst>
                                          <p:attrName>style.visibility</p:attrName>
                                        </p:attrNameLst>
                                      </p:cBhvr>
                                      <p:to>
                                        <p:strVal val="visible"/>
                                      </p:to>
                                    </p:set>
                                    <p:animEffect transition="in" filter="wheel(4)">
                                      <p:cBhvr>
                                        <p:cTn id="7" dur="2000"/>
                                        <p:tgtEl>
                                          <p:spTgt spid="13517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5174">
                                            <p:txEl>
                                              <p:pRg st="0" end="0"/>
                                            </p:txEl>
                                          </p:spTgt>
                                        </p:tgtEl>
                                        <p:attrNameLst>
                                          <p:attrName>style.visibility</p:attrName>
                                        </p:attrNameLst>
                                      </p:cBhvr>
                                      <p:to>
                                        <p:strVal val="visible"/>
                                      </p:to>
                                    </p:set>
                                    <p:animEffect transition="in" filter="box(in)">
                                      <p:cBhvr>
                                        <p:cTn id="12" dur="500"/>
                                        <p:tgtEl>
                                          <p:spTgt spid="13517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5174">
                                            <p:txEl>
                                              <p:pRg st="1" end="1"/>
                                            </p:txEl>
                                          </p:spTgt>
                                        </p:tgtEl>
                                        <p:attrNameLst>
                                          <p:attrName>style.visibility</p:attrName>
                                        </p:attrNameLst>
                                      </p:cBhvr>
                                      <p:to>
                                        <p:strVal val="visible"/>
                                      </p:to>
                                    </p:set>
                                    <p:animEffect transition="in" filter="box(in)">
                                      <p:cBhvr>
                                        <p:cTn id="17" dur="500"/>
                                        <p:tgtEl>
                                          <p:spTgt spid="13517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5174">
                                            <p:txEl>
                                              <p:pRg st="2" end="2"/>
                                            </p:txEl>
                                          </p:spTgt>
                                        </p:tgtEl>
                                        <p:attrNameLst>
                                          <p:attrName>style.visibility</p:attrName>
                                        </p:attrNameLst>
                                      </p:cBhvr>
                                      <p:to>
                                        <p:strVal val="visible"/>
                                      </p:to>
                                    </p:set>
                                    <p:animEffect transition="in" filter="box(in)">
                                      <p:cBhvr>
                                        <p:cTn id="22" dur="500"/>
                                        <p:tgtEl>
                                          <p:spTgt spid="1351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4"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4"/>
          <p:cNvSpPr>
            <a:spLocks noGrp="1" noChangeArrowheads="1"/>
          </p:cNvSpPr>
          <p:nvPr>
            <p:ph type="title" idx="4294967295"/>
          </p:nvPr>
        </p:nvSpPr>
        <p:spPr>
          <a:xfrm>
            <a:off x="0" y="301625"/>
            <a:ext cx="9144000" cy="1143000"/>
          </a:xfrm>
        </p:spPr>
        <p:txBody>
          <a:bodyPr anchor="ctr" anchorCtr="1">
            <a:normAutofit fontScale="90000"/>
          </a:bodyPr>
          <a:lstStyle/>
          <a:p>
            <a:pPr algn="l" eaLnBrk="1" hangingPunct="1">
              <a:defRPr/>
            </a:pPr>
            <a:r>
              <a:rPr lang="sv-SE" dirty="0">
                <a:solidFill>
                  <a:schemeClr val="accent1"/>
                </a:solidFill>
                <a:latin typeface="Tahoma" pitchFamily="34" charset="0"/>
                <a:ea typeface="Tahoma" pitchFamily="34" charset="0"/>
                <a:cs typeface="Tahoma" pitchFamily="34" charset="0"/>
              </a:rPr>
              <a:t>Skapa en ny mapp eller en ny fil i </a:t>
            </a:r>
            <a:br>
              <a:rPr lang="sv-SE" dirty="0">
                <a:solidFill>
                  <a:schemeClr val="accent1"/>
                </a:solidFill>
                <a:latin typeface="Tahoma" pitchFamily="34" charset="0"/>
                <a:ea typeface="Tahoma" pitchFamily="34" charset="0"/>
                <a:cs typeface="Tahoma" pitchFamily="34" charset="0"/>
              </a:rPr>
            </a:br>
            <a:r>
              <a:rPr lang="sv-SE" dirty="0">
                <a:solidFill>
                  <a:schemeClr val="accent1"/>
                </a:solidFill>
                <a:latin typeface="Tahoma" pitchFamily="34" charset="0"/>
                <a:ea typeface="Tahoma" pitchFamily="34" charset="0"/>
                <a:cs typeface="Tahoma" pitchFamily="34" charset="0"/>
              </a:rPr>
              <a:t>ett specifikt fönster.</a:t>
            </a:r>
          </a:p>
        </p:txBody>
      </p:sp>
      <p:sp>
        <p:nvSpPr>
          <p:cNvPr id="137222" name="Rectangle 6"/>
          <p:cNvSpPr>
            <a:spLocks noGrp="1" noChangeArrowheads="1"/>
          </p:cNvSpPr>
          <p:nvPr>
            <p:ph type="body" sz="half" idx="4294967295"/>
          </p:nvPr>
        </p:nvSpPr>
        <p:spPr>
          <a:xfrm>
            <a:off x="5076056" y="1628800"/>
            <a:ext cx="3654425" cy="4770437"/>
          </a:xfrm>
        </p:spPr>
        <p:txBody>
          <a:bodyPr>
            <a:noAutofit/>
          </a:bodyPr>
          <a:lstStyle/>
          <a:p>
            <a:pPr eaLnBrk="1" hangingPunct="1">
              <a:defRPr/>
            </a:pPr>
            <a:r>
              <a:rPr lang="sv-SE" sz="2200" dirty="0">
                <a:effectLst>
                  <a:outerShdw blurRad="38100" dist="38100" dir="2700000" algn="tl">
                    <a:srgbClr val="C0C0C0"/>
                  </a:outerShdw>
                </a:effectLst>
                <a:latin typeface="Tahoma" pitchFamily="34" charset="0"/>
                <a:ea typeface="Tahoma" pitchFamily="34" charset="0"/>
                <a:cs typeface="Tahoma" pitchFamily="34" charset="0"/>
              </a:rPr>
              <a:t>Öppna det fönster där du vill skapa en ny fil eller mapp. Högerklicka i ett tomt utrymme i fönstret och välj sedan </a:t>
            </a:r>
            <a:r>
              <a:rPr lang="sv-SE" sz="2200" b="1" dirty="0">
                <a:effectLst>
                  <a:outerShdw blurRad="38100" dist="38100" dir="2700000" algn="tl">
                    <a:srgbClr val="C0C0C0"/>
                  </a:outerShdw>
                </a:effectLst>
                <a:latin typeface="Tahoma" pitchFamily="34" charset="0"/>
                <a:ea typeface="Tahoma" pitchFamily="34" charset="0"/>
                <a:cs typeface="Tahoma" pitchFamily="34" charset="0"/>
              </a:rPr>
              <a:t>Nytt</a:t>
            </a:r>
            <a:r>
              <a:rPr lang="sv-SE" sz="2200" dirty="0">
                <a:effectLst>
                  <a:outerShdw blurRad="38100" dist="38100" dir="2700000" algn="tl">
                    <a:srgbClr val="C0C0C0"/>
                  </a:outerShdw>
                </a:effectLst>
                <a:latin typeface="Tahoma" pitchFamily="34" charset="0"/>
                <a:ea typeface="Tahoma" pitchFamily="34" charset="0"/>
                <a:cs typeface="Tahoma" pitchFamily="34" charset="0"/>
              </a:rPr>
              <a:t> från snabbmenyn och välj </a:t>
            </a:r>
            <a:r>
              <a:rPr lang="sv-SE" sz="2200" b="1" dirty="0">
                <a:effectLst>
                  <a:outerShdw blurRad="38100" dist="38100" dir="2700000" algn="tl">
                    <a:srgbClr val="C0C0C0"/>
                  </a:outerShdw>
                </a:effectLst>
                <a:latin typeface="Tahoma" pitchFamily="34" charset="0"/>
                <a:ea typeface="Tahoma" pitchFamily="34" charset="0"/>
                <a:cs typeface="Tahoma" pitchFamily="34" charset="0"/>
              </a:rPr>
              <a:t>Mapp</a:t>
            </a:r>
            <a:r>
              <a:rPr lang="sv-SE" sz="2200" dirty="0">
                <a:effectLst>
                  <a:outerShdw blurRad="38100" dist="38100" dir="2700000" algn="tl">
                    <a:srgbClr val="C0C0C0"/>
                  </a:outerShdw>
                </a:effectLst>
                <a:latin typeface="Tahoma" pitchFamily="34" charset="0"/>
                <a:ea typeface="Tahoma" pitchFamily="34" charset="0"/>
                <a:cs typeface="Tahoma" pitchFamily="34" charset="0"/>
              </a:rPr>
              <a:t> eller filtyp från nästa snabbmeny. </a:t>
            </a:r>
          </a:p>
          <a:p>
            <a:pPr eaLnBrk="1" hangingPunct="1">
              <a:defRPr/>
            </a:pPr>
            <a:r>
              <a:rPr lang="sv-SE" sz="2200" dirty="0">
                <a:effectLst>
                  <a:outerShdw blurRad="38100" dist="38100" dir="2700000" algn="tl">
                    <a:srgbClr val="C0C0C0"/>
                  </a:outerShdw>
                </a:effectLst>
                <a:latin typeface="Tahoma" pitchFamily="34" charset="0"/>
                <a:ea typeface="Tahoma" pitchFamily="34" charset="0"/>
                <a:cs typeface="Tahoma" pitchFamily="34" charset="0"/>
              </a:rPr>
              <a:t>Bestäm namn på den nya mappen. Namnet får inte innehålla specialtecken som |? /^ * &gt;. Tryck på </a:t>
            </a:r>
            <a:r>
              <a:rPr lang="sv-SE" sz="2200" dirty="0" err="1">
                <a:effectLst>
                  <a:outerShdw blurRad="38100" dist="38100" dir="2700000" algn="tl">
                    <a:srgbClr val="C0C0C0"/>
                  </a:outerShdw>
                </a:effectLst>
                <a:latin typeface="Tahoma" pitchFamily="34" charset="0"/>
                <a:ea typeface="Tahoma" pitchFamily="34" charset="0"/>
                <a:cs typeface="Tahoma" pitchFamily="34" charset="0"/>
              </a:rPr>
              <a:t>Enter-tangenten</a:t>
            </a:r>
            <a:r>
              <a:rPr lang="sv-SE" sz="2200" dirty="0">
                <a:effectLst>
                  <a:outerShdw blurRad="38100" dist="38100" dir="2700000" algn="tl">
                    <a:srgbClr val="C0C0C0"/>
                  </a:outerShdw>
                </a:effectLst>
                <a:latin typeface="Tahoma" pitchFamily="34" charset="0"/>
                <a:ea typeface="Tahoma" pitchFamily="34" charset="0"/>
                <a:cs typeface="Tahoma" pitchFamily="34" charset="0"/>
              </a:rPr>
              <a:t> för att spara namnet.</a:t>
            </a:r>
          </a:p>
        </p:txBody>
      </p:sp>
      <p:pic>
        <p:nvPicPr>
          <p:cNvPr id="137223" name="Picture 3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539552" y="2141351"/>
            <a:ext cx="3963988" cy="3584105"/>
          </a:xfrm>
        </p:spPr>
      </p:pic>
      <p:sp>
        <p:nvSpPr>
          <p:cNvPr id="125962" name="Oval 10"/>
          <p:cNvSpPr>
            <a:spLocks noChangeArrowheads="1"/>
          </p:cNvSpPr>
          <p:nvPr/>
        </p:nvSpPr>
        <p:spPr bwMode="auto">
          <a:xfrm>
            <a:off x="545116" y="3703639"/>
            <a:ext cx="1002548" cy="445442"/>
          </a:xfrm>
          <a:prstGeom prst="ellipse">
            <a:avLst/>
          </a:prstGeom>
          <a:solidFill>
            <a:schemeClr val="accent1">
              <a:alpha val="0"/>
            </a:schemeClr>
          </a:solidFill>
          <a:ln w="3810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7222">
                                            <p:txEl>
                                              <p:pRg st="0" end="0"/>
                                            </p:txEl>
                                          </p:spTgt>
                                        </p:tgtEl>
                                        <p:attrNameLst>
                                          <p:attrName>style.visibility</p:attrName>
                                        </p:attrNameLst>
                                      </p:cBhvr>
                                      <p:to>
                                        <p:strVal val="visible"/>
                                      </p:to>
                                    </p:set>
                                    <p:animEffect transition="in" filter="blinds(horizontal)">
                                      <p:cBhvr>
                                        <p:cTn id="7" dur="500"/>
                                        <p:tgtEl>
                                          <p:spTgt spid="1372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7222">
                                            <p:txEl>
                                              <p:pRg st="1" end="1"/>
                                            </p:txEl>
                                          </p:spTgt>
                                        </p:tgtEl>
                                        <p:attrNameLst>
                                          <p:attrName>style.visibility</p:attrName>
                                        </p:attrNameLst>
                                      </p:cBhvr>
                                      <p:to>
                                        <p:strVal val="visible"/>
                                      </p:to>
                                    </p:set>
                                    <p:animEffect transition="in" filter="blinds(horizontal)">
                                      <p:cBhvr>
                                        <p:cTn id="12" dur="500"/>
                                        <p:tgtEl>
                                          <p:spTgt spid="1372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37223"/>
                                        </p:tgtEl>
                                        <p:attrNameLst>
                                          <p:attrName>style.visibility</p:attrName>
                                        </p:attrNameLst>
                                      </p:cBhvr>
                                      <p:to>
                                        <p:strVal val="visible"/>
                                      </p:to>
                                    </p:set>
                                    <p:animEffect transition="in" filter="checkerboard(across)">
                                      <p:cBhvr>
                                        <p:cTn id="17" dur="500"/>
                                        <p:tgtEl>
                                          <p:spTgt spid="13722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5962"/>
                                        </p:tgtEl>
                                        <p:attrNameLst>
                                          <p:attrName>style.visibility</p:attrName>
                                        </p:attrNameLst>
                                      </p:cBhvr>
                                      <p:to>
                                        <p:strVal val="visible"/>
                                      </p:to>
                                    </p:set>
                                    <p:anim calcmode="lin" valueType="num">
                                      <p:cBhvr additive="base">
                                        <p:cTn id="22" dur="500" fill="hold"/>
                                        <p:tgtEl>
                                          <p:spTgt spid="125962"/>
                                        </p:tgtEl>
                                        <p:attrNameLst>
                                          <p:attrName>ppt_x</p:attrName>
                                        </p:attrNameLst>
                                      </p:cBhvr>
                                      <p:tavLst>
                                        <p:tav tm="0">
                                          <p:val>
                                            <p:strVal val="#ppt_x"/>
                                          </p:val>
                                        </p:tav>
                                        <p:tav tm="100000">
                                          <p:val>
                                            <p:strVal val="#ppt_x"/>
                                          </p:val>
                                        </p:tav>
                                      </p:tavLst>
                                    </p:anim>
                                    <p:anim calcmode="lin" valueType="num">
                                      <p:cBhvr additive="base">
                                        <p:cTn id="23" dur="500" fill="hold"/>
                                        <p:tgtEl>
                                          <p:spTgt spid="1259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build="p"/>
      <p:bldP spid="12596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Grp="1" noChangeArrowheads="1"/>
          </p:cNvSpPr>
          <p:nvPr>
            <p:ph type="title" idx="4294967295"/>
          </p:nvPr>
        </p:nvSpPr>
        <p:spPr>
          <a:xfrm>
            <a:off x="0" y="301625"/>
            <a:ext cx="9144000" cy="776288"/>
          </a:xfrm>
        </p:spPr>
        <p:txBody>
          <a:bodyPr anchor="ctr" anchorCtr="1"/>
          <a:lstStyle/>
          <a:p>
            <a:pPr rtl="1" eaLnBrk="1" hangingPunct="1">
              <a:defRPr/>
            </a:pPr>
            <a:r>
              <a:rPr lang="en-US" dirty="0" err="1">
                <a:solidFill>
                  <a:schemeClr val="accent1"/>
                </a:solidFill>
              </a:rPr>
              <a:t>Spara</a:t>
            </a:r>
            <a:r>
              <a:rPr lang="en-US" dirty="0">
                <a:solidFill>
                  <a:schemeClr val="accent1"/>
                </a:solidFill>
              </a:rPr>
              <a:t> </a:t>
            </a:r>
            <a:r>
              <a:rPr lang="en-US" dirty="0" err="1">
                <a:solidFill>
                  <a:schemeClr val="accent1"/>
                </a:solidFill>
              </a:rPr>
              <a:t>och</a:t>
            </a:r>
            <a:r>
              <a:rPr lang="en-US" dirty="0">
                <a:solidFill>
                  <a:schemeClr val="accent1"/>
                </a:solidFill>
              </a:rPr>
              <a:t> </a:t>
            </a:r>
            <a:r>
              <a:rPr lang="en-US" dirty="0" err="1">
                <a:solidFill>
                  <a:schemeClr val="accent1"/>
                </a:solidFill>
              </a:rPr>
              <a:t>spara</a:t>
            </a:r>
            <a:r>
              <a:rPr lang="en-US" dirty="0">
                <a:solidFill>
                  <a:schemeClr val="accent1"/>
                </a:solidFill>
              </a:rPr>
              <a:t> </a:t>
            </a:r>
            <a:r>
              <a:rPr lang="en-US" dirty="0" err="1">
                <a:solidFill>
                  <a:schemeClr val="accent1"/>
                </a:solidFill>
              </a:rPr>
              <a:t>som</a:t>
            </a:r>
            <a:r>
              <a:rPr lang="en-US" dirty="0">
                <a:solidFill>
                  <a:schemeClr val="accent1"/>
                </a:solidFill>
              </a:rPr>
              <a:t> </a:t>
            </a:r>
            <a:endParaRPr lang="sv-SE" dirty="0">
              <a:solidFill>
                <a:schemeClr val="accent1"/>
              </a:solidFill>
            </a:endParaRPr>
          </a:p>
        </p:txBody>
      </p:sp>
      <p:sp>
        <p:nvSpPr>
          <p:cNvPr id="139269" name="Rectangle 5"/>
          <p:cNvSpPr>
            <a:spLocks noGrp="1" noChangeArrowheads="1"/>
          </p:cNvSpPr>
          <p:nvPr>
            <p:ph type="body" sz="half" idx="4294967295"/>
          </p:nvPr>
        </p:nvSpPr>
        <p:spPr>
          <a:xfrm>
            <a:off x="539552" y="1052736"/>
            <a:ext cx="8208912" cy="2304256"/>
          </a:xfrm>
        </p:spPr>
        <p:txBody>
          <a:bodyPr>
            <a:noAutofit/>
          </a:bodyPr>
          <a:lstStyle/>
          <a:p>
            <a:pPr eaLnBrk="1" hangingPunct="1">
              <a:defRPr/>
            </a:pPr>
            <a:r>
              <a:rPr lang="sv-SE" sz="1800" dirty="0">
                <a:latin typeface="Tahoma" pitchFamily="34" charset="0"/>
                <a:ea typeface="Tahoma" pitchFamily="34" charset="0"/>
                <a:cs typeface="Tahoma" pitchFamily="34" charset="0"/>
              </a:rPr>
              <a:t>Första gången du sparar en fil ska du använda</a:t>
            </a:r>
            <a:r>
              <a:rPr lang="sv-SE" sz="1800" b="1" dirty="0">
                <a:latin typeface="Tahoma" pitchFamily="34" charset="0"/>
                <a:ea typeface="Tahoma" pitchFamily="34" charset="0"/>
                <a:cs typeface="Tahoma" pitchFamily="34" charset="0"/>
              </a:rPr>
              <a:t> Spara som </a:t>
            </a:r>
            <a:r>
              <a:rPr lang="sv-SE" sz="1800" dirty="0">
                <a:latin typeface="Tahoma" pitchFamily="34" charset="0"/>
                <a:ea typeface="Tahoma" pitchFamily="34" charset="0"/>
                <a:cs typeface="Tahoma" pitchFamily="34" charset="0"/>
              </a:rPr>
              <a:t>från </a:t>
            </a:r>
            <a:r>
              <a:rPr lang="sv-SE" sz="1800" dirty="0" err="1">
                <a:latin typeface="Tahoma" pitchFamily="34" charset="0"/>
                <a:ea typeface="Tahoma" pitchFamily="34" charset="0"/>
                <a:cs typeface="Tahoma" pitchFamily="34" charset="0"/>
              </a:rPr>
              <a:t>Arkivmenyn</a:t>
            </a:r>
            <a:r>
              <a:rPr lang="sv-SE" sz="1800" dirty="0">
                <a:latin typeface="Tahoma" pitchFamily="34" charset="0"/>
                <a:ea typeface="Tahoma" pitchFamily="34" charset="0"/>
                <a:cs typeface="Tahoma" pitchFamily="34" charset="0"/>
              </a:rPr>
              <a:t>. Där väljer du filnamn och den plats du vill spara filen på.</a:t>
            </a:r>
          </a:p>
          <a:p>
            <a:pPr eaLnBrk="1" hangingPunct="1">
              <a:defRPr/>
            </a:pPr>
            <a:r>
              <a:rPr lang="sv-SE" sz="1800" dirty="0">
                <a:latin typeface="Tahoma" pitchFamily="34" charset="0"/>
                <a:ea typeface="Tahoma" pitchFamily="34" charset="0"/>
                <a:cs typeface="Tahoma" pitchFamily="34" charset="0"/>
              </a:rPr>
              <a:t>I fortsättningen använder du </a:t>
            </a:r>
            <a:r>
              <a:rPr lang="sv-SE" sz="1800" b="1" dirty="0">
                <a:latin typeface="Tahoma" pitchFamily="34" charset="0"/>
                <a:ea typeface="Tahoma" pitchFamily="34" charset="0"/>
                <a:cs typeface="Tahoma" pitchFamily="34" charset="0"/>
              </a:rPr>
              <a:t>Spara</a:t>
            </a:r>
            <a:r>
              <a:rPr lang="sv-SE" sz="1800" dirty="0">
                <a:latin typeface="Tahoma" pitchFamily="34" charset="0"/>
                <a:ea typeface="Tahoma" pitchFamily="34" charset="0"/>
                <a:cs typeface="Tahoma" pitchFamily="34" charset="0"/>
              </a:rPr>
              <a:t> i </a:t>
            </a:r>
            <a:r>
              <a:rPr lang="sv-SE" sz="1800" dirty="0" err="1">
                <a:latin typeface="Tahoma" pitchFamily="34" charset="0"/>
                <a:ea typeface="Tahoma" pitchFamily="34" charset="0"/>
                <a:cs typeface="Tahoma" pitchFamily="34" charset="0"/>
              </a:rPr>
              <a:t>Arkivmenyn</a:t>
            </a:r>
            <a:r>
              <a:rPr lang="sv-SE" sz="1800" dirty="0">
                <a:latin typeface="Tahoma" pitchFamily="34" charset="0"/>
                <a:ea typeface="Tahoma" pitchFamily="34" charset="0"/>
                <a:cs typeface="Tahoma" pitchFamily="34" charset="0"/>
              </a:rPr>
              <a:t> för att spara ditt dokument på samma plats och under samma namn som tidigare.  Ett alternativ är att klicka på diskettbilden</a:t>
            </a:r>
            <a:r>
              <a:rPr lang="sv-SE" sz="1800" b="1" dirty="0">
                <a:latin typeface="Tahoma" pitchFamily="34" charset="0"/>
                <a:ea typeface="Tahoma" pitchFamily="34" charset="0"/>
                <a:cs typeface="Tahoma" pitchFamily="34" charset="0"/>
              </a:rPr>
              <a:t> </a:t>
            </a:r>
            <a:r>
              <a:rPr lang="sv-SE" sz="1800" dirty="0">
                <a:latin typeface="Tahoma" pitchFamily="34" charset="0"/>
                <a:ea typeface="Tahoma" pitchFamily="34" charset="0"/>
                <a:cs typeface="Tahoma" pitchFamily="34" charset="0"/>
              </a:rPr>
              <a:t>i menyraden. </a:t>
            </a:r>
          </a:p>
          <a:p>
            <a:pPr eaLnBrk="1" hangingPunct="1">
              <a:defRPr/>
            </a:pPr>
            <a:r>
              <a:rPr lang="sv-SE" sz="1800" dirty="0">
                <a:latin typeface="Tahoma" pitchFamily="34" charset="0"/>
                <a:ea typeface="Tahoma" pitchFamily="34" charset="0"/>
                <a:cs typeface="Tahoma" pitchFamily="34" charset="0"/>
              </a:rPr>
              <a:t>Om du vill ändra namn på filen eller spara den på ett annat ställe använder du </a:t>
            </a:r>
            <a:r>
              <a:rPr lang="sv-SE" sz="1800" b="1" dirty="0">
                <a:latin typeface="Tahoma" pitchFamily="34" charset="0"/>
                <a:ea typeface="Tahoma" pitchFamily="34" charset="0"/>
                <a:cs typeface="Tahoma" pitchFamily="34" charset="0"/>
              </a:rPr>
              <a:t>Spara som </a:t>
            </a:r>
            <a:r>
              <a:rPr lang="sv-SE" sz="1800" dirty="0">
                <a:latin typeface="Tahoma" pitchFamily="34" charset="0"/>
                <a:ea typeface="Tahoma" pitchFamily="34" charset="0"/>
                <a:cs typeface="Tahoma" pitchFamily="34" charset="0"/>
              </a:rPr>
              <a:t>från </a:t>
            </a:r>
            <a:r>
              <a:rPr lang="sv-SE" sz="1800" dirty="0" err="1">
                <a:latin typeface="Tahoma" pitchFamily="34" charset="0"/>
                <a:ea typeface="Tahoma" pitchFamily="34" charset="0"/>
                <a:cs typeface="Tahoma" pitchFamily="34" charset="0"/>
              </a:rPr>
              <a:t>Arkivmenyn</a:t>
            </a:r>
            <a:r>
              <a:rPr lang="sv-SE" sz="1800" dirty="0">
                <a:latin typeface="Tahoma" pitchFamily="34" charset="0"/>
                <a:ea typeface="Tahoma" pitchFamily="34" charset="0"/>
                <a:cs typeface="Tahoma" pitchFamily="34" charset="0"/>
              </a:rPr>
              <a:t>. Där kan du välja nytt filnamn eller ny plats.  </a:t>
            </a:r>
            <a:endParaRPr lang="sv-SE" sz="1800"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39271" name="Picture 38"/>
          <p:cNvPicPr>
            <a:picLocks noGrp="1" noChangeAspect="1" noChangeArrowheads="1"/>
          </p:cNvPicPr>
          <p:nvPr>
            <p:ph sz="half" idx="4294967295"/>
          </p:nvPr>
        </p:nvPicPr>
        <p:blipFill>
          <a:blip r:embed="rId2" cstate="print"/>
          <a:srcRect/>
          <a:stretch>
            <a:fillRect/>
          </a:stretch>
        </p:blipFill>
        <p:spPr>
          <a:xfrm>
            <a:off x="899592" y="3501008"/>
            <a:ext cx="7888287" cy="3143250"/>
          </a:xfrm>
        </p:spPr>
      </p:pic>
      <p:sp>
        <p:nvSpPr>
          <p:cNvPr id="44039" name="Line 7"/>
          <p:cNvSpPr>
            <a:spLocks noChangeShapeType="1"/>
          </p:cNvSpPr>
          <p:nvPr/>
        </p:nvSpPr>
        <p:spPr bwMode="auto">
          <a:xfrm>
            <a:off x="611560" y="4221088"/>
            <a:ext cx="576263" cy="0"/>
          </a:xfrm>
          <a:prstGeom prst="line">
            <a:avLst/>
          </a:prstGeom>
          <a:noFill/>
          <a:ln w="25400">
            <a:solidFill>
              <a:schemeClr val="hlink"/>
            </a:solidFill>
            <a:round/>
            <a:headEnd/>
            <a:tailEnd type="stealth" w="med" len="med"/>
          </a:ln>
        </p:spPr>
        <p:txBody>
          <a:bodyPr wrap="none" anchor="ctr">
            <a:spAutoFit/>
          </a:bodyPr>
          <a:lstStyle/>
          <a:p>
            <a:endParaRPr lang="sv-SE"/>
          </a:p>
        </p:txBody>
      </p:sp>
      <p:sp>
        <p:nvSpPr>
          <p:cNvPr id="44040" name="Line 8"/>
          <p:cNvSpPr>
            <a:spLocks noChangeShapeType="1"/>
          </p:cNvSpPr>
          <p:nvPr/>
        </p:nvSpPr>
        <p:spPr bwMode="auto">
          <a:xfrm>
            <a:off x="611560" y="4365104"/>
            <a:ext cx="576263" cy="0"/>
          </a:xfrm>
          <a:prstGeom prst="line">
            <a:avLst/>
          </a:prstGeom>
          <a:noFill/>
          <a:ln w="25400">
            <a:solidFill>
              <a:schemeClr val="hlink"/>
            </a:solidFill>
            <a:round/>
            <a:headEnd/>
            <a:tailEnd type="stealth" w="med" len="med"/>
          </a:ln>
        </p:spPr>
        <p:txBody>
          <a:bodyPr wrap="none" anchor="ctr">
            <a:spAutoFit/>
          </a:bodyPr>
          <a:lstStyle/>
          <a:p>
            <a:endParaRPr lang="sv-SE"/>
          </a:p>
        </p:txBody>
      </p:sp>
      <p:sp>
        <p:nvSpPr>
          <p:cNvPr id="44041" name="Line 9"/>
          <p:cNvSpPr>
            <a:spLocks noChangeShapeType="1"/>
          </p:cNvSpPr>
          <p:nvPr/>
        </p:nvSpPr>
        <p:spPr bwMode="auto">
          <a:xfrm>
            <a:off x="4572000" y="4725144"/>
            <a:ext cx="576262" cy="0"/>
          </a:xfrm>
          <a:prstGeom prst="line">
            <a:avLst/>
          </a:prstGeom>
          <a:noFill/>
          <a:ln w="25400">
            <a:solidFill>
              <a:schemeClr val="hlink"/>
            </a:solidFill>
            <a:round/>
            <a:headEnd/>
            <a:tailEnd type="stealth" w="med" len="med"/>
          </a:ln>
        </p:spPr>
        <p:txBody>
          <a:bodyPr wrap="none" anchor="ctr">
            <a:spAutoFit/>
          </a:bodyPr>
          <a:lstStyle/>
          <a:p>
            <a:endParaRPr lang="sv-SE"/>
          </a:p>
        </p:txBody>
      </p:sp>
      <p:sp>
        <p:nvSpPr>
          <p:cNvPr id="44042" name="Line 10"/>
          <p:cNvSpPr>
            <a:spLocks noChangeShapeType="1"/>
          </p:cNvSpPr>
          <p:nvPr/>
        </p:nvSpPr>
        <p:spPr bwMode="auto">
          <a:xfrm>
            <a:off x="4572000" y="4581128"/>
            <a:ext cx="576262" cy="0"/>
          </a:xfrm>
          <a:prstGeom prst="line">
            <a:avLst/>
          </a:prstGeom>
          <a:noFill/>
          <a:ln w="25400">
            <a:solidFill>
              <a:schemeClr val="hlink"/>
            </a:solidFill>
            <a:round/>
            <a:headEnd/>
            <a:tailEnd type="stealth" w="med" len="med"/>
          </a:ln>
        </p:spPr>
        <p:txBody>
          <a:bodyPr wrap="none" anchor="ctr">
            <a:spAutoFit/>
          </a:bodyPr>
          <a:lstStyle/>
          <a:p>
            <a:endParaRPr lang="sv-SE"/>
          </a:p>
        </p:txBody>
      </p:sp>
      <p:sp>
        <p:nvSpPr>
          <p:cNvPr id="44045" name="Oval 13"/>
          <p:cNvSpPr>
            <a:spLocks noChangeArrowheads="1"/>
          </p:cNvSpPr>
          <p:nvPr/>
        </p:nvSpPr>
        <p:spPr bwMode="auto">
          <a:xfrm>
            <a:off x="827584" y="3501008"/>
            <a:ext cx="503238" cy="144462"/>
          </a:xfrm>
          <a:prstGeom prst="ellipse">
            <a:avLst/>
          </a:prstGeom>
          <a:solidFill>
            <a:schemeClr val="accent1">
              <a:alpha val="0"/>
            </a:schemeClr>
          </a:solidFill>
          <a:ln w="25400" algn="ctr">
            <a:solidFill>
              <a:schemeClr val="hlink"/>
            </a:solidFill>
            <a:round/>
            <a:headEnd/>
            <a:tailEnd/>
          </a:ln>
        </p:spPr>
        <p:txBody>
          <a:bodyPr wrap="none" anchor="ctr">
            <a:spAutoFit/>
          </a:bodyPr>
          <a:lstStyle/>
          <a:p>
            <a:endParaRPr lang="sv-SE"/>
          </a:p>
        </p:txBody>
      </p:sp>
      <p:sp>
        <p:nvSpPr>
          <p:cNvPr id="44046" name="Oval 14"/>
          <p:cNvSpPr>
            <a:spLocks noChangeArrowheads="1"/>
          </p:cNvSpPr>
          <p:nvPr/>
        </p:nvSpPr>
        <p:spPr bwMode="auto">
          <a:xfrm>
            <a:off x="5004048" y="4077072"/>
            <a:ext cx="503237" cy="144463"/>
          </a:xfrm>
          <a:prstGeom prst="ellipse">
            <a:avLst/>
          </a:prstGeom>
          <a:solidFill>
            <a:schemeClr val="accent1">
              <a:alpha val="0"/>
            </a:schemeClr>
          </a:solidFill>
          <a:ln w="25400" algn="ctr">
            <a:solidFill>
              <a:schemeClr val="hlink"/>
            </a:solidFill>
            <a:round/>
            <a:headEnd/>
            <a:tailEnd/>
          </a:ln>
        </p:spPr>
        <p:txBody>
          <a:bodyPr wrap="none" anchor="ctr">
            <a:spAutoFit/>
          </a:bodyPr>
          <a:lstStyle/>
          <a:p>
            <a:endParaRPr lang="sv-S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9269">
                                            <p:txEl>
                                              <p:pRg st="0" end="0"/>
                                            </p:txEl>
                                          </p:spTgt>
                                        </p:tgtEl>
                                        <p:attrNameLst>
                                          <p:attrName>style.visibility</p:attrName>
                                        </p:attrNameLst>
                                      </p:cBhvr>
                                      <p:to>
                                        <p:strVal val="visible"/>
                                      </p:to>
                                    </p:set>
                                    <p:animEffect transition="in" filter="box(in)">
                                      <p:cBhvr>
                                        <p:cTn id="7" dur="500"/>
                                        <p:tgtEl>
                                          <p:spTgt spid="139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9269">
                                            <p:txEl>
                                              <p:pRg st="1" end="1"/>
                                            </p:txEl>
                                          </p:spTgt>
                                        </p:tgtEl>
                                        <p:attrNameLst>
                                          <p:attrName>style.visibility</p:attrName>
                                        </p:attrNameLst>
                                      </p:cBhvr>
                                      <p:to>
                                        <p:strVal val="visible"/>
                                      </p:to>
                                    </p:set>
                                    <p:animEffect transition="in" filter="box(in)">
                                      <p:cBhvr>
                                        <p:cTn id="12" dur="500"/>
                                        <p:tgtEl>
                                          <p:spTgt spid="1392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9269">
                                            <p:txEl>
                                              <p:pRg st="2" end="2"/>
                                            </p:txEl>
                                          </p:spTgt>
                                        </p:tgtEl>
                                        <p:attrNameLst>
                                          <p:attrName>style.visibility</p:attrName>
                                        </p:attrNameLst>
                                      </p:cBhvr>
                                      <p:to>
                                        <p:strVal val="visible"/>
                                      </p:to>
                                    </p:set>
                                    <p:animEffect transition="in" filter="box(in)">
                                      <p:cBhvr>
                                        <p:cTn id="17" dur="500"/>
                                        <p:tgtEl>
                                          <p:spTgt spid="1392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39271"/>
                                        </p:tgtEl>
                                        <p:attrNameLst>
                                          <p:attrName>style.visibility</p:attrName>
                                        </p:attrNameLst>
                                      </p:cBhvr>
                                      <p:to>
                                        <p:strVal val="visible"/>
                                      </p:to>
                                    </p:set>
                                    <p:animEffect transition="in" filter="checkerboard(across)">
                                      <p:cBhvr>
                                        <p:cTn id="22" dur="500"/>
                                        <p:tgtEl>
                                          <p:spTgt spid="13927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4045"/>
                                        </p:tgtEl>
                                        <p:attrNameLst>
                                          <p:attrName>style.visibility</p:attrName>
                                        </p:attrNameLst>
                                      </p:cBhvr>
                                      <p:to>
                                        <p:strVal val="visible"/>
                                      </p:to>
                                    </p:set>
                                    <p:anim calcmode="lin" valueType="num">
                                      <p:cBhvr additive="base">
                                        <p:cTn id="27" dur="500" fill="hold"/>
                                        <p:tgtEl>
                                          <p:spTgt spid="44045"/>
                                        </p:tgtEl>
                                        <p:attrNameLst>
                                          <p:attrName>ppt_x</p:attrName>
                                        </p:attrNameLst>
                                      </p:cBhvr>
                                      <p:tavLst>
                                        <p:tav tm="0">
                                          <p:val>
                                            <p:strVal val="#ppt_x"/>
                                          </p:val>
                                        </p:tav>
                                        <p:tav tm="100000">
                                          <p:val>
                                            <p:strVal val="#ppt_x"/>
                                          </p:val>
                                        </p:tav>
                                      </p:tavLst>
                                    </p:anim>
                                    <p:anim calcmode="lin" valueType="num">
                                      <p:cBhvr additive="base">
                                        <p:cTn id="28" dur="500" fill="hold"/>
                                        <p:tgtEl>
                                          <p:spTgt spid="4404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4046"/>
                                        </p:tgtEl>
                                        <p:attrNameLst>
                                          <p:attrName>style.visibility</p:attrName>
                                        </p:attrNameLst>
                                      </p:cBhvr>
                                      <p:to>
                                        <p:strVal val="visible"/>
                                      </p:to>
                                    </p:set>
                                    <p:anim calcmode="lin" valueType="num">
                                      <p:cBhvr additive="base">
                                        <p:cTn id="31" dur="500" fill="hold"/>
                                        <p:tgtEl>
                                          <p:spTgt spid="44046"/>
                                        </p:tgtEl>
                                        <p:attrNameLst>
                                          <p:attrName>ppt_x</p:attrName>
                                        </p:attrNameLst>
                                      </p:cBhvr>
                                      <p:tavLst>
                                        <p:tav tm="0">
                                          <p:val>
                                            <p:strVal val="#ppt_x"/>
                                          </p:val>
                                        </p:tav>
                                        <p:tav tm="100000">
                                          <p:val>
                                            <p:strVal val="#ppt_x"/>
                                          </p:val>
                                        </p:tav>
                                      </p:tavLst>
                                    </p:anim>
                                    <p:anim calcmode="lin" valueType="num">
                                      <p:cBhvr additive="base">
                                        <p:cTn id="32" dur="500" fill="hold"/>
                                        <p:tgtEl>
                                          <p:spTgt spid="4404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4039"/>
                                        </p:tgtEl>
                                        <p:attrNameLst>
                                          <p:attrName>style.visibility</p:attrName>
                                        </p:attrNameLst>
                                      </p:cBhvr>
                                      <p:to>
                                        <p:strVal val="visible"/>
                                      </p:to>
                                    </p:set>
                                    <p:anim calcmode="lin" valueType="num">
                                      <p:cBhvr additive="base">
                                        <p:cTn id="37" dur="500" fill="hold"/>
                                        <p:tgtEl>
                                          <p:spTgt spid="44039"/>
                                        </p:tgtEl>
                                        <p:attrNameLst>
                                          <p:attrName>ppt_x</p:attrName>
                                        </p:attrNameLst>
                                      </p:cBhvr>
                                      <p:tavLst>
                                        <p:tav tm="0">
                                          <p:val>
                                            <p:strVal val="#ppt_x"/>
                                          </p:val>
                                        </p:tav>
                                        <p:tav tm="100000">
                                          <p:val>
                                            <p:strVal val="#ppt_x"/>
                                          </p:val>
                                        </p:tav>
                                      </p:tavLst>
                                    </p:anim>
                                    <p:anim calcmode="lin" valueType="num">
                                      <p:cBhvr additive="base">
                                        <p:cTn id="38" dur="500" fill="hold"/>
                                        <p:tgtEl>
                                          <p:spTgt spid="4403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4041"/>
                                        </p:tgtEl>
                                        <p:attrNameLst>
                                          <p:attrName>style.visibility</p:attrName>
                                        </p:attrNameLst>
                                      </p:cBhvr>
                                      <p:to>
                                        <p:strVal val="visible"/>
                                      </p:to>
                                    </p:set>
                                    <p:anim calcmode="lin" valueType="num">
                                      <p:cBhvr additive="base">
                                        <p:cTn id="41" dur="500" fill="hold"/>
                                        <p:tgtEl>
                                          <p:spTgt spid="44041"/>
                                        </p:tgtEl>
                                        <p:attrNameLst>
                                          <p:attrName>ppt_x</p:attrName>
                                        </p:attrNameLst>
                                      </p:cBhvr>
                                      <p:tavLst>
                                        <p:tav tm="0">
                                          <p:val>
                                            <p:strVal val="#ppt_x"/>
                                          </p:val>
                                        </p:tav>
                                        <p:tav tm="100000">
                                          <p:val>
                                            <p:strVal val="#ppt_x"/>
                                          </p:val>
                                        </p:tav>
                                      </p:tavLst>
                                    </p:anim>
                                    <p:anim calcmode="lin" valueType="num">
                                      <p:cBhvr additive="base">
                                        <p:cTn id="42"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4042"/>
                                        </p:tgtEl>
                                        <p:attrNameLst>
                                          <p:attrName>style.visibility</p:attrName>
                                        </p:attrNameLst>
                                      </p:cBhvr>
                                      <p:to>
                                        <p:strVal val="visible"/>
                                      </p:to>
                                    </p:set>
                                    <p:anim calcmode="lin" valueType="num">
                                      <p:cBhvr additive="base">
                                        <p:cTn id="47" dur="500" fill="hold"/>
                                        <p:tgtEl>
                                          <p:spTgt spid="44042"/>
                                        </p:tgtEl>
                                        <p:attrNameLst>
                                          <p:attrName>ppt_x</p:attrName>
                                        </p:attrNameLst>
                                      </p:cBhvr>
                                      <p:tavLst>
                                        <p:tav tm="0">
                                          <p:val>
                                            <p:strVal val="#ppt_x"/>
                                          </p:val>
                                        </p:tav>
                                        <p:tav tm="100000">
                                          <p:val>
                                            <p:strVal val="#ppt_x"/>
                                          </p:val>
                                        </p:tav>
                                      </p:tavLst>
                                    </p:anim>
                                    <p:anim calcmode="lin" valueType="num">
                                      <p:cBhvr additive="base">
                                        <p:cTn id="48" dur="500" fill="hold"/>
                                        <p:tgtEl>
                                          <p:spTgt spid="4404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4040"/>
                                        </p:tgtEl>
                                        <p:attrNameLst>
                                          <p:attrName>style.visibility</p:attrName>
                                        </p:attrNameLst>
                                      </p:cBhvr>
                                      <p:to>
                                        <p:strVal val="visible"/>
                                      </p:to>
                                    </p:set>
                                    <p:anim calcmode="lin" valueType="num">
                                      <p:cBhvr additive="base">
                                        <p:cTn id="51" dur="500" fill="hold"/>
                                        <p:tgtEl>
                                          <p:spTgt spid="44040"/>
                                        </p:tgtEl>
                                        <p:attrNameLst>
                                          <p:attrName>ppt_x</p:attrName>
                                        </p:attrNameLst>
                                      </p:cBhvr>
                                      <p:tavLst>
                                        <p:tav tm="0">
                                          <p:val>
                                            <p:strVal val="#ppt_x"/>
                                          </p:val>
                                        </p:tav>
                                        <p:tav tm="100000">
                                          <p:val>
                                            <p:strVal val="#ppt_x"/>
                                          </p:val>
                                        </p:tav>
                                      </p:tavLst>
                                    </p:anim>
                                    <p:anim calcmode="lin" valueType="num">
                                      <p:cBhvr additive="base">
                                        <p:cTn id="52" dur="500" fill="hold"/>
                                        <p:tgtEl>
                                          <p:spTgt spid="440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build="p"/>
      <p:bldP spid="44039" grpId="0" animBg="1"/>
      <p:bldP spid="44040" grpId="0" animBg="1"/>
      <p:bldP spid="44041" grpId="0" animBg="1"/>
      <p:bldP spid="44042" grpId="0" animBg="1"/>
      <p:bldP spid="44045" grpId="0" animBg="1"/>
      <p:bldP spid="4404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1" name="Rectangle 5"/>
          <p:cNvSpPr>
            <a:spLocks noGrp="1" noChangeArrowheads="1"/>
          </p:cNvSpPr>
          <p:nvPr>
            <p:ph type="body" sz="half" idx="4294967295"/>
          </p:nvPr>
        </p:nvSpPr>
        <p:spPr>
          <a:xfrm>
            <a:off x="0" y="548679"/>
            <a:ext cx="9144000" cy="936105"/>
          </a:xfrm>
        </p:spPr>
        <p:txBody>
          <a:bodyPr>
            <a:normAutofit/>
          </a:bodyPr>
          <a:lstStyle/>
          <a:p>
            <a:pPr eaLnBrk="1" hangingPunct="1">
              <a:buNone/>
              <a:defRPr/>
            </a:pPr>
            <a:r>
              <a:rPr lang="sv-SE" sz="2200" dirty="0">
                <a:latin typeface="Tahoma" pitchFamily="34" charset="0"/>
                <a:ea typeface="Tahoma" pitchFamily="34" charset="0"/>
                <a:cs typeface="Tahoma" pitchFamily="34" charset="0"/>
              </a:rPr>
              <a:t>	När du väljer </a:t>
            </a:r>
            <a:r>
              <a:rPr lang="sv-SE" sz="2200" b="1" dirty="0">
                <a:latin typeface="Tahoma" pitchFamily="34" charset="0"/>
                <a:ea typeface="Tahoma" pitchFamily="34" charset="0"/>
                <a:cs typeface="Tahoma" pitchFamily="34" charset="0"/>
              </a:rPr>
              <a:t>Spara som </a:t>
            </a:r>
            <a:r>
              <a:rPr lang="sv-SE" sz="2200" dirty="0">
                <a:latin typeface="Tahoma" pitchFamily="34" charset="0"/>
                <a:ea typeface="Tahoma" pitchFamily="34" charset="0"/>
                <a:cs typeface="Tahoma" pitchFamily="34" charset="0"/>
              </a:rPr>
              <a:t>från </a:t>
            </a:r>
            <a:r>
              <a:rPr lang="sv-SE" sz="2200" dirty="0" err="1">
                <a:latin typeface="Tahoma" pitchFamily="34" charset="0"/>
                <a:ea typeface="Tahoma" pitchFamily="34" charset="0"/>
                <a:cs typeface="Tahoma" pitchFamily="34" charset="0"/>
              </a:rPr>
              <a:t>Arkivmenyn</a:t>
            </a:r>
            <a:r>
              <a:rPr lang="sv-SE" sz="2200" dirty="0">
                <a:latin typeface="Tahoma" pitchFamily="34" charset="0"/>
                <a:ea typeface="Tahoma" pitchFamily="34" charset="0"/>
                <a:cs typeface="Tahoma" pitchFamily="34" charset="0"/>
              </a:rPr>
              <a:t> öppnas en dialogruta. Ge filen ett namn. Ange var du vill spara filen. Klicka på </a:t>
            </a:r>
            <a:r>
              <a:rPr lang="sv-SE" sz="2200" b="1" dirty="0">
                <a:latin typeface="Tahoma" pitchFamily="34" charset="0"/>
                <a:ea typeface="Tahoma" pitchFamily="34" charset="0"/>
                <a:cs typeface="Tahoma" pitchFamily="34" charset="0"/>
              </a:rPr>
              <a:t>Spara</a:t>
            </a:r>
            <a:r>
              <a:rPr lang="sv-SE" sz="2200" dirty="0">
                <a:latin typeface="Tahoma" pitchFamily="34" charset="0"/>
                <a:ea typeface="Tahoma" pitchFamily="34" charset="0"/>
                <a:cs typeface="Tahoma" pitchFamily="34" charset="0"/>
              </a:rPr>
              <a:t>. </a:t>
            </a:r>
          </a:p>
        </p:txBody>
      </p:sp>
      <p:pic>
        <p:nvPicPr>
          <p:cNvPr id="142343" name="Picture 7"/>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1403648" y="1896684"/>
            <a:ext cx="6032500" cy="4469172"/>
          </a:xfrm>
        </p:spPr>
      </p:pic>
      <p:sp>
        <p:nvSpPr>
          <p:cNvPr id="45061" name="Oval 5"/>
          <p:cNvSpPr>
            <a:spLocks noChangeArrowheads="1"/>
          </p:cNvSpPr>
          <p:nvPr/>
        </p:nvSpPr>
        <p:spPr bwMode="auto">
          <a:xfrm>
            <a:off x="2555776" y="4554709"/>
            <a:ext cx="1296144" cy="562630"/>
          </a:xfrm>
          <a:prstGeom prst="ellipse">
            <a:avLst/>
          </a:prstGeom>
          <a:solidFill>
            <a:schemeClr val="accent1">
              <a:alpha val="0"/>
            </a:schemeClr>
          </a:solidFill>
          <a:ln w="2540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sp>
        <p:nvSpPr>
          <p:cNvPr id="45062" name="Oval 6"/>
          <p:cNvSpPr>
            <a:spLocks noChangeArrowheads="1"/>
          </p:cNvSpPr>
          <p:nvPr/>
        </p:nvSpPr>
        <p:spPr bwMode="auto">
          <a:xfrm>
            <a:off x="5420022" y="5842889"/>
            <a:ext cx="1008063" cy="562630"/>
          </a:xfrm>
          <a:prstGeom prst="ellipse">
            <a:avLst/>
          </a:prstGeom>
          <a:solidFill>
            <a:schemeClr val="accent1">
              <a:alpha val="0"/>
            </a:schemeClr>
          </a:solidFill>
          <a:ln w="25400" algn="ctr">
            <a:solidFill>
              <a:schemeClr val="hlink"/>
            </a:solidFill>
            <a:round/>
            <a:headEnd/>
            <a:tailEnd/>
          </a:ln>
        </p:spPr>
        <p:txBody>
          <a:bodyPr anchor="ctr">
            <a:spAutoFit/>
          </a:bodyPr>
          <a:lstStyle/>
          <a:p>
            <a:endParaRPr lang="sv-SE">
              <a:latin typeface="Tahoma" pitchFamily="34" charset="0"/>
              <a:ea typeface="Tahoma" pitchFamily="34" charset="0"/>
              <a:cs typeface="Tahoma" pitchFamily="34" charset="0"/>
            </a:endParaRPr>
          </a:p>
        </p:txBody>
      </p:sp>
      <p:sp>
        <p:nvSpPr>
          <p:cNvPr id="45063" name="AutoShape 7"/>
          <p:cNvSpPr>
            <a:spLocks noChangeArrowheads="1"/>
          </p:cNvSpPr>
          <p:nvPr/>
        </p:nvSpPr>
        <p:spPr bwMode="auto">
          <a:xfrm>
            <a:off x="4160292" y="2853332"/>
            <a:ext cx="1510556" cy="647377"/>
          </a:xfrm>
          <a:prstGeom prst="wedgeRoundRectCallout">
            <a:avLst>
              <a:gd name="adj1" fmla="val -78564"/>
              <a:gd name="adj2" fmla="val -142359"/>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a:latin typeface="Tahoma" pitchFamily="34" charset="0"/>
                <a:ea typeface="Tahoma" pitchFamily="34" charset="0"/>
                <a:cs typeface="Tahoma" pitchFamily="34" charset="0"/>
              </a:rPr>
              <a:t>Här väljer du var du vill spara filen</a:t>
            </a:r>
          </a:p>
        </p:txBody>
      </p:sp>
      <p:sp>
        <p:nvSpPr>
          <p:cNvPr id="7" name="AutoShape 7"/>
          <p:cNvSpPr>
            <a:spLocks noChangeArrowheads="1"/>
          </p:cNvSpPr>
          <p:nvPr/>
        </p:nvSpPr>
        <p:spPr bwMode="auto">
          <a:xfrm>
            <a:off x="29481" y="4554709"/>
            <a:ext cx="1511300" cy="360362"/>
          </a:xfrm>
          <a:prstGeom prst="wedgeRoundRectCallout">
            <a:avLst>
              <a:gd name="adj1" fmla="val 87389"/>
              <a:gd name="adj2" fmla="val 40645"/>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a:latin typeface="Tahoma" pitchFamily="34" charset="0"/>
                <a:ea typeface="Tahoma" pitchFamily="34" charset="0"/>
                <a:cs typeface="Tahoma" pitchFamily="34" charset="0"/>
              </a:rPr>
              <a:t>Skriv valfritt namn på filen</a:t>
            </a:r>
          </a:p>
        </p:txBody>
      </p:sp>
      <p:sp>
        <p:nvSpPr>
          <p:cNvPr id="8" name="AutoShape 7"/>
          <p:cNvSpPr>
            <a:spLocks noChangeArrowheads="1"/>
          </p:cNvSpPr>
          <p:nvPr/>
        </p:nvSpPr>
        <p:spPr bwMode="auto">
          <a:xfrm>
            <a:off x="7020272" y="4007022"/>
            <a:ext cx="2520950" cy="547687"/>
          </a:xfrm>
          <a:prstGeom prst="wedgeRoundRectCallout">
            <a:avLst>
              <a:gd name="adj1" fmla="val -65174"/>
              <a:gd name="adj2" fmla="val 156459"/>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a:latin typeface="Tahoma" pitchFamily="34" charset="0"/>
                <a:ea typeface="Tahoma" pitchFamily="34" charset="0"/>
                <a:cs typeface="Tahoma" pitchFamily="34" charset="0"/>
              </a:rPr>
              <a:t>Här väljer vi filtyp</a:t>
            </a:r>
          </a:p>
        </p:txBody>
      </p:sp>
      <p:sp>
        <p:nvSpPr>
          <p:cNvPr id="9" name="AutoShape 7"/>
          <p:cNvSpPr>
            <a:spLocks noChangeArrowheads="1"/>
          </p:cNvSpPr>
          <p:nvPr/>
        </p:nvSpPr>
        <p:spPr bwMode="auto">
          <a:xfrm>
            <a:off x="7020272" y="5445275"/>
            <a:ext cx="1511300" cy="630237"/>
          </a:xfrm>
          <a:prstGeom prst="wedgeRoundRectCallout">
            <a:avLst>
              <a:gd name="adj1" fmla="val -90860"/>
              <a:gd name="adj2" fmla="val 49286"/>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a:latin typeface="Tahoma" pitchFamily="34" charset="0"/>
                <a:ea typeface="Tahoma" pitchFamily="34" charset="0"/>
                <a:cs typeface="Tahoma" pitchFamily="34" charset="0"/>
              </a:rPr>
              <a:t>Till sist klickar du på ”Spara”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2343"/>
                                        </p:tgtEl>
                                        <p:attrNameLst>
                                          <p:attrName>style.visibility</p:attrName>
                                        </p:attrNameLst>
                                      </p:cBhvr>
                                      <p:to>
                                        <p:strVal val="visible"/>
                                      </p:to>
                                    </p:set>
                                    <p:animEffect transition="in" filter="wheel(4)">
                                      <p:cBhvr>
                                        <p:cTn id="7" dur="2000"/>
                                        <p:tgtEl>
                                          <p:spTgt spid="1423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5063"/>
                                        </p:tgtEl>
                                        <p:attrNameLst>
                                          <p:attrName>style.visibility</p:attrName>
                                        </p:attrNameLst>
                                      </p:cBhvr>
                                      <p:to>
                                        <p:strVal val="visible"/>
                                      </p:to>
                                    </p:set>
                                    <p:anim calcmode="lin" valueType="num">
                                      <p:cBhvr additive="base">
                                        <p:cTn id="12" dur="500" fill="hold"/>
                                        <p:tgtEl>
                                          <p:spTgt spid="45063"/>
                                        </p:tgtEl>
                                        <p:attrNameLst>
                                          <p:attrName>ppt_x</p:attrName>
                                        </p:attrNameLst>
                                      </p:cBhvr>
                                      <p:tavLst>
                                        <p:tav tm="0">
                                          <p:val>
                                            <p:strVal val="#ppt_x"/>
                                          </p:val>
                                        </p:tav>
                                        <p:tav tm="100000">
                                          <p:val>
                                            <p:strVal val="#ppt_x"/>
                                          </p:val>
                                        </p:tav>
                                      </p:tavLst>
                                    </p:anim>
                                    <p:anim calcmode="lin" valueType="num">
                                      <p:cBhvr additive="base">
                                        <p:cTn id="13" dur="500" fill="hold"/>
                                        <p:tgtEl>
                                          <p:spTgt spid="4506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5061"/>
                                        </p:tgtEl>
                                        <p:attrNameLst>
                                          <p:attrName>style.visibility</p:attrName>
                                        </p:attrNameLst>
                                      </p:cBhvr>
                                      <p:to>
                                        <p:strVal val="visible"/>
                                      </p:to>
                                    </p:set>
                                    <p:anim calcmode="lin" valueType="num">
                                      <p:cBhvr additive="base">
                                        <p:cTn id="18" dur="500" fill="hold"/>
                                        <p:tgtEl>
                                          <p:spTgt spid="45061"/>
                                        </p:tgtEl>
                                        <p:attrNameLst>
                                          <p:attrName>ppt_x</p:attrName>
                                        </p:attrNameLst>
                                      </p:cBhvr>
                                      <p:tavLst>
                                        <p:tav tm="0">
                                          <p:val>
                                            <p:strVal val="#ppt_x"/>
                                          </p:val>
                                        </p:tav>
                                        <p:tav tm="100000">
                                          <p:val>
                                            <p:strVal val="#ppt_x"/>
                                          </p:val>
                                        </p:tav>
                                      </p:tavLst>
                                    </p:anim>
                                    <p:anim calcmode="lin" valueType="num">
                                      <p:cBhvr additive="base">
                                        <p:cTn id="19"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5062"/>
                                        </p:tgtEl>
                                        <p:attrNameLst>
                                          <p:attrName>style.visibility</p:attrName>
                                        </p:attrNameLst>
                                      </p:cBhvr>
                                      <p:to>
                                        <p:strVal val="visible"/>
                                      </p:to>
                                    </p:set>
                                    <p:anim calcmode="lin" valueType="num">
                                      <p:cBhvr additive="base">
                                        <p:cTn id="42" dur="500" fill="hold"/>
                                        <p:tgtEl>
                                          <p:spTgt spid="45062"/>
                                        </p:tgtEl>
                                        <p:attrNameLst>
                                          <p:attrName>ppt_x</p:attrName>
                                        </p:attrNameLst>
                                      </p:cBhvr>
                                      <p:tavLst>
                                        <p:tav tm="0">
                                          <p:val>
                                            <p:strVal val="#ppt_x"/>
                                          </p:val>
                                        </p:tav>
                                        <p:tav tm="100000">
                                          <p:val>
                                            <p:strVal val="#ppt_x"/>
                                          </p:val>
                                        </p:tav>
                                      </p:tavLst>
                                    </p:anim>
                                    <p:anim calcmode="lin" valueType="num">
                                      <p:cBhvr additive="base">
                                        <p:cTn id="43" dur="500" fill="hold"/>
                                        <p:tgtEl>
                                          <p:spTgt spid="450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P spid="45062" grpId="0" animBg="1"/>
      <p:bldP spid="45063" grpId="0" animBg="1"/>
      <p:bldP spid="7"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90" name="Rectangle 6"/>
          <p:cNvSpPr>
            <a:spLocks noGrp="1" noChangeArrowheads="1"/>
          </p:cNvSpPr>
          <p:nvPr>
            <p:ph type="body" sz="half" idx="4294967295"/>
          </p:nvPr>
        </p:nvSpPr>
        <p:spPr>
          <a:xfrm>
            <a:off x="179513" y="4221163"/>
            <a:ext cx="8784975" cy="2636837"/>
          </a:xfrm>
        </p:spPr>
        <p:txBody>
          <a:bodyPr/>
          <a:lstStyle/>
          <a:p>
            <a:pPr eaLnBrk="1" hangingPunct="1">
              <a:lnSpc>
                <a:spcPct val="80000"/>
              </a:lnSpc>
              <a:defRPr/>
            </a:pPr>
            <a:r>
              <a:rPr lang="sv-SE" sz="1600" dirty="0">
                <a:effectLst>
                  <a:outerShdw blurRad="38100" dist="38100" dir="2700000" algn="tl">
                    <a:srgbClr val="C0C0C0"/>
                  </a:outerShdw>
                </a:effectLst>
                <a:latin typeface="Tahoma" pitchFamily="34" charset="0"/>
                <a:ea typeface="Tahoma" pitchFamily="34" charset="0"/>
                <a:cs typeface="Tahoma" pitchFamily="34" charset="0"/>
              </a:rPr>
              <a:t>Man kan välja filformat genom kommandot </a:t>
            </a:r>
            <a:r>
              <a:rPr lang="sv-SE" sz="1600" b="1" dirty="0">
                <a:effectLst>
                  <a:outerShdw blurRad="38100" dist="38100" dir="2700000" algn="tl">
                    <a:srgbClr val="C0C0C0"/>
                  </a:outerShdw>
                </a:effectLst>
                <a:latin typeface="Tahoma" pitchFamily="34" charset="0"/>
                <a:ea typeface="Tahoma" pitchFamily="34" charset="0"/>
                <a:cs typeface="Tahoma" pitchFamily="34" charset="0"/>
              </a:rPr>
              <a:t>Spara som</a:t>
            </a:r>
            <a:r>
              <a:rPr lang="sv-SE" sz="1600" dirty="0">
                <a:effectLst>
                  <a:outerShdw blurRad="38100" dist="38100" dir="2700000" algn="tl">
                    <a:srgbClr val="C0C0C0"/>
                  </a:outerShdw>
                </a:effectLst>
                <a:latin typeface="Tahoma" pitchFamily="34" charset="0"/>
                <a:ea typeface="Tahoma" pitchFamily="34" charset="0"/>
                <a:cs typeface="Tahoma" pitchFamily="34" charset="0"/>
              </a:rPr>
              <a:t>. Vissa program har flera alternativ för filformat, t.ex. programmet Paint (se bilden). </a:t>
            </a:r>
          </a:p>
          <a:p>
            <a:pPr eaLnBrk="1" hangingPunct="1">
              <a:lnSpc>
                <a:spcPct val="80000"/>
              </a:lnSpc>
              <a:defRPr/>
            </a:pPr>
            <a:endParaRPr lang="sv-SE" sz="1600" dirty="0">
              <a:effectLst>
                <a:outerShdw blurRad="38100" dist="38100" dir="2700000" algn="tl">
                  <a:srgbClr val="C0C0C0"/>
                </a:outerShdw>
              </a:effectLst>
              <a:latin typeface="Tahoma" pitchFamily="34" charset="0"/>
              <a:ea typeface="Tahoma" pitchFamily="34" charset="0"/>
              <a:cs typeface="Tahoma" pitchFamily="34" charset="0"/>
            </a:endParaRPr>
          </a:p>
          <a:p>
            <a:pPr eaLnBrk="1" hangingPunct="1">
              <a:lnSpc>
                <a:spcPct val="80000"/>
              </a:lnSpc>
              <a:defRPr/>
            </a:pPr>
            <a:r>
              <a:rPr lang="sv-SE" sz="1600" dirty="0">
                <a:effectLst>
                  <a:outerShdw blurRad="38100" dist="38100" dir="2700000" algn="tl">
                    <a:srgbClr val="C0C0C0"/>
                  </a:outerShdw>
                </a:effectLst>
                <a:latin typeface="Tahoma" pitchFamily="34" charset="0"/>
                <a:ea typeface="Tahoma" pitchFamily="34" charset="0"/>
                <a:cs typeface="Tahoma" pitchFamily="34" charset="0"/>
              </a:rPr>
              <a:t>Ett filnamn består av två delar, t.ex. Arkiv 1.jpg </a:t>
            </a:r>
            <a:br>
              <a:rPr lang="sv-SE" sz="1600" dirty="0">
                <a:effectLst>
                  <a:outerShdw blurRad="38100" dist="38100" dir="2700000" algn="tl">
                    <a:srgbClr val="C0C0C0"/>
                  </a:outerShdw>
                </a:effectLst>
                <a:latin typeface="Tahoma" pitchFamily="34" charset="0"/>
                <a:ea typeface="Tahoma" pitchFamily="34" charset="0"/>
                <a:cs typeface="Tahoma" pitchFamily="34" charset="0"/>
              </a:rPr>
            </a:br>
            <a:r>
              <a:rPr lang="sv-SE" sz="1600" dirty="0">
                <a:effectLst>
                  <a:outerShdw blurRad="38100" dist="38100" dir="2700000" algn="tl">
                    <a:srgbClr val="C0C0C0"/>
                  </a:outerShdw>
                </a:effectLst>
                <a:latin typeface="Tahoma" pitchFamily="34" charset="0"/>
                <a:ea typeface="Tahoma" pitchFamily="34" charset="0"/>
                <a:cs typeface="Tahoma" pitchFamily="34" charset="0"/>
              </a:rPr>
              <a:t>Den första delen, ”Arkiv 1”, är det namn vi valt för bilden. </a:t>
            </a:r>
            <a:br>
              <a:rPr lang="sv-SE" sz="1600" dirty="0">
                <a:effectLst>
                  <a:outerShdw blurRad="38100" dist="38100" dir="2700000" algn="tl">
                    <a:srgbClr val="C0C0C0"/>
                  </a:outerShdw>
                </a:effectLst>
                <a:latin typeface="Tahoma" pitchFamily="34" charset="0"/>
                <a:ea typeface="Tahoma" pitchFamily="34" charset="0"/>
                <a:cs typeface="Tahoma" pitchFamily="34" charset="0"/>
              </a:rPr>
            </a:br>
            <a:r>
              <a:rPr lang="sv-SE" sz="1600" dirty="0">
                <a:effectLst>
                  <a:outerShdw blurRad="38100" dist="38100" dir="2700000" algn="tl">
                    <a:srgbClr val="C0C0C0"/>
                  </a:outerShdw>
                </a:effectLst>
                <a:latin typeface="Tahoma" pitchFamily="34" charset="0"/>
                <a:ea typeface="Tahoma" pitchFamily="34" charset="0"/>
                <a:cs typeface="Tahoma" pitchFamily="34" charset="0"/>
              </a:rPr>
              <a:t>Den andra delen, ”jpg” är det filformat som vi valt bland de alternativ som finns i bildprogrammet vi arbetar i.</a:t>
            </a:r>
          </a:p>
          <a:p>
            <a:pPr eaLnBrk="1" hangingPunct="1">
              <a:lnSpc>
                <a:spcPct val="80000"/>
              </a:lnSpc>
              <a:defRPr/>
            </a:pPr>
            <a:endParaRPr lang="sv-SE" sz="1600" dirty="0">
              <a:effectLst>
                <a:outerShdw blurRad="38100" dist="38100" dir="2700000" algn="tl">
                  <a:srgbClr val="C0C0C0"/>
                </a:outerShdw>
              </a:effectLst>
              <a:latin typeface="Tahoma" pitchFamily="34" charset="0"/>
              <a:ea typeface="Tahoma" pitchFamily="34" charset="0"/>
              <a:cs typeface="Tahoma" pitchFamily="34" charset="0"/>
            </a:endParaRPr>
          </a:p>
          <a:p>
            <a:pPr eaLnBrk="1" hangingPunct="1">
              <a:lnSpc>
                <a:spcPct val="80000"/>
              </a:lnSpc>
              <a:defRPr/>
            </a:pPr>
            <a:r>
              <a:rPr lang="sv-SE" sz="1600" dirty="0">
                <a:effectLst>
                  <a:outerShdw blurRad="38100" dist="38100" dir="2700000" algn="tl">
                    <a:srgbClr val="C0C0C0"/>
                  </a:outerShdw>
                </a:effectLst>
                <a:latin typeface="Tahoma" pitchFamily="34" charset="0"/>
                <a:ea typeface="Tahoma" pitchFamily="34" charset="0"/>
                <a:cs typeface="Tahoma" pitchFamily="34" charset="0"/>
              </a:rPr>
              <a:t>En viss fil kan bara öppnas med de program som filformatet passar ihop med, t.ex. öppnas ljudfiler med Windows Media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Player</a:t>
            </a:r>
            <a:r>
              <a:rPr lang="sv-SE" sz="1600" dirty="0">
                <a:effectLst>
                  <a:outerShdw blurRad="38100" dist="38100" dir="2700000" algn="tl">
                    <a:srgbClr val="C0C0C0"/>
                  </a:outerShdw>
                </a:effectLst>
                <a:latin typeface="Tahoma" pitchFamily="34" charset="0"/>
                <a:ea typeface="Tahoma" pitchFamily="34" charset="0"/>
                <a:cs typeface="Tahoma" pitchFamily="34" charset="0"/>
              </a:rPr>
              <a:t>,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Realplayer</a:t>
            </a:r>
            <a:r>
              <a:rPr lang="sv-SE" sz="1600" dirty="0">
                <a:effectLst>
                  <a:outerShdw blurRad="38100" dist="38100" dir="2700000" algn="tl">
                    <a:srgbClr val="C0C0C0"/>
                  </a:outerShdw>
                </a:effectLst>
                <a:latin typeface="Tahoma" pitchFamily="34" charset="0"/>
                <a:ea typeface="Tahoma" pitchFamily="34" charset="0"/>
                <a:cs typeface="Tahoma" pitchFamily="34" charset="0"/>
              </a:rPr>
              <a:t> eller något annat program för ljudfiler. Men vi kan inte öppna en textfil med Media </a:t>
            </a:r>
            <a:r>
              <a:rPr lang="sv-SE" sz="1600" dirty="0" err="1">
                <a:effectLst>
                  <a:outerShdw blurRad="38100" dist="38100" dir="2700000" algn="tl">
                    <a:srgbClr val="C0C0C0"/>
                  </a:outerShdw>
                </a:effectLst>
                <a:latin typeface="Tahoma" pitchFamily="34" charset="0"/>
                <a:ea typeface="Tahoma" pitchFamily="34" charset="0"/>
                <a:cs typeface="Tahoma" pitchFamily="34" charset="0"/>
              </a:rPr>
              <a:t>Player</a:t>
            </a:r>
            <a:r>
              <a:rPr lang="sv-SE" sz="1600" dirty="0">
                <a:effectLst>
                  <a:outerShdw blurRad="38100" dist="38100" dir="2700000" algn="tl">
                    <a:srgbClr val="C0C0C0"/>
                  </a:outerShdw>
                </a:effectLst>
                <a:latin typeface="Tahoma" pitchFamily="34" charset="0"/>
                <a:ea typeface="Tahoma" pitchFamily="34" charset="0"/>
                <a:cs typeface="Tahoma" pitchFamily="34" charset="0"/>
              </a:rPr>
              <a:t>.</a:t>
            </a:r>
          </a:p>
          <a:p>
            <a:pPr eaLnBrk="1" hangingPunct="1">
              <a:lnSpc>
                <a:spcPct val="80000"/>
              </a:lnSpc>
              <a:defRPr/>
            </a:pPr>
            <a:endParaRPr lang="sv-SE" sz="1400" dirty="0">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44391" name="Picture 40"/>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415298" y="0"/>
            <a:ext cx="4384246" cy="4149725"/>
          </a:xfrm>
        </p:spPr>
      </p:pic>
      <p:sp>
        <p:nvSpPr>
          <p:cNvPr id="46085" name="AutoShape 5"/>
          <p:cNvSpPr>
            <a:spLocks noChangeArrowheads="1"/>
          </p:cNvSpPr>
          <p:nvPr/>
        </p:nvSpPr>
        <p:spPr bwMode="auto">
          <a:xfrm>
            <a:off x="6804248" y="2676135"/>
            <a:ext cx="1871662" cy="720725"/>
          </a:xfrm>
          <a:prstGeom prst="wedgeRoundRectCallout">
            <a:avLst>
              <a:gd name="adj1" fmla="val -71116"/>
              <a:gd name="adj2" fmla="val 8593"/>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a:latin typeface="Tahoma" pitchFamily="34" charset="0"/>
                <a:ea typeface="Tahoma" pitchFamily="34" charset="0"/>
                <a:cs typeface="Tahoma" pitchFamily="34" charset="0"/>
              </a:rPr>
              <a:t>Filformat som är tillgängliga för programmet Paint</a:t>
            </a:r>
          </a:p>
        </p:txBody>
      </p:sp>
      <p:sp>
        <p:nvSpPr>
          <p:cNvPr id="46087" name="AutoShape 7"/>
          <p:cNvSpPr>
            <a:spLocks noChangeArrowheads="1"/>
          </p:cNvSpPr>
          <p:nvPr/>
        </p:nvSpPr>
        <p:spPr bwMode="auto">
          <a:xfrm>
            <a:off x="827584" y="116632"/>
            <a:ext cx="1511920" cy="360635"/>
          </a:xfrm>
          <a:prstGeom prst="wedgeRoundRectCallout">
            <a:avLst>
              <a:gd name="adj1" fmla="val 98073"/>
              <a:gd name="adj2" fmla="val -5174"/>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a:latin typeface="Tahoma" pitchFamily="34" charset="0"/>
                <a:ea typeface="Tahoma" pitchFamily="34" charset="0"/>
                <a:cs typeface="Tahoma" pitchFamily="34" charset="0"/>
              </a:rPr>
              <a:t>Plats som du sparar filen 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4391"/>
                                        </p:tgtEl>
                                        <p:attrNameLst>
                                          <p:attrName>style.visibility</p:attrName>
                                        </p:attrNameLst>
                                      </p:cBhvr>
                                      <p:to>
                                        <p:strVal val="visible"/>
                                      </p:to>
                                    </p:set>
                                    <p:animEffect transition="in" filter="wheel(4)">
                                      <p:cBhvr>
                                        <p:cTn id="7" dur="2000"/>
                                        <p:tgtEl>
                                          <p:spTgt spid="14439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087"/>
                                        </p:tgtEl>
                                        <p:attrNameLst>
                                          <p:attrName>style.visibility</p:attrName>
                                        </p:attrNameLst>
                                      </p:cBhvr>
                                      <p:to>
                                        <p:strVal val="visible"/>
                                      </p:to>
                                    </p:set>
                                    <p:animEffect transition="in" filter="blinds(horizontal)">
                                      <p:cBhvr>
                                        <p:cTn id="12" dur="500"/>
                                        <p:tgtEl>
                                          <p:spTgt spid="4608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6085"/>
                                        </p:tgtEl>
                                        <p:attrNameLst>
                                          <p:attrName>style.visibility</p:attrName>
                                        </p:attrNameLst>
                                      </p:cBhvr>
                                      <p:to>
                                        <p:strVal val="visible"/>
                                      </p:to>
                                    </p:set>
                                    <p:anim calcmode="lin" valueType="num">
                                      <p:cBhvr additive="base">
                                        <p:cTn id="17" dur="500" fill="hold"/>
                                        <p:tgtEl>
                                          <p:spTgt spid="46085"/>
                                        </p:tgtEl>
                                        <p:attrNameLst>
                                          <p:attrName>ppt_x</p:attrName>
                                        </p:attrNameLst>
                                      </p:cBhvr>
                                      <p:tavLst>
                                        <p:tav tm="0">
                                          <p:val>
                                            <p:strVal val="#ppt_x"/>
                                          </p:val>
                                        </p:tav>
                                        <p:tav tm="100000">
                                          <p:val>
                                            <p:strVal val="#ppt_x"/>
                                          </p:val>
                                        </p:tav>
                                      </p:tavLst>
                                    </p:anim>
                                    <p:anim calcmode="lin" valueType="num">
                                      <p:cBhvr additive="base">
                                        <p:cTn id="18" dur="500" fill="hold"/>
                                        <p:tgtEl>
                                          <p:spTgt spid="460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nimBg="1"/>
      <p:bldP spid="4608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p:cNvSpPr>
            <a:spLocks noGrp="1" noChangeArrowheads="1"/>
          </p:cNvSpPr>
          <p:nvPr>
            <p:ph type="title" idx="4294967295"/>
          </p:nvPr>
        </p:nvSpPr>
        <p:spPr>
          <a:xfrm>
            <a:off x="0" y="285750"/>
            <a:ext cx="9144000" cy="857250"/>
          </a:xfrm>
        </p:spPr>
        <p:txBody>
          <a:bodyPr anchor="ctr" anchorCtr="1"/>
          <a:lstStyle/>
          <a:p>
            <a:pPr rtl="1" eaLnBrk="1" hangingPunct="1">
              <a:defRPr/>
            </a:pPr>
            <a:r>
              <a:rPr lang="en-US" dirty="0" err="1">
                <a:solidFill>
                  <a:schemeClr val="accent1"/>
                </a:solidFill>
                <a:latin typeface="Tahoma" pitchFamily="34" charset="0"/>
                <a:ea typeface="Tahoma" pitchFamily="34" charset="0"/>
                <a:cs typeface="Tahoma" pitchFamily="34" charset="0"/>
              </a:rPr>
              <a:t>Kontrollpanelen</a:t>
            </a:r>
            <a:r>
              <a:rPr lang="sv-SE" dirty="0">
                <a:solidFill>
                  <a:srgbClr val="00B050"/>
                </a:solidFill>
                <a:effectLst>
                  <a:outerShdw blurRad="38100" dist="38100" dir="2700000" algn="tl">
                    <a:srgbClr val="C0C0C0"/>
                  </a:outerShdw>
                </a:effectLst>
                <a:latin typeface="Tahoma" pitchFamily="34" charset="0"/>
                <a:ea typeface="Tahoma" pitchFamily="34" charset="0"/>
                <a:cs typeface="Tahoma" pitchFamily="34" charset="0"/>
              </a:rPr>
              <a:t> </a:t>
            </a:r>
          </a:p>
        </p:txBody>
      </p:sp>
      <p:sp>
        <p:nvSpPr>
          <p:cNvPr id="146437" name="Rectangle 5"/>
          <p:cNvSpPr>
            <a:spLocks noGrp="1" noChangeArrowheads="1"/>
          </p:cNvSpPr>
          <p:nvPr>
            <p:ph type="body" sz="half" idx="4294967295"/>
          </p:nvPr>
        </p:nvSpPr>
        <p:spPr>
          <a:xfrm>
            <a:off x="395536" y="1268760"/>
            <a:ext cx="8136904" cy="5072062"/>
          </a:xfrm>
        </p:spPr>
        <p:txBody>
          <a:bodyPr>
            <a:normAutofit/>
          </a:bodyPr>
          <a:lstStyle/>
          <a:p>
            <a:pPr eaLnBrk="1" hangingPunct="1">
              <a:defRPr/>
            </a:pPr>
            <a:r>
              <a:rPr lang="sv-SE" sz="2400" dirty="0">
                <a:effectLst>
                  <a:outerShdw blurRad="38100" dist="38100" dir="2700000" algn="tl">
                    <a:srgbClr val="C0C0C0"/>
                  </a:outerShdw>
                </a:effectLst>
                <a:latin typeface="Tahoma" pitchFamily="34" charset="0"/>
                <a:ea typeface="Tahoma" pitchFamily="34" charset="0"/>
                <a:cs typeface="Tahoma" pitchFamily="34" charset="0"/>
              </a:rPr>
              <a:t>I fönstret </a:t>
            </a:r>
            <a:r>
              <a:rPr lang="sv-SE" sz="2400" b="1" dirty="0">
                <a:effectLst>
                  <a:outerShdw blurRad="38100" dist="38100" dir="2700000" algn="tl">
                    <a:srgbClr val="C0C0C0"/>
                  </a:outerShdw>
                </a:effectLst>
                <a:latin typeface="Tahoma" pitchFamily="34" charset="0"/>
                <a:ea typeface="Tahoma" pitchFamily="34" charset="0"/>
                <a:cs typeface="Tahoma" pitchFamily="34" charset="0"/>
              </a:rPr>
              <a:t>Kontrollpanelen</a:t>
            </a:r>
            <a:r>
              <a:rPr lang="sv-SE" sz="2400" dirty="0">
                <a:effectLst>
                  <a:outerShdw blurRad="38100" dist="38100" dir="2700000" algn="tl">
                    <a:srgbClr val="C0C0C0"/>
                  </a:outerShdw>
                </a:effectLst>
                <a:latin typeface="Tahoma" pitchFamily="34" charset="0"/>
                <a:ea typeface="Tahoma" pitchFamily="34" charset="0"/>
                <a:cs typeface="Tahoma" pitchFamily="34" charset="0"/>
              </a:rPr>
              <a:t> finns ikoner som du kan använda för att göra personliga inställningar. Du kan bl.a. lägga till och ta bort hårdvara och programvara, installera skrivare, ändra mapp- och fönsterutseende.</a:t>
            </a:r>
          </a:p>
          <a:p>
            <a:pPr eaLnBrk="1" hangingPunct="1">
              <a:defRPr/>
            </a:pPr>
            <a:endParaRPr lang="sv-SE" sz="2400" dirty="0">
              <a:effectLst>
                <a:outerShdw blurRad="38100" dist="38100" dir="2700000" algn="tl">
                  <a:srgbClr val="C0C0C0"/>
                </a:outerShdw>
              </a:effectLst>
              <a:latin typeface="Tahoma" pitchFamily="34" charset="0"/>
              <a:ea typeface="Tahoma" pitchFamily="34" charset="0"/>
              <a:cs typeface="Tahoma" pitchFamily="34" charset="0"/>
            </a:endParaRPr>
          </a:p>
          <a:p>
            <a:pPr eaLnBrk="1" hangingPunct="1">
              <a:lnSpc>
                <a:spcPct val="80000"/>
              </a:lnSpc>
              <a:defRPr/>
            </a:pPr>
            <a:r>
              <a:rPr lang="sv-SE" sz="2400" dirty="0">
                <a:effectLst>
                  <a:outerShdw blurRad="38100" dist="38100" dir="2700000" algn="tl">
                    <a:srgbClr val="C0C0C0"/>
                  </a:outerShdw>
                </a:effectLst>
                <a:latin typeface="Tahoma" pitchFamily="34" charset="0"/>
                <a:ea typeface="Tahoma" pitchFamily="34" charset="0"/>
                <a:cs typeface="Tahoma" pitchFamily="34" charset="0"/>
              </a:rPr>
              <a:t>För att öppna kontrollpanelen finns det flera sätt:</a:t>
            </a:r>
          </a:p>
          <a:p>
            <a:pPr eaLnBrk="1" hangingPunct="1">
              <a:lnSpc>
                <a:spcPct val="80000"/>
              </a:lnSpc>
              <a:defRPr/>
            </a:pPr>
            <a:endParaRPr lang="sv-SE" sz="2400" dirty="0">
              <a:effectLst>
                <a:outerShdw blurRad="38100" dist="38100" dir="2700000" algn="tl">
                  <a:srgbClr val="C0C0C0"/>
                </a:outerShdw>
              </a:effectLst>
              <a:latin typeface="Tahoma" pitchFamily="34" charset="0"/>
              <a:ea typeface="Tahoma" pitchFamily="34" charset="0"/>
              <a:cs typeface="Tahoma" pitchFamily="34" charset="0"/>
            </a:endParaRPr>
          </a:p>
          <a:p>
            <a:pPr eaLnBrk="1" hangingPunct="1">
              <a:lnSpc>
                <a:spcPct val="80000"/>
              </a:lnSpc>
              <a:defRPr/>
            </a:pPr>
            <a:r>
              <a:rPr lang="sv-SE" sz="2400" dirty="0">
                <a:effectLst>
                  <a:outerShdw blurRad="38100" dist="38100" dir="2700000" algn="tl">
                    <a:srgbClr val="C0C0C0"/>
                  </a:outerShdw>
                </a:effectLst>
                <a:latin typeface="Tahoma" pitchFamily="34" charset="0"/>
                <a:ea typeface="Tahoma" pitchFamily="34" charset="0"/>
                <a:cs typeface="Tahoma" pitchFamily="34" charset="0"/>
              </a:rPr>
              <a:t>Kontrollpanel kan nås direkt från </a:t>
            </a:r>
            <a:r>
              <a:rPr lang="sv-SE" sz="2400" dirty="0" err="1">
                <a:effectLst>
                  <a:outerShdw blurRad="38100" dist="38100" dir="2700000" algn="tl">
                    <a:srgbClr val="C0C0C0"/>
                  </a:outerShdw>
                </a:effectLst>
                <a:latin typeface="Tahoma" pitchFamily="34" charset="0"/>
                <a:ea typeface="Tahoma" pitchFamily="34" charset="0"/>
                <a:cs typeface="Tahoma" pitchFamily="34" charset="0"/>
              </a:rPr>
              <a:t>Start-menyn</a:t>
            </a:r>
            <a:r>
              <a:rPr lang="sv-SE" sz="2400" dirty="0">
                <a:effectLst>
                  <a:outerShdw blurRad="38100" dist="38100" dir="2700000" algn="tl">
                    <a:srgbClr val="C0C0C0"/>
                  </a:outerShdw>
                </a:effectLst>
                <a:latin typeface="Tahoma" pitchFamily="34" charset="0"/>
                <a:ea typeface="Tahoma" pitchFamily="34" charset="0"/>
                <a:cs typeface="Tahoma" pitchFamily="34" charset="0"/>
              </a:rPr>
              <a:t>. </a:t>
            </a:r>
            <a:endParaRPr lang="sv-SE" sz="2400" dirty="0">
              <a:solidFill>
                <a:srgbClr val="FF0000"/>
              </a:solidFill>
              <a:effectLst>
                <a:outerShdw blurRad="38100" dist="38100" dir="2700000" algn="tl">
                  <a:srgbClr val="C0C0C0"/>
                </a:outerShdw>
              </a:effectLst>
              <a:latin typeface="Tahoma" pitchFamily="34" charset="0"/>
              <a:ea typeface="Tahoma" pitchFamily="34" charset="0"/>
              <a:cs typeface="Tahoma" pitchFamily="34" charset="0"/>
            </a:endParaRPr>
          </a:p>
          <a:p>
            <a:pPr eaLnBrk="1" hangingPunct="1">
              <a:lnSpc>
                <a:spcPct val="80000"/>
              </a:lnSpc>
              <a:buNone/>
              <a:defRPr/>
            </a:pPr>
            <a:endParaRPr lang="sv-SE" sz="1800" dirty="0">
              <a:solidFill>
                <a:srgbClr val="FF0000"/>
              </a:solidFill>
              <a:effectLst>
                <a:outerShdw blurRad="38100" dist="38100" dir="2700000" algn="tl">
                  <a:srgbClr val="C0C0C0"/>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6437">
                                            <p:txEl>
                                              <p:pRg st="0" end="0"/>
                                            </p:txEl>
                                          </p:spTgt>
                                        </p:tgtEl>
                                        <p:attrNameLst>
                                          <p:attrName>style.visibility</p:attrName>
                                        </p:attrNameLst>
                                      </p:cBhvr>
                                      <p:to>
                                        <p:strVal val="visible"/>
                                      </p:to>
                                    </p:set>
                                    <p:animEffect transition="in" filter="box(in)">
                                      <p:cBhvr>
                                        <p:cTn id="7" dur="500"/>
                                        <p:tgtEl>
                                          <p:spTgt spid="1464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6437">
                                            <p:txEl>
                                              <p:pRg st="2" end="2"/>
                                            </p:txEl>
                                          </p:spTgt>
                                        </p:tgtEl>
                                        <p:attrNameLst>
                                          <p:attrName>style.visibility</p:attrName>
                                        </p:attrNameLst>
                                      </p:cBhvr>
                                      <p:to>
                                        <p:strVal val="visible"/>
                                      </p:to>
                                    </p:set>
                                    <p:animEffect transition="in" filter="box(in)">
                                      <p:cBhvr>
                                        <p:cTn id="12" dur="500"/>
                                        <p:tgtEl>
                                          <p:spTgt spid="1464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6437">
                                            <p:txEl>
                                              <p:pRg st="4" end="4"/>
                                            </p:txEl>
                                          </p:spTgt>
                                        </p:tgtEl>
                                        <p:attrNameLst>
                                          <p:attrName>style.visibility</p:attrName>
                                        </p:attrNameLst>
                                      </p:cBhvr>
                                      <p:to>
                                        <p:strVal val="visible"/>
                                      </p:to>
                                    </p:set>
                                    <p:animEffect transition="in" filter="box(in)">
                                      <p:cBhvr>
                                        <p:cTn id="17" dur="500"/>
                                        <p:tgtEl>
                                          <p:spTgt spid="1464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332656"/>
            <a:ext cx="9144000" cy="1143000"/>
          </a:xfrm>
        </p:spPr>
        <p:txBody>
          <a:bodyPr anchor="ctr" anchorCtr="1"/>
          <a:lstStyle/>
          <a:p>
            <a:pPr eaLnBrk="1" hangingPunct="1">
              <a:defRPr/>
            </a:pPr>
            <a:r>
              <a:rPr lang="sv-SE" dirty="0">
                <a:solidFill>
                  <a:schemeClr val="accent1"/>
                </a:solidFill>
                <a:latin typeface="Tahoma" pitchFamily="34" charset="0"/>
                <a:ea typeface="Tahoma" pitchFamily="34" charset="0"/>
                <a:cs typeface="Tahoma" pitchFamily="34" charset="0"/>
              </a:rPr>
              <a:t>Höger musknapp</a:t>
            </a:r>
            <a:r>
              <a:rPr lang="sv-SE" dirty="0">
                <a:solidFill>
                  <a:schemeClr val="accent1"/>
                </a:solidFill>
                <a:effectLst>
                  <a:outerShdw blurRad="38100" dist="38100" dir="2700000" algn="tl">
                    <a:srgbClr val="C0C0C0"/>
                  </a:outerShdw>
                </a:effectLst>
                <a:latin typeface="Tahoma" pitchFamily="34" charset="0"/>
                <a:ea typeface="Tahoma" pitchFamily="34" charset="0"/>
                <a:cs typeface="Tahoma" pitchFamily="34" charset="0"/>
              </a:rPr>
              <a:t> </a:t>
            </a:r>
          </a:p>
        </p:txBody>
      </p:sp>
      <p:sp>
        <p:nvSpPr>
          <p:cNvPr id="11267" name="Rectangle 3"/>
          <p:cNvSpPr>
            <a:spLocks noGrp="1" noChangeArrowheads="1"/>
          </p:cNvSpPr>
          <p:nvPr>
            <p:ph type="body" idx="4294967295"/>
          </p:nvPr>
        </p:nvSpPr>
        <p:spPr>
          <a:xfrm>
            <a:off x="899592" y="1628800"/>
            <a:ext cx="7416800" cy="4679950"/>
          </a:xfrm>
        </p:spPr>
        <p:txBody>
          <a:bodyPr>
            <a:normAutofit/>
          </a:bodyPr>
          <a:lstStyle/>
          <a:p>
            <a:pPr eaLnBrk="1" hangingPunct="1">
              <a:defRPr/>
            </a:pPr>
            <a:r>
              <a:rPr lang="sv-SE" sz="2800" b="1" dirty="0">
                <a:latin typeface="Tahoma" pitchFamily="34" charset="0"/>
                <a:ea typeface="Tahoma" pitchFamily="34" charset="0"/>
                <a:cs typeface="Tahoma" pitchFamily="34" charset="0"/>
              </a:rPr>
              <a:t>Högerklicka</a:t>
            </a:r>
            <a:r>
              <a:rPr lang="sv-SE" sz="2800" dirty="0">
                <a:latin typeface="Tahoma" pitchFamily="34" charset="0"/>
                <a:ea typeface="Tahoma" pitchFamily="34" charset="0"/>
                <a:cs typeface="Tahoma" pitchFamily="34" charset="0"/>
              </a:rPr>
              <a:t> = Klicka på höger musknapp. </a:t>
            </a:r>
          </a:p>
          <a:p>
            <a:pPr eaLnBrk="1" hangingPunct="1">
              <a:buNone/>
              <a:defRPr/>
            </a:pPr>
            <a:r>
              <a:rPr lang="sv-SE" sz="2800" dirty="0">
                <a:latin typeface="Tahoma" pitchFamily="34" charset="0"/>
                <a:ea typeface="Tahoma" pitchFamily="34" charset="0"/>
                <a:cs typeface="Tahoma" pitchFamily="34" charset="0"/>
              </a:rPr>
              <a:t>	När du högerklickar öppnas en snabbmeny som visar olika valmöjligheter.</a:t>
            </a:r>
          </a:p>
          <a:p>
            <a:pPr eaLnBrk="1" hangingPunct="1">
              <a:buNone/>
              <a:defRPr/>
            </a:pPr>
            <a:endParaRPr lang="sv-SE" sz="2800" dirty="0">
              <a:latin typeface="Tahoma" pitchFamily="34" charset="0"/>
              <a:ea typeface="Tahoma" pitchFamily="34" charset="0"/>
              <a:cs typeface="Tahoma" pitchFamily="34" charset="0"/>
            </a:endParaRPr>
          </a:p>
          <a:p>
            <a:pPr eaLnBrk="1" hangingPunct="1">
              <a:defRPr/>
            </a:pPr>
            <a:r>
              <a:rPr lang="sv-SE" sz="2800" dirty="0">
                <a:latin typeface="Tahoma" pitchFamily="34" charset="0"/>
                <a:ea typeface="Tahoma" pitchFamily="34" charset="0"/>
                <a:cs typeface="Tahoma" pitchFamily="34" charset="0"/>
              </a:rPr>
              <a:t>Snabbmenyerna har olika innehåll beroende på var du klickar med höger musknapp. </a:t>
            </a:r>
          </a:p>
          <a:p>
            <a:pPr eaLnBrk="1" hangingPunct="1">
              <a:buFont typeface="Wingdings" pitchFamily="2" charset="2"/>
              <a:buNone/>
              <a:defRPr/>
            </a:pPr>
            <a:endParaRPr lang="sv-SE" sz="2200" dirty="0">
              <a:effectLst>
                <a:outerShdw blurRad="38100" dist="38100" dir="2700000" algn="tl">
                  <a:srgbClr val="C0C0C0"/>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iterate type="lt">
                                    <p:tmPct val="0"/>
                                  </p:iterate>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diamond(in)">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iterate type="lt">
                                    <p:tmPct val="0"/>
                                  </p:iterate>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diamond(in)">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iterate type="lt">
                                    <p:tmPct val="0"/>
                                  </p:iterate>
                                  <p:childTnLst>
                                    <p:set>
                                      <p:cBhvr>
                                        <p:cTn id="16" dur="1" fill="hold">
                                          <p:stCondLst>
                                            <p:cond delay="0"/>
                                          </p:stCondLst>
                                        </p:cTn>
                                        <p:tgtEl>
                                          <p:spTgt spid="11267">
                                            <p:txEl>
                                              <p:pRg st="3" end="3"/>
                                            </p:txEl>
                                          </p:spTgt>
                                        </p:tgtEl>
                                        <p:attrNameLst>
                                          <p:attrName>style.visibility</p:attrName>
                                        </p:attrNameLst>
                                      </p:cBhvr>
                                      <p:to>
                                        <p:strVal val="visible"/>
                                      </p:to>
                                    </p:set>
                                    <p:animEffect transition="in" filter="diamond(in)">
                                      <p:cBhvr>
                                        <p:cTn id="17"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4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93536" y="500063"/>
            <a:ext cx="5785553" cy="4357687"/>
          </a:xfrm>
          <a:prstGeom prst="rect">
            <a:avLst/>
          </a:prstGeom>
          <a:noFill/>
          <a:ln w="9525">
            <a:noFill/>
            <a:miter lim="800000"/>
            <a:headEnd/>
            <a:tailEnd/>
          </a:ln>
        </p:spPr>
      </p:pic>
      <p:sp>
        <p:nvSpPr>
          <p:cNvPr id="3" name="Rectangle 9"/>
          <p:cNvSpPr txBox="1">
            <a:spLocks noChangeArrowheads="1"/>
          </p:cNvSpPr>
          <p:nvPr/>
        </p:nvSpPr>
        <p:spPr bwMode="auto">
          <a:xfrm>
            <a:off x="1071563" y="5072063"/>
            <a:ext cx="7572375" cy="1597025"/>
          </a:xfrm>
          <a:prstGeom prst="rect">
            <a:avLst/>
          </a:prstGeom>
          <a:noFill/>
          <a:ln w="9525">
            <a:noFill/>
            <a:miter lim="800000"/>
            <a:headEnd/>
            <a:tailEnd/>
          </a:ln>
          <a:effectLst/>
        </p:spPr>
        <p:txBody>
          <a:bodyPr/>
          <a:lstStyle/>
          <a:p>
            <a:pPr marL="381000" indent="-381000">
              <a:lnSpc>
                <a:spcPct val="90000"/>
              </a:lnSpc>
              <a:spcBef>
                <a:spcPct val="20000"/>
              </a:spcBef>
              <a:buClr>
                <a:schemeClr val="tx2"/>
              </a:buClr>
              <a:buSzPct val="70000"/>
              <a:defRPr/>
            </a:pPr>
            <a:r>
              <a:rPr lang="sv-SE" sz="2200" kern="0" dirty="0">
                <a:latin typeface="Tahoma" pitchFamily="34" charset="0"/>
                <a:ea typeface="Tahoma" pitchFamily="34" charset="0"/>
                <a:cs typeface="Tahoma" pitchFamily="34" charset="0"/>
              </a:rPr>
              <a:t>Vi kan göra mycket med kontrollpanelen, men vi begränsar</a:t>
            </a:r>
          </a:p>
          <a:p>
            <a:pPr marL="381000" indent="-381000">
              <a:lnSpc>
                <a:spcPct val="90000"/>
              </a:lnSpc>
              <a:spcBef>
                <a:spcPct val="20000"/>
              </a:spcBef>
              <a:buClr>
                <a:schemeClr val="tx2"/>
              </a:buClr>
              <a:buSzPct val="70000"/>
              <a:defRPr/>
            </a:pPr>
            <a:r>
              <a:rPr lang="sv-SE" sz="2200" kern="0" dirty="0">
                <a:latin typeface="Tahoma" pitchFamily="34" charset="0"/>
                <a:ea typeface="Tahoma" pitchFamily="34" charset="0"/>
                <a:cs typeface="Tahoma" pitchFamily="34" charset="0"/>
              </a:rPr>
              <a:t>oss till det viktigaste.</a:t>
            </a:r>
          </a:p>
        </p:txBody>
      </p:sp>
      <p:sp>
        <p:nvSpPr>
          <p:cNvPr id="61443" name="Oval 13"/>
          <p:cNvSpPr>
            <a:spLocks noChangeArrowheads="1"/>
          </p:cNvSpPr>
          <p:nvPr/>
        </p:nvSpPr>
        <p:spPr bwMode="auto">
          <a:xfrm>
            <a:off x="5138996" y="2276872"/>
            <a:ext cx="1809268" cy="568325"/>
          </a:xfrm>
          <a:prstGeom prst="ellipse">
            <a:avLst/>
          </a:prstGeom>
          <a:solidFill>
            <a:schemeClr val="accent1">
              <a:alpha val="0"/>
            </a:schemeClr>
          </a:solidFill>
          <a:ln w="4445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sp>
        <p:nvSpPr>
          <p:cNvPr id="61444" name="Oval 13"/>
          <p:cNvSpPr>
            <a:spLocks noChangeArrowheads="1"/>
          </p:cNvSpPr>
          <p:nvPr/>
        </p:nvSpPr>
        <p:spPr bwMode="auto">
          <a:xfrm>
            <a:off x="5111750" y="1268760"/>
            <a:ext cx="1683008" cy="491525"/>
          </a:xfrm>
          <a:prstGeom prst="ellipse">
            <a:avLst/>
          </a:prstGeom>
          <a:solidFill>
            <a:schemeClr val="accent1">
              <a:alpha val="0"/>
            </a:schemeClr>
          </a:solidFill>
          <a:ln w="4445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sp>
        <p:nvSpPr>
          <p:cNvPr id="61446" name="Oval 13"/>
          <p:cNvSpPr>
            <a:spLocks noChangeArrowheads="1"/>
          </p:cNvSpPr>
          <p:nvPr/>
        </p:nvSpPr>
        <p:spPr bwMode="auto">
          <a:xfrm>
            <a:off x="2700339" y="2314611"/>
            <a:ext cx="1439614" cy="461310"/>
          </a:xfrm>
          <a:prstGeom prst="ellipse">
            <a:avLst/>
          </a:prstGeom>
          <a:solidFill>
            <a:schemeClr val="accent1">
              <a:alpha val="0"/>
            </a:schemeClr>
          </a:solidFill>
          <a:ln w="4445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sp>
        <p:nvSpPr>
          <p:cNvPr id="61447" name="Oval 13"/>
          <p:cNvSpPr>
            <a:spLocks noChangeArrowheads="1"/>
          </p:cNvSpPr>
          <p:nvPr/>
        </p:nvSpPr>
        <p:spPr bwMode="auto">
          <a:xfrm>
            <a:off x="2484190" y="2990234"/>
            <a:ext cx="1655763" cy="568325"/>
          </a:xfrm>
          <a:prstGeom prst="ellipse">
            <a:avLst/>
          </a:prstGeom>
          <a:solidFill>
            <a:schemeClr val="accent1">
              <a:alpha val="0"/>
            </a:schemeClr>
          </a:solidFill>
          <a:ln w="44450" algn="ctr">
            <a:solidFill>
              <a:schemeClr val="hlink"/>
            </a:solidFill>
            <a:round/>
            <a:headEnd/>
            <a:tailEnd/>
          </a:ln>
        </p:spPr>
        <p:txBody>
          <a:bodyPr anchor="ctr">
            <a:spAutoFit/>
          </a:bodyPr>
          <a:lstStyle/>
          <a:p>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9" name="Rectangle 9"/>
          <p:cNvSpPr>
            <a:spLocks noGrp="1" noChangeArrowheads="1"/>
          </p:cNvSpPr>
          <p:nvPr>
            <p:ph type="body" sz="half" idx="4294967295"/>
          </p:nvPr>
        </p:nvSpPr>
        <p:spPr>
          <a:xfrm>
            <a:off x="467544" y="1484784"/>
            <a:ext cx="3857625" cy="5170488"/>
          </a:xfrm>
        </p:spPr>
        <p:txBody>
          <a:bodyPr>
            <a:normAutofit/>
          </a:bodyPr>
          <a:lstStyle/>
          <a:p>
            <a:pPr marL="381000" indent="-381000" eaLnBrk="1" hangingPunct="1">
              <a:lnSpc>
                <a:spcPct val="90000"/>
              </a:lnSpc>
              <a:buFont typeface="Wingdings" pitchFamily="2" charset="2"/>
              <a:buAutoNum type="arabicPeriod"/>
              <a:defRPr/>
            </a:pPr>
            <a:r>
              <a:rPr lang="sv-SE" sz="2200" dirty="0">
                <a:latin typeface="Tahoma" pitchFamily="34" charset="0"/>
                <a:ea typeface="Tahoma" pitchFamily="34" charset="0"/>
                <a:cs typeface="Tahoma" pitchFamily="34" charset="0"/>
              </a:rPr>
              <a:t>Öppna Kontrollpanelen.</a:t>
            </a:r>
          </a:p>
          <a:p>
            <a:pPr marL="381000" indent="-381000" eaLnBrk="1" hangingPunct="1">
              <a:lnSpc>
                <a:spcPct val="90000"/>
              </a:lnSpc>
              <a:buFont typeface="Wingdings" pitchFamily="2" charset="2"/>
              <a:buAutoNum type="arabicPeriod"/>
              <a:defRPr/>
            </a:pPr>
            <a:endParaRPr lang="sv-SE" sz="2200" dirty="0">
              <a:latin typeface="Tahoma" pitchFamily="34" charset="0"/>
              <a:ea typeface="Tahoma" pitchFamily="34" charset="0"/>
              <a:cs typeface="Tahoma" pitchFamily="34" charset="0"/>
            </a:endParaRPr>
          </a:p>
          <a:p>
            <a:pPr marL="381000" indent="-381000" eaLnBrk="1" hangingPunct="1">
              <a:lnSpc>
                <a:spcPct val="90000"/>
              </a:lnSpc>
              <a:buFont typeface="Wingdings" pitchFamily="2" charset="2"/>
              <a:buAutoNum type="arabicPeriod"/>
              <a:defRPr/>
            </a:pPr>
            <a:r>
              <a:rPr lang="sv-SE" sz="2200" dirty="0">
                <a:latin typeface="Tahoma" pitchFamily="34" charset="0"/>
                <a:ea typeface="Tahoma" pitchFamily="34" charset="0"/>
                <a:cs typeface="Tahoma" pitchFamily="34" charset="0"/>
              </a:rPr>
              <a:t>Välj </a:t>
            </a:r>
            <a:r>
              <a:rPr lang="sv-SE" sz="2200" b="1" dirty="0">
                <a:latin typeface="Tahoma" pitchFamily="34" charset="0"/>
                <a:ea typeface="Tahoma" pitchFamily="34" charset="0"/>
                <a:cs typeface="Tahoma" pitchFamily="34" charset="0"/>
              </a:rPr>
              <a:t>Nationella</a:t>
            </a:r>
            <a:r>
              <a:rPr lang="sv-SE" sz="2200" dirty="0">
                <a:latin typeface="Tahoma" pitchFamily="34" charset="0"/>
                <a:ea typeface="Tahoma" pitchFamily="34" charset="0"/>
                <a:cs typeface="Tahoma" pitchFamily="34" charset="0"/>
              </a:rPr>
              <a:t> </a:t>
            </a:r>
            <a:r>
              <a:rPr lang="sv-SE" sz="2200" b="1" dirty="0">
                <a:latin typeface="Tahoma" pitchFamily="34" charset="0"/>
                <a:ea typeface="Tahoma" pitchFamily="34" charset="0"/>
                <a:cs typeface="Tahoma" pitchFamily="34" charset="0"/>
              </a:rPr>
              <a:t>inställningar och språkinställningar</a:t>
            </a:r>
            <a:r>
              <a:rPr lang="sv-SE" sz="2200" dirty="0">
                <a:latin typeface="Tahoma" pitchFamily="34" charset="0"/>
                <a:ea typeface="Tahoma" pitchFamily="34" charset="0"/>
                <a:cs typeface="Tahoma" pitchFamily="34" charset="0"/>
              </a:rPr>
              <a:t> genom att dubbelklicka med vänster musknapp.</a:t>
            </a:r>
          </a:p>
          <a:p>
            <a:pPr marL="381000" indent="-381000" eaLnBrk="1" hangingPunct="1">
              <a:lnSpc>
                <a:spcPct val="90000"/>
              </a:lnSpc>
              <a:buFont typeface="Wingdings" pitchFamily="2" charset="2"/>
              <a:buAutoNum type="arabicPeriod"/>
              <a:defRPr/>
            </a:pPr>
            <a:endParaRPr lang="sv-SE" sz="2200" dirty="0">
              <a:latin typeface="Tahoma" pitchFamily="34" charset="0"/>
              <a:ea typeface="Tahoma" pitchFamily="34" charset="0"/>
              <a:cs typeface="Tahoma" pitchFamily="34" charset="0"/>
            </a:endParaRPr>
          </a:p>
          <a:p>
            <a:pPr marL="381000" indent="-381000" eaLnBrk="1" hangingPunct="1">
              <a:lnSpc>
                <a:spcPct val="90000"/>
              </a:lnSpc>
              <a:buFont typeface="Wingdings" pitchFamily="2" charset="2"/>
              <a:buAutoNum type="arabicPeriod"/>
              <a:defRPr/>
            </a:pPr>
            <a:r>
              <a:rPr lang="sv-SE" sz="2200" dirty="0">
                <a:latin typeface="Tahoma" pitchFamily="34" charset="0"/>
                <a:ea typeface="Tahoma" pitchFamily="34" charset="0"/>
                <a:cs typeface="Tahoma" pitchFamily="34" charset="0"/>
              </a:rPr>
              <a:t>En dialogruta visas där du kan välja hur tal, valuta och datum ska skrivas.</a:t>
            </a:r>
          </a:p>
          <a:p>
            <a:pPr marL="381000" indent="-381000" eaLnBrk="1" hangingPunct="1">
              <a:lnSpc>
                <a:spcPct val="90000"/>
              </a:lnSpc>
              <a:buFont typeface="Wingdings" pitchFamily="2" charset="2"/>
              <a:buAutoNum type="arabicPeriod"/>
              <a:defRPr/>
            </a:pPr>
            <a:endParaRPr lang="sv-SE" sz="2200" dirty="0">
              <a:latin typeface="Tahoma" pitchFamily="34" charset="0"/>
              <a:ea typeface="Tahoma" pitchFamily="34" charset="0"/>
              <a:cs typeface="Tahoma" pitchFamily="34" charset="0"/>
            </a:endParaRPr>
          </a:p>
          <a:p>
            <a:pPr marL="381000" indent="-381000" eaLnBrk="1" hangingPunct="1">
              <a:lnSpc>
                <a:spcPct val="90000"/>
              </a:lnSpc>
              <a:buFont typeface="Wingdings" pitchFamily="2" charset="2"/>
              <a:buAutoNum type="arabicPeriod"/>
              <a:defRPr/>
            </a:pPr>
            <a:r>
              <a:rPr lang="sv-SE" sz="2200" dirty="0">
                <a:latin typeface="Tahoma" pitchFamily="34" charset="0"/>
                <a:ea typeface="Tahoma" pitchFamily="34" charset="0"/>
                <a:cs typeface="Tahoma" pitchFamily="34" charset="0"/>
              </a:rPr>
              <a:t>För att lägga till eller ta bort ett språk, klicka på fliken </a:t>
            </a:r>
            <a:r>
              <a:rPr lang="sv-SE" sz="2200" b="1" dirty="0">
                <a:latin typeface="Tahoma" pitchFamily="34" charset="0"/>
                <a:ea typeface="Tahoma" pitchFamily="34" charset="0"/>
                <a:cs typeface="Tahoma" pitchFamily="34" charset="0"/>
              </a:rPr>
              <a:t>Språk</a:t>
            </a:r>
            <a:r>
              <a:rPr lang="sv-SE" sz="2200" dirty="0">
                <a:latin typeface="Tahoma" pitchFamily="34" charset="0"/>
                <a:ea typeface="Tahoma" pitchFamily="34" charset="0"/>
                <a:cs typeface="Tahoma" pitchFamily="34" charset="0"/>
              </a:rPr>
              <a:t>.</a:t>
            </a:r>
          </a:p>
        </p:txBody>
      </p:sp>
      <p:pic>
        <p:nvPicPr>
          <p:cNvPr id="148491" name="Picture 43"/>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572000" y="2425843"/>
            <a:ext cx="4171950" cy="3142318"/>
          </a:xfrm>
        </p:spPr>
      </p:pic>
      <p:pic>
        <p:nvPicPr>
          <p:cNvPr id="148492" name="Picture 4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09725" y="3861048"/>
            <a:ext cx="1973262" cy="358775"/>
          </a:xfrm>
          <a:prstGeom prst="rect">
            <a:avLst/>
          </a:prstGeom>
          <a:noFill/>
          <a:ln w="9525">
            <a:noFill/>
            <a:miter lim="800000"/>
            <a:headEnd/>
            <a:tailEnd/>
          </a:ln>
        </p:spPr>
      </p:pic>
      <p:sp>
        <p:nvSpPr>
          <p:cNvPr id="148493" name="Oval 13"/>
          <p:cNvSpPr>
            <a:spLocks noChangeArrowheads="1"/>
          </p:cNvSpPr>
          <p:nvPr/>
        </p:nvSpPr>
        <p:spPr bwMode="auto">
          <a:xfrm>
            <a:off x="5580112" y="3068960"/>
            <a:ext cx="1655365" cy="280293"/>
          </a:xfrm>
          <a:prstGeom prst="ellipse">
            <a:avLst/>
          </a:prstGeom>
          <a:solidFill>
            <a:schemeClr val="accent1">
              <a:alpha val="0"/>
            </a:schemeClr>
          </a:solidFill>
          <a:ln w="4445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sp>
        <p:nvSpPr>
          <p:cNvPr id="7" name="Rectangle 4"/>
          <p:cNvSpPr txBox="1">
            <a:spLocks noChangeArrowheads="1"/>
          </p:cNvSpPr>
          <p:nvPr/>
        </p:nvSpPr>
        <p:spPr bwMode="auto">
          <a:xfrm>
            <a:off x="900113" y="257175"/>
            <a:ext cx="7761287" cy="1143000"/>
          </a:xfrm>
          <a:prstGeom prst="rect">
            <a:avLst/>
          </a:prstGeom>
          <a:noFill/>
          <a:ln w="9525">
            <a:noFill/>
            <a:miter lim="800000"/>
            <a:headEnd/>
            <a:tailEnd/>
          </a:ln>
          <a:effectLst/>
        </p:spPr>
        <p:txBody>
          <a:bodyPr anchor="ctr" anchorCtr="1"/>
          <a:lstStyle/>
          <a:p>
            <a:pPr marL="514350" indent="-514350">
              <a:buFont typeface="+mj-lt"/>
              <a:buAutoNum type="arabicPeriod"/>
              <a:defRPr/>
            </a:pPr>
            <a:r>
              <a:rPr lang="sv-SE" sz="2800" dirty="0">
                <a:solidFill>
                  <a:schemeClr val="accent1"/>
                </a:solidFill>
                <a:latin typeface="Tahoma" pitchFamily="34" charset="0"/>
                <a:ea typeface="Tahoma" pitchFamily="34" charset="0"/>
                <a:cs typeface="Tahoma" pitchFamily="34" charset="0"/>
              </a:rPr>
              <a:t>Språkinställning och sätt att skriva datum och tal i datorn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8489">
                                            <p:txEl>
                                              <p:pRg st="0" end="0"/>
                                            </p:txEl>
                                          </p:spTgt>
                                        </p:tgtEl>
                                        <p:attrNameLst>
                                          <p:attrName>style.visibility</p:attrName>
                                        </p:attrNameLst>
                                      </p:cBhvr>
                                      <p:to>
                                        <p:strVal val="visible"/>
                                      </p:to>
                                    </p:set>
                                    <p:animEffect transition="in" filter="box(in)">
                                      <p:cBhvr>
                                        <p:cTn id="7" dur="500"/>
                                        <p:tgtEl>
                                          <p:spTgt spid="1484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8489">
                                            <p:txEl>
                                              <p:pRg st="2" end="2"/>
                                            </p:txEl>
                                          </p:spTgt>
                                        </p:tgtEl>
                                        <p:attrNameLst>
                                          <p:attrName>style.visibility</p:attrName>
                                        </p:attrNameLst>
                                      </p:cBhvr>
                                      <p:to>
                                        <p:strVal val="visible"/>
                                      </p:to>
                                    </p:set>
                                    <p:animEffect transition="in" filter="box(in)">
                                      <p:cBhvr>
                                        <p:cTn id="12" dur="500"/>
                                        <p:tgtEl>
                                          <p:spTgt spid="14848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48492"/>
                                        </p:tgtEl>
                                        <p:attrNameLst>
                                          <p:attrName>style.visibility</p:attrName>
                                        </p:attrNameLst>
                                      </p:cBhvr>
                                      <p:to>
                                        <p:strVal val="visible"/>
                                      </p:to>
                                    </p:set>
                                    <p:animEffect transition="in" filter="diamond(in)">
                                      <p:cBhvr>
                                        <p:cTn id="17" dur="2000"/>
                                        <p:tgtEl>
                                          <p:spTgt spid="14849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148491"/>
                                        </p:tgtEl>
                                        <p:attrNameLst>
                                          <p:attrName>style.visibility</p:attrName>
                                        </p:attrNameLst>
                                      </p:cBhvr>
                                      <p:to>
                                        <p:strVal val="visible"/>
                                      </p:to>
                                    </p:set>
                                    <p:animEffect transition="in" filter="wheel(4)">
                                      <p:cBhvr>
                                        <p:cTn id="22" dur="2000"/>
                                        <p:tgtEl>
                                          <p:spTgt spid="14849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8493"/>
                                        </p:tgtEl>
                                        <p:attrNameLst>
                                          <p:attrName>style.visibility</p:attrName>
                                        </p:attrNameLst>
                                      </p:cBhvr>
                                      <p:to>
                                        <p:strVal val="visible"/>
                                      </p:to>
                                    </p:set>
                                    <p:anim calcmode="lin" valueType="num">
                                      <p:cBhvr additive="base">
                                        <p:cTn id="27" dur="500" fill="hold"/>
                                        <p:tgtEl>
                                          <p:spTgt spid="148493"/>
                                        </p:tgtEl>
                                        <p:attrNameLst>
                                          <p:attrName>ppt_x</p:attrName>
                                        </p:attrNameLst>
                                      </p:cBhvr>
                                      <p:tavLst>
                                        <p:tav tm="0">
                                          <p:val>
                                            <p:strVal val="#ppt_x"/>
                                          </p:val>
                                        </p:tav>
                                        <p:tav tm="100000">
                                          <p:val>
                                            <p:strVal val="#ppt_x"/>
                                          </p:val>
                                        </p:tav>
                                      </p:tavLst>
                                    </p:anim>
                                    <p:anim calcmode="lin" valueType="num">
                                      <p:cBhvr additive="base">
                                        <p:cTn id="28" dur="500" fill="hold"/>
                                        <p:tgtEl>
                                          <p:spTgt spid="14849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48489">
                                            <p:txEl>
                                              <p:pRg st="4" end="4"/>
                                            </p:txEl>
                                          </p:spTgt>
                                        </p:tgtEl>
                                        <p:attrNameLst>
                                          <p:attrName>style.visibility</p:attrName>
                                        </p:attrNameLst>
                                      </p:cBhvr>
                                      <p:to>
                                        <p:strVal val="visible"/>
                                      </p:to>
                                    </p:set>
                                    <p:animEffect transition="in" filter="box(in)">
                                      <p:cBhvr>
                                        <p:cTn id="33" dur="500"/>
                                        <p:tgtEl>
                                          <p:spTgt spid="148489">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48489">
                                            <p:txEl>
                                              <p:pRg st="6" end="6"/>
                                            </p:txEl>
                                          </p:spTgt>
                                        </p:tgtEl>
                                        <p:attrNameLst>
                                          <p:attrName>style.visibility</p:attrName>
                                        </p:attrNameLst>
                                      </p:cBhvr>
                                      <p:to>
                                        <p:strVal val="visible"/>
                                      </p:to>
                                    </p:set>
                                    <p:animEffect transition="in" filter="box(in)">
                                      <p:cBhvr>
                                        <p:cTn id="38" dur="500"/>
                                        <p:tgtEl>
                                          <p:spTgt spid="14848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9" grpId="0" uiExpand="1" build="p"/>
      <p:bldP spid="14849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8" name="Rectangle 6"/>
          <p:cNvSpPr>
            <a:spLocks noGrp="1" noChangeArrowheads="1"/>
          </p:cNvSpPr>
          <p:nvPr>
            <p:ph type="body" sz="half" idx="4294967295"/>
          </p:nvPr>
        </p:nvSpPr>
        <p:spPr>
          <a:xfrm>
            <a:off x="4860032" y="476672"/>
            <a:ext cx="4038600" cy="5911850"/>
          </a:xfrm>
          <a:solidFill>
            <a:schemeClr val="bg1"/>
          </a:solidFill>
        </p:spPr>
        <p:txBody>
          <a:bodyPr>
            <a:normAutofit/>
          </a:bodyPr>
          <a:lstStyle/>
          <a:p>
            <a:pPr marL="533400" indent="-533400" eaLnBrk="1" hangingPunct="1">
              <a:lnSpc>
                <a:spcPct val="90000"/>
              </a:lnSpc>
              <a:defRPr/>
            </a:pPr>
            <a:r>
              <a:rPr lang="sv-SE" sz="2000" dirty="0">
                <a:latin typeface="Tahoma" pitchFamily="34" charset="0"/>
                <a:ea typeface="Tahoma" pitchFamily="34" charset="0"/>
                <a:cs typeface="Tahoma" pitchFamily="34" charset="0"/>
              </a:rPr>
              <a:t>Klicka på rutan framför </a:t>
            </a:r>
            <a:r>
              <a:rPr lang="sv-SE" sz="2000" b="1" dirty="0">
                <a:latin typeface="Tahoma" pitchFamily="34" charset="0"/>
                <a:ea typeface="Tahoma" pitchFamily="34" charset="0"/>
                <a:cs typeface="Tahoma" pitchFamily="34" charset="0"/>
              </a:rPr>
              <a:t>Installera språk </a:t>
            </a:r>
            <a:r>
              <a:rPr lang="sv-SE" sz="2000" dirty="0">
                <a:latin typeface="Tahoma" pitchFamily="34" charset="0"/>
                <a:ea typeface="Tahoma" pitchFamily="34" charset="0"/>
                <a:cs typeface="Tahoma" pitchFamily="34" charset="0"/>
              </a:rPr>
              <a:t>som skrivs från höger till vänster” om du vill ha tillgång till den funktionen. (Om din </a:t>
            </a:r>
            <a:r>
              <a:rPr lang="sv-SE" sz="2000" dirty="0" err="1">
                <a:latin typeface="Tahoma" pitchFamily="34" charset="0"/>
                <a:ea typeface="Tahoma" pitchFamily="34" charset="0"/>
                <a:cs typeface="Tahoma" pitchFamily="34" charset="0"/>
              </a:rPr>
              <a:t>Windowsversion</a:t>
            </a:r>
            <a:r>
              <a:rPr lang="sv-SE" sz="2000" dirty="0">
                <a:latin typeface="Tahoma" pitchFamily="34" charset="0"/>
                <a:ea typeface="Tahoma" pitchFamily="34" charset="0"/>
                <a:cs typeface="Tahoma" pitchFamily="34" charset="0"/>
              </a:rPr>
              <a:t> inte stöder dessa språk är detta inte möjligt.)</a:t>
            </a:r>
            <a:endParaRPr lang="sv-SE" sz="2000" dirty="0">
              <a:solidFill>
                <a:srgbClr val="FF0000"/>
              </a:solidFill>
              <a:latin typeface="Tahoma" pitchFamily="34" charset="0"/>
              <a:ea typeface="Tahoma" pitchFamily="34" charset="0"/>
              <a:cs typeface="Tahoma" pitchFamily="34" charset="0"/>
            </a:endParaRPr>
          </a:p>
          <a:p>
            <a:pPr marL="533400" indent="-533400" eaLnBrk="1" hangingPunct="1">
              <a:lnSpc>
                <a:spcPct val="90000"/>
              </a:lnSpc>
              <a:defRPr/>
            </a:pPr>
            <a:endParaRPr lang="sv-SE" sz="2000" dirty="0">
              <a:solidFill>
                <a:srgbClr val="FF0000"/>
              </a:solidFill>
              <a:latin typeface="Tahoma" pitchFamily="34" charset="0"/>
              <a:ea typeface="Tahoma" pitchFamily="34" charset="0"/>
              <a:cs typeface="Tahoma" pitchFamily="34" charset="0"/>
            </a:endParaRPr>
          </a:p>
          <a:p>
            <a:pPr marL="533400" indent="-533400" eaLnBrk="1" hangingPunct="1">
              <a:lnSpc>
                <a:spcPct val="90000"/>
              </a:lnSpc>
              <a:defRPr/>
            </a:pPr>
            <a:r>
              <a:rPr lang="sv-SE" sz="2000" dirty="0">
                <a:latin typeface="Tahoma" pitchFamily="34" charset="0"/>
                <a:ea typeface="Tahoma" pitchFamily="34" charset="0"/>
                <a:cs typeface="Tahoma" pitchFamily="34" charset="0"/>
              </a:rPr>
              <a:t>Klicka på rutan framför </a:t>
            </a:r>
            <a:r>
              <a:rPr lang="sv-SE" sz="2000" b="1" dirty="0">
                <a:latin typeface="Tahoma" pitchFamily="34" charset="0"/>
                <a:ea typeface="Tahoma" pitchFamily="34" charset="0"/>
                <a:cs typeface="Tahoma" pitchFamily="34" charset="0"/>
              </a:rPr>
              <a:t>Installera filer för östasiatiska språk </a:t>
            </a:r>
            <a:r>
              <a:rPr lang="sv-SE" sz="2000" dirty="0">
                <a:latin typeface="Tahoma" pitchFamily="34" charset="0"/>
                <a:ea typeface="Tahoma" pitchFamily="34" charset="0"/>
                <a:cs typeface="Tahoma" pitchFamily="34" charset="0"/>
              </a:rPr>
              <a:t>om du vill ha tillgång till dem.</a:t>
            </a:r>
          </a:p>
          <a:p>
            <a:pPr marL="533400" indent="-533400" eaLnBrk="1" hangingPunct="1">
              <a:lnSpc>
                <a:spcPct val="90000"/>
              </a:lnSpc>
              <a:defRPr/>
            </a:pPr>
            <a:endParaRPr lang="sv-SE" sz="2000" dirty="0">
              <a:latin typeface="Tahoma" pitchFamily="34" charset="0"/>
              <a:ea typeface="Tahoma" pitchFamily="34" charset="0"/>
              <a:cs typeface="Tahoma" pitchFamily="34" charset="0"/>
            </a:endParaRPr>
          </a:p>
          <a:p>
            <a:pPr marL="533400" indent="-533400" eaLnBrk="1" hangingPunct="1">
              <a:lnSpc>
                <a:spcPct val="90000"/>
              </a:lnSpc>
              <a:defRPr/>
            </a:pPr>
            <a:r>
              <a:rPr lang="sv-SE" sz="2000" dirty="0">
                <a:latin typeface="Tahoma" pitchFamily="34" charset="0"/>
                <a:ea typeface="Tahoma" pitchFamily="34" charset="0"/>
                <a:cs typeface="Tahoma" pitchFamily="34" charset="0"/>
              </a:rPr>
              <a:t>Klicka på knappen </a:t>
            </a:r>
            <a:r>
              <a:rPr lang="sv-SE" sz="2000" b="1" dirty="0">
                <a:latin typeface="Tahoma" pitchFamily="34" charset="0"/>
                <a:ea typeface="Tahoma" pitchFamily="34" charset="0"/>
                <a:cs typeface="Tahoma" pitchFamily="34" charset="0"/>
              </a:rPr>
              <a:t>Byt tangentbord</a:t>
            </a:r>
            <a:r>
              <a:rPr lang="sv-SE" sz="2000" dirty="0">
                <a:latin typeface="Tahoma" pitchFamily="34" charset="0"/>
                <a:ea typeface="Tahoma" pitchFamily="34" charset="0"/>
                <a:cs typeface="Tahoma" pitchFamily="34" charset="0"/>
              </a:rPr>
              <a:t> (se bilden) så visas nästa dialogruta.</a:t>
            </a:r>
          </a:p>
        </p:txBody>
      </p:sp>
      <p:pic>
        <p:nvPicPr>
          <p:cNvPr id="63490" name="Picture 10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67544" y="991669"/>
            <a:ext cx="4116388" cy="4829666"/>
          </a:xfrm>
        </p:spPr>
      </p:pic>
      <p:sp>
        <p:nvSpPr>
          <p:cNvPr id="151561" name="Oval 9"/>
          <p:cNvSpPr>
            <a:spLocks noChangeArrowheads="1"/>
          </p:cNvSpPr>
          <p:nvPr/>
        </p:nvSpPr>
        <p:spPr bwMode="auto">
          <a:xfrm>
            <a:off x="2339753" y="2852936"/>
            <a:ext cx="1944216" cy="540754"/>
          </a:xfrm>
          <a:prstGeom prst="ellipse">
            <a:avLst/>
          </a:prstGeom>
          <a:solidFill>
            <a:schemeClr val="accent1">
              <a:alpha val="0"/>
            </a:schemeClr>
          </a:solidFill>
          <a:ln w="5080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sp>
        <p:nvSpPr>
          <p:cNvPr id="125964" name="AutoShape 12"/>
          <p:cNvSpPr>
            <a:spLocks noChangeArrowheads="1"/>
          </p:cNvSpPr>
          <p:nvPr/>
        </p:nvSpPr>
        <p:spPr bwMode="auto">
          <a:xfrm rot="10800000">
            <a:off x="1907704" y="1844824"/>
            <a:ext cx="720080" cy="550247"/>
          </a:xfrm>
          <a:prstGeom prst="leftArrow">
            <a:avLst>
              <a:gd name="adj1" fmla="val 50000"/>
              <a:gd name="adj2" fmla="val 79138"/>
            </a:avLst>
          </a:prstGeom>
          <a:solidFill>
            <a:schemeClr val="accent1"/>
          </a:solidFill>
          <a:ln w="9525" algn="ctr">
            <a:solidFill>
              <a:schemeClr val="tx1"/>
            </a:solidFill>
            <a:miter lim="800000"/>
            <a:headEnd/>
            <a:tailEnd/>
          </a:ln>
        </p:spPr>
        <p:txBody>
          <a:bodyPr wrap="square" anchor="ctr">
            <a:spAutoFit/>
          </a:bodyPr>
          <a:lstStyle/>
          <a:p>
            <a:pPr algn="ctr" rtl="1"/>
            <a:endParaRPr lang="sv-SE" sz="1200" b="1">
              <a:latin typeface="Tahoma" pitchFamily="34" charset="0"/>
              <a:ea typeface="Tahoma" pitchFamily="34" charset="0"/>
              <a:cs typeface="Tahoma" pitchFamily="34" charset="0"/>
            </a:endParaRPr>
          </a:p>
        </p:txBody>
      </p:sp>
      <p:sp>
        <p:nvSpPr>
          <p:cNvPr id="2" name="AutoShape 12"/>
          <p:cNvSpPr>
            <a:spLocks noChangeArrowheads="1"/>
          </p:cNvSpPr>
          <p:nvPr/>
        </p:nvSpPr>
        <p:spPr bwMode="auto">
          <a:xfrm rot="10800000">
            <a:off x="179512" y="3284984"/>
            <a:ext cx="721494" cy="550247"/>
          </a:xfrm>
          <a:prstGeom prst="leftArrow">
            <a:avLst>
              <a:gd name="adj1" fmla="val 50000"/>
              <a:gd name="adj2" fmla="val 81305"/>
            </a:avLst>
          </a:prstGeom>
          <a:solidFill>
            <a:schemeClr val="accent1"/>
          </a:solidFill>
          <a:ln w="9525" algn="ctr">
            <a:solidFill>
              <a:schemeClr val="tx1"/>
            </a:solidFill>
            <a:miter lim="800000"/>
            <a:headEnd/>
            <a:tailEnd/>
          </a:ln>
        </p:spPr>
        <p:txBody>
          <a:bodyPr wrap="square" anchor="ctr">
            <a:spAutoFit/>
          </a:bodyPr>
          <a:lstStyle/>
          <a:p>
            <a:pPr algn="ctr" rtl="1"/>
            <a:endParaRPr lang="sv-SE" sz="1200" b="1">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5964"/>
                                        </p:tgtEl>
                                        <p:attrNameLst>
                                          <p:attrName>style.visibility</p:attrName>
                                        </p:attrNameLst>
                                      </p:cBhvr>
                                      <p:to>
                                        <p:strVal val="visible"/>
                                      </p:to>
                                    </p:set>
                                    <p:anim calcmode="lin" valueType="num">
                                      <p:cBhvr additive="base">
                                        <p:cTn id="7" dur="500" fill="hold"/>
                                        <p:tgtEl>
                                          <p:spTgt spid="125964"/>
                                        </p:tgtEl>
                                        <p:attrNameLst>
                                          <p:attrName>ppt_x</p:attrName>
                                        </p:attrNameLst>
                                      </p:cBhvr>
                                      <p:tavLst>
                                        <p:tav tm="0">
                                          <p:val>
                                            <p:strVal val="#ppt_x"/>
                                          </p:val>
                                        </p:tav>
                                        <p:tav tm="100000">
                                          <p:val>
                                            <p:strVal val="#ppt_x"/>
                                          </p:val>
                                        </p:tav>
                                      </p:tavLst>
                                    </p:anim>
                                    <p:anim calcmode="lin" valueType="num">
                                      <p:cBhvr additive="base">
                                        <p:cTn id="8" dur="500" fill="hold"/>
                                        <p:tgtEl>
                                          <p:spTgt spid="1259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1561"/>
                                        </p:tgtEl>
                                        <p:attrNameLst>
                                          <p:attrName>style.visibility</p:attrName>
                                        </p:attrNameLst>
                                      </p:cBhvr>
                                      <p:to>
                                        <p:strVal val="visible"/>
                                      </p:to>
                                    </p:set>
                                    <p:anim calcmode="lin" valueType="num">
                                      <p:cBhvr additive="base">
                                        <p:cTn id="19" dur="500" fill="hold"/>
                                        <p:tgtEl>
                                          <p:spTgt spid="151561"/>
                                        </p:tgtEl>
                                        <p:attrNameLst>
                                          <p:attrName>ppt_x</p:attrName>
                                        </p:attrNameLst>
                                      </p:cBhvr>
                                      <p:tavLst>
                                        <p:tav tm="0">
                                          <p:val>
                                            <p:strVal val="#ppt_x"/>
                                          </p:val>
                                        </p:tav>
                                        <p:tav tm="100000">
                                          <p:val>
                                            <p:strVal val="#ppt_x"/>
                                          </p:val>
                                        </p:tav>
                                      </p:tavLst>
                                    </p:anim>
                                    <p:anim calcmode="lin" valueType="num">
                                      <p:cBhvr additive="base">
                                        <p:cTn id="20" dur="500" fill="hold"/>
                                        <p:tgtEl>
                                          <p:spTgt spid="1515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1" grpId="0" animBg="1"/>
      <p:bldP spid="125964" grpId="0" animBg="1"/>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8" name="Rectangle 6"/>
          <p:cNvSpPr>
            <a:spLocks noGrp="1" noChangeArrowheads="1"/>
          </p:cNvSpPr>
          <p:nvPr>
            <p:ph type="body" sz="half" idx="4294967295"/>
          </p:nvPr>
        </p:nvSpPr>
        <p:spPr>
          <a:xfrm>
            <a:off x="0" y="1214438"/>
            <a:ext cx="4071938" cy="2214562"/>
          </a:xfrm>
          <a:ln>
            <a:noFill/>
          </a:ln>
        </p:spPr>
        <p:style>
          <a:lnRef idx="2">
            <a:schemeClr val="dk1"/>
          </a:lnRef>
          <a:fillRef idx="1">
            <a:schemeClr val="lt1"/>
          </a:fillRef>
          <a:effectRef idx="0">
            <a:schemeClr val="dk1"/>
          </a:effectRef>
          <a:fontRef idx="minor">
            <a:schemeClr val="dk1"/>
          </a:fontRef>
        </p:style>
        <p:txBody>
          <a:bodyPr/>
          <a:lstStyle/>
          <a:p>
            <a:pPr marL="533400" indent="-533400">
              <a:lnSpc>
                <a:spcPct val="90000"/>
              </a:lnSpc>
              <a:defRPr/>
            </a:pPr>
            <a:r>
              <a:rPr lang="sv-SE" sz="2000" dirty="0">
                <a:effectLst>
                  <a:outerShdw blurRad="38100" dist="38100" dir="2700000" algn="tl">
                    <a:srgbClr val="C0C0C0"/>
                  </a:outerShdw>
                </a:effectLst>
              </a:rPr>
              <a:t>Klicka på </a:t>
            </a:r>
            <a:r>
              <a:rPr lang="sv-SE" sz="2000" b="1" dirty="0">
                <a:effectLst>
                  <a:outerShdw blurRad="38100" dist="38100" dir="2700000" algn="tl">
                    <a:srgbClr val="C0C0C0"/>
                  </a:outerShdw>
                </a:effectLst>
              </a:rPr>
              <a:t>Lägg till ... </a:t>
            </a:r>
            <a:r>
              <a:rPr lang="sv-SE" sz="2000" dirty="0">
                <a:effectLst>
                  <a:outerShdw blurRad="38100" dist="38100" dir="2700000" algn="tl">
                    <a:srgbClr val="C0C0C0"/>
                  </a:outerShdw>
                </a:effectLst>
              </a:rPr>
              <a:t>för att lägga till ett nytt språk eller </a:t>
            </a:r>
            <a:r>
              <a:rPr lang="sv-SE" sz="2000" b="1" dirty="0">
                <a:effectLst>
                  <a:outerShdw blurRad="38100" dist="38100" dir="2700000" algn="tl">
                    <a:srgbClr val="C0C0C0"/>
                  </a:outerShdw>
                </a:effectLst>
              </a:rPr>
              <a:t>Ta bort </a:t>
            </a:r>
            <a:r>
              <a:rPr lang="sv-SE" sz="2000" dirty="0">
                <a:effectLst>
                  <a:outerShdw blurRad="38100" dist="38100" dir="2700000" algn="tl">
                    <a:srgbClr val="C0C0C0"/>
                  </a:outerShdw>
                </a:effectLst>
              </a:rPr>
              <a:t>för att radera ett språk som redan är installerat på datorn.</a:t>
            </a:r>
          </a:p>
        </p:txBody>
      </p:sp>
      <p:pic>
        <p:nvPicPr>
          <p:cNvPr id="64514" name="Picture 10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00728" y="404664"/>
            <a:ext cx="3301371" cy="3786188"/>
          </a:xfrm>
          <a:prstGeom prst="rect">
            <a:avLst/>
          </a:prstGeom>
          <a:noFill/>
          <a:ln w="9525">
            <a:noFill/>
            <a:miter lim="800000"/>
            <a:headEnd/>
            <a:tailEnd/>
          </a:ln>
        </p:spPr>
      </p:pic>
      <p:pic>
        <p:nvPicPr>
          <p:cNvPr id="51205" name="Picture 4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35110" y="4365625"/>
            <a:ext cx="2612492" cy="2214563"/>
          </a:xfrm>
          <a:prstGeom prst="rect">
            <a:avLst/>
          </a:prstGeom>
          <a:noFill/>
          <a:ln w="9525">
            <a:noFill/>
            <a:miter lim="800000"/>
            <a:headEnd/>
            <a:tailEnd/>
          </a:ln>
        </p:spPr>
      </p:pic>
      <p:sp>
        <p:nvSpPr>
          <p:cNvPr id="51208" name="AutoShape 8"/>
          <p:cNvSpPr>
            <a:spLocks noChangeArrowheads="1"/>
          </p:cNvSpPr>
          <p:nvPr/>
        </p:nvSpPr>
        <p:spPr bwMode="auto">
          <a:xfrm rot="10800000">
            <a:off x="8196397" y="2564904"/>
            <a:ext cx="720725" cy="71437"/>
          </a:xfrm>
          <a:prstGeom prst="rightArrow">
            <a:avLst>
              <a:gd name="adj1" fmla="val 50000"/>
              <a:gd name="adj2" fmla="val 252224"/>
            </a:avLst>
          </a:prstGeom>
          <a:solidFill>
            <a:schemeClr val="accent1"/>
          </a:solidFill>
          <a:ln w="9525" algn="ctr">
            <a:solidFill>
              <a:schemeClr val="tx1"/>
            </a:solidFill>
            <a:miter lim="800000"/>
            <a:headEnd/>
            <a:tailEnd/>
          </a:ln>
        </p:spPr>
        <p:txBody>
          <a:bodyPr wrap="none" anchor="ctr">
            <a:spAutoFit/>
          </a:bodyPr>
          <a:lstStyle/>
          <a:p>
            <a:endParaRPr lang="sv-SE"/>
          </a:p>
        </p:txBody>
      </p:sp>
      <p:sp>
        <p:nvSpPr>
          <p:cNvPr id="51210" name="AutoShape 10"/>
          <p:cNvSpPr>
            <a:spLocks noChangeArrowheads="1"/>
          </p:cNvSpPr>
          <p:nvPr/>
        </p:nvSpPr>
        <p:spPr bwMode="auto">
          <a:xfrm rot="10800000">
            <a:off x="4897438" y="5806404"/>
            <a:ext cx="1008062" cy="142875"/>
          </a:xfrm>
          <a:prstGeom prst="leftArrow">
            <a:avLst>
              <a:gd name="adj1" fmla="val 50000"/>
              <a:gd name="adj2" fmla="val 176389"/>
            </a:avLst>
          </a:prstGeom>
          <a:solidFill>
            <a:schemeClr val="accent1"/>
          </a:solidFill>
          <a:ln w="9525" algn="ctr">
            <a:solidFill>
              <a:schemeClr val="tx1"/>
            </a:solidFill>
            <a:miter lim="800000"/>
            <a:headEnd/>
            <a:tailEnd/>
          </a:ln>
        </p:spPr>
        <p:txBody>
          <a:bodyPr wrap="none" anchor="ctr">
            <a:spAutoFit/>
          </a:bodyPr>
          <a:lstStyle/>
          <a:p>
            <a:endParaRPr lang="sv-SE"/>
          </a:p>
        </p:txBody>
      </p:sp>
      <p:sp>
        <p:nvSpPr>
          <p:cNvPr id="51211" name="AutoShape 11"/>
          <p:cNvSpPr>
            <a:spLocks noChangeArrowheads="1"/>
          </p:cNvSpPr>
          <p:nvPr/>
        </p:nvSpPr>
        <p:spPr bwMode="auto">
          <a:xfrm>
            <a:off x="6751413" y="5900131"/>
            <a:ext cx="1008063" cy="71438"/>
          </a:xfrm>
          <a:prstGeom prst="leftArrow">
            <a:avLst>
              <a:gd name="adj1" fmla="val 50000"/>
              <a:gd name="adj2" fmla="val 352775"/>
            </a:avLst>
          </a:prstGeom>
          <a:solidFill>
            <a:schemeClr val="accent1"/>
          </a:solidFill>
          <a:ln w="9525" algn="ctr">
            <a:solidFill>
              <a:schemeClr val="tx1"/>
            </a:solidFill>
            <a:miter lim="800000"/>
            <a:headEnd/>
            <a:tailEnd/>
          </a:ln>
        </p:spPr>
        <p:txBody>
          <a:bodyPr wrap="none" anchor="ctr">
            <a:spAutoFit/>
          </a:bodyPr>
          <a:lstStyle/>
          <a:p>
            <a:endParaRPr lang="sv-SE"/>
          </a:p>
        </p:txBody>
      </p:sp>
      <p:sp>
        <p:nvSpPr>
          <p:cNvPr id="51212" name="AutoShape 12"/>
          <p:cNvSpPr>
            <a:spLocks noChangeArrowheads="1"/>
          </p:cNvSpPr>
          <p:nvPr/>
        </p:nvSpPr>
        <p:spPr bwMode="auto">
          <a:xfrm>
            <a:off x="5076106" y="6086858"/>
            <a:ext cx="1008062" cy="71437"/>
          </a:xfrm>
          <a:prstGeom prst="rightArrow">
            <a:avLst>
              <a:gd name="adj1" fmla="val 50000"/>
              <a:gd name="adj2" fmla="val 352780"/>
            </a:avLst>
          </a:prstGeom>
          <a:solidFill>
            <a:schemeClr val="accent1"/>
          </a:solidFill>
          <a:ln w="9525" algn="ctr">
            <a:solidFill>
              <a:schemeClr val="tx1"/>
            </a:solidFill>
            <a:miter lim="800000"/>
            <a:headEnd/>
            <a:tailEnd/>
          </a:ln>
        </p:spPr>
        <p:txBody>
          <a:bodyPr wrap="none" anchor="ctr">
            <a:spAutoFit/>
          </a:bodyPr>
          <a:lstStyle/>
          <a:p>
            <a:endParaRPr lang="sv-SE"/>
          </a:p>
        </p:txBody>
      </p:sp>
      <p:sp>
        <p:nvSpPr>
          <p:cNvPr id="51214" name="AutoShape 14"/>
          <p:cNvSpPr>
            <a:spLocks noChangeArrowheads="1"/>
          </p:cNvSpPr>
          <p:nvPr/>
        </p:nvSpPr>
        <p:spPr bwMode="auto">
          <a:xfrm>
            <a:off x="5796136" y="3933056"/>
            <a:ext cx="576263" cy="71437"/>
          </a:xfrm>
          <a:prstGeom prst="rightArrow">
            <a:avLst>
              <a:gd name="adj1" fmla="val 50000"/>
              <a:gd name="adj2" fmla="val 201668"/>
            </a:avLst>
          </a:prstGeom>
          <a:solidFill>
            <a:schemeClr val="accent1"/>
          </a:solidFill>
          <a:ln w="9525" algn="ctr">
            <a:solidFill>
              <a:schemeClr val="tx1"/>
            </a:solidFill>
            <a:miter lim="800000"/>
            <a:headEnd/>
            <a:tailEnd/>
          </a:ln>
        </p:spPr>
        <p:txBody>
          <a:bodyPr wrap="none" anchor="ctr">
            <a:spAutoFit/>
          </a:bodyPr>
          <a:lstStyle/>
          <a:p>
            <a:endParaRPr lang="sv-SE"/>
          </a:p>
        </p:txBody>
      </p:sp>
      <p:sp>
        <p:nvSpPr>
          <p:cNvPr id="12" name="Rectangle 6"/>
          <p:cNvSpPr txBox="1">
            <a:spLocks noChangeArrowheads="1"/>
          </p:cNvSpPr>
          <p:nvPr/>
        </p:nvSpPr>
        <p:spPr bwMode="auto">
          <a:xfrm>
            <a:off x="0" y="3356992"/>
            <a:ext cx="4429125" cy="3186112"/>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lstStyle/>
          <a:p>
            <a:pPr marL="533400" indent="-533400">
              <a:lnSpc>
                <a:spcPct val="90000"/>
              </a:lnSpc>
              <a:spcBef>
                <a:spcPct val="20000"/>
              </a:spcBef>
              <a:buClr>
                <a:schemeClr val="tx1"/>
              </a:buClr>
              <a:buSzPct val="70000"/>
              <a:buFont typeface="Arial" pitchFamily="34" charset="0"/>
              <a:buChar char="•"/>
              <a:defRPr/>
            </a:pPr>
            <a:r>
              <a:rPr lang="sv-SE" sz="1800" dirty="0">
                <a:effectLst>
                  <a:outerShdw blurRad="38100" dist="38100" dir="2700000" algn="tl">
                    <a:srgbClr val="C0C0C0"/>
                  </a:outerShdw>
                </a:effectLst>
                <a:latin typeface="Verdana" pitchFamily="34" charset="0"/>
              </a:rPr>
              <a:t>Välj t.ex. </a:t>
            </a:r>
            <a:r>
              <a:rPr lang="sv-SE" sz="1800" b="1" dirty="0">
                <a:effectLst>
                  <a:outerShdw blurRad="38100" dist="38100" dir="2700000" algn="tl">
                    <a:srgbClr val="C0C0C0"/>
                  </a:outerShdw>
                </a:effectLst>
                <a:latin typeface="Verdana" pitchFamily="34" charset="0"/>
              </a:rPr>
              <a:t>Arabiska</a:t>
            </a:r>
            <a:r>
              <a:rPr lang="sv-SE" sz="1800" dirty="0">
                <a:effectLst>
                  <a:outerShdw blurRad="38100" dist="38100" dir="2700000" algn="tl">
                    <a:srgbClr val="C0C0C0"/>
                  </a:outerShdw>
                </a:effectLst>
                <a:latin typeface="Verdana" pitchFamily="34" charset="0"/>
              </a:rPr>
              <a:t> (se bilden).</a:t>
            </a:r>
          </a:p>
          <a:p>
            <a:pPr marL="533400" indent="-533400">
              <a:lnSpc>
                <a:spcPct val="90000"/>
              </a:lnSpc>
              <a:spcBef>
                <a:spcPct val="20000"/>
              </a:spcBef>
              <a:buClr>
                <a:schemeClr val="tx1"/>
              </a:buClr>
              <a:buSzPct val="70000"/>
              <a:defRPr/>
            </a:pPr>
            <a:r>
              <a:rPr lang="sv-SE" sz="1800" dirty="0">
                <a:effectLst>
                  <a:outerShdw blurRad="38100" dist="38100" dir="2700000" algn="tl">
                    <a:srgbClr val="C0C0C0"/>
                  </a:outerShdw>
                </a:effectLst>
                <a:latin typeface="Verdana" pitchFamily="34" charset="0"/>
              </a:rPr>
              <a:t>	Klicka sedan på </a:t>
            </a:r>
            <a:r>
              <a:rPr lang="sv-SE" sz="1800" b="1" dirty="0">
                <a:effectLst>
                  <a:outerShdw blurRad="38100" dist="38100" dir="2700000" algn="tl">
                    <a:srgbClr val="C0C0C0"/>
                  </a:outerShdw>
                </a:effectLst>
                <a:latin typeface="Verdana" pitchFamily="34" charset="0"/>
              </a:rPr>
              <a:t>OK</a:t>
            </a:r>
            <a:r>
              <a:rPr lang="sv-SE" sz="1800" dirty="0">
                <a:effectLst>
                  <a:outerShdw blurRad="38100" dist="38100" dir="2700000" algn="tl">
                    <a:srgbClr val="C0C0C0"/>
                  </a:outerShdw>
                </a:effectLst>
                <a:latin typeface="Verdana" pitchFamily="34" charset="0"/>
              </a:rPr>
              <a:t> för att spara ändringarna.</a:t>
            </a:r>
          </a:p>
          <a:p>
            <a:pPr marL="533400" indent="-533400">
              <a:lnSpc>
                <a:spcPct val="90000"/>
              </a:lnSpc>
              <a:spcBef>
                <a:spcPct val="20000"/>
              </a:spcBef>
              <a:buClr>
                <a:schemeClr val="tx1"/>
              </a:buClr>
              <a:buSzPct val="70000"/>
              <a:defRPr/>
            </a:pPr>
            <a:r>
              <a:rPr lang="sv-SE" sz="1800" dirty="0">
                <a:effectLst>
                  <a:outerShdw blurRad="38100" dist="38100" dir="2700000" algn="tl">
                    <a:srgbClr val="C0C0C0"/>
                  </a:outerShdw>
                </a:effectLst>
                <a:latin typeface="Verdana" pitchFamily="34" charset="0"/>
              </a:rPr>
              <a:t> </a:t>
            </a:r>
          </a:p>
          <a:p>
            <a:pPr marL="533400" indent="-533400">
              <a:lnSpc>
                <a:spcPct val="90000"/>
              </a:lnSpc>
              <a:spcBef>
                <a:spcPct val="20000"/>
              </a:spcBef>
              <a:buClr>
                <a:schemeClr val="tx1"/>
              </a:buClr>
              <a:buSzPct val="70000"/>
              <a:buFont typeface="Arial" pitchFamily="34" charset="0"/>
              <a:buChar char="•"/>
              <a:defRPr/>
            </a:pPr>
            <a:r>
              <a:rPr lang="sv-SE" sz="1800" dirty="0">
                <a:effectLst>
                  <a:outerShdw blurRad="38100" dist="38100" dir="2700000" algn="tl">
                    <a:srgbClr val="C0C0C0"/>
                  </a:outerShdw>
                </a:effectLst>
                <a:latin typeface="Verdana" pitchFamily="34" charset="0"/>
              </a:rPr>
              <a:t>Tryck också på </a:t>
            </a:r>
            <a:r>
              <a:rPr lang="sv-SE" sz="1800" b="1" dirty="0">
                <a:effectLst>
                  <a:outerShdw blurRad="38100" dist="38100" dir="2700000" algn="tl">
                    <a:srgbClr val="C0C0C0"/>
                  </a:outerShdw>
                </a:effectLst>
                <a:latin typeface="Verdana" pitchFamily="34" charset="0"/>
              </a:rPr>
              <a:t>OK</a:t>
            </a:r>
            <a:r>
              <a:rPr lang="sv-SE" sz="1800" dirty="0">
                <a:effectLst>
                  <a:outerShdw blurRad="38100" dist="38100" dir="2700000" algn="tl">
                    <a:srgbClr val="C0C0C0"/>
                  </a:outerShdw>
                </a:effectLst>
                <a:latin typeface="Verdana" pitchFamily="34" charset="0"/>
              </a:rPr>
              <a:t> i den första dialogrutan för att välja språk.</a:t>
            </a:r>
          </a:p>
          <a:p>
            <a:pPr marL="533400" indent="-533400">
              <a:lnSpc>
                <a:spcPct val="90000"/>
              </a:lnSpc>
              <a:spcBef>
                <a:spcPct val="20000"/>
              </a:spcBef>
              <a:buClr>
                <a:schemeClr val="tx1"/>
              </a:buClr>
              <a:buSzPct val="70000"/>
              <a:buFont typeface="Arial" pitchFamily="34" charset="0"/>
              <a:buChar char="•"/>
              <a:defRPr/>
            </a:pPr>
            <a:endParaRPr lang="sv-SE" sz="1800" dirty="0">
              <a:effectLst>
                <a:outerShdw blurRad="38100" dist="38100" dir="2700000" algn="tl">
                  <a:srgbClr val="C0C0C0"/>
                </a:outerShdw>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8"/>
                                        </p:tgtEl>
                                        <p:attrNameLst>
                                          <p:attrName>style.visibility</p:attrName>
                                        </p:attrNameLst>
                                      </p:cBhvr>
                                      <p:to>
                                        <p:strVal val="visible"/>
                                      </p:to>
                                    </p:set>
                                    <p:anim calcmode="lin" valueType="num">
                                      <p:cBhvr additive="base">
                                        <p:cTn id="7" dur="500" fill="hold"/>
                                        <p:tgtEl>
                                          <p:spTgt spid="51208"/>
                                        </p:tgtEl>
                                        <p:attrNameLst>
                                          <p:attrName>ppt_x</p:attrName>
                                        </p:attrNameLst>
                                      </p:cBhvr>
                                      <p:tavLst>
                                        <p:tav tm="0">
                                          <p:val>
                                            <p:strVal val="#ppt_x"/>
                                          </p:val>
                                        </p:tav>
                                        <p:tav tm="100000">
                                          <p:val>
                                            <p:strVal val="#ppt_x"/>
                                          </p:val>
                                        </p:tav>
                                      </p:tavLst>
                                    </p:anim>
                                    <p:anim calcmode="lin" valueType="num">
                                      <p:cBhvr additive="base">
                                        <p:cTn id="8" dur="500" fill="hold"/>
                                        <p:tgtEl>
                                          <p:spTgt spid="512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14"/>
                                        </p:tgtEl>
                                        <p:attrNameLst>
                                          <p:attrName>style.visibility</p:attrName>
                                        </p:attrNameLst>
                                      </p:cBhvr>
                                      <p:to>
                                        <p:strVal val="visible"/>
                                      </p:to>
                                    </p:set>
                                    <p:anim calcmode="lin" valueType="num">
                                      <p:cBhvr additive="base">
                                        <p:cTn id="13" dur="500" fill="hold"/>
                                        <p:tgtEl>
                                          <p:spTgt spid="51214"/>
                                        </p:tgtEl>
                                        <p:attrNameLst>
                                          <p:attrName>ppt_x</p:attrName>
                                        </p:attrNameLst>
                                      </p:cBhvr>
                                      <p:tavLst>
                                        <p:tav tm="0">
                                          <p:val>
                                            <p:strVal val="#ppt_x"/>
                                          </p:val>
                                        </p:tav>
                                        <p:tav tm="100000">
                                          <p:val>
                                            <p:strVal val="#ppt_x"/>
                                          </p:val>
                                        </p:tav>
                                      </p:tavLst>
                                    </p:anim>
                                    <p:anim calcmode="lin" valueType="num">
                                      <p:cBhvr additive="base">
                                        <p:cTn id="14" dur="500" fill="hold"/>
                                        <p:tgtEl>
                                          <p:spTgt spid="512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05"/>
                                        </p:tgtEl>
                                        <p:attrNameLst>
                                          <p:attrName>style.visibility</p:attrName>
                                        </p:attrNameLst>
                                      </p:cBhvr>
                                      <p:to>
                                        <p:strVal val="visible"/>
                                      </p:to>
                                    </p:set>
                                    <p:anim calcmode="lin" valueType="num">
                                      <p:cBhvr additive="base">
                                        <p:cTn id="19" dur="500" fill="hold"/>
                                        <p:tgtEl>
                                          <p:spTgt spid="51205"/>
                                        </p:tgtEl>
                                        <p:attrNameLst>
                                          <p:attrName>ppt_x</p:attrName>
                                        </p:attrNameLst>
                                      </p:cBhvr>
                                      <p:tavLst>
                                        <p:tav tm="0">
                                          <p:val>
                                            <p:strVal val="#ppt_x"/>
                                          </p:val>
                                        </p:tav>
                                        <p:tav tm="100000">
                                          <p:val>
                                            <p:strVal val="#ppt_x"/>
                                          </p:val>
                                        </p:tav>
                                      </p:tavLst>
                                    </p:anim>
                                    <p:anim calcmode="lin" valueType="num">
                                      <p:cBhvr additive="base">
                                        <p:cTn id="20" dur="500" fill="hold"/>
                                        <p:tgtEl>
                                          <p:spTgt spid="5120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10"/>
                                        </p:tgtEl>
                                        <p:attrNameLst>
                                          <p:attrName>style.visibility</p:attrName>
                                        </p:attrNameLst>
                                      </p:cBhvr>
                                      <p:to>
                                        <p:strVal val="visible"/>
                                      </p:to>
                                    </p:set>
                                    <p:anim calcmode="lin" valueType="num">
                                      <p:cBhvr additive="base">
                                        <p:cTn id="25" dur="500" fill="hold"/>
                                        <p:tgtEl>
                                          <p:spTgt spid="51210"/>
                                        </p:tgtEl>
                                        <p:attrNameLst>
                                          <p:attrName>ppt_x</p:attrName>
                                        </p:attrNameLst>
                                      </p:cBhvr>
                                      <p:tavLst>
                                        <p:tav tm="0">
                                          <p:val>
                                            <p:strVal val="#ppt_x"/>
                                          </p:val>
                                        </p:tav>
                                        <p:tav tm="100000">
                                          <p:val>
                                            <p:strVal val="#ppt_x"/>
                                          </p:val>
                                        </p:tav>
                                      </p:tavLst>
                                    </p:anim>
                                    <p:anim calcmode="lin" valueType="num">
                                      <p:cBhvr additive="base">
                                        <p:cTn id="26" dur="500" fill="hold"/>
                                        <p:tgtEl>
                                          <p:spTgt spid="512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11"/>
                                        </p:tgtEl>
                                        <p:attrNameLst>
                                          <p:attrName>style.visibility</p:attrName>
                                        </p:attrNameLst>
                                      </p:cBhvr>
                                      <p:to>
                                        <p:strVal val="visible"/>
                                      </p:to>
                                    </p:set>
                                    <p:anim calcmode="lin" valueType="num">
                                      <p:cBhvr additive="base">
                                        <p:cTn id="31" dur="500" fill="hold"/>
                                        <p:tgtEl>
                                          <p:spTgt spid="51211"/>
                                        </p:tgtEl>
                                        <p:attrNameLst>
                                          <p:attrName>ppt_x</p:attrName>
                                        </p:attrNameLst>
                                      </p:cBhvr>
                                      <p:tavLst>
                                        <p:tav tm="0">
                                          <p:val>
                                            <p:strVal val="#ppt_x"/>
                                          </p:val>
                                        </p:tav>
                                        <p:tav tm="100000">
                                          <p:val>
                                            <p:strVal val="#ppt_x"/>
                                          </p:val>
                                        </p:tav>
                                      </p:tavLst>
                                    </p:anim>
                                    <p:anim calcmode="lin" valueType="num">
                                      <p:cBhvr additive="base">
                                        <p:cTn id="32" dur="500" fill="hold"/>
                                        <p:tgtEl>
                                          <p:spTgt spid="512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12"/>
                                        </p:tgtEl>
                                        <p:attrNameLst>
                                          <p:attrName>style.visibility</p:attrName>
                                        </p:attrNameLst>
                                      </p:cBhvr>
                                      <p:to>
                                        <p:strVal val="visible"/>
                                      </p:to>
                                    </p:set>
                                    <p:anim calcmode="lin" valueType="num">
                                      <p:cBhvr additive="base">
                                        <p:cTn id="37" dur="500" fill="hold"/>
                                        <p:tgtEl>
                                          <p:spTgt spid="51212"/>
                                        </p:tgtEl>
                                        <p:attrNameLst>
                                          <p:attrName>ppt_x</p:attrName>
                                        </p:attrNameLst>
                                      </p:cBhvr>
                                      <p:tavLst>
                                        <p:tav tm="0">
                                          <p:val>
                                            <p:strVal val="#ppt_x"/>
                                          </p:val>
                                        </p:tav>
                                        <p:tav tm="100000">
                                          <p:val>
                                            <p:strVal val="#ppt_x"/>
                                          </p:val>
                                        </p:tav>
                                      </p:tavLst>
                                    </p:anim>
                                    <p:anim calcmode="lin" valueType="num">
                                      <p:cBhvr additive="base">
                                        <p:cTn id="38" dur="500" fill="hold"/>
                                        <p:tgtEl>
                                          <p:spTgt spid="512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animBg="1"/>
      <p:bldP spid="51210" grpId="0" animBg="1"/>
      <p:bldP spid="51211" grpId="0" animBg="1"/>
      <p:bldP spid="51212" grpId="0" animBg="1"/>
      <p:bldP spid="512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0" y="620688"/>
            <a:ext cx="9143999" cy="1079500"/>
          </a:xfrm>
        </p:spPr>
        <p:txBody>
          <a:bodyPr>
            <a:normAutofit fontScale="90000"/>
          </a:bodyPr>
          <a:lstStyle/>
          <a:p>
            <a:pPr marL="342900" indent="-342900" algn="l" eaLnBrk="1" hangingPunct="1"/>
            <a:r>
              <a:rPr lang="sv-SE" sz="1600" dirty="0">
                <a:latin typeface="Tahoma" pitchFamily="34" charset="0"/>
                <a:ea typeface="Tahoma" pitchFamily="34" charset="0"/>
                <a:cs typeface="Tahoma" pitchFamily="34" charset="0"/>
              </a:rPr>
              <a:t>   	</a:t>
            </a:r>
            <a:r>
              <a:rPr lang="sv-SE" sz="2200" dirty="0">
                <a:latin typeface="Tahoma" pitchFamily="34" charset="0"/>
                <a:ea typeface="Tahoma" pitchFamily="34" charset="0"/>
                <a:cs typeface="Tahoma" pitchFamily="34" charset="0"/>
              </a:rPr>
              <a:t>Via Kontrollpanelen kan man välja vilken format ska tid och datum se ut och bestämma tidszon. Oftast är detta klart vid installationen av datorn. Men om något blivit fel i datum eller tid kan man ändra det.</a:t>
            </a:r>
            <a:endParaRPr lang="sv-SE" sz="1600" dirty="0">
              <a:latin typeface="Tahoma" pitchFamily="34" charset="0"/>
              <a:ea typeface="Tahoma" pitchFamily="34" charset="0"/>
              <a:cs typeface="Tahoma" pitchFamily="34" charset="0"/>
            </a:endParaRPr>
          </a:p>
        </p:txBody>
      </p:sp>
      <p:pic>
        <p:nvPicPr>
          <p:cNvPr id="52227" name="Picture 10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64852" y="1787079"/>
            <a:ext cx="2381633" cy="2786062"/>
          </a:xfrm>
          <a:prstGeom prst="rect">
            <a:avLst/>
          </a:prstGeom>
          <a:noFill/>
          <a:ln w="9525">
            <a:noFill/>
            <a:miter lim="800000"/>
            <a:headEnd/>
            <a:tailEnd/>
          </a:ln>
        </p:spPr>
      </p:pic>
      <p:sp>
        <p:nvSpPr>
          <p:cNvPr id="52230" name="Rectangle 11"/>
          <p:cNvSpPr>
            <a:spLocks noChangeArrowheads="1"/>
          </p:cNvSpPr>
          <p:nvPr/>
        </p:nvSpPr>
        <p:spPr bwMode="auto">
          <a:xfrm>
            <a:off x="395536" y="1844824"/>
            <a:ext cx="5257800" cy="646331"/>
          </a:xfrm>
          <a:prstGeom prst="rect">
            <a:avLst/>
          </a:prstGeom>
          <a:noFill/>
          <a:ln w="9525">
            <a:noFill/>
            <a:miter lim="800000"/>
            <a:headEnd/>
            <a:tailEnd/>
          </a:ln>
        </p:spPr>
        <p:txBody>
          <a:bodyPr>
            <a:spAutoFit/>
          </a:bodyPr>
          <a:lstStyle/>
          <a:p>
            <a:r>
              <a:rPr lang="sv-SE" sz="1800" dirty="0">
                <a:latin typeface="Tahoma" pitchFamily="34" charset="0"/>
                <a:ea typeface="Tahoma" pitchFamily="34" charset="0"/>
                <a:cs typeface="Tahoma" pitchFamily="34" charset="0"/>
              </a:rPr>
              <a:t>Välj </a:t>
            </a:r>
            <a:r>
              <a:rPr lang="sv-SE" sz="1800" b="1" dirty="0">
                <a:latin typeface="Tahoma" pitchFamily="34" charset="0"/>
                <a:ea typeface="Tahoma" pitchFamily="34" charset="0"/>
                <a:cs typeface="Tahoma" pitchFamily="34" charset="0"/>
              </a:rPr>
              <a:t>Kontrollpanelen</a:t>
            </a:r>
            <a:r>
              <a:rPr lang="sv-SE" sz="1800" dirty="0">
                <a:latin typeface="Tahoma" pitchFamily="34" charset="0"/>
                <a:ea typeface="Tahoma" pitchFamily="34" charset="0"/>
                <a:cs typeface="Tahoma" pitchFamily="34" charset="0"/>
              </a:rPr>
              <a:t> och dubbelklicka på </a:t>
            </a:r>
            <a:r>
              <a:rPr lang="en-US" sz="1800" b="1" dirty="0">
                <a:latin typeface="Tahoma" pitchFamily="34" charset="0"/>
                <a:ea typeface="Tahoma" pitchFamily="34" charset="0"/>
                <a:cs typeface="Tahoma" pitchFamily="34" charset="0"/>
              </a:rPr>
              <a:t>Datum </a:t>
            </a:r>
            <a:r>
              <a:rPr lang="en-US" sz="1800" b="1" dirty="0" err="1">
                <a:latin typeface="Tahoma" pitchFamily="34" charset="0"/>
                <a:ea typeface="Tahoma" pitchFamily="34" charset="0"/>
                <a:cs typeface="Tahoma" pitchFamily="34" charset="0"/>
              </a:rPr>
              <a:t>och</a:t>
            </a:r>
            <a:r>
              <a:rPr lang="en-US" sz="1800" b="1" dirty="0">
                <a:latin typeface="Tahoma" pitchFamily="34" charset="0"/>
                <a:ea typeface="Tahoma" pitchFamily="34" charset="0"/>
                <a:cs typeface="Tahoma" pitchFamily="34" charset="0"/>
              </a:rPr>
              <a:t> </a:t>
            </a:r>
            <a:r>
              <a:rPr lang="en-US" sz="1800" b="1" dirty="0" err="1">
                <a:latin typeface="Tahoma" pitchFamily="34" charset="0"/>
                <a:ea typeface="Tahoma" pitchFamily="34" charset="0"/>
                <a:cs typeface="Tahoma" pitchFamily="34" charset="0"/>
              </a:rPr>
              <a:t>tid</a:t>
            </a:r>
            <a:r>
              <a:rPr lang="en-US" sz="1800" dirty="0">
                <a:latin typeface="Tahoma" pitchFamily="34" charset="0"/>
                <a:ea typeface="Tahoma" pitchFamily="34" charset="0"/>
                <a:cs typeface="Tahoma" pitchFamily="34" charset="0"/>
              </a:rPr>
              <a:t>.</a:t>
            </a:r>
            <a:endParaRPr lang="sv-SE" sz="1800" dirty="0">
              <a:latin typeface="Tahoma" pitchFamily="34" charset="0"/>
              <a:ea typeface="Tahoma" pitchFamily="34" charset="0"/>
              <a:cs typeface="Tahoma" pitchFamily="34" charset="0"/>
            </a:endParaRPr>
          </a:p>
        </p:txBody>
      </p:sp>
      <p:sp>
        <p:nvSpPr>
          <p:cNvPr id="52232" name="Rectangle 14"/>
          <p:cNvSpPr>
            <a:spLocks noChangeArrowheads="1"/>
          </p:cNvSpPr>
          <p:nvPr/>
        </p:nvSpPr>
        <p:spPr bwMode="auto">
          <a:xfrm>
            <a:off x="467544" y="2852936"/>
            <a:ext cx="4743450" cy="923330"/>
          </a:xfrm>
          <a:prstGeom prst="rect">
            <a:avLst/>
          </a:prstGeom>
          <a:noFill/>
          <a:ln w="9525">
            <a:noFill/>
            <a:miter lim="800000"/>
            <a:headEnd/>
            <a:tailEnd/>
          </a:ln>
        </p:spPr>
        <p:txBody>
          <a:bodyPr>
            <a:spAutoFit/>
          </a:bodyPr>
          <a:lstStyle/>
          <a:p>
            <a:r>
              <a:rPr lang="sv-SE" sz="1800" dirty="0">
                <a:latin typeface="Tahoma" pitchFamily="34" charset="0"/>
                <a:ea typeface="Tahoma" pitchFamily="34" charset="0"/>
                <a:cs typeface="Tahoma" pitchFamily="34" charset="0"/>
              </a:rPr>
              <a:t>En dialogruta öppnas där du kan bestämma tid och datum, och korrigera om det var fel inställt.</a:t>
            </a:r>
            <a:r>
              <a:rPr lang="ar-IQ" sz="1800" dirty="0">
                <a:latin typeface="Tahoma" pitchFamily="34" charset="0"/>
                <a:ea typeface="Tahoma" pitchFamily="34" charset="0"/>
                <a:cs typeface="Tahoma" pitchFamily="34" charset="0"/>
              </a:rPr>
              <a:t> </a:t>
            </a:r>
            <a:endParaRPr lang="sv-SE" dirty="0">
              <a:latin typeface="Tahoma" pitchFamily="34" charset="0"/>
              <a:ea typeface="Tahoma" pitchFamily="34" charset="0"/>
              <a:cs typeface="Tahoma" pitchFamily="34" charset="0"/>
            </a:endParaRPr>
          </a:p>
        </p:txBody>
      </p:sp>
      <p:sp>
        <p:nvSpPr>
          <p:cNvPr id="52234" name="AutoShape 10"/>
          <p:cNvSpPr>
            <a:spLocks noChangeArrowheads="1"/>
          </p:cNvSpPr>
          <p:nvPr/>
        </p:nvSpPr>
        <p:spPr bwMode="auto">
          <a:xfrm>
            <a:off x="8316913" y="3319284"/>
            <a:ext cx="576262" cy="794802"/>
          </a:xfrm>
          <a:prstGeom prst="leftArrow">
            <a:avLst>
              <a:gd name="adj1" fmla="val 50000"/>
              <a:gd name="adj2" fmla="val 99726"/>
            </a:avLst>
          </a:prstGeom>
          <a:solidFill>
            <a:schemeClr val="accent1"/>
          </a:solidFill>
          <a:ln w="9525" algn="ctr">
            <a:solidFill>
              <a:schemeClr val="tx1"/>
            </a:solidFill>
            <a:miter lim="800000"/>
            <a:headEnd/>
            <a:tailEnd/>
          </a:ln>
        </p:spPr>
        <p:txBody>
          <a:bodyPr anchor="ctr">
            <a:spAutoFit/>
          </a:bodyPr>
          <a:lstStyle/>
          <a:p>
            <a:endParaRPr lang="sv-SE">
              <a:latin typeface="Tahoma" pitchFamily="34" charset="0"/>
              <a:ea typeface="Tahoma" pitchFamily="34" charset="0"/>
              <a:cs typeface="Tahoma" pitchFamily="34" charset="0"/>
            </a:endParaRPr>
          </a:p>
        </p:txBody>
      </p:sp>
      <p:sp>
        <p:nvSpPr>
          <p:cNvPr id="52236" name="AutoShape 12"/>
          <p:cNvSpPr>
            <a:spLocks noChangeArrowheads="1"/>
          </p:cNvSpPr>
          <p:nvPr/>
        </p:nvSpPr>
        <p:spPr bwMode="auto">
          <a:xfrm>
            <a:off x="5573192" y="2274158"/>
            <a:ext cx="366960" cy="794802"/>
          </a:xfrm>
          <a:prstGeom prst="rightArrow">
            <a:avLst>
              <a:gd name="adj1" fmla="val 50000"/>
              <a:gd name="adj2" fmla="val 176668"/>
            </a:avLst>
          </a:prstGeom>
          <a:solidFill>
            <a:schemeClr val="accent1"/>
          </a:solidFill>
          <a:ln w="9525" algn="ctr">
            <a:solidFill>
              <a:schemeClr val="tx1"/>
            </a:solidFill>
            <a:miter lim="800000"/>
            <a:headEnd/>
            <a:tailEnd/>
          </a:ln>
        </p:spPr>
        <p:txBody>
          <a:bodyPr wrap="none" anchor="ctr">
            <a:spAutoFit/>
          </a:bodyPr>
          <a:lstStyle/>
          <a:p>
            <a:endParaRPr lang="sv-SE">
              <a:latin typeface="Tahoma" pitchFamily="34" charset="0"/>
              <a:ea typeface="Tahoma" pitchFamily="34" charset="0"/>
              <a:cs typeface="Tahoma" pitchFamily="34" charset="0"/>
            </a:endParaRPr>
          </a:p>
        </p:txBody>
      </p:sp>
      <p:sp>
        <p:nvSpPr>
          <p:cNvPr id="52237" name="AutoShape 13"/>
          <p:cNvSpPr>
            <a:spLocks noChangeArrowheads="1"/>
          </p:cNvSpPr>
          <p:nvPr/>
        </p:nvSpPr>
        <p:spPr bwMode="auto">
          <a:xfrm>
            <a:off x="8316913" y="1844824"/>
            <a:ext cx="366960" cy="794802"/>
          </a:xfrm>
          <a:prstGeom prst="leftArrow">
            <a:avLst>
              <a:gd name="adj1" fmla="val 50000"/>
              <a:gd name="adj2" fmla="val 125556"/>
            </a:avLst>
          </a:prstGeom>
          <a:solidFill>
            <a:schemeClr val="accent1"/>
          </a:solidFill>
          <a:ln w="9525" algn="ctr">
            <a:solidFill>
              <a:schemeClr val="tx1"/>
            </a:solidFill>
            <a:miter lim="800000"/>
            <a:headEnd/>
            <a:tailEnd/>
          </a:ln>
        </p:spPr>
        <p:txBody>
          <a:bodyPr wrap="none" anchor="ctr">
            <a:spAutoFit/>
          </a:bodyPr>
          <a:lstStyle/>
          <a:p>
            <a:endParaRPr lang="sv-SE">
              <a:latin typeface="Tahoma" pitchFamily="34" charset="0"/>
              <a:ea typeface="Tahoma" pitchFamily="34" charset="0"/>
              <a:cs typeface="Tahoma" pitchFamily="34" charset="0"/>
            </a:endParaRPr>
          </a:p>
        </p:txBody>
      </p:sp>
      <p:sp>
        <p:nvSpPr>
          <p:cNvPr id="14" name="AutoShape 12"/>
          <p:cNvSpPr>
            <a:spLocks noChangeArrowheads="1"/>
          </p:cNvSpPr>
          <p:nvPr/>
        </p:nvSpPr>
        <p:spPr bwMode="auto">
          <a:xfrm>
            <a:off x="6653312" y="4074358"/>
            <a:ext cx="366960" cy="794802"/>
          </a:xfrm>
          <a:prstGeom prst="rightArrow">
            <a:avLst>
              <a:gd name="adj1" fmla="val 50000"/>
              <a:gd name="adj2" fmla="val 176668"/>
            </a:avLst>
          </a:prstGeom>
          <a:solidFill>
            <a:schemeClr val="accent1"/>
          </a:solidFill>
          <a:ln w="9525" algn="ctr">
            <a:solidFill>
              <a:schemeClr val="tx1"/>
            </a:solidFill>
            <a:miter lim="800000"/>
            <a:headEnd/>
            <a:tailEnd/>
          </a:ln>
        </p:spPr>
        <p:txBody>
          <a:bodyPr wrap="none" anchor="ctr">
            <a:spAutoFit/>
          </a:bodyPr>
          <a:lstStyle/>
          <a:p>
            <a:endParaRPr lang="sv-SE">
              <a:latin typeface="Tahoma" pitchFamily="34" charset="0"/>
              <a:ea typeface="Tahoma" pitchFamily="34" charset="0"/>
              <a:cs typeface="Tahoma" pitchFamily="34" charset="0"/>
            </a:endParaRPr>
          </a:p>
        </p:txBody>
      </p:sp>
      <p:sp>
        <p:nvSpPr>
          <p:cNvPr id="16" name="AutoShape 12"/>
          <p:cNvSpPr>
            <a:spLocks noChangeArrowheads="1"/>
          </p:cNvSpPr>
          <p:nvPr/>
        </p:nvSpPr>
        <p:spPr bwMode="auto">
          <a:xfrm>
            <a:off x="5541963" y="2818428"/>
            <a:ext cx="366960" cy="794802"/>
          </a:xfrm>
          <a:prstGeom prst="rightArrow">
            <a:avLst>
              <a:gd name="adj1" fmla="val 50000"/>
              <a:gd name="adj2" fmla="val 180682"/>
            </a:avLst>
          </a:prstGeom>
          <a:solidFill>
            <a:schemeClr val="accent1"/>
          </a:solidFill>
          <a:ln w="9525" algn="ctr">
            <a:solidFill>
              <a:schemeClr val="tx1"/>
            </a:solidFill>
            <a:miter lim="800000"/>
            <a:headEnd/>
            <a:tailEnd/>
          </a:ln>
        </p:spPr>
        <p:txBody>
          <a:bodyPr wrap="none" anchor="ctr">
            <a:spAutoFit/>
          </a:bodyPr>
          <a:lstStyle/>
          <a:p>
            <a:endParaRPr lang="sv-SE">
              <a:latin typeface="Tahoma" pitchFamily="34" charset="0"/>
              <a:ea typeface="Tahoma" pitchFamily="34" charset="0"/>
              <a:cs typeface="Tahoma" pitchFamily="34" charset="0"/>
            </a:endParaRPr>
          </a:p>
        </p:txBody>
      </p:sp>
      <p:sp>
        <p:nvSpPr>
          <p:cNvPr id="65552" name="Title 1"/>
          <p:cNvSpPr txBox="1">
            <a:spLocks/>
          </p:cNvSpPr>
          <p:nvPr/>
        </p:nvSpPr>
        <p:spPr bwMode="auto">
          <a:xfrm>
            <a:off x="395536" y="188640"/>
            <a:ext cx="8419852" cy="476672"/>
          </a:xfrm>
          <a:prstGeom prst="rect">
            <a:avLst/>
          </a:prstGeom>
          <a:noFill/>
          <a:ln w="9525">
            <a:noFill/>
            <a:miter lim="800000"/>
            <a:headEnd/>
            <a:tailEnd/>
          </a:ln>
        </p:spPr>
        <p:txBody>
          <a:bodyPr anchor="b"/>
          <a:lstStyle/>
          <a:p>
            <a:pPr eaLnBrk="0" hangingPunct="0"/>
            <a:r>
              <a:rPr lang="en-US" sz="3600" dirty="0">
                <a:solidFill>
                  <a:schemeClr val="accent1"/>
                </a:solidFill>
                <a:latin typeface="Tahoma" pitchFamily="34" charset="0"/>
                <a:ea typeface="Tahoma" pitchFamily="34" charset="0"/>
                <a:cs typeface="Tahoma" pitchFamily="34" charset="0"/>
              </a:rPr>
              <a:t>2.  Datum </a:t>
            </a:r>
            <a:r>
              <a:rPr lang="en-US" sz="3600" dirty="0" err="1">
                <a:solidFill>
                  <a:schemeClr val="accent1"/>
                </a:solidFill>
                <a:latin typeface="Tahoma" pitchFamily="34" charset="0"/>
                <a:ea typeface="Tahoma" pitchFamily="34" charset="0"/>
                <a:cs typeface="Tahoma" pitchFamily="34" charset="0"/>
              </a:rPr>
              <a:t>och</a:t>
            </a:r>
            <a:r>
              <a:rPr lang="en-US" sz="3600" dirty="0">
                <a:solidFill>
                  <a:schemeClr val="accent1"/>
                </a:solidFill>
                <a:latin typeface="Tahoma" pitchFamily="34" charset="0"/>
                <a:ea typeface="Tahoma" pitchFamily="34" charset="0"/>
                <a:cs typeface="Tahoma" pitchFamily="34" charset="0"/>
              </a:rPr>
              <a:t> </a:t>
            </a:r>
            <a:r>
              <a:rPr lang="en-US" sz="3600" dirty="0" err="1">
                <a:solidFill>
                  <a:schemeClr val="accent1"/>
                </a:solidFill>
                <a:latin typeface="Tahoma" pitchFamily="34" charset="0"/>
                <a:ea typeface="Tahoma" pitchFamily="34" charset="0"/>
                <a:cs typeface="Tahoma" pitchFamily="34" charset="0"/>
              </a:rPr>
              <a:t>tid</a:t>
            </a:r>
            <a:r>
              <a:rPr lang="en-US" sz="3600" dirty="0">
                <a:solidFill>
                  <a:schemeClr val="accent1"/>
                </a:solidFill>
                <a:latin typeface="Tahoma" pitchFamily="34" charset="0"/>
                <a:ea typeface="Tahoma" pitchFamily="34" charset="0"/>
                <a:cs typeface="Tahoma" pitchFamily="34" charset="0"/>
              </a:rPr>
              <a:t> </a:t>
            </a:r>
            <a:endParaRPr lang="sv-SE" sz="3600" dirty="0">
              <a:solidFill>
                <a:schemeClr val="accent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30"/>
                                        </p:tgtEl>
                                        <p:attrNameLst>
                                          <p:attrName>style.visibility</p:attrName>
                                        </p:attrNameLst>
                                      </p:cBhvr>
                                      <p:to>
                                        <p:strVal val="visible"/>
                                      </p:to>
                                    </p:set>
                                    <p:anim calcmode="lin" valueType="num">
                                      <p:cBhvr additive="base">
                                        <p:cTn id="7" dur="500" fill="hold"/>
                                        <p:tgtEl>
                                          <p:spTgt spid="52230"/>
                                        </p:tgtEl>
                                        <p:attrNameLst>
                                          <p:attrName>ppt_x</p:attrName>
                                        </p:attrNameLst>
                                      </p:cBhvr>
                                      <p:tavLst>
                                        <p:tav tm="0">
                                          <p:val>
                                            <p:strVal val="#ppt_x"/>
                                          </p:val>
                                        </p:tav>
                                        <p:tav tm="100000">
                                          <p:val>
                                            <p:strVal val="#ppt_x"/>
                                          </p:val>
                                        </p:tav>
                                      </p:tavLst>
                                    </p:anim>
                                    <p:anim calcmode="lin" valueType="num">
                                      <p:cBhvr additive="base">
                                        <p:cTn id="8" dur="500" fill="hold"/>
                                        <p:tgtEl>
                                          <p:spTgt spid="522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227"/>
                                        </p:tgtEl>
                                        <p:attrNameLst>
                                          <p:attrName>style.visibility</p:attrName>
                                        </p:attrNameLst>
                                      </p:cBhvr>
                                      <p:to>
                                        <p:strVal val="visible"/>
                                      </p:to>
                                    </p:set>
                                    <p:anim calcmode="lin" valueType="num">
                                      <p:cBhvr additive="base">
                                        <p:cTn id="13" dur="500" fill="hold"/>
                                        <p:tgtEl>
                                          <p:spTgt spid="52227"/>
                                        </p:tgtEl>
                                        <p:attrNameLst>
                                          <p:attrName>ppt_x</p:attrName>
                                        </p:attrNameLst>
                                      </p:cBhvr>
                                      <p:tavLst>
                                        <p:tav tm="0">
                                          <p:val>
                                            <p:strVal val="#ppt_x"/>
                                          </p:val>
                                        </p:tav>
                                        <p:tav tm="100000">
                                          <p:val>
                                            <p:strVal val="#ppt_x"/>
                                          </p:val>
                                        </p:tav>
                                      </p:tavLst>
                                    </p:anim>
                                    <p:anim calcmode="lin" valueType="num">
                                      <p:cBhvr additive="base">
                                        <p:cTn id="14" dur="500" fill="hold"/>
                                        <p:tgtEl>
                                          <p:spTgt spid="522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232"/>
                                        </p:tgtEl>
                                        <p:attrNameLst>
                                          <p:attrName>style.visibility</p:attrName>
                                        </p:attrNameLst>
                                      </p:cBhvr>
                                      <p:to>
                                        <p:strVal val="visible"/>
                                      </p:to>
                                    </p:set>
                                    <p:anim calcmode="lin" valueType="num">
                                      <p:cBhvr additive="base">
                                        <p:cTn id="19" dur="500" fill="hold"/>
                                        <p:tgtEl>
                                          <p:spTgt spid="52232"/>
                                        </p:tgtEl>
                                        <p:attrNameLst>
                                          <p:attrName>ppt_x</p:attrName>
                                        </p:attrNameLst>
                                      </p:cBhvr>
                                      <p:tavLst>
                                        <p:tav tm="0">
                                          <p:val>
                                            <p:strVal val="#ppt_x"/>
                                          </p:val>
                                        </p:tav>
                                        <p:tav tm="100000">
                                          <p:val>
                                            <p:strVal val="#ppt_x"/>
                                          </p:val>
                                        </p:tav>
                                      </p:tavLst>
                                    </p:anim>
                                    <p:anim calcmode="lin" valueType="num">
                                      <p:cBhvr additive="base">
                                        <p:cTn id="20" dur="500" fill="hold"/>
                                        <p:tgtEl>
                                          <p:spTgt spid="522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234"/>
                                        </p:tgtEl>
                                        <p:attrNameLst>
                                          <p:attrName>style.visibility</p:attrName>
                                        </p:attrNameLst>
                                      </p:cBhvr>
                                      <p:to>
                                        <p:strVal val="visible"/>
                                      </p:to>
                                    </p:set>
                                    <p:anim calcmode="lin" valueType="num">
                                      <p:cBhvr additive="base">
                                        <p:cTn id="25" dur="500" fill="hold"/>
                                        <p:tgtEl>
                                          <p:spTgt spid="52234"/>
                                        </p:tgtEl>
                                        <p:attrNameLst>
                                          <p:attrName>ppt_x</p:attrName>
                                        </p:attrNameLst>
                                      </p:cBhvr>
                                      <p:tavLst>
                                        <p:tav tm="0">
                                          <p:val>
                                            <p:strVal val="#ppt_x"/>
                                          </p:val>
                                        </p:tav>
                                        <p:tav tm="100000">
                                          <p:val>
                                            <p:strVal val="#ppt_x"/>
                                          </p:val>
                                        </p:tav>
                                      </p:tavLst>
                                    </p:anim>
                                    <p:anim calcmode="lin" valueType="num">
                                      <p:cBhvr additive="base">
                                        <p:cTn id="26" dur="500" fill="hold"/>
                                        <p:tgtEl>
                                          <p:spTgt spid="522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2237"/>
                                        </p:tgtEl>
                                        <p:attrNameLst>
                                          <p:attrName>style.visibility</p:attrName>
                                        </p:attrNameLst>
                                      </p:cBhvr>
                                      <p:to>
                                        <p:strVal val="visible"/>
                                      </p:to>
                                    </p:set>
                                    <p:anim calcmode="lin" valueType="num">
                                      <p:cBhvr additive="base">
                                        <p:cTn id="31" dur="500" fill="hold"/>
                                        <p:tgtEl>
                                          <p:spTgt spid="52237"/>
                                        </p:tgtEl>
                                        <p:attrNameLst>
                                          <p:attrName>ppt_x</p:attrName>
                                        </p:attrNameLst>
                                      </p:cBhvr>
                                      <p:tavLst>
                                        <p:tav tm="0">
                                          <p:val>
                                            <p:strVal val="#ppt_x"/>
                                          </p:val>
                                        </p:tav>
                                        <p:tav tm="100000">
                                          <p:val>
                                            <p:strVal val="#ppt_x"/>
                                          </p:val>
                                        </p:tav>
                                      </p:tavLst>
                                    </p:anim>
                                    <p:anim calcmode="lin" valueType="num">
                                      <p:cBhvr additive="base">
                                        <p:cTn id="32" dur="500" fill="hold"/>
                                        <p:tgtEl>
                                          <p:spTgt spid="5223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2236"/>
                                        </p:tgtEl>
                                        <p:attrNameLst>
                                          <p:attrName>style.visibility</p:attrName>
                                        </p:attrNameLst>
                                      </p:cBhvr>
                                      <p:to>
                                        <p:strVal val="visible"/>
                                      </p:to>
                                    </p:set>
                                    <p:anim calcmode="lin" valueType="num">
                                      <p:cBhvr additive="base">
                                        <p:cTn id="35" dur="500" fill="hold"/>
                                        <p:tgtEl>
                                          <p:spTgt spid="52236"/>
                                        </p:tgtEl>
                                        <p:attrNameLst>
                                          <p:attrName>ppt_x</p:attrName>
                                        </p:attrNameLst>
                                      </p:cBhvr>
                                      <p:tavLst>
                                        <p:tav tm="0">
                                          <p:val>
                                            <p:strVal val="#ppt_x"/>
                                          </p:val>
                                        </p:tav>
                                        <p:tav tm="100000">
                                          <p:val>
                                            <p:strVal val="#ppt_x"/>
                                          </p:val>
                                        </p:tav>
                                      </p:tavLst>
                                    </p:anim>
                                    <p:anim calcmode="lin" valueType="num">
                                      <p:cBhvr additive="base">
                                        <p:cTn id="36" dur="500" fill="hold"/>
                                        <p:tgtEl>
                                          <p:spTgt spid="5223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p:bldP spid="52232" grpId="0"/>
      <p:bldP spid="52234" grpId="0" animBg="1"/>
      <p:bldP spid="52236" grpId="0" animBg="1"/>
      <p:bldP spid="52237" grpId="0" animBg="1"/>
      <p:bldP spid="14" grpId="0" animBg="1"/>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395536" y="0"/>
            <a:ext cx="8288089" cy="714375"/>
          </a:xfrm>
        </p:spPr>
        <p:txBody>
          <a:bodyPr>
            <a:normAutofit/>
          </a:bodyPr>
          <a:lstStyle/>
          <a:p>
            <a:pPr algn="l" eaLnBrk="1" hangingPunct="1"/>
            <a:r>
              <a:rPr lang="sv-SE" sz="3600" dirty="0">
                <a:solidFill>
                  <a:schemeClr val="accent1"/>
                </a:solidFill>
                <a:latin typeface="Tahoma" pitchFamily="34" charset="0"/>
                <a:ea typeface="Tahoma" pitchFamily="34" charset="0"/>
                <a:cs typeface="Tahoma" pitchFamily="34" charset="0"/>
              </a:rPr>
              <a:t>3.  Lägg till eller ta bort program</a:t>
            </a:r>
          </a:p>
        </p:txBody>
      </p:sp>
      <p:pic>
        <p:nvPicPr>
          <p:cNvPr id="66562" name="Picture 46"/>
          <p:cNvPicPr>
            <a:picLocks noChangeAspect="1" noChangeArrowheads="1"/>
          </p:cNvPicPr>
          <p:nvPr/>
        </p:nvPicPr>
        <p:blipFill>
          <a:blip r:embed="rId2" cstate="print"/>
          <a:srcRect/>
          <a:stretch>
            <a:fillRect/>
          </a:stretch>
        </p:blipFill>
        <p:spPr bwMode="auto">
          <a:xfrm>
            <a:off x="6444208" y="764704"/>
            <a:ext cx="1952625" cy="714375"/>
          </a:xfrm>
          <a:prstGeom prst="rect">
            <a:avLst/>
          </a:prstGeom>
          <a:noFill/>
          <a:ln w="9525">
            <a:noFill/>
            <a:miter lim="800000"/>
            <a:headEnd/>
            <a:tailEnd/>
          </a:ln>
        </p:spPr>
      </p:pic>
      <p:pic>
        <p:nvPicPr>
          <p:cNvPr id="53252" name="Picture 4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34035" y="1953682"/>
            <a:ext cx="5786437" cy="4358352"/>
          </a:xfrm>
          <a:prstGeom prst="rect">
            <a:avLst/>
          </a:prstGeom>
          <a:noFill/>
          <a:ln w="9525">
            <a:noFill/>
            <a:miter lim="800000"/>
            <a:headEnd/>
            <a:tailEnd/>
          </a:ln>
        </p:spPr>
      </p:pic>
      <p:sp>
        <p:nvSpPr>
          <p:cNvPr id="53253" name="Rectangle 5"/>
          <p:cNvSpPr>
            <a:spLocks noChangeArrowheads="1"/>
          </p:cNvSpPr>
          <p:nvPr/>
        </p:nvSpPr>
        <p:spPr bwMode="auto">
          <a:xfrm>
            <a:off x="323528" y="1340768"/>
            <a:ext cx="8533631" cy="646331"/>
          </a:xfrm>
          <a:prstGeom prst="rect">
            <a:avLst/>
          </a:prstGeom>
          <a:noFill/>
          <a:ln w="9525">
            <a:noFill/>
            <a:miter lim="800000"/>
            <a:headEnd/>
            <a:tailEnd/>
          </a:ln>
        </p:spPr>
        <p:txBody>
          <a:bodyPr wrap="square">
            <a:spAutoFit/>
          </a:bodyPr>
          <a:lstStyle/>
          <a:p>
            <a:r>
              <a:rPr lang="sv-SE" sz="1800" dirty="0">
                <a:latin typeface="Tahoma" pitchFamily="34" charset="0"/>
                <a:ea typeface="Tahoma" pitchFamily="34" charset="0"/>
                <a:cs typeface="Tahoma" pitchFamily="34" charset="0"/>
              </a:rPr>
              <a:t>När du klickar på  </a:t>
            </a:r>
            <a:r>
              <a:rPr lang="sv-SE" sz="1800" b="1" dirty="0">
                <a:latin typeface="Tahoma" pitchFamily="34" charset="0"/>
                <a:ea typeface="Tahoma" pitchFamily="34" charset="0"/>
                <a:cs typeface="Tahoma" pitchFamily="34" charset="0"/>
              </a:rPr>
              <a:t>Program </a:t>
            </a:r>
            <a:r>
              <a:rPr lang="sv-SE" sz="1800" dirty="0">
                <a:latin typeface="Tahoma" pitchFamily="34" charset="0"/>
                <a:ea typeface="Tahoma" pitchFamily="34" charset="0"/>
                <a:cs typeface="Tahoma" pitchFamily="34" charset="0"/>
              </a:rPr>
              <a:t>öppnas en lista över alla installerade program  på din dator. Du kan välja ett program från listan och ta bort det.</a:t>
            </a:r>
          </a:p>
        </p:txBody>
      </p:sp>
      <p:sp>
        <p:nvSpPr>
          <p:cNvPr id="53255" name="Rectangle 5"/>
          <p:cNvSpPr>
            <a:spLocks noChangeArrowheads="1"/>
          </p:cNvSpPr>
          <p:nvPr/>
        </p:nvSpPr>
        <p:spPr bwMode="auto">
          <a:xfrm>
            <a:off x="179512" y="2729826"/>
            <a:ext cx="2952329" cy="3139321"/>
          </a:xfrm>
          <a:prstGeom prst="rect">
            <a:avLst/>
          </a:prstGeom>
          <a:noFill/>
          <a:ln w="9525" algn="ctr">
            <a:noFill/>
            <a:miter lim="800000"/>
            <a:headEnd/>
            <a:tailEnd/>
          </a:ln>
        </p:spPr>
        <p:txBody>
          <a:bodyPr wrap="square" anchor="ctr">
            <a:spAutoFit/>
          </a:bodyPr>
          <a:lstStyle/>
          <a:p>
            <a:pPr eaLnBrk="0" hangingPunct="0"/>
            <a:r>
              <a:rPr lang="sv-SE" sz="1800" dirty="0">
                <a:solidFill>
                  <a:srgbClr val="333333"/>
                </a:solidFill>
                <a:latin typeface="Tahoma" pitchFamily="34" charset="0"/>
                <a:ea typeface="Tahoma" pitchFamily="34" charset="0"/>
                <a:cs typeface="Tahoma" pitchFamily="34" charset="0"/>
              </a:rPr>
              <a:t>Du kan lägga in ett nytt program eller ta bort en av Windows komponenterna men då måste du ha administratörsrättigheter. </a:t>
            </a:r>
          </a:p>
          <a:p>
            <a:pPr eaLnBrk="0" hangingPunct="0"/>
            <a:endParaRPr lang="sv-SE" sz="1800" dirty="0">
              <a:solidFill>
                <a:srgbClr val="333333"/>
              </a:solidFill>
              <a:latin typeface="Tahoma" pitchFamily="34" charset="0"/>
              <a:ea typeface="Tahoma" pitchFamily="34" charset="0"/>
              <a:cs typeface="Tahoma" pitchFamily="34" charset="0"/>
            </a:endParaRPr>
          </a:p>
          <a:p>
            <a:pPr eaLnBrk="0" hangingPunct="0"/>
            <a:r>
              <a:rPr lang="sv-SE" sz="1800" dirty="0">
                <a:solidFill>
                  <a:srgbClr val="333333"/>
                </a:solidFill>
                <a:latin typeface="Tahoma" pitchFamily="34" charset="0"/>
                <a:ea typeface="Tahoma" pitchFamily="34" charset="0"/>
                <a:cs typeface="Tahoma" pitchFamily="34" charset="0"/>
              </a:rPr>
              <a:t>Om du inte har administratörsrättigheter kan du inte ändra eller ta bort en komponent i operativsystemet. </a:t>
            </a:r>
            <a:endParaRPr lang="ar-IQ" sz="1800" dirty="0">
              <a:latin typeface="Tahoma" pitchFamily="34" charset="0"/>
              <a:ea typeface="Tahoma" pitchFamily="34" charset="0"/>
              <a:cs typeface="Tahoma" pitchFamily="34" charset="0"/>
            </a:endParaRPr>
          </a:p>
        </p:txBody>
      </p:sp>
      <p:sp>
        <p:nvSpPr>
          <p:cNvPr id="151561" name="Oval 9"/>
          <p:cNvSpPr>
            <a:spLocks noChangeArrowheads="1"/>
          </p:cNvSpPr>
          <p:nvPr/>
        </p:nvSpPr>
        <p:spPr bwMode="auto">
          <a:xfrm>
            <a:off x="3491880" y="4365104"/>
            <a:ext cx="1440160" cy="574675"/>
          </a:xfrm>
          <a:prstGeom prst="ellipse">
            <a:avLst/>
          </a:prstGeom>
          <a:solidFill>
            <a:schemeClr val="accent1">
              <a:alpha val="0"/>
            </a:schemeClr>
          </a:solidFill>
          <a:ln w="50800" algn="ctr">
            <a:solidFill>
              <a:schemeClr val="hlink"/>
            </a:solidFill>
            <a:round/>
            <a:headEnd/>
            <a:tailEnd/>
          </a:ln>
        </p:spPr>
        <p:txBody>
          <a:bodyPr wrap="square" anchor="ctr">
            <a:spAutoFit/>
          </a:bodyPr>
          <a:lstStyle/>
          <a:p>
            <a:endParaRPr lang="sv-SE">
              <a:latin typeface="Tahoma" pitchFamily="34" charset="0"/>
              <a:ea typeface="Tahoma" pitchFamily="34" charset="0"/>
              <a:cs typeface="Tahoma" pitchFamily="34" charset="0"/>
            </a:endParaRPr>
          </a:p>
        </p:txBody>
      </p:sp>
      <p:pic>
        <p:nvPicPr>
          <p:cNvPr id="2" name="Bildobjekt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9589" y="2719519"/>
            <a:ext cx="5567570" cy="39814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anim calcmode="lin" valueType="num">
                                      <p:cBhvr additive="base">
                                        <p:cTn id="7" dur="500" fill="hold"/>
                                        <p:tgtEl>
                                          <p:spTgt spid="53253"/>
                                        </p:tgtEl>
                                        <p:attrNameLst>
                                          <p:attrName>ppt_x</p:attrName>
                                        </p:attrNameLst>
                                      </p:cBhvr>
                                      <p:tavLst>
                                        <p:tav tm="0">
                                          <p:val>
                                            <p:strVal val="#ppt_x"/>
                                          </p:val>
                                        </p:tav>
                                        <p:tav tm="100000">
                                          <p:val>
                                            <p:strVal val="#ppt_x"/>
                                          </p:val>
                                        </p:tav>
                                      </p:tavLst>
                                    </p:anim>
                                    <p:anim calcmode="lin" valueType="num">
                                      <p:cBhvr additive="base">
                                        <p:cTn id="8" dur="500" fill="hold"/>
                                        <p:tgtEl>
                                          <p:spTgt spid="532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252"/>
                                        </p:tgtEl>
                                        <p:attrNameLst>
                                          <p:attrName>style.visibility</p:attrName>
                                        </p:attrNameLst>
                                      </p:cBhvr>
                                      <p:to>
                                        <p:strVal val="visible"/>
                                      </p:to>
                                    </p:set>
                                    <p:anim calcmode="lin" valueType="num">
                                      <p:cBhvr additive="base">
                                        <p:cTn id="13" dur="500" fill="hold"/>
                                        <p:tgtEl>
                                          <p:spTgt spid="53252"/>
                                        </p:tgtEl>
                                        <p:attrNameLst>
                                          <p:attrName>ppt_x</p:attrName>
                                        </p:attrNameLst>
                                      </p:cBhvr>
                                      <p:tavLst>
                                        <p:tav tm="0">
                                          <p:val>
                                            <p:strVal val="#ppt_x"/>
                                          </p:val>
                                        </p:tav>
                                        <p:tav tm="100000">
                                          <p:val>
                                            <p:strVal val="#ppt_x"/>
                                          </p:val>
                                        </p:tav>
                                      </p:tavLst>
                                    </p:anim>
                                    <p:anim calcmode="lin" valueType="num">
                                      <p:cBhvr additive="base">
                                        <p:cTn id="14" dur="500" fill="hold"/>
                                        <p:tgtEl>
                                          <p:spTgt spid="532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5"/>
                                        </p:tgtEl>
                                        <p:attrNameLst>
                                          <p:attrName>style.visibility</p:attrName>
                                        </p:attrNameLst>
                                      </p:cBhvr>
                                      <p:to>
                                        <p:strVal val="visible"/>
                                      </p:to>
                                    </p:set>
                                    <p:anim calcmode="lin" valueType="num">
                                      <p:cBhvr additive="base">
                                        <p:cTn id="19" dur="500" fill="hold"/>
                                        <p:tgtEl>
                                          <p:spTgt spid="53255"/>
                                        </p:tgtEl>
                                        <p:attrNameLst>
                                          <p:attrName>ppt_x</p:attrName>
                                        </p:attrNameLst>
                                      </p:cBhvr>
                                      <p:tavLst>
                                        <p:tav tm="0">
                                          <p:val>
                                            <p:strVal val="#ppt_x"/>
                                          </p:val>
                                        </p:tav>
                                        <p:tav tm="100000">
                                          <p:val>
                                            <p:strVal val="#ppt_x"/>
                                          </p:val>
                                        </p:tav>
                                      </p:tavLst>
                                    </p:anim>
                                    <p:anim calcmode="lin" valueType="num">
                                      <p:cBhvr additive="base">
                                        <p:cTn id="20" dur="500" fill="hold"/>
                                        <p:tgtEl>
                                          <p:spTgt spid="5325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1561"/>
                                        </p:tgtEl>
                                        <p:attrNameLst>
                                          <p:attrName>style.visibility</p:attrName>
                                        </p:attrNameLst>
                                      </p:cBhvr>
                                      <p:to>
                                        <p:strVal val="visible"/>
                                      </p:to>
                                    </p:set>
                                    <p:anim calcmode="lin" valueType="num">
                                      <p:cBhvr additive="base">
                                        <p:cTn id="25" dur="500" fill="hold"/>
                                        <p:tgtEl>
                                          <p:spTgt spid="151561"/>
                                        </p:tgtEl>
                                        <p:attrNameLst>
                                          <p:attrName>ppt_x</p:attrName>
                                        </p:attrNameLst>
                                      </p:cBhvr>
                                      <p:tavLst>
                                        <p:tav tm="0">
                                          <p:val>
                                            <p:strVal val="#ppt_x"/>
                                          </p:val>
                                        </p:tav>
                                        <p:tav tm="100000">
                                          <p:val>
                                            <p:strVal val="#ppt_x"/>
                                          </p:val>
                                        </p:tav>
                                      </p:tavLst>
                                    </p:anim>
                                    <p:anim calcmode="lin" valueType="num">
                                      <p:cBhvr additive="base">
                                        <p:cTn id="26" dur="500" fill="hold"/>
                                        <p:tgtEl>
                                          <p:spTgt spid="15156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p:bldP spid="53255" grpId="0"/>
      <p:bldP spid="15156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67545" y="0"/>
            <a:ext cx="8390706" cy="642938"/>
          </a:xfrm>
        </p:spPr>
        <p:txBody>
          <a:bodyPr>
            <a:normAutofit/>
          </a:bodyPr>
          <a:lstStyle/>
          <a:p>
            <a:pPr algn="l" eaLnBrk="1" hangingPunct="1">
              <a:defRPr/>
            </a:pPr>
            <a:r>
              <a:rPr lang="en-US" sz="3600" dirty="0">
                <a:solidFill>
                  <a:schemeClr val="accent1"/>
                </a:solidFill>
                <a:latin typeface="Tahoma" pitchFamily="34" charset="0"/>
                <a:ea typeface="Tahoma" pitchFamily="34" charset="0"/>
                <a:cs typeface="Tahoma" pitchFamily="34" charset="0"/>
              </a:rPr>
              <a:t>4. </a:t>
            </a:r>
            <a:r>
              <a:rPr lang="en-US" sz="3600" dirty="0" err="1">
                <a:solidFill>
                  <a:schemeClr val="accent1"/>
                </a:solidFill>
                <a:latin typeface="Tahoma" pitchFamily="34" charset="0"/>
                <a:ea typeface="Tahoma" pitchFamily="34" charset="0"/>
                <a:cs typeface="Tahoma" pitchFamily="34" charset="0"/>
              </a:rPr>
              <a:t>Anv</a:t>
            </a:r>
            <a:r>
              <a:rPr lang="sv-SE" sz="3600" dirty="0">
                <a:solidFill>
                  <a:schemeClr val="accent1"/>
                </a:solidFill>
                <a:latin typeface="Tahoma" pitchFamily="34" charset="0"/>
                <a:ea typeface="Tahoma" pitchFamily="34" charset="0"/>
                <a:cs typeface="Tahoma" pitchFamily="34" charset="0"/>
              </a:rPr>
              <a:t>ändarkonton</a:t>
            </a:r>
          </a:p>
        </p:txBody>
      </p:sp>
      <p:sp>
        <p:nvSpPr>
          <p:cNvPr id="54275" name="Rectangle 2"/>
          <p:cNvSpPr>
            <a:spLocks noChangeArrowheads="1"/>
          </p:cNvSpPr>
          <p:nvPr/>
        </p:nvSpPr>
        <p:spPr bwMode="auto">
          <a:xfrm>
            <a:off x="179512" y="1487756"/>
            <a:ext cx="3635251" cy="5632311"/>
          </a:xfrm>
          <a:prstGeom prst="rect">
            <a:avLst/>
          </a:prstGeom>
          <a:noFill/>
          <a:ln w="9525" algn="ctr">
            <a:noFill/>
            <a:miter lim="800000"/>
            <a:headEnd/>
            <a:tailEnd/>
          </a:ln>
        </p:spPr>
        <p:txBody>
          <a:bodyPr wrap="square" anchor="ctr">
            <a:spAutoFit/>
          </a:bodyPr>
          <a:lstStyle/>
          <a:p>
            <a:pPr marL="285750" indent="-285750" eaLnBrk="0" hangingPunct="0">
              <a:buFont typeface="Arial" pitchFamily="34" charset="0"/>
              <a:buChar char="•"/>
            </a:pPr>
            <a:r>
              <a:rPr lang="sv-SE" sz="1800" dirty="0">
                <a:solidFill>
                  <a:srgbClr val="333333"/>
                </a:solidFill>
                <a:latin typeface="Tahoma" pitchFamily="34" charset="0"/>
                <a:ea typeface="Tahoma" pitchFamily="34" charset="0"/>
                <a:cs typeface="Tahoma" pitchFamily="34" charset="0"/>
              </a:rPr>
              <a:t>En annan viktig inställning i</a:t>
            </a:r>
          </a:p>
          <a:p>
            <a:pPr marL="285750" indent="-285750" eaLnBrk="0" hangingPunct="0"/>
            <a:r>
              <a:rPr lang="sv-SE" sz="1800" dirty="0">
                <a:solidFill>
                  <a:srgbClr val="333333"/>
                </a:solidFill>
                <a:latin typeface="Tahoma" pitchFamily="34" charset="0"/>
                <a:ea typeface="Tahoma" pitchFamily="34" charset="0"/>
                <a:cs typeface="Tahoma" pitchFamily="34" charset="0"/>
              </a:rPr>
              <a:t>	kontrollpanelen är möjligheten att lägga till ett nytt användarkonto eller</a:t>
            </a:r>
          </a:p>
          <a:p>
            <a:pPr marL="285750" indent="-285750" eaLnBrk="0" hangingPunct="0"/>
            <a:r>
              <a:rPr lang="sv-SE" sz="1800" dirty="0">
                <a:solidFill>
                  <a:srgbClr val="333333"/>
                </a:solidFill>
                <a:latin typeface="Tahoma" pitchFamily="34" charset="0"/>
                <a:ea typeface="Tahoma" pitchFamily="34" charset="0"/>
                <a:cs typeface="Tahoma" pitchFamily="34" charset="0"/>
              </a:rPr>
              <a:t>	modifiering för en befintlig</a:t>
            </a:r>
          </a:p>
          <a:p>
            <a:pPr marL="285750" indent="-285750" eaLnBrk="0" hangingPunct="0"/>
            <a:r>
              <a:rPr lang="sv-SE" sz="1800" dirty="0">
                <a:solidFill>
                  <a:srgbClr val="333333"/>
                </a:solidFill>
                <a:latin typeface="Tahoma" pitchFamily="34" charset="0"/>
                <a:ea typeface="Tahoma" pitchFamily="34" charset="0"/>
                <a:cs typeface="Tahoma" pitchFamily="34" charset="0"/>
              </a:rPr>
              <a:t>	användare.</a:t>
            </a:r>
          </a:p>
          <a:p>
            <a:pPr marL="285750" indent="-285750" eaLnBrk="0" hangingPunct="0">
              <a:buFont typeface="Arial" pitchFamily="34" charset="0"/>
              <a:buChar char="•"/>
            </a:pPr>
            <a:endParaRPr lang="sv-SE" sz="1800" dirty="0">
              <a:solidFill>
                <a:srgbClr val="333333"/>
              </a:solidFill>
              <a:latin typeface="Tahoma" pitchFamily="34" charset="0"/>
              <a:ea typeface="Tahoma" pitchFamily="34" charset="0"/>
              <a:cs typeface="Tahoma" pitchFamily="34" charset="0"/>
            </a:endParaRPr>
          </a:p>
          <a:p>
            <a:pPr marL="285750" indent="-285750" eaLnBrk="0" hangingPunct="0">
              <a:buFont typeface="Arial" pitchFamily="34" charset="0"/>
              <a:buChar char="•"/>
            </a:pPr>
            <a:r>
              <a:rPr lang="sv-SE" sz="1800" dirty="0">
                <a:solidFill>
                  <a:srgbClr val="333333"/>
                </a:solidFill>
                <a:latin typeface="Tahoma" pitchFamily="34" charset="0"/>
                <a:ea typeface="Tahoma" pitchFamily="34" charset="0"/>
                <a:cs typeface="Tahoma" pitchFamily="34" charset="0"/>
              </a:rPr>
              <a:t>Genom separata användarkonton kan varje</a:t>
            </a:r>
          </a:p>
          <a:p>
            <a:pPr marL="285750" indent="-285750" eaLnBrk="0" hangingPunct="0"/>
            <a:r>
              <a:rPr lang="sv-SE" sz="1800" dirty="0">
                <a:solidFill>
                  <a:srgbClr val="333333"/>
                </a:solidFill>
                <a:latin typeface="Tahoma" pitchFamily="34" charset="0"/>
                <a:ea typeface="Tahoma" pitchFamily="34" charset="0"/>
                <a:cs typeface="Tahoma" pitchFamily="34" charset="0"/>
              </a:rPr>
              <a:t>	användare arbeta med egna</a:t>
            </a:r>
          </a:p>
          <a:p>
            <a:pPr marL="285750" indent="-285750" eaLnBrk="0" hangingPunct="0"/>
            <a:r>
              <a:rPr lang="sv-SE" sz="1800" dirty="0">
                <a:solidFill>
                  <a:srgbClr val="333333"/>
                </a:solidFill>
                <a:latin typeface="Tahoma" pitchFamily="34" charset="0"/>
                <a:ea typeface="Tahoma" pitchFamily="34" charset="0"/>
                <a:cs typeface="Tahoma" pitchFamily="34" charset="0"/>
              </a:rPr>
              <a:t>	filer och egna lösenord. Vi</a:t>
            </a:r>
          </a:p>
          <a:p>
            <a:pPr marL="285750" indent="-285750" eaLnBrk="0" hangingPunct="0"/>
            <a:r>
              <a:rPr lang="sv-SE" sz="1800" dirty="0">
                <a:solidFill>
                  <a:srgbClr val="333333"/>
                </a:solidFill>
                <a:latin typeface="Tahoma" pitchFamily="34" charset="0"/>
                <a:ea typeface="Tahoma" pitchFamily="34" charset="0"/>
                <a:cs typeface="Tahoma" pitchFamily="34" charset="0"/>
              </a:rPr>
              <a:t>	behöver den här funktion när vi har mer än en användare på</a:t>
            </a:r>
          </a:p>
          <a:p>
            <a:pPr marL="285750" indent="-285750" eaLnBrk="0" hangingPunct="0"/>
            <a:r>
              <a:rPr lang="sv-SE" sz="1800" dirty="0">
                <a:solidFill>
                  <a:srgbClr val="333333"/>
                </a:solidFill>
                <a:latin typeface="Tahoma" pitchFamily="34" charset="0"/>
                <a:ea typeface="Tahoma" pitchFamily="34" charset="0"/>
                <a:cs typeface="Tahoma" pitchFamily="34" charset="0"/>
              </a:rPr>
              <a:t>	samma dator.</a:t>
            </a:r>
          </a:p>
          <a:p>
            <a:pPr marL="285750" indent="-285750" eaLnBrk="0" hangingPunct="0">
              <a:buFont typeface="Arial" pitchFamily="34" charset="0"/>
              <a:buChar char="•"/>
            </a:pPr>
            <a:endParaRPr lang="sv-SE" sz="1800" dirty="0">
              <a:solidFill>
                <a:srgbClr val="333333"/>
              </a:solidFill>
              <a:latin typeface="Tahoma" pitchFamily="34" charset="0"/>
              <a:ea typeface="Tahoma" pitchFamily="34" charset="0"/>
              <a:cs typeface="Tahoma" pitchFamily="34" charset="0"/>
            </a:endParaRPr>
          </a:p>
          <a:p>
            <a:pPr marL="285750" indent="-285750" eaLnBrk="0" hangingPunct="0">
              <a:buFont typeface="Arial" pitchFamily="34" charset="0"/>
              <a:buChar char="•"/>
            </a:pPr>
            <a:r>
              <a:rPr lang="sv-SE" sz="1800" dirty="0">
                <a:solidFill>
                  <a:srgbClr val="333333"/>
                </a:solidFill>
                <a:latin typeface="Tahoma" pitchFamily="34" charset="0"/>
                <a:ea typeface="Tahoma" pitchFamily="34" charset="0"/>
                <a:cs typeface="Tahoma" pitchFamily="34" charset="0"/>
              </a:rPr>
              <a:t>OBS! För att ordna detta måste du ha rätt att hantera datorn</a:t>
            </a:r>
          </a:p>
          <a:p>
            <a:pPr marL="285750" indent="-285750" eaLnBrk="0" hangingPunct="0"/>
            <a:r>
              <a:rPr lang="sv-SE" sz="1800" dirty="0">
                <a:solidFill>
                  <a:srgbClr val="333333"/>
                </a:solidFill>
                <a:latin typeface="Tahoma" pitchFamily="34" charset="0"/>
                <a:ea typeface="Tahoma" pitchFamily="34" charset="0"/>
                <a:cs typeface="Tahoma" pitchFamily="34" charset="0"/>
              </a:rPr>
              <a:t>	(administratörsrättigheter).</a:t>
            </a:r>
            <a:r>
              <a:rPr lang="ar-IQ" sz="1800" dirty="0">
                <a:solidFill>
                  <a:srgbClr val="333333"/>
                </a:solidFill>
                <a:latin typeface="Tahoma" pitchFamily="34" charset="0"/>
                <a:ea typeface="Tahoma" pitchFamily="34" charset="0"/>
                <a:cs typeface="Tahoma" pitchFamily="34" charset="0"/>
              </a:rPr>
              <a:t>                                                  </a:t>
            </a:r>
            <a:endParaRPr lang="ar-IQ" sz="1800" dirty="0">
              <a:latin typeface="Tahoma" pitchFamily="34" charset="0"/>
              <a:ea typeface="Tahoma" pitchFamily="34" charset="0"/>
              <a:cs typeface="Tahoma" pitchFamily="34" charset="0"/>
            </a:endParaRPr>
          </a:p>
        </p:txBody>
      </p:sp>
      <p:pic>
        <p:nvPicPr>
          <p:cNvPr id="67587"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34556" y="692696"/>
            <a:ext cx="595312" cy="762000"/>
          </a:xfrm>
          <a:prstGeom prst="rect">
            <a:avLst/>
          </a:prstGeom>
          <a:noFill/>
          <a:ln w="9525">
            <a:noFill/>
            <a:miter lim="800000"/>
            <a:headEnd/>
            <a:tailEnd/>
          </a:ln>
        </p:spPr>
      </p:pic>
      <p:sp>
        <p:nvSpPr>
          <p:cNvPr id="67588" name="Rectangle 3"/>
          <p:cNvSpPr>
            <a:spLocks noChangeArrowheads="1"/>
          </p:cNvSpPr>
          <p:nvPr/>
        </p:nvSpPr>
        <p:spPr bwMode="auto">
          <a:xfrm>
            <a:off x="419100" y="1019145"/>
            <a:ext cx="184731" cy="400110"/>
          </a:xfrm>
          <a:prstGeom prst="rect">
            <a:avLst/>
          </a:prstGeom>
          <a:noFill/>
          <a:ln w="9525" algn="ctr">
            <a:noFill/>
            <a:miter lim="800000"/>
            <a:headEnd/>
            <a:tailEnd/>
          </a:ln>
        </p:spPr>
        <p:txBody>
          <a:bodyPr wrap="none" anchor="ctr">
            <a:spAutoFit/>
          </a:bodyPr>
          <a:lstStyle/>
          <a:p>
            <a:pPr eaLnBrk="0" hangingPunct="0"/>
            <a:endParaRPr lang="sv-SE">
              <a:latin typeface="Tahoma" pitchFamily="34" charset="0"/>
              <a:ea typeface="Tahoma" pitchFamily="34" charset="0"/>
              <a:cs typeface="Tahoma" pitchFamily="34" charset="0"/>
            </a:endParaRPr>
          </a:p>
        </p:txBody>
      </p:sp>
      <p:pic>
        <p:nvPicPr>
          <p:cNvPr id="54278" name="Picture 4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50582" y="1556792"/>
            <a:ext cx="5137150" cy="3869308"/>
          </a:xfrm>
          <a:prstGeom prst="rect">
            <a:avLst/>
          </a:prstGeom>
          <a:noFill/>
          <a:ln w="9525">
            <a:noFill/>
            <a:miter lim="800000"/>
            <a:headEnd/>
            <a:tailEnd/>
          </a:ln>
        </p:spPr>
      </p:pic>
      <p:sp>
        <p:nvSpPr>
          <p:cNvPr id="2" name="Ellips 1"/>
          <p:cNvSpPr/>
          <p:nvPr/>
        </p:nvSpPr>
        <p:spPr>
          <a:xfrm>
            <a:off x="6271072" y="2276872"/>
            <a:ext cx="175731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60" y="2060848"/>
            <a:ext cx="4507534" cy="3223442"/>
          </a:xfrm>
          <a:prstGeom prst="rect">
            <a:avLst/>
          </a:prstGeom>
        </p:spPr>
      </p:pic>
      <p:sp>
        <p:nvSpPr>
          <p:cNvPr id="5" name="Upp 4"/>
          <p:cNvSpPr/>
          <p:nvPr/>
        </p:nvSpPr>
        <p:spPr>
          <a:xfrm>
            <a:off x="6876256" y="2708920"/>
            <a:ext cx="45719"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box(in)">
                                      <p:cBhvr>
                                        <p:cTn id="7" dur="500"/>
                                        <p:tgtEl>
                                          <p:spTgt spid="542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4278"/>
                                        </p:tgtEl>
                                        <p:attrNameLst>
                                          <p:attrName>style.visibility</p:attrName>
                                        </p:attrNameLst>
                                      </p:cBhvr>
                                      <p:to>
                                        <p:strVal val="visible"/>
                                      </p:to>
                                    </p:set>
                                    <p:anim calcmode="lin" valueType="num">
                                      <p:cBhvr additive="base">
                                        <p:cTn id="12" dur="500" fill="hold"/>
                                        <p:tgtEl>
                                          <p:spTgt spid="54278"/>
                                        </p:tgtEl>
                                        <p:attrNameLst>
                                          <p:attrName>ppt_x</p:attrName>
                                        </p:attrNameLst>
                                      </p:cBhvr>
                                      <p:tavLst>
                                        <p:tav tm="0">
                                          <p:val>
                                            <p:strVal val="#ppt_x"/>
                                          </p:val>
                                        </p:tav>
                                        <p:tav tm="100000">
                                          <p:val>
                                            <p:strVal val="#ppt_x"/>
                                          </p:val>
                                        </p:tav>
                                      </p:tavLst>
                                    </p:anim>
                                    <p:anim calcmode="lin" valueType="num">
                                      <p:cBhvr additive="base">
                                        <p:cTn id="13" dur="500" fill="hold"/>
                                        <p:tgtEl>
                                          <p:spTgt spid="5427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P spid="2" grpId="0" animBg="1"/>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normAutofit/>
          </a:bodyPr>
          <a:lstStyle/>
          <a:p>
            <a:pPr algn="l" eaLnBrk="1" hangingPunct="1"/>
            <a:r>
              <a:rPr lang="sv-SE" sz="3600" dirty="0">
                <a:solidFill>
                  <a:schemeClr val="accent1"/>
                </a:solidFill>
                <a:latin typeface="Tahoma" pitchFamily="34" charset="0"/>
                <a:ea typeface="Tahoma" pitchFamily="34" charset="0"/>
                <a:cs typeface="Tahoma" pitchFamily="34" charset="0"/>
              </a:rPr>
              <a:t>5. Skrivare och fax</a:t>
            </a:r>
          </a:p>
        </p:txBody>
      </p:sp>
      <p:sp>
        <p:nvSpPr>
          <p:cNvPr id="55299" name="Rectangle 1"/>
          <p:cNvSpPr>
            <a:spLocks noChangeArrowheads="1"/>
          </p:cNvSpPr>
          <p:nvPr/>
        </p:nvSpPr>
        <p:spPr bwMode="auto">
          <a:xfrm>
            <a:off x="683568" y="1844824"/>
            <a:ext cx="7883525" cy="3046988"/>
          </a:xfrm>
          <a:prstGeom prst="rect">
            <a:avLst/>
          </a:prstGeom>
          <a:noFill/>
          <a:ln w="9525" algn="ctr">
            <a:noFill/>
            <a:miter lim="800000"/>
            <a:headEnd/>
            <a:tailEnd/>
          </a:ln>
        </p:spPr>
        <p:txBody>
          <a:bodyPr anchor="ctr">
            <a:spAutoFit/>
          </a:bodyPr>
          <a:lstStyle/>
          <a:p>
            <a:pPr marL="342900" indent="-342900" eaLnBrk="0" hangingPunct="0"/>
            <a:r>
              <a:rPr lang="sv-SE" sz="2400" dirty="0">
                <a:solidFill>
                  <a:srgbClr val="333333"/>
                </a:solidFill>
                <a:latin typeface="Tahoma" pitchFamily="34" charset="0"/>
                <a:ea typeface="Tahoma" pitchFamily="34" charset="0"/>
                <a:cs typeface="Tahoma" pitchFamily="34" charset="0"/>
              </a:rPr>
              <a:t>Skrivare kan öppnas från </a:t>
            </a:r>
            <a:r>
              <a:rPr lang="sv-SE" sz="2400" dirty="0" err="1">
                <a:solidFill>
                  <a:srgbClr val="333333"/>
                </a:solidFill>
                <a:latin typeface="Tahoma" pitchFamily="34" charset="0"/>
                <a:ea typeface="Tahoma" pitchFamily="34" charset="0"/>
                <a:cs typeface="Tahoma" pitchFamily="34" charset="0"/>
              </a:rPr>
              <a:t>Start-menyn</a:t>
            </a:r>
            <a:r>
              <a:rPr lang="sv-SE" sz="2400" dirty="0">
                <a:solidFill>
                  <a:srgbClr val="333333"/>
                </a:solidFill>
                <a:latin typeface="Tahoma" pitchFamily="34" charset="0"/>
                <a:ea typeface="Tahoma" pitchFamily="34" charset="0"/>
                <a:cs typeface="Tahoma" pitchFamily="34" charset="0"/>
              </a:rPr>
              <a:t>. Man kan också</a:t>
            </a:r>
          </a:p>
          <a:p>
            <a:pPr marL="342900" indent="-342900" eaLnBrk="0" hangingPunct="0"/>
            <a:r>
              <a:rPr lang="sv-SE" sz="2400" dirty="0">
                <a:solidFill>
                  <a:srgbClr val="333333"/>
                </a:solidFill>
                <a:latin typeface="Tahoma" pitchFamily="34" charset="0"/>
                <a:ea typeface="Tahoma" pitchFamily="34" charset="0"/>
                <a:cs typeface="Tahoma" pitchFamily="34" charset="0"/>
              </a:rPr>
              <a:t>Lägga till ny lokal skrivare med </a:t>
            </a:r>
            <a:r>
              <a:rPr lang="sv-SE" sz="2400" dirty="0" err="1">
                <a:solidFill>
                  <a:srgbClr val="333333"/>
                </a:solidFill>
                <a:latin typeface="Tahoma" pitchFamily="34" charset="0"/>
                <a:ea typeface="Tahoma" pitchFamily="34" charset="0"/>
                <a:cs typeface="Tahoma" pitchFamily="34" charset="0"/>
              </a:rPr>
              <a:t>installations-CD:n</a:t>
            </a:r>
            <a:r>
              <a:rPr lang="sv-SE" sz="2400" dirty="0">
                <a:solidFill>
                  <a:srgbClr val="333333"/>
                </a:solidFill>
                <a:latin typeface="Tahoma" pitchFamily="34" charset="0"/>
                <a:ea typeface="Tahoma" pitchFamily="34" charset="0"/>
                <a:cs typeface="Tahoma" pitchFamily="34" charset="0"/>
              </a:rPr>
              <a:t> som</a:t>
            </a:r>
          </a:p>
          <a:p>
            <a:pPr marL="342900" indent="-342900" eaLnBrk="0" hangingPunct="0"/>
            <a:r>
              <a:rPr lang="sv-SE" sz="2400" dirty="0">
                <a:solidFill>
                  <a:srgbClr val="333333"/>
                </a:solidFill>
                <a:latin typeface="Tahoma" pitchFamily="34" charset="0"/>
                <a:ea typeface="Tahoma" pitchFamily="34" charset="0"/>
                <a:cs typeface="Tahoma" pitchFamily="34" charset="0"/>
              </a:rPr>
              <a:t>följer med skrivaren.</a:t>
            </a:r>
          </a:p>
          <a:p>
            <a:pPr marL="342900" indent="-342900" eaLnBrk="0" hangingPunct="0"/>
            <a:endParaRPr lang="sv-SE" sz="2400" dirty="0">
              <a:solidFill>
                <a:srgbClr val="333333"/>
              </a:solidFill>
              <a:latin typeface="Tahoma" pitchFamily="34" charset="0"/>
              <a:ea typeface="Tahoma" pitchFamily="34" charset="0"/>
              <a:cs typeface="Tahoma" pitchFamily="34" charset="0"/>
            </a:endParaRPr>
          </a:p>
          <a:p>
            <a:pPr marL="342900" indent="-342900" eaLnBrk="0" hangingPunct="0"/>
            <a:r>
              <a:rPr lang="sv-SE" sz="2400" dirty="0">
                <a:solidFill>
                  <a:srgbClr val="333333"/>
                </a:solidFill>
                <a:latin typeface="Tahoma" pitchFamily="34" charset="0"/>
                <a:ea typeface="Tahoma" pitchFamily="34" charset="0"/>
                <a:cs typeface="Tahoma" pitchFamily="34" charset="0"/>
              </a:rPr>
              <a:t>För att skriva ut ett dokument väljer man </a:t>
            </a:r>
            <a:r>
              <a:rPr lang="sv-SE" sz="2400" b="1" dirty="0">
                <a:solidFill>
                  <a:srgbClr val="333333"/>
                </a:solidFill>
                <a:latin typeface="Tahoma" pitchFamily="34" charset="0"/>
                <a:ea typeface="Tahoma" pitchFamily="34" charset="0"/>
                <a:cs typeface="Tahoma" pitchFamily="34" charset="0"/>
              </a:rPr>
              <a:t>Skriv ut </a:t>
            </a:r>
            <a:r>
              <a:rPr lang="sv-SE" sz="2400" dirty="0">
                <a:solidFill>
                  <a:srgbClr val="333333"/>
                </a:solidFill>
                <a:latin typeface="Tahoma" pitchFamily="34" charset="0"/>
                <a:ea typeface="Tahoma" pitchFamily="34" charset="0"/>
                <a:cs typeface="Tahoma" pitchFamily="34" charset="0"/>
              </a:rPr>
              <a:t>i</a:t>
            </a:r>
          </a:p>
          <a:p>
            <a:pPr marL="342900" indent="-342900" eaLnBrk="0" hangingPunct="0"/>
            <a:r>
              <a:rPr lang="sv-SE" sz="2400" dirty="0" err="1">
                <a:solidFill>
                  <a:srgbClr val="333333"/>
                </a:solidFill>
                <a:latin typeface="Tahoma" pitchFamily="34" charset="0"/>
                <a:ea typeface="Tahoma" pitchFamily="34" charset="0"/>
                <a:cs typeface="Tahoma" pitchFamily="34" charset="0"/>
              </a:rPr>
              <a:t>Arkivmenyn</a:t>
            </a:r>
            <a:r>
              <a:rPr lang="sv-SE" sz="2400" dirty="0">
                <a:solidFill>
                  <a:srgbClr val="333333"/>
                </a:solidFill>
                <a:latin typeface="Tahoma" pitchFamily="34" charset="0"/>
                <a:ea typeface="Tahoma" pitchFamily="34" charset="0"/>
                <a:cs typeface="Tahoma" pitchFamily="34" charset="0"/>
              </a:rPr>
              <a:t>. I Kontrollpanelens fönster </a:t>
            </a:r>
            <a:r>
              <a:rPr lang="sv-SE" sz="2400" b="1" dirty="0">
                <a:solidFill>
                  <a:srgbClr val="333333"/>
                </a:solidFill>
                <a:latin typeface="Tahoma" pitchFamily="34" charset="0"/>
                <a:ea typeface="Tahoma" pitchFamily="34" charset="0"/>
                <a:cs typeface="Tahoma" pitchFamily="34" charset="0"/>
              </a:rPr>
              <a:t>Skrivare</a:t>
            </a:r>
            <a:r>
              <a:rPr lang="sv-SE" sz="2400" dirty="0">
                <a:solidFill>
                  <a:srgbClr val="333333"/>
                </a:solidFill>
                <a:latin typeface="Tahoma" pitchFamily="34" charset="0"/>
                <a:ea typeface="Tahoma" pitchFamily="34" charset="0"/>
                <a:cs typeface="Tahoma" pitchFamily="34" charset="0"/>
              </a:rPr>
              <a:t> kan du</a:t>
            </a:r>
          </a:p>
          <a:p>
            <a:pPr marL="342900" indent="-342900" eaLnBrk="0" hangingPunct="0"/>
            <a:r>
              <a:rPr lang="sv-SE" sz="2400" dirty="0">
                <a:solidFill>
                  <a:srgbClr val="333333"/>
                </a:solidFill>
                <a:latin typeface="Tahoma" pitchFamily="34" charset="0"/>
                <a:ea typeface="Tahoma" pitchFamily="34" charset="0"/>
                <a:cs typeface="Tahoma" pitchFamily="34" charset="0"/>
              </a:rPr>
              <a:t>följa dina utskriftsjobb, avbryta en utskrift eller</a:t>
            </a:r>
          </a:p>
          <a:p>
            <a:pPr marL="342900" indent="-342900" eaLnBrk="0" hangingPunct="0"/>
            <a:r>
              <a:rPr lang="sv-SE" sz="2400" dirty="0">
                <a:solidFill>
                  <a:srgbClr val="333333"/>
                </a:solidFill>
                <a:latin typeface="Tahoma" pitchFamily="34" charset="0"/>
                <a:ea typeface="Tahoma" pitchFamily="34" charset="0"/>
                <a:cs typeface="Tahoma" pitchFamily="34" charset="0"/>
              </a:rPr>
              <a:t>kontrollera ett utskriftsjobb.</a:t>
            </a:r>
            <a:endParaRPr lang="ar-SA" sz="24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box(in)">
                                      <p:cBhvr>
                                        <p:cTn id="7"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5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95936" y="1602731"/>
            <a:ext cx="4929187" cy="3482453"/>
          </a:xfrm>
          <a:prstGeom prst="rect">
            <a:avLst/>
          </a:prstGeom>
          <a:noFill/>
          <a:ln w="9525">
            <a:noFill/>
            <a:miter lim="800000"/>
            <a:headEnd/>
            <a:tailEnd/>
          </a:ln>
        </p:spPr>
      </p:pic>
      <p:sp>
        <p:nvSpPr>
          <p:cNvPr id="6" name="Rectangle 6"/>
          <p:cNvSpPr txBox="1">
            <a:spLocks noChangeArrowheads="1"/>
          </p:cNvSpPr>
          <p:nvPr/>
        </p:nvSpPr>
        <p:spPr bwMode="auto">
          <a:xfrm>
            <a:off x="467544" y="2115524"/>
            <a:ext cx="3530600" cy="116946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lstStyle/>
          <a:p>
            <a:pPr marL="533400" indent="-533400">
              <a:lnSpc>
                <a:spcPct val="90000"/>
              </a:lnSpc>
              <a:spcBef>
                <a:spcPct val="20000"/>
              </a:spcBef>
              <a:buClr>
                <a:schemeClr val="tx2"/>
              </a:buClr>
              <a:buSzPct val="70000"/>
              <a:defRPr/>
            </a:pPr>
            <a:r>
              <a:rPr lang="sv-SE" sz="1600" b="1" kern="0" dirty="0">
                <a:latin typeface="Tahoma" pitchFamily="34" charset="0"/>
                <a:ea typeface="Tahoma" pitchFamily="34" charset="0"/>
                <a:cs typeface="Tahoma" pitchFamily="34" charset="0"/>
              </a:rPr>
              <a:t>Här kan du lägga till en skrivare antingen via CD eller installera den via internet.</a:t>
            </a:r>
          </a:p>
        </p:txBody>
      </p:sp>
      <p:sp>
        <p:nvSpPr>
          <p:cNvPr id="2" name="Ellips 1"/>
          <p:cNvSpPr/>
          <p:nvPr/>
        </p:nvSpPr>
        <p:spPr>
          <a:xfrm>
            <a:off x="6148733" y="2162095"/>
            <a:ext cx="648072"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8144" y="2492896"/>
            <a:ext cx="4949251" cy="3634730"/>
          </a:xfrm>
          <a:prstGeom prst="rect">
            <a:avLst/>
          </a:prstGeom>
        </p:spPr>
      </p:pic>
      <p:sp>
        <p:nvSpPr>
          <p:cNvPr id="5" name="Ellips 4"/>
          <p:cNvSpPr/>
          <p:nvPr/>
        </p:nvSpPr>
        <p:spPr>
          <a:xfrm>
            <a:off x="4251325" y="3284984"/>
            <a:ext cx="2304256" cy="7790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itle 1"/>
          <p:cNvSpPr txBox="1">
            <a:spLocks/>
          </p:cNvSpPr>
          <p:nvPr/>
        </p:nvSpPr>
        <p:spPr>
          <a:xfrm>
            <a:off x="449110" y="8469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sv-SE" sz="3600" dirty="0">
                <a:solidFill>
                  <a:schemeClr val="accent1"/>
                </a:solidFill>
                <a:latin typeface="Tahoma" pitchFamily="34" charset="0"/>
                <a:ea typeface="Tahoma" pitchFamily="34" charset="0"/>
                <a:cs typeface="Tahoma" pitchFamily="34" charset="0"/>
              </a:rPr>
              <a:t>Installera skrivare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9633"/>
                                        </p:tgtEl>
                                        <p:attrNameLst>
                                          <p:attrName>style.visibility</p:attrName>
                                        </p:attrNameLst>
                                      </p:cBhvr>
                                      <p:to>
                                        <p:strVal val="visible"/>
                                      </p:to>
                                    </p:set>
                                    <p:animEffect transition="in" filter="barn(inVertical)">
                                      <p:cBhvr>
                                        <p:cTn id="14" dur="500"/>
                                        <p:tgtEl>
                                          <p:spTgt spid="6963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539552" y="1"/>
            <a:ext cx="8105973" cy="764704"/>
          </a:xfrm>
        </p:spPr>
        <p:txBody>
          <a:bodyPr/>
          <a:lstStyle/>
          <a:p>
            <a:pPr algn="l" eaLnBrk="1" hangingPunct="1"/>
            <a:endParaRPr lang="sv-SE" sz="2000" b="1" dirty="0">
              <a:latin typeface="Tahoma" pitchFamily="34" charset="0"/>
              <a:ea typeface="Tahoma" pitchFamily="34" charset="0"/>
              <a:cs typeface="Tahoma" pitchFamily="34" charset="0"/>
            </a:endParaRPr>
          </a:p>
        </p:txBody>
      </p:sp>
      <p:sp>
        <p:nvSpPr>
          <p:cNvPr id="57348" name="Rectangle 3"/>
          <p:cNvSpPr>
            <a:spLocks noChangeArrowheads="1"/>
          </p:cNvSpPr>
          <p:nvPr/>
        </p:nvSpPr>
        <p:spPr bwMode="auto">
          <a:xfrm>
            <a:off x="395536" y="332656"/>
            <a:ext cx="8355905" cy="1323439"/>
          </a:xfrm>
          <a:prstGeom prst="rect">
            <a:avLst/>
          </a:prstGeom>
          <a:noFill/>
          <a:ln w="9525">
            <a:noFill/>
            <a:miter lim="800000"/>
            <a:headEnd/>
            <a:tailEnd/>
          </a:ln>
        </p:spPr>
        <p:txBody>
          <a:bodyPr wrap="square">
            <a:spAutoFit/>
          </a:bodyPr>
          <a:lstStyle/>
          <a:p>
            <a:r>
              <a:rPr lang="sv-SE" dirty="0">
                <a:latin typeface="Tahoma" pitchFamily="34" charset="0"/>
                <a:ea typeface="Tahoma" pitchFamily="34" charset="0"/>
                <a:cs typeface="Tahoma" pitchFamily="34" charset="0"/>
              </a:rPr>
              <a:t>När du skriver ut från ett program använd </a:t>
            </a:r>
            <a:r>
              <a:rPr lang="sv-SE" b="1" dirty="0">
                <a:latin typeface="Tahoma" pitchFamily="34" charset="0"/>
                <a:ea typeface="Tahoma" pitchFamily="34" charset="0"/>
                <a:cs typeface="Tahoma" pitchFamily="34" charset="0"/>
              </a:rPr>
              <a:t>Skriv ut </a:t>
            </a:r>
            <a:r>
              <a:rPr lang="sv-SE" dirty="0">
                <a:latin typeface="Tahoma" pitchFamily="34" charset="0"/>
                <a:ea typeface="Tahoma" pitchFamily="34" charset="0"/>
                <a:cs typeface="Tahoma" pitchFamily="34" charset="0"/>
              </a:rPr>
              <a:t>i </a:t>
            </a:r>
            <a:r>
              <a:rPr lang="sv-SE" dirty="0" err="1">
                <a:latin typeface="Tahoma" pitchFamily="34" charset="0"/>
                <a:ea typeface="Tahoma" pitchFamily="34" charset="0"/>
                <a:cs typeface="Tahoma" pitchFamily="34" charset="0"/>
              </a:rPr>
              <a:t>Arkivmenyn</a:t>
            </a:r>
            <a:r>
              <a:rPr lang="sv-SE" dirty="0">
                <a:latin typeface="Tahoma" pitchFamily="34" charset="0"/>
                <a:ea typeface="Tahoma" pitchFamily="34" charset="0"/>
                <a:cs typeface="Tahoma" pitchFamily="34" charset="0"/>
              </a:rPr>
              <a:t>. </a:t>
            </a:r>
            <a:br>
              <a:rPr lang="sv-SE" dirty="0">
                <a:latin typeface="Tahoma" pitchFamily="34" charset="0"/>
                <a:ea typeface="Tahoma" pitchFamily="34" charset="0"/>
                <a:cs typeface="Tahoma" pitchFamily="34" charset="0"/>
              </a:rPr>
            </a:br>
            <a:r>
              <a:rPr lang="sv-SE" dirty="0">
                <a:latin typeface="Tahoma" pitchFamily="34" charset="0"/>
                <a:ea typeface="Tahoma" pitchFamily="34" charset="0"/>
                <a:cs typeface="Tahoma" pitchFamily="34" charset="0"/>
              </a:rPr>
              <a:t>Om du beställer utskrift genom att klicka på skrivarikonen i verktygsfältet kan du inte kontrollera utskriftsjobbet, utan skrivaren skriver ut hela dokumentet från standardskrivaren.</a:t>
            </a:r>
          </a:p>
        </p:txBody>
      </p:sp>
      <p:pic>
        <p:nvPicPr>
          <p:cNvPr id="57349" name="Picture 5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95536" y="1751666"/>
            <a:ext cx="8234530" cy="4629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box(in)">
                                      <p:cBhvr>
                                        <p:cTn id="7" dur="500"/>
                                        <p:tgtEl>
                                          <p:spTgt spid="5734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7349"/>
                                        </p:tgtEl>
                                        <p:attrNameLst>
                                          <p:attrName>style.visibility</p:attrName>
                                        </p:attrNameLst>
                                      </p:cBhvr>
                                      <p:to>
                                        <p:strVal val="visible"/>
                                      </p:to>
                                    </p:set>
                                    <p:animEffect transition="in" filter="box(in)">
                                      <p:cBhvr>
                                        <p:cTn id="12" dur="5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188640"/>
            <a:ext cx="9144000" cy="1143000"/>
          </a:xfrm>
        </p:spPr>
        <p:txBody>
          <a:bodyPr anchor="ctr" anchorCtr="1"/>
          <a:lstStyle/>
          <a:p>
            <a:pPr eaLnBrk="1" hangingPunct="1">
              <a:defRPr/>
            </a:pPr>
            <a:r>
              <a:rPr lang="sv-SE" dirty="0">
                <a:effectLst>
                  <a:outerShdw blurRad="38100" dist="38100" dir="2700000" algn="tl">
                    <a:srgbClr val="C0C0C0"/>
                  </a:outerShdw>
                </a:effectLst>
                <a:latin typeface="Tahoma" pitchFamily="34" charset="0"/>
                <a:ea typeface="Tahoma" pitchFamily="34" charset="0"/>
                <a:cs typeface="Tahoma" pitchFamily="34" charset="0"/>
              </a:rPr>
              <a:t> </a:t>
            </a:r>
            <a:r>
              <a:rPr lang="sv-SE" dirty="0">
                <a:solidFill>
                  <a:schemeClr val="accent1"/>
                </a:solidFill>
                <a:latin typeface="Tahoma" pitchFamily="34" charset="0"/>
                <a:ea typeface="Tahoma" pitchFamily="34" charset="0"/>
                <a:cs typeface="Tahoma" pitchFamily="34" charset="0"/>
              </a:rPr>
              <a:t>Vänster</a:t>
            </a:r>
            <a:r>
              <a:rPr lang="sv-SE" b="1" dirty="0">
                <a:solidFill>
                  <a:schemeClr val="accent1"/>
                </a:solidFill>
                <a:latin typeface="Tahoma" pitchFamily="34" charset="0"/>
                <a:ea typeface="Tahoma" pitchFamily="34" charset="0"/>
                <a:cs typeface="Tahoma" pitchFamily="34" charset="0"/>
              </a:rPr>
              <a:t> </a:t>
            </a:r>
            <a:r>
              <a:rPr lang="sv-SE" dirty="0">
                <a:solidFill>
                  <a:schemeClr val="accent1"/>
                </a:solidFill>
                <a:latin typeface="Tahoma" pitchFamily="34" charset="0"/>
                <a:ea typeface="Tahoma" pitchFamily="34" charset="0"/>
                <a:cs typeface="Tahoma" pitchFamily="34" charset="0"/>
              </a:rPr>
              <a:t>musknapp </a:t>
            </a:r>
          </a:p>
        </p:txBody>
      </p:sp>
      <p:sp>
        <p:nvSpPr>
          <p:cNvPr id="12291" name="Rectangle 3"/>
          <p:cNvSpPr>
            <a:spLocks noGrp="1" noChangeArrowheads="1"/>
          </p:cNvSpPr>
          <p:nvPr>
            <p:ph type="body" idx="4294967295"/>
          </p:nvPr>
        </p:nvSpPr>
        <p:spPr>
          <a:xfrm>
            <a:off x="899592" y="1268760"/>
            <a:ext cx="7523162" cy="5040313"/>
          </a:xfrm>
        </p:spPr>
        <p:txBody>
          <a:bodyPr>
            <a:noAutofit/>
          </a:bodyPr>
          <a:lstStyle/>
          <a:p>
            <a:pPr eaLnBrk="1" hangingPunct="1">
              <a:defRPr/>
            </a:pPr>
            <a:r>
              <a:rPr lang="sv-SE" sz="2400" b="1" dirty="0">
                <a:latin typeface="Tahoma" pitchFamily="34" charset="0"/>
                <a:ea typeface="Tahoma" pitchFamily="34" charset="0"/>
                <a:cs typeface="Tahoma" pitchFamily="34" charset="0"/>
              </a:rPr>
              <a:t>Enkelklicka</a:t>
            </a:r>
            <a:r>
              <a:rPr lang="sv-SE" sz="2400" dirty="0">
                <a:latin typeface="Tahoma" pitchFamily="34" charset="0"/>
                <a:ea typeface="Tahoma" pitchFamily="34" charset="0"/>
                <a:cs typeface="Tahoma" pitchFamily="34" charset="0"/>
              </a:rPr>
              <a:t> med vänster musknapp</a:t>
            </a:r>
            <a:br>
              <a:rPr lang="sv-SE" sz="2400" dirty="0">
                <a:latin typeface="Tahoma" pitchFamily="34" charset="0"/>
                <a:ea typeface="Tahoma" pitchFamily="34" charset="0"/>
                <a:cs typeface="Tahoma" pitchFamily="34" charset="0"/>
              </a:rPr>
            </a:br>
            <a:r>
              <a:rPr lang="sv-SE" sz="2400" dirty="0">
                <a:latin typeface="Tahoma" pitchFamily="34" charset="0"/>
                <a:ea typeface="Tahoma" pitchFamily="34" charset="0"/>
                <a:cs typeface="Tahoma" pitchFamily="34" charset="0"/>
              </a:rPr>
              <a:t>för att välja eller markera.</a:t>
            </a:r>
          </a:p>
          <a:p>
            <a:pPr eaLnBrk="1" hangingPunct="1">
              <a:defRPr/>
            </a:pPr>
            <a:endParaRPr lang="sv-SE" sz="2400" dirty="0">
              <a:latin typeface="Tahoma" pitchFamily="34" charset="0"/>
              <a:ea typeface="Tahoma" pitchFamily="34" charset="0"/>
              <a:cs typeface="Tahoma" pitchFamily="34" charset="0"/>
            </a:endParaRPr>
          </a:p>
          <a:p>
            <a:pPr eaLnBrk="1" hangingPunct="1">
              <a:defRPr/>
            </a:pPr>
            <a:r>
              <a:rPr lang="sv-SE" sz="2400" b="1" dirty="0">
                <a:latin typeface="Tahoma" pitchFamily="34" charset="0"/>
                <a:ea typeface="Tahoma" pitchFamily="34" charset="0"/>
                <a:cs typeface="Tahoma" pitchFamily="34" charset="0"/>
              </a:rPr>
              <a:t>Dubbelklicka</a:t>
            </a:r>
            <a:r>
              <a:rPr lang="sv-SE" sz="2400" dirty="0">
                <a:latin typeface="Tahoma" pitchFamily="34" charset="0"/>
                <a:ea typeface="Tahoma" pitchFamily="34" charset="0"/>
                <a:cs typeface="Tahoma" pitchFamily="34" charset="0"/>
              </a:rPr>
              <a:t> (två snabba klick) med vänster musknapp </a:t>
            </a:r>
            <a:br>
              <a:rPr lang="sv-SE" sz="2400" dirty="0">
                <a:latin typeface="Tahoma" pitchFamily="34" charset="0"/>
                <a:ea typeface="Tahoma" pitchFamily="34" charset="0"/>
                <a:cs typeface="Tahoma" pitchFamily="34" charset="0"/>
              </a:rPr>
            </a:br>
            <a:r>
              <a:rPr lang="sv-SE" sz="2400" dirty="0">
                <a:latin typeface="Tahoma" pitchFamily="34" charset="0"/>
                <a:ea typeface="Tahoma" pitchFamily="34" charset="0"/>
                <a:cs typeface="Tahoma" pitchFamily="34" charset="0"/>
              </a:rPr>
              <a:t>för att öppna en fil, en mapp eller ett program.</a:t>
            </a:r>
          </a:p>
          <a:p>
            <a:pPr eaLnBrk="1" hangingPunct="1">
              <a:defRPr/>
            </a:pPr>
            <a:endParaRPr lang="sv-SE" sz="2400" dirty="0">
              <a:latin typeface="Tahoma" pitchFamily="34" charset="0"/>
              <a:ea typeface="Tahoma" pitchFamily="34" charset="0"/>
              <a:cs typeface="Tahoma" pitchFamily="34" charset="0"/>
            </a:endParaRPr>
          </a:p>
          <a:p>
            <a:pPr eaLnBrk="1" hangingPunct="1">
              <a:defRPr/>
            </a:pPr>
            <a:r>
              <a:rPr lang="sv-SE" sz="2400" b="1" dirty="0">
                <a:latin typeface="Tahoma" pitchFamily="34" charset="0"/>
                <a:ea typeface="Tahoma" pitchFamily="34" charset="0"/>
                <a:cs typeface="Tahoma" pitchFamily="34" charset="0"/>
              </a:rPr>
              <a:t>Dra och släpp </a:t>
            </a:r>
            <a:r>
              <a:rPr lang="sv-SE" sz="2400" dirty="0">
                <a:latin typeface="Tahoma" pitchFamily="34" charset="0"/>
                <a:ea typeface="Tahoma" pitchFamily="34" charset="0"/>
                <a:cs typeface="Tahoma" pitchFamily="34" charset="0"/>
              </a:rPr>
              <a:t>med vänster musknapp:</a:t>
            </a:r>
            <a:br>
              <a:rPr lang="sv-SE" sz="2400" dirty="0">
                <a:latin typeface="Tahoma" pitchFamily="34" charset="0"/>
                <a:ea typeface="Tahoma" pitchFamily="34" charset="0"/>
                <a:cs typeface="Tahoma" pitchFamily="34" charset="0"/>
              </a:rPr>
            </a:br>
            <a:r>
              <a:rPr lang="sv-SE" sz="2400" dirty="0">
                <a:latin typeface="Tahoma" pitchFamily="34" charset="0"/>
                <a:ea typeface="Tahoma" pitchFamily="34" charset="0"/>
                <a:cs typeface="Tahoma" pitchFamily="34" charset="0"/>
              </a:rPr>
              <a:t>Markera en fil som visas på skärmen. Håll ner vänster musknapp medan du drar filen till den nya platsen och släpp sedan musknappen. På så sätt kan du kopiera eller flytta filer (och mappar) från en plats till en annan i datorn utan att behöva klippa och klistra.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arn(inVertical)">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barn(inVertical)">
                                      <p:cBhvr>
                                        <p:cTn id="12" dur="500"/>
                                        <p:tgtEl>
                                          <p:spTgt spid="122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animEffect transition="in" filter="barn(inVertical)">
                                      <p:cBhvr>
                                        <p:cTn id="17" dur="5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827584" y="0"/>
            <a:ext cx="7856041" cy="912813"/>
          </a:xfrm>
        </p:spPr>
        <p:txBody>
          <a:bodyPr>
            <a:normAutofit/>
          </a:bodyPr>
          <a:lstStyle/>
          <a:p>
            <a:pPr algn="l" rtl="1" eaLnBrk="1" hangingPunct="1"/>
            <a:r>
              <a:rPr lang="sv-SE" sz="4000" dirty="0">
                <a:solidFill>
                  <a:schemeClr val="accent1"/>
                </a:solidFill>
                <a:latin typeface="Tahoma" pitchFamily="34" charset="0"/>
                <a:ea typeface="Tahoma" pitchFamily="34" charset="0"/>
                <a:cs typeface="Tahoma" pitchFamily="34" charset="0"/>
              </a:rPr>
              <a:t>Skriv ut</a:t>
            </a:r>
            <a:r>
              <a:rPr lang="ar-IQ" sz="4000" dirty="0">
                <a:solidFill>
                  <a:schemeClr val="accent1"/>
                </a:solidFill>
                <a:latin typeface="Tahoma" pitchFamily="34" charset="0"/>
                <a:ea typeface="Tahoma" pitchFamily="34" charset="0"/>
                <a:cs typeface="Tahoma" pitchFamily="34" charset="0"/>
              </a:rPr>
              <a:t> </a:t>
            </a:r>
            <a:endParaRPr lang="sv-SE" sz="4000" dirty="0">
              <a:solidFill>
                <a:schemeClr val="accent1"/>
              </a:solidFill>
              <a:latin typeface="Tahoma" pitchFamily="34" charset="0"/>
              <a:ea typeface="Tahoma" pitchFamily="34" charset="0"/>
              <a:cs typeface="Tahoma" pitchFamily="34" charset="0"/>
            </a:endParaRPr>
          </a:p>
        </p:txBody>
      </p:sp>
      <p:pic>
        <p:nvPicPr>
          <p:cNvPr id="58372"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81395" y="548680"/>
            <a:ext cx="3656967" cy="5506963"/>
          </a:xfrm>
          <a:prstGeom prst="rect">
            <a:avLst/>
          </a:prstGeom>
          <a:noFill/>
          <a:ln w="9525">
            <a:noFill/>
            <a:miter lim="800000"/>
            <a:headEnd/>
            <a:tailEnd/>
          </a:ln>
        </p:spPr>
      </p:pic>
      <p:sp>
        <p:nvSpPr>
          <p:cNvPr id="58377" name="AutoShape 9"/>
          <p:cNvSpPr>
            <a:spLocks noChangeArrowheads="1"/>
          </p:cNvSpPr>
          <p:nvPr/>
        </p:nvSpPr>
        <p:spPr bwMode="auto">
          <a:xfrm>
            <a:off x="8119663" y="1942146"/>
            <a:ext cx="936625" cy="360363"/>
          </a:xfrm>
          <a:prstGeom prst="wedgeRoundRectCallout">
            <a:avLst>
              <a:gd name="adj1" fmla="val -70870"/>
              <a:gd name="adj2" fmla="val 8799"/>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a:latin typeface="Tahoma" pitchFamily="34" charset="0"/>
                <a:ea typeface="Tahoma" pitchFamily="34" charset="0"/>
                <a:cs typeface="Tahoma" pitchFamily="34" charset="0"/>
              </a:rPr>
              <a:t>Välj skrivare</a:t>
            </a:r>
          </a:p>
        </p:txBody>
      </p:sp>
      <p:sp>
        <p:nvSpPr>
          <p:cNvPr id="58378" name="AutoShape 10"/>
          <p:cNvSpPr>
            <a:spLocks noChangeArrowheads="1"/>
          </p:cNvSpPr>
          <p:nvPr/>
        </p:nvSpPr>
        <p:spPr bwMode="auto">
          <a:xfrm>
            <a:off x="7882892" y="2348880"/>
            <a:ext cx="1410165" cy="512787"/>
          </a:xfrm>
          <a:prstGeom prst="wedgeRoundRectCallout">
            <a:avLst>
              <a:gd name="adj1" fmla="val -87646"/>
              <a:gd name="adj2" fmla="val 85322"/>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000" b="1" dirty="0">
                <a:solidFill>
                  <a:srgbClr val="333333"/>
                </a:solidFill>
                <a:latin typeface="Tahoma" pitchFamily="34" charset="0"/>
                <a:ea typeface="Tahoma" pitchFamily="34" charset="0"/>
                <a:cs typeface="Tahoma" pitchFamily="34" charset="0"/>
              </a:rPr>
              <a:t>Skriv ut udda sidor, jämna sidor eller alla sidor</a:t>
            </a:r>
            <a:endParaRPr lang="sv-SE" sz="1000" b="1" dirty="0">
              <a:latin typeface="Tahoma" pitchFamily="34" charset="0"/>
              <a:ea typeface="Tahoma" pitchFamily="34" charset="0"/>
              <a:cs typeface="Tahoma" pitchFamily="34" charset="0"/>
            </a:endParaRPr>
          </a:p>
        </p:txBody>
      </p:sp>
      <p:sp>
        <p:nvSpPr>
          <p:cNvPr id="3" name="Rektangel 2"/>
          <p:cNvSpPr/>
          <p:nvPr/>
        </p:nvSpPr>
        <p:spPr>
          <a:xfrm>
            <a:off x="178143" y="1002835"/>
            <a:ext cx="4321849" cy="5201424"/>
          </a:xfrm>
          <a:prstGeom prst="rect">
            <a:avLst/>
          </a:prstGeom>
        </p:spPr>
        <p:txBody>
          <a:bodyPr wrap="square">
            <a:spAutoFit/>
          </a:bodyPr>
          <a:lstStyle/>
          <a:p>
            <a:pPr eaLnBrk="0" hangingPunct="0"/>
            <a:r>
              <a:rPr lang="sv-SE" dirty="0">
                <a:latin typeface="Tahoma" pitchFamily="34" charset="0"/>
                <a:ea typeface="Tahoma" pitchFamily="34" charset="0"/>
                <a:cs typeface="Tahoma" pitchFamily="34" charset="0"/>
              </a:rPr>
              <a:t>Om du skriver ut genom Arkivmenyn, kan du välja den skrivare du vill skicka utskriftsjobbet till (om fler än en skrivare är kopplade till datorn).</a:t>
            </a:r>
          </a:p>
          <a:p>
            <a:pPr eaLnBrk="0" hangingPunct="0"/>
            <a:endParaRPr lang="sv-SE" dirty="0">
              <a:latin typeface="Tahoma" pitchFamily="34" charset="0"/>
              <a:ea typeface="Tahoma" pitchFamily="34" charset="0"/>
              <a:cs typeface="Tahoma" pitchFamily="34" charset="0"/>
            </a:endParaRPr>
          </a:p>
          <a:p>
            <a:pPr eaLnBrk="0" hangingPunct="0"/>
            <a:r>
              <a:rPr lang="sv-SE" dirty="0">
                <a:latin typeface="Tahoma" pitchFamily="34" charset="0"/>
                <a:ea typeface="Tahoma" pitchFamily="34" charset="0"/>
                <a:cs typeface="Tahoma" pitchFamily="34" charset="0"/>
              </a:rPr>
              <a:t>Du kan kontrollera vilka sidor som ska skrivas ut.</a:t>
            </a:r>
          </a:p>
          <a:p>
            <a:pPr eaLnBrk="0" hangingPunct="0"/>
            <a:endParaRPr lang="sv-SE" dirty="0">
              <a:latin typeface="Tahoma" pitchFamily="34" charset="0"/>
              <a:ea typeface="Tahoma" pitchFamily="34" charset="0"/>
              <a:cs typeface="Tahoma" pitchFamily="34" charset="0"/>
            </a:endParaRPr>
          </a:p>
          <a:p>
            <a:pPr eaLnBrk="0" hangingPunct="0"/>
            <a:r>
              <a:rPr lang="sv-SE" dirty="0">
                <a:latin typeface="Tahoma" pitchFamily="34" charset="0"/>
                <a:ea typeface="Tahoma" pitchFamily="34" charset="0"/>
                <a:cs typeface="Tahoma" pitchFamily="34" charset="0"/>
              </a:rPr>
              <a:t> Du kan också skriva ut udda eller jämna sidor i nästa alternativ i det vänstra hörnet.</a:t>
            </a:r>
          </a:p>
          <a:p>
            <a:pPr eaLnBrk="0" hangingPunct="0"/>
            <a:endParaRPr lang="sv-SE" dirty="0">
              <a:latin typeface="Tahoma" pitchFamily="34" charset="0"/>
              <a:ea typeface="Tahoma" pitchFamily="34" charset="0"/>
              <a:cs typeface="Tahoma" pitchFamily="34" charset="0"/>
            </a:endParaRPr>
          </a:p>
          <a:p>
            <a:pPr eaLnBrk="0" hangingPunct="0"/>
            <a:r>
              <a:rPr lang="sv-SE" dirty="0">
                <a:latin typeface="Tahoma" pitchFamily="34" charset="0"/>
                <a:ea typeface="Tahoma" pitchFamily="34" charset="0"/>
                <a:cs typeface="Tahoma" pitchFamily="34" charset="0"/>
              </a:rPr>
              <a:t>Välj antal utskriftskopior och sortering.</a:t>
            </a:r>
          </a:p>
          <a:p>
            <a:pPr eaLnBrk="0" hangingPunct="0">
              <a:buFont typeface="Wingdings" pitchFamily="2" charset="2"/>
              <a:buChar char="Ø"/>
            </a:pPr>
            <a:endParaRPr lang="ar-IQ" sz="1600" b="1" i="1" dirty="0">
              <a:latin typeface="Tahoma" pitchFamily="34" charset="0"/>
              <a:ea typeface="Tahoma" pitchFamily="34" charset="0"/>
              <a:cs typeface="Tahoma" pitchFamily="34" charset="0"/>
            </a:endParaRPr>
          </a:p>
          <a:p>
            <a:pPr>
              <a:buFont typeface="Wingdings" pitchFamily="2" charset="2"/>
              <a:buChar char="Ø"/>
            </a:pPr>
            <a:endParaRPr lang="sv-SE" sz="16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blinds(horizontal)">
                                      <p:cBhvr>
                                        <p:cTn id="7" dur="500"/>
                                        <p:tgtEl>
                                          <p:spTgt spid="5837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8377"/>
                                        </p:tgtEl>
                                        <p:attrNameLst>
                                          <p:attrName>style.visibility</p:attrName>
                                        </p:attrNameLst>
                                      </p:cBhvr>
                                      <p:to>
                                        <p:strVal val="visible"/>
                                      </p:to>
                                    </p:set>
                                    <p:anim calcmode="lin" valueType="num">
                                      <p:cBhvr additive="base">
                                        <p:cTn id="12" dur="500" fill="hold"/>
                                        <p:tgtEl>
                                          <p:spTgt spid="58377"/>
                                        </p:tgtEl>
                                        <p:attrNameLst>
                                          <p:attrName>ppt_x</p:attrName>
                                        </p:attrNameLst>
                                      </p:cBhvr>
                                      <p:tavLst>
                                        <p:tav tm="0">
                                          <p:val>
                                            <p:strVal val="#ppt_x"/>
                                          </p:val>
                                        </p:tav>
                                        <p:tav tm="100000">
                                          <p:val>
                                            <p:strVal val="#ppt_x"/>
                                          </p:val>
                                        </p:tav>
                                      </p:tavLst>
                                    </p:anim>
                                    <p:anim calcmode="lin" valueType="num">
                                      <p:cBhvr additive="base">
                                        <p:cTn id="13" dur="500" fill="hold"/>
                                        <p:tgtEl>
                                          <p:spTgt spid="5837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8378"/>
                                        </p:tgtEl>
                                        <p:attrNameLst>
                                          <p:attrName>style.visibility</p:attrName>
                                        </p:attrNameLst>
                                      </p:cBhvr>
                                      <p:to>
                                        <p:strVal val="visible"/>
                                      </p:to>
                                    </p:set>
                                    <p:animEffect transition="in" filter="blinds(horizontal)">
                                      <p:cBhvr>
                                        <p:cTn id="18" dur="500"/>
                                        <p:tgtEl>
                                          <p:spTgt spid="58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animBg="1"/>
      <p:bldP spid="5837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0" y="188640"/>
            <a:ext cx="9144000" cy="785813"/>
          </a:xfrm>
        </p:spPr>
        <p:txBody>
          <a:bodyPr>
            <a:normAutofit/>
          </a:bodyPr>
          <a:lstStyle/>
          <a:p>
            <a:pPr algn="ctr" rtl="1" eaLnBrk="1" hangingPunct="1"/>
            <a:r>
              <a:rPr lang="sv-SE" dirty="0">
                <a:solidFill>
                  <a:schemeClr val="accent1"/>
                </a:solidFill>
                <a:latin typeface="Tahoma" pitchFamily="34" charset="0"/>
                <a:ea typeface="Tahoma" pitchFamily="34" charset="0"/>
                <a:cs typeface="Tahoma" pitchFamily="34" charset="0"/>
              </a:rPr>
              <a:t>Öppna i Windows</a:t>
            </a:r>
            <a:r>
              <a:rPr lang="ar-IQ" b="1" dirty="0">
                <a:solidFill>
                  <a:srgbClr val="00B050"/>
                </a:solidFill>
                <a:latin typeface="Tahoma" pitchFamily="34" charset="0"/>
                <a:ea typeface="Tahoma" pitchFamily="34" charset="0"/>
                <a:cs typeface="Tahoma" pitchFamily="34" charset="0"/>
              </a:rPr>
              <a:t>  </a:t>
            </a:r>
            <a:endParaRPr lang="sv-SE" dirty="0">
              <a:solidFill>
                <a:srgbClr val="00B050"/>
              </a:solidFill>
              <a:latin typeface="Tahoma" pitchFamily="34" charset="0"/>
              <a:ea typeface="Tahoma" pitchFamily="34" charset="0"/>
              <a:cs typeface="Tahoma" pitchFamily="34" charset="0"/>
            </a:endParaRPr>
          </a:p>
        </p:txBody>
      </p:sp>
      <p:pic>
        <p:nvPicPr>
          <p:cNvPr id="5939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2530586"/>
            <a:ext cx="5724525" cy="3995416"/>
          </a:xfrm>
          <a:prstGeom prst="rect">
            <a:avLst/>
          </a:prstGeom>
          <a:noFill/>
          <a:ln w="9525">
            <a:noFill/>
            <a:miter lim="800000"/>
            <a:headEnd/>
            <a:tailEnd/>
          </a:ln>
        </p:spPr>
      </p:pic>
      <p:sp>
        <p:nvSpPr>
          <p:cNvPr id="59396" name="Rectangle 1"/>
          <p:cNvSpPr>
            <a:spLocks noChangeArrowheads="1"/>
          </p:cNvSpPr>
          <p:nvPr/>
        </p:nvSpPr>
        <p:spPr bwMode="auto">
          <a:xfrm>
            <a:off x="323528" y="1124744"/>
            <a:ext cx="8568952" cy="1015663"/>
          </a:xfrm>
          <a:prstGeom prst="rect">
            <a:avLst/>
          </a:prstGeom>
          <a:noFill/>
          <a:ln w="9525" algn="ctr">
            <a:noFill/>
            <a:miter lim="800000"/>
            <a:headEnd/>
            <a:tailEnd/>
          </a:ln>
        </p:spPr>
        <p:txBody>
          <a:bodyPr wrap="square" anchor="ctr">
            <a:spAutoFit/>
          </a:bodyPr>
          <a:lstStyle/>
          <a:p>
            <a:pPr eaLnBrk="0" hangingPunct="0"/>
            <a:r>
              <a:rPr lang="sv-SE" dirty="0">
                <a:latin typeface="Tahoma" pitchFamily="34" charset="0"/>
                <a:ea typeface="Tahoma" pitchFamily="34" charset="0"/>
                <a:cs typeface="Tahoma" pitchFamily="34" charset="0"/>
              </a:rPr>
              <a:t>I varje program finns </a:t>
            </a:r>
            <a:r>
              <a:rPr lang="sv-SE" dirty="0" err="1">
                <a:latin typeface="Tahoma" pitchFamily="34" charset="0"/>
                <a:ea typeface="Tahoma" pitchFamily="34" charset="0"/>
                <a:cs typeface="Tahoma" pitchFamily="34" charset="0"/>
              </a:rPr>
              <a:t>Arkivmenyns</a:t>
            </a:r>
            <a:r>
              <a:rPr lang="sv-SE" dirty="0">
                <a:latin typeface="Tahoma" pitchFamily="34" charset="0"/>
                <a:ea typeface="Tahoma" pitchFamily="34" charset="0"/>
                <a:cs typeface="Tahoma" pitchFamily="34" charset="0"/>
              </a:rPr>
              <a:t> kommando </a:t>
            </a:r>
            <a:r>
              <a:rPr lang="sv-SE" b="1" dirty="0">
                <a:latin typeface="Tahoma" pitchFamily="34" charset="0"/>
                <a:ea typeface="Tahoma" pitchFamily="34" charset="0"/>
                <a:cs typeface="Tahoma" pitchFamily="34" charset="0"/>
              </a:rPr>
              <a:t>Öppna</a:t>
            </a:r>
            <a:r>
              <a:rPr lang="sv-SE" dirty="0">
                <a:latin typeface="Tahoma" pitchFamily="34" charset="0"/>
                <a:ea typeface="Tahoma" pitchFamily="34" charset="0"/>
                <a:cs typeface="Tahoma" pitchFamily="34" charset="0"/>
              </a:rPr>
              <a:t>. När du klickar på </a:t>
            </a:r>
            <a:r>
              <a:rPr lang="sv-SE" b="1" dirty="0">
                <a:latin typeface="Tahoma" pitchFamily="34" charset="0"/>
                <a:ea typeface="Tahoma" pitchFamily="34" charset="0"/>
                <a:cs typeface="Tahoma" pitchFamily="34" charset="0"/>
              </a:rPr>
              <a:t>Öppna</a:t>
            </a:r>
            <a:r>
              <a:rPr lang="sv-SE" dirty="0">
                <a:latin typeface="Tahoma" pitchFamily="34" charset="0"/>
                <a:ea typeface="Tahoma" pitchFamily="34" charset="0"/>
                <a:cs typeface="Tahoma" pitchFamily="34" charset="0"/>
              </a:rPr>
              <a:t> visas en dialogruta. Där kan du bläddra dig fram till var den sparade filen finns. Sedan dubbelklicka du på filen för att öppna den.</a:t>
            </a:r>
          </a:p>
        </p:txBody>
      </p:sp>
      <p:sp>
        <p:nvSpPr>
          <p:cNvPr id="59397" name="Rectangle 2"/>
          <p:cNvSpPr>
            <a:spLocks noChangeArrowheads="1"/>
          </p:cNvSpPr>
          <p:nvPr/>
        </p:nvSpPr>
        <p:spPr bwMode="auto">
          <a:xfrm>
            <a:off x="6588224" y="3480761"/>
            <a:ext cx="2555776" cy="2246769"/>
          </a:xfrm>
          <a:prstGeom prst="rect">
            <a:avLst/>
          </a:prstGeom>
          <a:noFill/>
          <a:ln w="9525" algn="ctr">
            <a:noFill/>
            <a:miter lim="800000"/>
            <a:headEnd/>
            <a:tailEnd/>
          </a:ln>
        </p:spPr>
        <p:txBody>
          <a:bodyPr wrap="square" anchor="ctr">
            <a:spAutoFit/>
          </a:bodyPr>
          <a:lstStyle/>
          <a:p>
            <a:pPr eaLnBrk="0" hangingPunct="0"/>
            <a:r>
              <a:rPr lang="sv-SE" dirty="0">
                <a:latin typeface="Tahoma" pitchFamily="34" charset="0"/>
                <a:ea typeface="Tahoma" pitchFamily="34" charset="0"/>
                <a:cs typeface="Tahoma" pitchFamily="34" charset="0"/>
              </a:rPr>
              <a:t>Ett program öppnar endast filer som är kompatibla med programmet, t.ex., programmet Word öppnar endast Word-filer. </a:t>
            </a:r>
            <a:endParaRPr lang="ar-SY" dirty="0">
              <a:latin typeface="Tahoma" pitchFamily="34" charset="0"/>
              <a:ea typeface="Tahoma" pitchFamily="34" charset="0"/>
              <a:cs typeface="Tahoma" pitchFamily="34" charset="0"/>
            </a:endParaRPr>
          </a:p>
        </p:txBody>
      </p:sp>
      <p:sp>
        <p:nvSpPr>
          <p:cNvPr id="59399" name="AutoShape 7"/>
          <p:cNvSpPr>
            <a:spLocks noChangeArrowheads="1"/>
          </p:cNvSpPr>
          <p:nvPr/>
        </p:nvSpPr>
        <p:spPr bwMode="auto">
          <a:xfrm>
            <a:off x="1187624" y="2170224"/>
            <a:ext cx="1728663" cy="360362"/>
          </a:xfrm>
          <a:prstGeom prst="wedgeRoundRectCallout">
            <a:avLst>
              <a:gd name="adj1" fmla="val -25957"/>
              <a:gd name="adj2" fmla="val 375288"/>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a:latin typeface="Tahoma" pitchFamily="34" charset="0"/>
                <a:ea typeface="Tahoma" pitchFamily="34" charset="0"/>
                <a:cs typeface="Tahoma" pitchFamily="34" charset="0"/>
              </a:rPr>
              <a:t>Bläddra härifrån till den sparade filen</a:t>
            </a:r>
          </a:p>
        </p:txBody>
      </p:sp>
      <p:sp>
        <p:nvSpPr>
          <p:cNvPr id="59400" name="AutoShape 8"/>
          <p:cNvSpPr>
            <a:spLocks noChangeArrowheads="1"/>
          </p:cNvSpPr>
          <p:nvPr/>
        </p:nvSpPr>
        <p:spPr bwMode="auto">
          <a:xfrm>
            <a:off x="4036927" y="3952031"/>
            <a:ext cx="1655763" cy="576263"/>
          </a:xfrm>
          <a:prstGeom prst="wedgeRoundRectCallout">
            <a:avLst>
              <a:gd name="adj1" fmla="val -80355"/>
              <a:gd name="adj2" fmla="val 165563"/>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a:latin typeface="Tahoma" pitchFamily="34" charset="0"/>
                <a:ea typeface="Tahoma" pitchFamily="34" charset="0"/>
                <a:cs typeface="Tahoma" pitchFamily="34" charset="0"/>
              </a:rPr>
              <a:t>Välj den fil som du vill öppna</a:t>
            </a:r>
          </a:p>
        </p:txBody>
      </p:sp>
      <p:sp>
        <p:nvSpPr>
          <p:cNvPr id="59401" name="AutoShape 9"/>
          <p:cNvSpPr>
            <a:spLocks noChangeArrowheads="1"/>
          </p:cNvSpPr>
          <p:nvPr/>
        </p:nvSpPr>
        <p:spPr bwMode="auto">
          <a:xfrm>
            <a:off x="6660232" y="5657025"/>
            <a:ext cx="1871663" cy="576262"/>
          </a:xfrm>
          <a:prstGeom prst="wedgeRoundRectCallout">
            <a:avLst>
              <a:gd name="adj1" fmla="val -126010"/>
              <a:gd name="adj2" fmla="val 45928"/>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a:latin typeface="Tahoma" pitchFamily="34" charset="0"/>
                <a:ea typeface="Tahoma" pitchFamily="34" charset="0"/>
                <a:cs typeface="Tahoma" pitchFamily="34" charset="0"/>
              </a:rPr>
              <a:t>Klicka på ”Öppna” när du valt fil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blinds(horizontal)">
                                      <p:cBhvr>
                                        <p:cTn id="7" dur="500"/>
                                        <p:tgtEl>
                                          <p:spTgt spid="5939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9395"/>
                                        </p:tgtEl>
                                        <p:attrNameLst>
                                          <p:attrName>style.visibility</p:attrName>
                                        </p:attrNameLst>
                                      </p:cBhvr>
                                      <p:to>
                                        <p:strVal val="visible"/>
                                      </p:to>
                                    </p:set>
                                    <p:animEffect transition="in" filter="blinds(horizontal)">
                                      <p:cBhvr>
                                        <p:cTn id="12" dur="500"/>
                                        <p:tgtEl>
                                          <p:spTgt spid="5939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9399"/>
                                        </p:tgtEl>
                                        <p:attrNameLst>
                                          <p:attrName>style.visibility</p:attrName>
                                        </p:attrNameLst>
                                      </p:cBhvr>
                                      <p:to>
                                        <p:strVal val="visible"/>
                                      </p:to>
                                    </p:set>
                                    <p:animEffect transition="in" filter="blinds(horizontal)">
                                      <p:cBhvr>
                                        <p:cTn id="17" dur="500"/>
                                        <p:tgtEl>
                                          <p:spTgt spid="5939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9400"/>
                                        </p:tgtEl>
                                        <p:attrNameLst>
                                          <p:attrName>style.visibility</p:attrName>
                                        </p:attrNameLst>
                                      </p:cBhvr>
                                      <p:to>
                                        <p:strVal val="visible"/>
                                      </p:to>
                                    </p:set>
                                    <p:animEffect transition="in" filter="blinds(horizontal)">
                                      <p:cBhvr>
                                        <p:cTn id="22" dur="500"/>
                                        <p:tgtEl>
                                          <p:spTgt spid="5940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9401"/>
                                        </p:tgtEl>
                                        <p:attrNameLst>
                                          <p:attrName>style.visibility</p:attrName>
                                        </p:attrNameLst>
                                      </p:cBhvr>
                                      <p:to>
                                        <p:strVal val="visible"/>
                                      </p:to>
                                    </p:set>
                                    <p:animEffect transition="in" filter="blinds(horizontal)">
                                      <p:cBhvr>
                                        <p:cTn id="27" dur="500"/>
                                        <p:tgtEl>
                                          <p:spTgt spid="5940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9397"/>
                                        </p:tgtEl>
                                        <p:attrNameLst>
                                          <p:attrName>style.visibility</p:attrName>
                                        </p:attrNameLst>
                                      </p:cBhvr>
                                      <p:to>
                                        <p:strVal val="visible"/>
                                      </p:to>
                                    </p:set>
                                    <p:animEffect transition="in" filter="blinds(horizontal)">
                                      <p:cBhvr>
                                        <p:cTn id="32" dur="5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P spid="59397" grpId="0"/>
      <p:bldP spid="59399" grpId="0" animBg="1"/>
      <p:bldP spid="59400" grpId="0" animBg="1"/>
      <p:bldP spid="5940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0" y="188640"/>
            <a:ext cx="9144000" cy="769938"/>
          </a:xfrm>
        </p:spPr>
        <p:txBody>
          <a:bodyPr>
            <a:normAutofit/>
          </a:bodyPr>
          <a:lstStyle/>
          <a:p>
            <a:pPr algn="ctr" rtl="1" eaLnBrk="1" hangingPunct="1"/>
            <a:r>
              <a:rPr lang="en-US" dirty="0" err="1">
                <a:solidFill>
                  <a:schemeClr val="accent1"/>
                </a:solidFill>
                <a:latin typeface="Tahoma" pitchFamily="34" charset="0"/>
                <a:ea typeface="Tahoma" pitchFamily="34" charset="0"/>
                <a:cs typeface="Tahoma" pitchFamily="34" charset="0"/>
              </a:rPr>
              <a:t>Utfo</a:t>
            </a:r>
            <a:r>
              <a:rPr lang="sv-SE" dirty="0" err="1">
                <a:solidFill>
                  <a:schemeClr val="accent1"/>
                </a:solidFill>
                <a:latin typeface="Tahoma" pitchFamily="34" charset="0"/>
                <a:ea typeface="Tahoma" pitchFamily="34" charset="0"/>
                <a:cs typeface="Tahoma" pitchFamily="34" charset="0"/>
              </a:rPr>
              <a:t>rska</a:t>
            </a:r>
            <a:r>
              <a:rPr lang="sv-SE" dirty="0">
                <a:solidFill>
                  <a:schemeClr val="accent1"/>
                </a:solidFill>
                <a:latin typeface="Tahoma" pitchFamily="34" charset="0"/>
                <a:ea typeface="Tahoma" pitchFamily="34" charset="0"/>
                <a:cs typeface="Tahoma" pitchFamily="34" charset="0"/>
              </a:rPr>
              <a:t> i Windows</a:t>
            </a:r>
          </a:p>
        </p:txBody>
      </p:sp>
      <p:sp>
        <p:nvSpPr>
          <p:cNvPr id="60419" name="Rectangle 2"/>
          <p:cNvSpPr>
            <a:spLocks noChangeArrowheads="1"/>
          </p:cNvSpPr>
          <p:nvPr/>
        </p:nvSpPr>
        <p:spPr bwMode="auto">
          <a:xfrm>
            <a:off x="5364088" y="1196752"/>
            <a:ext cx="4430266" cy="1015663"/>
          </a:xfrm>
          <a:prstGeom prst="rect">
            <a:avLst/>
          </a:prstGeom>
          <a:noFill/>
          <a:ln w="9525">
            <a:noFill/>
            <a:miter lim="800000"/>
            <a:headEnd/>
            <a:tailEnd/>
          </a:ln>
        </p:spPr>
        <p:txBody>
          <a:bodyPr wrap="square">
            <a:spAutoFit/>
          </a:bodyPr>
          <a:lstStyle/>
          <a:p>
            <a:r>
              <a:rPr lang="sv-SE" dirty="0">
                <a:latin typeface="Tahoma" pitchFamily="34" charset="0"/>
                <a:ea typeface="Tahoma" pitchFamily="34" charset="0"/>
                <a:cs typeface="Tahoma" pitchFamily="34" charset="0"/>
              </a:rPr>
              <a:t>Öppna </a:t>
            </a:r>
            <a:r>
              <a:rPr lang="sv-SE" b="1" dirty="0">
                <a:latin typeface="Tahoma" pitchFamily="34" charset="0"/>
                <a:ea typeface="Tahoma" pitchFamily="34" charset="0"/>
                <a:cs typeface="Tahoma" pitchFamily="34" charset="0"/>
              </a:rPr>
              <a:t>Utforska</a:t>
            </a:r>
            <a:r>
              <a:rPr lang="sv-SE" dirty="0">
                <a:latin typeface="Tahoma" pitchFamily="34" charset="0"/>
                <a:ea typeface="Tahoma" pitchFamily="34" charset="0"/>
                <a:cs typeface="Tahoma" pitchFamily="34" charset="0"/>
              </a:rPr>
              <a:t> genom att  högerklicka på </a:t>
            </a:r>
            <a:r>
              <a:rPr lang="sv-SE" dirty="0" err="1">
                <a:latin typeface="Tahoma" pitchFamily="34" charset="0"/>
                <a:ea typeface="Tahoma" pitchFamily="34" charset="0"/>
                <a:cs typeface="Tahoma" pitchFamily="34" charset="0"/>
              </a:rPr>
              <a:t>Start-knappen</a:t>
            </a:r>
            <a:endParaRPr lang="sv-SE" dirty="0">
              <a:latin typeface="Tahoma" pitchFamily="34" charset="0"/>
              <a:ea typeface="Tahoma" pitchFamily="34" charset="0"/>
              <a:cs typeface="Tahoma" pitchFamily="34" charset="0"/>
            </a:endParaRPr>
          </a:p>
          <a:p>
            <a:r>
              <a:rPr lang="sv-SE" dirty="0">
                <a:latin typeface="Tahoma" pitchFamily="34" charset="0"/>
                <a:ea typeface="Tahoma" pitchFamily="34" charset="0"/>
                <a:cs typeface="Tahoma" pitchFamily="34" charset="0"/>
              </a:rPr>
              <a:t>och välja </a:t>
            </a:r>
            <a:r>
              <a:rPr lang="sv-SE" b="1" dirty="0">
                <a:latin typeface="Tahoma" pitchFamily="34" charset="0"/>
                <a:ea typeface="Tahoma" pitchFamily="34" charset="0"/>
                <a:cs typeface="Tahoma" pitchFamily="34" charset="0"/>
              </a:rPr>
              <a:t>Öppna</a:t>
            </a:r>
            <a:r>
              <a:rPr lang="sv-SE" dirty="0">
                <a:latin typeface="Tahoma" pitchFamily="34" charset="0"/>
                <a:ea typeface="Tahoma" pitchFamily="34" charset="0"/>
                <a:cs typeface="Tahoma" pitchFamily="34" charset="0"/>
              </a:rPr>
              <a:t> </a:t>
            </a:r>
            <a:r>
              <a:rPr lang="sv-SE" b="1" dirty="0">
                <a:latin typeface="Tahoma" pitchFamily="34" charset="0"/>
                <a:ea typeface="Tahoma" pitchFamily="34" charset="0"/>
                <a:cs typeface="Tahoma" pitchFamily="34" charset="0"/>
              </a:rPr>
              <a:t>Utforskaren</a:t>
            </a:r>
            <a:r>
              <a:rPr lang="sv-SE" dirty="0">
                <a:latin typeface="Tahoma" pitchFamily="34" charset="0"/>
                <a:ea typeface="Tahoma" pitchFamily="34" charset="0"/>
                <a:cs typeface="Tahoma" pitchFamily="34" charset="0"/>
              </a:rPr>
              <a:t>.</a:t>
            </a:r>
          </a:p>
        </p:txBody>
      </p:sp>
      <p:pic>
        <p:nvPicPr>
          <p:cNvPr id="60420"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47864" y="1268760"/>
            <a:ext cx="2019300" cy="635705"/>
          </a:xfrm>
          <a:prstGeom prst="rect">
            <a:avLst/>
          </a:prstGeom>
          <a:noFill/>
          <a:ln w="9525">
            <a:noFill/>
            <a:miter lim="800000"/>
            <a:headEnd/>
            <a:tailEnd/>
          </a:ln>
        </p:spPr>
      </p:pic>
      <p:pic>
        <p:nvPicPr>
          <p:cNvPr id="60421"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84663" y="2530200"/>
            <a:ext cx="4786312" cy="2808295"/>
          </a:xfrm>
          <a:prstGeom prst="rect">
            <a:avLst/>
          </a:prstGeom>
          <a:noFill/>
          <a:ln w="9525">
            <a:noFill/>
            <a:miter lim="800000"/>
            <a:headEnd/>
            <a:tailEnd/>
          </a:ln>
        </p:spPr>
      </p:pic>
      <p:sp>
        <p:nvSpPr>
          <p:cNvPr id="60422" name="Rectangle 5"/>
          <p:cNvSpPr>
            <a:spLocks noChangeArrowheads="1"/>
          </p:cNvSpPr>
          <p:nvPr/>
        </p:nvSpPr>
        <p:spPr bwMode="auto">
          <a:xfrm>
            <a:off x="323528" y="1988840"/>
            <a:ext cx="4033838" cy="4524315"/>
          </a:xfrm>
          <a:prstGeom prst="rect">
            <a:avLst/>
          </a:prstGeom>
          <a:noFill/>
          <a:ln w="9525">
            <a:noFill/>
            <a:miter lim="800000"/>
            <a:headEnd/>
            <a:tailEnd/>
          </a:ln>
        </p:spPr>
        <p:txBody>
          <a:bodyPr wrap="square">
            <a:spAutoFit/>
          </a:bodyPr>
          <a:lstStyle/>
          <a:p>
            <a:r>
              <a:rPr lang="sv-SE" sz="1600" dirty="0">
                <a:latin typeface="Tahoma" pitchFamily="34" charset="0"/>
                <a:ea typeface="Tahoma" pitchFamily="34" charset="0"/>
                <a:cs typeface="Tahoma" pitchFamily="34" charset="0"/>
              </a:rPr>
              <a:t>Utforskaren består av två delar, ett vänster- och ett högerfönster. </a:t>
            </a:r>
          </a:p>
          <a:p>
            <a:endParaRPr lang="sv-SE" sz="1600" dirty="0">
              <a:latin typeface="Tahoma" pitchFamily="34" charset="0"/>
              <a:ea typeface="Tahoma" pitchFamily="34" charset="0"/>
              <a:cs typeface="Tahoma" pitchFamily="34" charset="0"/>
            </a:endParaRPr>
          </a:p>
          <a:p>
            <a:r>
              <a:rPr lang="sv-SE" sz="1600" dirty="0">
                <a:latin typeface="Tahoma" pitchFamily="34" charset="0"/>
                <a:ea typeface="Tahoma" pitchFamily="34" charset="0"/>
                <a:cs typeface="Tahoma" pitchFamily="34" charset="0"/>
              </a:rPr>
              <a:t>Utforskaren visar innehållet i datorn genom en trädstruktur. De objekt som har ett plustecken framför sig innehåller undermappar. Klicka på plustecknet bredvid en mapp för att visa innehållet i undermappen. </a:t>
            </a:r>
          </a:p>
          <a:p>
            <a:endParaRPr lang="sv-SE" sz="1600" dirty="0">
              <a:latin typeface="Tahoma" pitchFamily="34" charset="0"/>
              <a:ea typeface="Tahoma" pitchFamily="34" charset="0"/>
              <a:cs typeface="Tahoma" pitchFamily="34" charset="0"/>
            </a:endParaRPr>
          </a:p>
          <a:p>
            <a:r>
              <a:rPr lang="sv-SE" sz="1600" dirty="0">
                <a:latin typeface="Tahoma" pitchFamily="34" charset="0"/>
                <a:ea typeface="Tahoma" pitchFamily="34" charset="0"/>
                <a:cs typeface="Tahoma" pitchFamily="34" charset="0"/>
              </a:rPr>
              <a:t>När undermapparna syns i trädstrukturen har plustecknet ändrats till ett minustecken. När du klickar på en mapp i vänsterfönstret visas mappens innehåll i högra fönstret . </a:t>
            </a:r>
          </a:p>
          <a:p>
            <a:endParaRPr lang="sv-SE" sz="1600" dirty="0">
              <a:latin typeface="Tahoma" pitchFamily="34" charset="0"/>
              <a:ea typeface="Tahoma" pitchFamily="34" charset="0"/>
              <a:cs typeface="Tahoma" pitchFamily="34" charset="0"/>
            </a:endParaRPr>
          </a:p>
          <a:p>
            <a:r>
              <a:rPr lang="sv-SE" sz="1600" dirty="0">
                <a:latin typeface="Tahoma" pitchFamily="34" charset="0"/>
                <a:ea typeface="Tahoma" pitchFamily="34" charset="0"/>
                <a:cs typeface="Tahoma" pitchFamily="34" charset="0"/>
              </a:rPr>
              <a:t>För att dölja undermapparna klickar du på minustecknet bredvid mappen.</a:t>
            </a:r>
          </a:p>
        </p:txBody>
      </p:sp>
      <p:sp>
        <p:nvSpPr>
          <p:cNvPr id="60424" name="AutoShape 8"/>
          <p:cNvSpPr>
            <a:spLocks noChangeArrowheads="1"/>
          </p:cNvSpPr>
          <p:nvPr/>
        </p:nvSpPr>
        <p:spPr bwMode="auto">
          <a:xfrm>
            <a:off x="5508104" y="5643563"/>
            <a:ext cx="2016225" cy="665757"/>
          </a:xfrm>
          <a:prstGeom prst="wedgeRoundRectCallout">
            <a:avLst>
              <a:gd name="adj1" fmla="val -68816"/>
              <a:gd name="adj2" fmla="val -227435"/>
              <a:gd name="adj3" fmla="val 16667"/>
            </a:avLst>
          </a:prstGeom>
          <a:solidFill>
            <a:schemeClr val="accent1">
              <a:lumMod val="40000"/>
              <a:lumOff val="60000"/>
            </a:schemeClr>
          </a:solidFill>
          <a:ln w="9525" algn="ctr">
            <a:solidFill>
              <a:schemeClr val="tx1"/>
            </a:solidFill>
            <a:miter lim="800000"/>
            <a:headEnd/>
            <a:tailEnd/>
          </a:ln>
        </p:spPr>
        <p:txBody>
          <a:bodyPr anchor="ctr"/>
          <a:lstStyle/>
          <a:p>
            <a:r>
              <a:rPr lang="sv-SE" sz="1200" b="1" dirty="0">
                <a:latin typeface="Tahoma" pitchFamily="34" charset="0"/>
                <a:ea typeface="Tahoma" pitchFamily="34" charset="0"/>
                <a:cs typeface="Tahoma" pitchFamily="34" charset="0"/>
              </a:rPr>
              <a:t>Öppna mappen  med piltecken</a:t>
            </a:r>
          </a:p>
        </p:txBody>
      </p:sp>
      <p:sp>
        <p:nvSpPr>
          <p:cNvPr id="60425" name="AutoShape 9"/>
          <p:cNvSpPr>
            <a:spLocks noChangeArrowheads="1"/>
          </p:cNvSpPr>
          <p:nvPr/>
        </p:nvSpPr>
        <p:spPr bwMode="auto">
          <a:xfrm>
            <a:off x="4139952" y="4437112"/>
            <a:ext cx="288875" cy="109443"/>
          </a:xfrm>
          <a:prstGeom prst="rightArrow">
            <a:avLst>
              <a:gd name="adj1" fmla="val 50000"/>
              <a:gd name="adj2" fmla="val 62088"/>
            </a:avLst>
          </a:prstGeom>
          <a:solidFill>
            <a:schemeClr val="accent1"/>
          </a:solidFill>
          <a:ln w="9525" algn="ctr">
            <a:solidFill>
              <a:schemeClr val="tx1"/>
            </a:solidFill>
            <a:miter lim="800000"/>
            <a:headEnd/>
            <a:tailEnd/>
          </a:ln>
        </p:spPr>
        <p:txBody>
          <a:bodyPr wrap="square" anchor="ctr">
            <a:spAutoFit/>
          </a:bodyPr>
          <a:lstStyle/>
          <a:p>
            <a:endParaRPr lang="sv-SE">
              <a:latin typeface="Tahoma" pitchFamily="34" charset="0"/>
              <a:ea typeface="Tahoma" pitchFamily="34" charset="0"/>
              <a:cs typeface="Tahoma" pitchFamily="34" charset="0"/>
            </a:endParaRPr>
          </a:p>
        </p:txBody>
      </p:sp>
      <p:sp>
        <p:nvSpPr>
          <p:cNvPr id="60426" name="AutoShape 10"/>
          <p:cNvSpPr>
            <a:spLocks noChangeArrowheads="1"/>
          </p:cNvSpPr>
          <p:nvPr/>
        </p:nvSpPr>
        <p:spPr bwMode="auto">
          <a:xfrm>
            <a:off x="4139257" y="4175263"/>
            <a:ext cx="216719" cy="151468"/>
          </a:xfrm>
          <a:prstGeom prst="rightArrow">
            <a:avLst>
              <a:gd name="adj1" fmla="val 50000"/>
              <a:gd name="adj2" fmla="val 49185"/>
            </a:avLst>
          </a:prstGeom>
          <a:solidFill>
            <a:schemeClr val="accent1"/>
          </a:solidFill>
          <a:ln w="9525" algn="ctr">
            <a:solidFill>
              <a:schemeClr val="tx1"/>
            </a:solidFill>
            <a:miter lim="800000"/>
            <a:headEnd/>
            <a:tailEnd/>
          </a:ln>
        </p:spPr>
        <p:txBody>
          <a:bodyPr wrap="square" anchor="ctr">
            <a:spAutoFit/>
          </a:bodyPr>
          <a:lstStyle/>
          <a:p>
            <a:endParaRPr lang="sv-SE">
              <a:latin typeface="Tahoma" pitchFamily="34" charset="0"/>
              <a:ea typeface="Tahoma" pitchFamily="34" charset="0"/>
              <a:cs typeface="Tahoma" pitchFamily="34" charset="0"/>
            </a:endParaRPr>
          </a:p>
        </p:txBody>
      </p:sp>
      <p:grpSp>
        <p:nvGrpSpPr>
          <p:cNvPr id="60429" name="Group 13"/>
          <p:cNvGrpSpPr>
            <a:grpSpLocks/>
          </p:cNvGrpSpPr>
          <p:nvPr/>
        </p:nvGrpSpPr>
        <p:grpSpPr bwMode="auto">
          <a:xfrm>
            <a:off x="5259388" y="3644903"/>
            <a:ext cx="3711576" cy="2808290"/>
            <a:chOff x="3309" y="2296"/>
            <a:chExt cx="2338" cy="1769"/>
          </a:xfrm>
        </p:grpSpPr>
        <p:sp>
          <p:nvSpPr>
            <p:cNvPr id="73738" name="AutoShape 11"/>
            <p:cNvSpPr>
              <a:spLocks noChangeArrowheads="1"/>
            </p:cNvSpPr>
            <p:nvPr/>
          </p:nvSpPr>
          <p:spPr bwMode="auto">
            <a:xfrm>
              <a:off x="3309" y="2296"/>
              <a:ext cx="1905" cy="279"/>
            </a:xfrm>
            <a:prstGeom prst="flowChartAlternateProcess">
              <a:avLst/>
            </a:prstGeom>
            <a:solidFill>
              <a:schemeClr val="accent1">
                <a:alpha val="0"/>
              </a:schemeClr>
            </a:solidFill>
            <a:ln w="25400" algn="ctr">
              <a:solidFill>
                <a:schemeClr val="hlink"/>
              </a:solidFill>
              <a:miter lim="800000"/>
              <a:headEnd/>
              <a:tailEnd/>
            </a:ln>
          </p:spPr>
          <p:txBody>
            <a:bodyPr anchor="ctr">
              <a:spAutoFit/>
            </a:bodyPr>
            <a:lstStyle/>
            <a:p>
              <a:endParaRPr lang="sv-SE">
                <a:latin typeface="Tahoma" pitchFamily="34" charset="0"/>
                <a:ea typeface="Tahoma" pitchFamily="34" charset="0"/>
                <a:cs typeface="Tahoma" pitchFamily="34" charset="0"/>
              </a:endParaRPr>
            </a:p>
          </p:txBody>
        </p:sp>
        <p:sp>
          <p:nvSpPr>
            <p:cNvPr id="73739" name="AutoShape 12"/>
            <p:cNvSpPr>
              <a:spLocks noChangeArrowheads="1"/>
            </p:cNvSpPr>
            <p:nvPr/>
          </p:nvSpPr>
          <p:spPr bwMode="auto">
            <a:xfrm>
              <a:off x="4781" y="3566"/>
              <a:ext cx="866" cy="499"/>
            </a:xfrm>
            <a:prstGeom prst="wedgeRoundRectCallout">
              <a:avLst>
                <a:gd name="adj1" fmla="val -36300"/>
                <a:gd name="adj2" fmla="val -242793"/>
                <a:gd name="adj3" fmla="val 16667"/>
              </a:avLst>
            </a:prstGeom>
            <a:solidFill>
              <a:schemeClr val="accent1">
                <a:lumMod val="40000"/>
                <a:lumOff val="60000"/>
              </a:schemeClr>
            </a:solidFill>
            <a:ln w="9525" algn="ctr">
              <a:solidFill>
                <a:schemeClr val="tx1"/>
              </a:solidFill>
              <a:miter lim="800000"/>
              <a:headEnd/>
              <a:tailEnd/>
            </a:ln>
          </p:spPr>
          <p:txBody>
            <a:bodyPr anchor="ctr"/>
            <a:lstStyle/>
            <a:p>
              <a:r>
                <a:rPr lang="sv-SE" sz="1200" b="1" dirty="0">
                  <a:latin typeface="Tahoma" pitchFamily="34" charset="0"/>
                  <a:ea typeface="Tahoma" pitchFamily="34" charset="0"/>
                  <a:cs typeface="Tahoma" pitchFamily="34" charset="0"/>
                </a:rPr>
                <a:t>Innhållet i den öppnade mappen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blinds(horizontal)">
                                      <p:cBhvr>
                                        <p:cTn id="7" dur="500"/>
                                        <p:tgtEl>
                                          <p:spTgt spid="604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0420"/>
                                        </p:tgtEl>
                                        <p:attrNameLst>
                                          <p:attrName>style.visibility</p:attrName>
                                        </p:attrNameLst>
                                      </p:cBhvr>
                                      <p:to>
                                        <p:strVal val="visible"/>
                                      </p:to>
                                    </p:set>
                                    <p:animEffect transition="in" filter="blinds(horizontal)">
                                      <p:cBhvr>
                                        <p:cTn id="12" dur="500"/>
                                        <p:tgtEl>
                                          <p:spTgt spid="604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0422"/>
                                        </p:tgtEl>
                                        <p:attrNameLst>
                                          <p:attrName>style.visibility</p:attrName>
                                        </p:attrNameLst>
                                      </p:cBhvr>
                                      <p:to>
                                        <p:strVal val="visible"/>
                                      </p:to>
                                    </p:set>
                                    <p:animEffect transition="in" filter="blinds(horizontal)">
                                      <p:cBhvr>
                                        <p:cTn id="17" dur="500"/>
                                        <p:tgtEl>
                                          <p:spTgt spid="604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0421"/>
                                        </p:tgtEl>
                                        <p:attrNameLst>
                                          <p:attrName>style.visibility</p:attrName>
                                        </p:attrNameLst>
                                      </p:cBhvr>
                                      <p:to>
                                        <p:strVal val="visible"/>
                                      </p:to>
                                    </p:set>
                                    <p:animEffect transition="in" filter="blinds(horizontal)">
                                      <p:cBhvr>
                                        <p:cTn id="22" dur="500"/>
                                        <p:tgtEl>
                                          <p:spTgt spid="604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0426"/>
                                        </p:tgtEl>
                                        <p:attrNameLst>
                                          <p:attrName>style.visibility</p:attrName>
                                        </p:attrNameLst>
                                      </p:cBhvr>
                                      <p:to>
                                        <p:strVal val="visible"/>
                                      </p:to>
                                    </p:set>
                                    <p:animEffect transition="in" filter="blinds(horizontal)">
                                      <p:cBhvr>
                                        <p:cTn id="27" dur="500"/>
                                        <p:tgtEl>
                                          <p:spTgt spid="604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0425"/>
                                        </p:tgtEl>
                                        <p:attrNameLst>
                                          <p:attrName>style.visibility</p:attrName>
                                        </p:attrNameLst>
                                      </p:cBhvr>
                                      <p:to>
                                        <p:strVal val="visible"/>
                                      </p:to>
                                    </p:set>
                                    <p:animEffect transition="in" filter="blinds(horizontal)">
                                      <p:cBhvr>
                                        <p:cTn id="32" dur="500"/>
                                        <p:tgtEl>
                                          <p:spTgt spid="604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0424"/>
                                        </p:tgtEl>
                                        <p:attrNameLst>
                                          <p:attrName>style.visibility</p:attrName>
                                        </p:attrNameLst>
                                      </p:cBhvr>
                                      <p:to>
                                        <p:strVal val="visible"/>
                                      </p:to>
                                    </p:set>
                                    <p:animEffect transition="in" filter="blinds(horizontal)">
                                      <p:cBhvr>
                                        <p:cTn id="37" dur="500"/>
                                        <p:tgtEl>
                                          <p:spTgt spid="604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0429"/>
                                        </p:tgtEl>
                                        <p:attrNameLst>
                                          <p:attrName>style.visibility</p:attrName>
                                        </p:attrNameLst>
                                      </p:cBhvr>
                                      <p:to>
                                        <p:strVal val="visible"/>
                                      </p:to>
                                    </p:set>
                                    <p:animEffect transition="in" filter="blinds(horizontal)">
                                      <p:cBhvr>
                                        <p:cTn id="42" dur="500"/>
                                        <p:tgtEl>
                                          <p:spTgt spid="60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60422" grpId="0"/>
      <p:bldP spid="60424" grpId="0" animBg="1"/>
      <p:bldP spid="60425" grpId="0" animBg="1"/>
      <p:bldP spid="60426"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92696"/>
            <a:ext cx="7856041" cy="2304256"/>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l" eaLnBrk="1" hangingPunct="1"/>
            <a:br>
              <a:rPr lang="sv-SE" sz="2000" b="1" dirty="0">
                <a:latin typeface="Tahoma" pitchFamily="34" charset="0"/>
                <a:ea typeface="Tahoma" pitchFamily="34" charset="0"/>
                <a:cs typeface="Tahoma" pitchFamily="34" charset="0"/>
              </a:rPr>
            </a:br>
            <a:br>
              <a:rPr lang="sv-SE" sz="2000" b="1" dirty="0">
                <a:latin typeface="Tahoma" pitchFamily="34" charset="0"/>
                <a:ea typeface="Tahoma" pitchFamily="34" charset="0"/>
                <a:cs typeface="Tahoma" pitchFamily="34" charset="0"/>
              </a:rPr>
            </a:br>
            <a:r>
              <a:rPr lang="sv-SE" sz="2700" dirty="0">
                <a:latin typeface="Tahoma" pitchFamily="34" charset="0"/>
                <a:ea typeface="Tahoma" pitchFamily="34" charset="0"/>
                <a:cs typeface="Tahoma" pitchFamily="34" charset="0"/>
              </a:rPr>
              <a:t>I högerfönstret kan du utföra alla de operationer som vi tidigare visat. Du kan också ta bort, byta namn, klippa och klistra m.m. från verktygsfältet (se bilden). </a:t>
            </a:r>
            <a:br>
              <a:rPr lang="sv-SE" sz="2700" dirty="0">
                <a:latin typeface="Tahoma" pitchFamily="34" charset="0"/>
                <a:ea typeface="Tahoma" pitchFamily="34" charset="0"/>
                <a:cs typeface="Tahoma" pitchFamily="34" charset="0"/>
              </a:rPr>
            </a:br>
            <a:br>
              <a:rPr lang="sv-SE" sz="2700" dirty="0">
                <a:latin typeface="Tahoma" pitchFamily="34" charset="0"/>
                <a:ea typeface="Tahoma" pitchFamily="34" charset="0"/>
                <a:cs typeface="Tahoma" pitchFamily="34" charset="0"/>
              </a:rPr>
            </a:br>
            <a:r>
              <a:rPr lang="sv-SE" sz="2700" dirty="0">
                <a:latin typeface="Tahoma" pitchFamily="34" charset="0"/>
                <a:ea typeface="Tahoma" pitchFamily="34" charset="0"/>
                <a:cs typeface="Tahoma" pitchFamily="34" charset="0"/>
              </a:rPr>
              <a:t>Du kan också styra hur innehållet visas (Miniatyrer, Sammanfattning, Ikoner, Lista, Detaljerad lista).</a:t>
            </a:r>
            <a:br>
              <a:rPr lang="sv-SE" sz="2700" dirty="0">
                <a:latin typeface="Tahoma" pitchFamily="34" charset="0"/>
                <a:ea typeface="Tahoma" pitchFamily="34" charset="0"/>
                <a:cs typeface="Tahoma" pitchFamily="34" charset="0"/>
              </a:rPr>
            </a:br>
            <a:r>
              <a:rPr lang="sv-SE" sz="2700" dirty="0">
                <a:latin typeface="Tahoma" pitchFamily="34" charset="0"/>
                <a:ea typeface="Tahoma" pitchFamily="34" charset="0"/>
                <a:cs typeface="Tahoma" pitchFamily="34" charset="0"/>
              </a:rPr>
              <a:t>Du kan också söka efter en viss fil.</a:t>
            </a:r>
            <a:br>
              <a:rPr lang="sv-SE" sz="2700" dirty="0">
                <a:latin typeface="Tahoma" pitchFamily="34" charset="0"/>
                <a:ea typeface="Tahoma" pitchFamily="34" charset="0"/>
                <a:cs typeface="Tahoma" pitchFamily="34" charset="0"/>
              </a:rPr>
            </a:br>
            <a:br>
              <a:rPr lang="sv-SE" sz="2000" dirty="0">
                <a:latin typeface="Tahoma" pitchFamily="34" charset="0"/>
                <a:ea typeface="Tahoma" pitchFamily="34" charset="0"/>
                <a:cs typeface="Tahoma" pitchFamily="34" charset="0"/>
              </a:rPr>
            </a:br>
            <a:endParaRPr lang="sv-SE" sz="2000" dirty="0">
              <a:latin typeface="Tahoma" pitchFamily="34" charset="0"/>
              <a:ea typeface="Tahoma" pitchFamily="34" charset="0"/>
              <a:cs typeface="Tahoma" pitchFamily="34" charset="0"/>
            </a:endParaRPr>
          </a:p>
        </p:txBody>
      </p:sp>
      <p:pic>
        <p:nvPicPr>
          <p:cNvPr id="74754" name="Picture 3"/>
          <p:cNvPicPr>
            <a:picLocks noChangeAspect="1" noChangeArrowheads="1"/>
          </p:cNvPicPr>
          <p:nvPr/>
        </p:nvPicPr>
        <p:blipFill>
          <a:blip r:embed="rId2" cstate="print"/>
          <a:srcRect/>
          <a:stretch>
            <a:fillRect/>
          </a:stretch>
        </p:blipFill>
        <p:spPr bwMode="auto">
          <a:xfrm>
            <a:off x="683568" y="3356992"/>
            <a:ext cx="7743775" cy="2662521"/>
          </a:xfrm>
          <a:prstGeom prst="rect">
            <a:avLst/>
          </a:prstGeom>
          <a:noFill/>
          <a:ln w="9525">
            <a:noFill/>
            <a:miter lim="800000"/>
            <a:headEnd/>
            <a:tailEnd/>
          </a:ln>
        </p:spPr>
      </p:pic>
      <p:sp>
        <p:nvSpPr>
          <p:cNvPr id="61446" name="AutoShape 6"/>
          <p:cNvSpPr>
            <a:spLocks noChangeArrowheads="1"/>
          </p:cNvSpPr>
          <p:nvPr/>
        </p:nvSpPr>
        <p:spPr bwMode="auto">
          <a:xfrm>
            <a:off x="6588224" y="3573016"/>
            <a:ext cx="2087562" cy="431800"/>
          </a:xfrm>
          <a:prstGeom prst="wedgeRoundRectCallout">
            <a:avLst>
              <a:gd name="adj1" fmla="val -20329"/>
              <a:gd name="adj2" fmla="val 97655"/>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r>
              <a:rPr lang="ar-IQ" sz="1200" b="1" dirty="0">
                <a:latin typeface="Tahoma" pitchFamily="34" charset="0"/>
                <a:ea typeface="Tahoma" pitchFamily="34" charset="0"/>
                <a:cs typeface="Tahoma" pitchFamily="34" charset="0"/>
              </a:rPr>
              <a:t> </a:t>
            </a:r>
            <a:r>
              <a:rPr lang="sv-SE" sz="1200" b="1" dirty="0">
                <a:latin typeface="Tahoma" pitchFamily="34" charset="0"/>
                <a:ea typeface="Tahoma" pitchFamily="34" charset="0"/>
                <a:cs typeface="Tahoma" pitchFamily="34" charset="0"/>
              </a:rPr>
              <a:t>Välj ett visningsläge</a:t>
            </a:r>
          </a:p>
        </p:txBody>
      </p:sp>
      <p:sp>
        <p:nvSpPr>
          <p:cNvPr id="61447" name="AutoShape 7"/>
          <p:cNvSpPr>
            <a:spLocks noChangeArrowheads="1"/>
          </p:cNvSpPr>
          <p:nvPr/>
        </p:nvSpPr>
        <p:spPr bwMode="auto">
          <a:xfrm>
            <a:off x="5580112" y="3645024"/>
            <a:ext cx="936625" cy="360363"/>
          </a:xfrm>
          <a:prstGeom prst="wedgeRoundRectCallout">
            <a:avLst>
              <a:gd name="adj1" fmla="val 847"/>
              <a:gd name="adj2" fmla="val 113875"/>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a:latin typeface="Tahoma" pitchFamily="34" charset="0"/>
                <a:ea typeface="Tahoma" pitchFamily="34" charset="0"/>
                <a:cs typeface="Tahoma" pitchFamily="34" charset="0"/>
              </a:rPr>
              <a:t>Ta bort</a:t>
            </a:r>
          </a:p>
        </p:txBody>
      </p:sp>
      <p:sp>
        <p:nvSpPr>
          <p:cNvPr id="61448" name="AutoShape 8"/>
          <p:cNvSpPr>
            <a:spLocks noChangeArrowheads="1"/>
          </p:cNvSpPr>
          <p:nvPr/>
        </p:nvSpPr>
        <p:spPr bwMode="auto">
          <a:xfrm>
            <a:off x="4427984" y="3429000"/>
            <a:ext cx="1081087" cy="576263"/>
          </a:xfrm>
          <a:prstGeom prst="wedgeRoundRectCallout">
            <a:avLst>
              <a:gd name="adj1" fmla="val 15583"/>
              <a:gd name="adj2" fmla="val 85537"/>
              <a:gd name="adj3" fmla="val 16667"/>
            </a:avLst>
          </a:prstGeom>
          <a:solidFill>
            <a:schemeClr val="accent1">
              <a:lumMod val="40000"/>
              <a:lumOff val="60000"/>
            </a:schemeClr>
          </a:solidFill>
          <a:ln w="9525" algn="ctr">
            <a:solidFill>
              <a:schemeClr val="tx1"/>
            </a:solidFill>
            <a:miter lim="800000"/>
            <a:headEnd/>
            <a:tailEnd/>
          </a:ln>
        </p:spPr>
        <p:txBody>
          <a:bodyPr anchor="ctr"/>
          <a:lstStyle/>
          <a:p>
            <a:pPr algn="ctr"/>
            <a:r>
              <a:rPr lang="sv-SE" sz="1200" b="1" dirty="0">
                <a:latin typeface="Tahoma" pitchFamily="34" charset="0"/>
                <a:ea typeface="Tahoma" pitchFamily="34" charset="0"/>
                <a:cs typeface="Tahoma" pitchFamily="34" charset="0"/>
              </a:rPr>
              <a:t>Flytta till</a:t>
            </a:r>
          </a:p>
        </p:txBody>
      </p:sp>
      <p:sp>
        <p:nvSpPr>
          <p:cNvPr id="3" name="Oval 2"/>
          <p:cNvSpPr/>
          <p:nvPr/>
        </p:nvSpPr>
        <p:spPr>
          <a:xfrm>
            <a:off x="3275856" y="3645024"/>
            <a:ext cx="792162" cy="6032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48"/>
                                        </p:tgtEl>
                                        <p:attrNameLst>
                                          <p:attrName>style.visibility</p:attrName>
                                        </p:attrNameLst>
                                      </p:cBhvr>
                                      <p:to>
                                        <p:strVal val="visible"/>
                                      </p:to>
                                    </p:set>
                                    <p:animEffect transition="in" filter="blinds(horizontal)">
                                      <p:cBhvr>
                                        <p:cTn id="12" dur="500"/>
                                        <p:tgtEl>
                                          <p:spTgt spid="614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447"/>
                                        </p:tgtEl>
                                        <p:attrNameLst>
                                          <p:attrName>style.visibility</p:attrName>
                                        </p:attrNameLst>
                                      </p:cBhvr>
                                      <p:to>
                                        <p:strVal val="visible"/>
                                      </p:to>
                                    </p:set>
                                    <p:animEffect transition="in" filter="blinds(horizontal)">
                                      <p:cBhvr>
                                        <p:cTn id="17" dur="500"/>
                                        <p:tgtEl>
                                          <p:spTgt spid="6144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446"/>
                                        </p:tgtEl>
                                        <p:attrNameLst>
                                          <p:attrName>style.visibility</p:attrName>
                                        </p:attrNameLst>
                                      </p:cBhvr>
                                      <p:to>
                                        <p:strVal val="visible"/>
                                      </p:to>
                                    </p:set>
                                    <p:animEffect transition="in" filter="blinds(horizontal)">
                                      <p:cBhvr>
                                        <p:cTn id="22" dur="5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446" grpId="0" animBg="1"/>
      <p:bldP spid="61447" grpId="0" animBg="1"/>
      <p:bldP spid="614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idx="4294967295"/>
          </p:nvPr>
        </p:nvSpPr>
        <p:spPr>
          <a:xfrm>
            <a:off x="971600" y="260648"/>
            <a:ext cx="7313612" cy="1143000"/>
          </a:xfrm>
          <a:noFill/>
        </p:spPr>
        <p:txBody>
          <a:bodyPr anchor="ctr" anchorCtr="1">
            <a:normAutofit/>
          </a:bodyPr>
          <a:lstStyle/>
          <a:p>
            <a:pPr eaLnBrk="1" hangingPunct="1">
              <a:defRPr/>
            </a:pPr>
            <a:r>
              <a:rPr lang="sv-SE" dirty="0">
                <a:solidFill>
                  <a:schemeClr val="accent1"/>
                </a:solidFill>
                <a:latin typeface="Tahoma" pitchFamily="34" charset="0"/>
                <a:ea typeface="Tahoma" pitchFamily="34" charset="0"/>
                <a:cs typeface="Tahoma" pitchFamily="34" charset="0"/>
              </a:rPr>
              <a:t>Tangentbord</a:t>
            </a:r>
          </a:p>
        </p:txBody>
      </p:sp>
      <p:pic>
        <p:nvPicPr>
          <p:cNvPr id="16393" name="Picture 9"/>
          <p:cNvPicPr>
            <a:picLocks noGrp="1" noChangeAspect="1" noChangeArrowheads="1"/>
          </p:cNvPicPr>
          <p:nvPr>
            <p:ph idx="4294967295"/>
          </p:nvPr>
        </p:nvPicPr>
        <p:blipFill>
          <a:blip r:embed="rId2" cstate="print"/>
          <a:srcRect/>
          <a:stretch>
            <a:fillRect/>
          </a:stretch>
        </p:blipFill>
        <p:spPr>
          <a:xfrm>
            <a:off x="1646071" y="1700808"/>
            <a:ext cx="7497930" cy="2808312"/>
          </a:xfrm>
          <a:solidFill>
            <a:schemeClr val="accent1">
              <a:lumMod val="40000"/>
              <a:lumOff val="60000"/>
            </a:schemeClr>
          </a:solidFill>
        </p:spPr>
      </p:pic>
      <p:sp>
        <p:nvSpPr>
          <p:cNvPr id="4" name="Rectangle 2"/>
          <p:cNvSpPr txBox="1">
            <a:spLocks noChangeArrowheads="1"/>
          </p:cNvSpPr>
          <p:nvPr/>
        </p:nvSpPr>
        <p:spPr bwMode="auto">
          <a:xfrm>
            <a:off x="179512" y="4509120"/>
            <a:ext cx="8723312" cy="1990725"/>
          </a:xfrm>
          <a:prstGeom prst="rect">
            <a:avLst/>
          </a:prstGeom>
          <a:noFill/>
          <a:ln w="9525">
            <a:noFill/>
            <a:miter lim="800000"/>
            <a:headEnd/>
            <a:tailEnd/>
          </a:ln>
          <a:effectLst/>
        </p:spPr>
        <p:txBody>
          <a:bodyPr anchor="ctr" anchorCtr="1"/>
          <a:lstStyle/>
          <a:p>
            <a:pPr>
              <a:defRPr/>
            </a:pPr>
            <a:r>
              <a:rPr lang="sv-SE" sz="2200" dirty="0">
                <a:effectLst>
                  <a:outerShdw blurRad="38100" dist="38100" dir="2700000" algn="tl">
                    <a:srgbClr val="C0C0C0"/>
                  </a:outerShdw>
                </a:effectLst>
                <a:latin typeface="Tahoma" pitchFamily="34" charset="0"/>
                <a:ea typeface="Tahoma" pitchFamily="34" charset="0"/>
                <a:cs typeface="Tahoma" pitchFamily="34" charset="0"/>
              </a:rPr>
              <a:t>Tangentbordet är ett av de viktigaste sätten att mata in information i datorn. Man kan mata in bokstäver, tecken och siffror. </a:t>
            </a:r>
          </a:p>
          <a:p>
            <a:pPr>
              <a:defRPr/>
            </a:pPr>
            <a:r>
              <a:rPr lang="sv-SE" sz="2200" dirty="0">
                <a:effectLst>
                  <a:outerShdw blurRad="38100" dist="38100" dir="2700000" algn="tl">
                    <a:srgbClr val="C0C0C0"/>
                  </a:outerShdw>
                </a:effectLst>
                <a:latin typeface="Tahoma" pitchFamily="34" charset="0"/>
                <a:ea typeface="Tahoma" pitchFamily="34" charset="0"/>
                <a:cs typeface="Tahoma" pitchFamily="34" charset="0"/>
              </a:rPr>
              <a:t>Du kan också använda tangentbordet för att styra datorn. Genom att använda några enkla tangentbordskommandon kan du arbeta bättre och snabbare med din dator.</a:t>
            </a:r>
          </a:p>
        </p:txBody>
      </p:sp>
      <p:sp>
        <p:nvSpPr>
          <p:cNvPr id="2" name="Rounded Rectangular Callout 1"/>
          <p:cNvSpPr/>
          <p:nvPr/>
        </p:nvSpPr>
        <p:spPr>
          <a:xfrm>
            <a:off x="1682750" y="2243138"/>
            <a:ext cx="1081088" cy="288925"/>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err="1">
                <a:solidFill>
                  <a:schemeClr val="tx1"/>
                </a:solidFill>
                <a:latin typeface="Tahoma" pitchFamily="34" charset="0"/>
                <a:ea typeface="Tahoma" pitchFamily="34" charset="0"/>
                <a:cs typeface="Tahoma" pitchFamily="34" charset="0"/>
              </a:rPr>
              <a:t>Esc-tangent</a:t>
            </a:r>
            <a:endParaRPr lang="sv-SE" sz="1000" b="1" dirty="0">
              <a:solidFill>
                <a:schemeClr val="tx1"/>
              </a:solidFill>
              <a:latin typeface="Tahoma" pitchFamily="34" charset="0"/>
              <a:ea typeface="Tahoma" pitchFamily="34" charset="0"/>
              <a:cs typeface="Tahoma" pitchFamily="34" charset="0"/>
            </a:endParaRPr>
          </a:p>
        </p:txBody>
      </p:sp>
      <p:sp>
        <p:nvSpPr>
          <p:cNvPr id="6" name="Rounded Rectangular Callout 5"/>
          <p:cNvSpPr/>
          <p:nvPr/>
        </p:nvSpPr>
        <p:spPr>
          <a:xfrm>
            <a:off x="1217613" y="2924175"/>
            <a:ext cx="1546225" cy="231775"/>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err="1">
                <a:solidFill>
                  <a:schemeClr val="tx1"/>
                </a:solidFill>
                <a:latin typeface="Tahoma" pitchFamily="34" charset="0"/>
                <a:ea typeface="Tahoma" pitchFamily="34" charset="0"/>
                <a:cs typeface="Tahoma" pitchFamily="34" charset="0"/>
              </a:rPr>
              <a:t>Caps</a:t>
            </a:r>
            <a:r>
              <a:rPr lang="sv-SE" sz="1000" b="1" dirty="0">
                <a:solidFill>
                  <a:schemeClr val="tx1"/>
                </a:solidFill>
                <a:latin typeface="Tahoma" pitchFamily="34" charset="0"/>
                <a:ea typeface="Tahoma" pitchFamily="34" charset="0"/>
                <a:cs typeface="Tahoma" pitchFamily="34" charset="0"/>
              </a:rPr>
              <a:t> </a:t>
            </a:r>
            <a:r>
              <a:rPr lang="sv-SE" sz="1000" b="1" dirty="0" err="1">
                <a:solidFill>
                  <a:schemeClr val="tx1"/>
                </a:solidFill>
                <a:latin typeface="Tahoma" pitchFamily="34" charset="0"/>
                <a:ea typeface="Tahoma" pitchFamily="34" charset="0"/>
                <a:cs typeface="Tahoma" pitchFamily="34" charset="0"/>
              </a:rPr>
              <a:t>lock-tangent</a:t>
            </a:r>
            <a:endParaRPr lang="sv-SE" sz="1000" b="1" dirty="0">
              <a:solidFill>
                <a:schemeClr val="tx1"/>
              </a:solidFill>
              <a:latin typeface="Tahoma" pitchFamily="34" charset="0"/>
              <a:ea typeface="Tahoma" pitchFamily="34" charset="0"/>
              <a:cs typeface="Tahoma" pitchFamily="34" charset="0"/>
            </a:endParaRPr>
          </a:p>
        </p:txBody>
      </p:sp>
      <p:sp>
        <p:nvSpPr>
          <p:cNvPr id="7" name="Rounded Rectangular Callout 6"/>
          <p:cNvSpPr/>
          <p:nvPr/>
        </p:nvSpPr>
        <p:spPr>
          <a:xfrm>
            <a:off x="1682750" y="2641600"/>
            <a:ext cx="1081088" cy="21590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err="1">
                <a:solidFill>
                  <a:schemeClr val="tx1"/>
                </a:solidFill>
                <a:latin typeface="Tahoma" pitchFamily="34" charset="0"/>
                <a:ea typeface="Tahoma" pitchFamily="34" charset="0"/>
                <a:cs typeface="Tahoma" pitchFamily="34" charset="0"/>
              </a:rPr>
              <a:t>Tab-tangent</a:t>
            </a:r>
            <a:endParaRPr lang="sv-SE" sz="1000" b="1" dirty="0">
              <a:solidFill>
                <a:schemeClr val="tx1"/>
              </a:solidFill>
              <a:latin typeface="Tahoma" pitchFamily="34" charset="0"/>
              <a:ea typeface="Tahoma" pitchFamily="34" charset="0"/>
              <a:cs typeface="Tahoma" pitchFamily="34" charset="0"/>
            </a:endParaRPr>
          </a:p>
        </p:txBody>
      </p:sp>
      <p:sp>
        <p:nvSpPr>
          <p:cNvPr id="8" name="Rounded Rectangular Callout 7"/>
          <p:cNvSpPr/>
          <p:nvPr/>
        </p:nvSpPr>
        <p:spPr>
          <a:xfrm>
            <a:off x="755650" y="3248025"/>
            <a:ext cx="2008188" cy="33020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a:solidFill>
                  <a:schemeClr val="tx1"/>
                </a:solidFill>
                <a:latin typeface="Tahoma" pitchFamily="34" charset="0"/>
                <a:ea typeface="Tahoma" pitchFamily="34" charset="0"/>
                <a:cs typeface="Tahoma" pitchFamily="34" charset="0"/>
              </a:rPr>
              <a:t>Mellanslagstangent</a:t>
            </a:r>
          </a:p>
        </p:txBody>
      </p:sp>
      <p:sp>
        <p:nvSpPr>
          <p:cNvPr id="9" name="Rounded Rectangular Callout 8"/>
          <p:cNvSpPr/>
          <p:nvPr/>
        </p:nvSpPr>
        <p:spPr>
          <a:xfrm>
            <a:off x="3797300" y="3501008"/>
            <a:ext cx="1134740" cy="293117"/>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err="1">
                <a:solidFill>
                  <a:schemeClr val="tx1"/>
                </a:solidFill>
                <a:latin typeface="Tahoma" pitchFamily="34" charset="0"/>
                <a:ea typeface="Tahoma" pitchFamily="34" charset="0"/>
                <a:cs typeface="Tahoma" pitchFamily="34" charset="0"/>
              </a:rPr>
              <a:t>Alt-tangenter</a:t>
            </a:r>
            <a:endParaRPr lang="sv-SE" sz="1000" b="1" dirty="0">
              <a:solidFill>
                <a:schemeClr val="tx1"/>
              </a:solidFill>
              <a:latin typeface="Tahoma" pitchFamily="34" charset="0"/>
              <a:ea typeface="Tahoma" pitchFamily="34" charset="0"/>
              <a:cs typeface="Tahoma" pitchFamily="34" charset="0"/>
            </a:endParaRPr>
          </a:p>
        </p:txBody>
      </p:sp>
      <p:sp>
        <p:nvSpPr>
          <p:cNvPr id="10" name="Rounded Rectangular Callout 9"/>
          <p:cNvSpPr/>
          <p:nvPr/>
        </p:nvSpPr>
        <p:spPr>
          <a:xfrm>
            <a:off x="3851920" y="3789040"/>
            <a:ext cx="1050032" cy="21590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900" b="1" dirty="0" err="1">
                <a:solidFill>
                  <a:schemeClr val="tx1"/>
                </a:solidFill>
                <a:latin typeface="Tahoma" pitchFamily="34" charset="0"/>
                <a:ea typeface="Tahoma" pitchFamily="34" charset="0"/>
                <a:cs typeface="Tahoma" pitchFamily="34" charset="0"/>
              </a:rPr>
              <a:t>Win-tangenter</a:t>
            </a:r>
            <a:endParaRPr lang="sv-SE" sz="900" b="1" dirty="0">
              <a:solidFill>
                <a:schemeClr val="tx1"/>
              </a:solidFill>
              <a:latin typeface="Tahoma" pitchFamily="34" charset="0"/>
              <a:ea typeface="Tahoma" pitchFamily="34" charset="0"/>
              <a:cs typeface="Tahoma" pitchFamily="34" charset="0"/>
            </a:endParaRPr>
          </a:p>
        </p:txBody>
      </p:sp>
      <p:sp>
        <p:nvSpPr>
          <p:cNvPr id="11" name="Rounded Rectangular Callout 10"/>
          <p:cNvSpPr/>
          <p:nvPr/>
        </p:nvSpPr>
        <p:spPr>
          <a:xfrm>
            <a:off x="3995936" y="4005064"/>
            <a:ext cx="1062038" cy="288032"/>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900" b="1" dirty="0" err="1">
                <a:solidFill>
                  <a:schemeClr val="tx1"/>
                </a:solidFill>
                <a:latin typeface="Tahoma" pitchFamily="34" charset="0"/>
                <a:ea typeface="Tahoma" pitchFamily="34" charset="0"/>
                <a:cs typeface="Tahoma" pitchFamily="34" charset="0"/>
              </a:rPr>
              <a:t>Shift-tangenter</a:t>
            </a:r>
            <a:endParaRPr lang="sv-SE" sz="900" b="1" dirty="0">
              <a:solidFill>
                <a:schemeClr val="tx1"/>
              </a:solidFill>
              <a:latin typeface="Tahoma" pitchFamily="34" charset="0"/>
              <a:ea typeface="Tahoma" pitchFamily="34" charset="0"/>
              <a:cs typeface="Tahoma" pitchFamily="34" charset="0"/>
            </a:endParaRPr>
          </a:p>
        </p:txBody>
      </p:sp>
      <p:sp>
        <p:nvSpPr>
          <p:cNvPr id="12" name="Rounded Rectangular Callout 11"/>
          <p:cNvSpPr/>
          <p:nvPr/>
        </p:nvSpPr>
        <p:spPr>
          <a:xfrm>
            <a:off x="4067944" y="4293096"/>
            <a:ext cx="963538" cy="288032"/>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900" b="1" dirty="0" err="1">
                <a:solidFill>
                  <a:schemeClr val="tx1"/>
                </a:solidFill>
                <a:latin typeface="Tahoma" pitchFamily="34" charset="0"/>
                <a:ea typeface="Tahoma" pitchFamily="34" charset="0"/>
                <a:cs typeface="Tahoma" pitchFamily="34" charset="0"/>
              </a:rPr>
              <a:t>Ctrl-tangenter</a:t>
            </a:r>
            <a:endParaRPr lang="sv-SE" sz="900" b="1" dirty="0">
              <a:solidFill>
                <a:schemeClr val="tx1"/>
              </a:solidFill>
              <a:latin typeface="Tahoma" pitchFamily="34" charset="0"/>
              <a:ea typeface="Tahoma" pitchFamily="34" charset="0"/>
              <a:cs typeface="Tahoma" pitchFamily="34" charset="0"/>
            </a:endParaRPr>
          </a:p>
        </p:txBody>
      </p:sp>
      <p:sp>
        <p:nvSpPr>
          <p:cNvPr id="13" name="Rounded Rectangular Callout 12"/>
          <p:cNvSpPr/>
          <p:nvPr/>
        </p:nvSpPr>
        <p:spPr>
          <a:xfrm>
            <a:off x="5148262" y="1556792"/>
            <a:ext cx="1439961" cy="503783"/>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a:solidFill>
                  <a:schemeClr val="tx1"/>
                </a:solidFill>
                <a:latin typeface="Tahoma" pitchFamily="34" charset="0"/>
                <a:ea typeface="Tahoma" pitchFamily="34" charset="0"/>
                <a:cs typeface="Tahoma" pitchFamily="34" charset="0"/>
              </a:rPr>
              <a:t>Backstegstangent</a:t>
            </a:r>
          </a:p>
        </p:txBody>
      </p:sp>
      <p:sp>
        <p:nvSpPr>
          <p:cNvPr id="14" name="Rounded Rectangular Callout 13"/>
          <p:cNvSpPr/>
          <p:nvPr/>
        </p:nvSpPr>
        <p:spPr>
          <a:xfrm>
            <a:off x="2987824" y="1556792"/>
            <a:ext cx="2089001" cy="503783"/>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a:solidFill>
                  <a:schemeClr val="tx1"/>
                </a:solidFill>
                <a:latin typeface="Tahoma" pitchFamily="34" charset="0"/>
                <a:ea typeface="Tahoma" pitchFamily="34" charset="0"/>
                <a:cs typeface="Tahoma" pitchFamily="34" charset="0"/>
              </a:rPr>
              <a:t>Funktionstangenter  F1-F12</a:t>
            </a:r>
          </a:p>
        </p:txBody>
      </p:sp>
      <p:sp>
        <p:nvSpPr>
          <p:cNvPr id="15" name="Rounded Rectangular Callout 14"/>
          <p:cNvSpPr/>
          <p:nvPr/>
        </p:nvSpPr>
        <p:spPr>
          <a:xfrm>
            <a:off x="6732588" y="3840163"/>
            <a:ext cx="1871662" cy="341312"/>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a:solidFill>
                  <a:schemeClr val="tx1"/>
                </a:solidFill>
                <a:latin typeface="Tahoma" pitchFamily="34" charset="0"/>
                <a:ea typeface="Tahoma" pitchFamily="34" charset="0"/>
                <a:cs typeface="Tahoma" pitchFamily="34" charset="0"/>
              </a:rPr>
              <a:t>Numeriska tangenter</a:t>
            </a:r>
          </a:p>
        </p:txBody>
      </p:sp>
      <p:sp>
        <p:nvSpPr>
          <p:cNvPr id="16" name="Rounded Rectangular Callout 15"/>
          <p:cNvSpPr/>
          <p:nvPr/>
        </p:nvSpPr>
        <p:spPr>
          <a:xfrm>
            <a:off x="5327650" y="3894138"/>
            <a:ext cx="1044550" cy="398958"/>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err="1">
                <a:solidFill>
                  <a:schemeClr val="tx1"/>
                </a:solidFill>
                <a:latin typeface="Tahoma" pitchFamily="34" charset="0"/>
                <a:ea typeface="Tahoma" pitchFamily="34" charset="0"/>
                <a:cs typeface="Tahoma" pitchFamily="34" charset="0"/>
              </a:rPr>
              <a:t>Enter-tangent</a:t>
            </a:r>
            <a:endParaRPr lang="sv-SE" sz="1000" b="1" dirty="0">
              <a:solidFill>
                <a:schemeClr val="tx1"/>
              </a:solidFill>
              <a:latin typeface="Tahoma" pitchFamily="34" charset="0"/>
              <a:ea typeface="Tahoma" pitchFamily="34" charset="0"/>
              <a:cs typeface="Tahoma" pitchFamily="34" charset="0"/>
            </a:endParaRPr>
          </a:p>
        </p:txBody>
      </p:sp>
      <p:sp>
        <p:nvSpPr>
          <p:cNvPr id="17" name="Rounded Rectangular Callout 16"/>
          <p:cNvSpPr/>
          <p:nvPr/>
        </p:nvSpPr>
        <p:spPr>
          <a:xfrm>
            <a:off x="5868144" y="3573016"/>
            <a:ext cx="936104" cy="36004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a:solidFill>
                  <a:schemeClr val="tx1"/>
                </a:solidFill>
                <a:latin typeface="Tahoma" pitchFamily="34" charset="0"/>
                <a:ea typeface="Tahoma" pitchFamily="34" charset="0"/>
                <a:cs typeface="Tahoma" pitchFamily="34" charset="0"/>
              </a:rPr>
              <a:t>Piltangenter</a:t>
            </a:r>
            <a:endParaRPr lang="sv-SE" sz="800" b="1" dirty="0">
              <a:solidFill>
                <a:schemeClr val="tx1"/>
              </a:solidFill>
              <a:latin typeface="Tahoma" pitchFamily="34" charset="0"/>
              <a:ea typeface="Tahoma" pitchFamily="34" charset="0"/>
              <a:cs typeface="Tahoma" pitchFamily="34" charset="0"/>
            </a:endParaRPr>
          </a:p>
        </p:txBody>
      </p:sp>
      <p:sp>
        <p:nvSpPr>
          <p:cNvPr id="18" name="Rounded Rectangular Callout 17"/>
          <p:cNvSpPr/>
          <p:nvPr/>
        </p:nvSpPr>
        <p:spPr>
          <a:xfrm>
            <a:off x="7235825" y="2600325"/>
            <a:ext cx="1368425" cy="21590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900" b="1" dirty="0" err="1">
                <a:solidFill>
                  <a:schemeClr val="tx1"/>
                </a:solidFill>
                <a:latin typeface="Tahoma" pitchFamily="34" charset="0"/>
                <a:ea typeface="Tahoma" pitchFamily="34" charset="0"/>
                <a:cs typeface="Tahoma" pitchFamily="34" charset="0"/>
              </a:rPr>
              <a:t>NumLuck-tangent</a:t>
            </a:r>
            <a:endParaRPr lang="sv-SE" sz="900" b="1" dirty="0">
              <a:solidFill>
                <a:schemeClr val="tx1"/>
              </a:solidFill>
              <a:latin typeface="Tahoma" pitchFamily="34" charset="0"/>
              <a:ea typeface="Tahoma" pitchFamily="34" charset="0"/>
              <a:cs typeface="Tahoma" pitchFamily="34" charset="0"/>
            </a:endParaRPr>
          </a:p>
        </p:txBody>
      </p:sp>
      <p:sp>
        <p:nvSpPr>
          <p:cNvPr id="19" name="Rounded Rectangular Callout 18"/>
          <p:cNvSpPr/>
          <p:nvPr/>
        </p:nvSpPr>
        <p:spPr>
          <a:xfrm>
            <a:off x="7308304" y="2857500"/>
            <a:ext cx="1594396" cy="283468"/>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900" b="1" dirty="0" err="1">
                <a:solidFill>
                  <a:schemeClr val="tx1"/>
                </a:solidFill>
                <a:latin typeface="Tahoma" pitchFamily="34" charset="0"/>
                <a:ea typeface="Tahoma" pitchFamily="34" charset="0"/>
                <a:cs typeface="Tahoma" pitchFamily="34" charset="0"/>
              </a:rPr>
              <a:t>Home-</a:t>
            </a:r>
            <a:r>
              <a:rPr lang="sv-SE" sz="900" b="1" dirty="0">
                <a:solidFill>
                  <a:schemeClr val="tx1"/>
                </a:solidFill>
                <a:latin typeface="Tahoma" pitchFamily="34" charset="0"/>
                <a:ea typeface="Tahoma" pitchFamily="34" charset="0"/>
                <a:cs typeface="Tahoma" pitchFamily="34" charset="0"/>
              </a:rPr>
              <a:t> och </a:t>
            </a:r>
            <a:r>
              <a:rPr lang="sv-SE" sz="900" b="1" dirty="0" err="1">
                <a:solidFill>
                  <a:schemeClr val="tx1"/>
                </a:solidFill>
                <a:latin typeface="Tahoma" pitchFamily="34" charset="0"/>
                <a:ea typeface="Tahoma" pitchFamily="34" charset="0"/>
                <a:cs typeface="Tahoma" pitchFamily="34" charset="0"/>
              </a:rPr>
              <a:t>End-tangenter</a:t>
            </a:r>
            <a:endParaRPr lang="sv-SE" sz="900" b="1" dirty="0">
              <a:solidFill>
                <a:schemeClr val="tx1"/>
              </a:solidFill>
              <a:latin typeface="Tahoma" pitchFamily="34" charset="0"/>
              <a:ea typeface="Tahoma" pitchFamily="34" charset="0"/>
              <a:cs typeface="Tahoma" pitchFamily="34" charset="0"/>
            </a:endParaRPr>
          </a:p>
        </p:txBody>
      </p:sp>
      <p:sp>
        <p:nvSpPr>
          <p:cNvPr id="20" name="Rounded Rectangular Callout 19"/>
          <p:cNvSpPr/>
          <p:nvPr/>
        </p:nvSpPr>
        <p:spPr>
          <a:xfrm>
            <a:off x="7327900" y="3138488"/>
            <a:ext cx="1132532" cy="21590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900" dirty="0" err="1">
                <a:solidFill>
                  <a:schemeClr val="tx1"/>
                </a:solidFill>
                <a:latin typeface="Tahoma" pitchFamily="34" charset="0"/>
                <a:ea typeface="Tahoma" pitchFamily="34" charset="0"/>
                <a:cs typeface="Tahoma" pitchFamily="34" charset="0"/>
              </a:rPr>
              <a:t>Delete-tangent</a:t>
            </a:r>
            <a:endParaRPr lang="sv-SE" sz="900" dirty="0">
              <a:solidFill>
                <a:schemeClr val="tx1"/>
              </a:solidFill>
              <a:latin typeface="Tahoma" pitchFamily="34" charset="0"/>
              <a:ea typeface="Tahoma" pitchFamily="34" charset="0"/>
              <a:cs typeface="Tahoma" pitchFamily="34" charset="0"/>
            </a:endParaRPr>
          </a:p>
        </p:txBody>
      </p:sp>
      <p:sp>
        <p:nvSpPr>
          <p:cNvPr id="21" name="Rounded Rectangular Callout 20"/>
          <p:cNvSpPr/>
          <p:nvPr/>
        </p:nvSpPr>
        <p:spPr>
          <a:xfrm>
            <a:off x="7380312" y="2060848"/>
            <a:ext cx="1271587" cy="241300"/>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900" b="1" dirty="0" err="1">
                <a:solidFill>
                  <a:schemeClr val="tx1"/>
                </a:solidFill>
                <a:latin typeface="Tahoma" pitchFamily="34" charset="0"/>
                <a:ea typeface="Tahoma" pitchFamily="34" charset="0"/>
                <a:cs typeface="Tahoma" pitchFamily="34" charset="0"/>
              </a:rPr>
              <a:t>Insert-tangent</a:t>
            </a:r>
            <a:endParaRPr lang="sv-SE" sz="900" b="1" dirty="0">
              <a:solidFill>
                <a:schemeClr val="tx1"/>
              </a:solidFill>
              <a:latin typeface="Tahoma" pitchFamily="34" charset="0"/>
              <a:ea typeface="Tahoma" pitchFamily="34" charset="0"/>
              <a:cs typeface="Tahoma" pitchFamily="34" charset="0"/>
            </a:endParaRPr>
          </a:p>
        </p:txBody>
      </p:sp>
      <p:sp>
        <p:nvSpPr>
          <p:cNvPr id="22" name="Rounded Rectangular Callout 21"/>
          <p:cNvSpPr/>
          <p:nvPr/>
        </p:nvSpPr>
        <p:spPr>
          <a:xfrm>
            <a:off x="7332663" y="2301875"/>
            <a:ext cx="1559817" cy="263525"/>
          </a:xfrm>
          <a:prstGeom prst="wedgeRoundRectCallout">
            <a:avLst>
              <a:gd name="adj1" fmla="val 49825"/>
              <a:gd name="adj2" fmla="val 2502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900" b="1" dirty="0">
                <a:solidFill>
                  <a:schemeClr val="tx1"/>
                </a:solidFill>
                <a:latin typeface="Tahoma" pitchFamily="34" charset="0"/>
                <a:ea typeface="Tahoma" pitchFamily="34" charset="0"/>
                <a:cs typeface="Tahoma" pitchFamily="34" charset="0"/>
              </a:rPr>
              <a:t>Page </a:t>
            </a:r>
            <a:r>
              <a:rPr lang="sv-SE" sz="900" b="1" dirty="0" err="1">
                <a:solidFill>
                  <a:schemeClr val="tx1"/>
                </a:solidFill>
                <a:latin typeface="Tahoma" pitchFamily="34" charset="0"/>
                <a:ea typeface="Tahoma" pitchFamily="34" charset="0"/>
                <a:cs typeface="Tahoma" pitchFamily="34" charset="0"/>
              </a:rPr>
              <a:t>up-</a:t>
            </a:r>
            <a:r>
              <a:rPr lang="sv-SE" sz="900" b="1" dirty="0">
                <a:solidFill>
                  <a:schemeClr val="tx1"/>
                </a:solidFill>
                <a:latin typeface="Tahoma" pitchFamily="34" charset="0"/>
                <a:ea typeface="Tahoma" pitchFamily="34" charset="0"/>
                <a:cs typeface="Tahoma" pitchFamily="34" charset="0"/>
              </a:rPr>
              <a:t> och Page </a:t>
            </a:r>
            <a:r>
              <a:rPr lang="sv-SE" sz="900" b="1" dirty="0" err="1">
                <a:solidFill>
                  <a:schemeClr val="tx1"/>
                </a:solidFill>
                <a:latin typeface="Tahoma" pitchFamily="34" charset="0"/>
                <a:ea typeface="Tahoma" pitchFamily="34" charset="0"/>
                <a:cs typeface="Tahoma" pitchFamily="34" charset="0"/>
              </a:rPr>
              <a:t>down-tangenter</a:t>
            </a:r>
            <a:endParaRPr lang="sv-SE" sz="900" b="1" dirty="0">
              <a:solidFill>
                <a:schemeClr val="tx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arn(inVertical)">
                                      <p:cBhvr>
                                        <p:cTn id="60" dur="500"/>
                                        <p:tgtEl>
                                          <p:spTgt spid="21"/>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par>
                                <p:cTn id="64" presetID="16" presetClass="entr" presetSubtype="21" fill="hold" nodeType="withEffect">
                                  <p:stCondLst>
                                    <p:cond delay="0"/>
                                  </p:stCondLst>
                                  <p:childTnLst>
                                    <p:set>
                                      <p:cBhvr>
                                        <p:cTn id="65" dur="1" fill="hold">
                                          <p:stCondLst>
                                            <p:cond delay="0"/>
                                          </p:stCondLst>
                                        </p:cTn>
                                        <p:tgtEl>
                                          <p:spTgt spid="16393"/>
                                        </p:tgtEl>
                                        <p:attrNameLst>
                                          <p:attrName>style.visibility</p:attrName>
                                        </p:attrNameLst>
                                      </p:cBhvr>
                                      <p:to>
                                        <p:strVal val="visible"/>
                                      </p:to>
                                    </p:set>
                                    <p:animEffect transition="in" filter="barn(inVertical)">
                                      <p:cBhvr>
                                        <p:cTn id="66" dur="5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539552" y="1"/>
            <a:ext cx="8604448" cy="1268760"/>
          </a:xfrm>
        </p:spPr>
        <p:txBody>
          <a:bodyPr anchor="ctr" anchorCtr="1"/>
          <a:lstStyle/>
          <a:p>
            <a:pPr eaLnBrk="1" hangingPunct="1">
              <a:defRPr/>
            </a:pPr>
            <a:br>
              <a:rPr lang="en-US" sz="1600" b="1" dirty="0">
                <a:effectLst>
                  <a:outerShdw blurRad="38100" dist="38100" dir="2700000" algn="tl">
                    <a:srgbClr val="C0C0C0"/>
                  </a:outerShdw>
                </a:effectLst>
                <a:latin typeface="Tahoma" pitchFamily="34" charset="0"/>
                <a:ea typeface="Tahoma" pitchFamily="34" charset="0"/>
                <a:cs typeface="Tahoma" pitchFamily="34" charset="0"/>
              </a:rPr>
            </a:br>
            <a:r>
              <a:rPr lang="sv-SE" dirty="0">
                <a:solidFill>
                  <a:schemeClr val="accent1"/>
                </a:solidFill>
                <a:latin typeface="Tahoma" pitchFamily="34" charset="0"/>
                <a:ea typeface="Tahoma" pitchFamily="34" charset="0"/>
                <a:cs typeface="Tahoma" pitchFamily="34" charset="0"/>
              </a:rPr>
              <a:t>Tangentbordets grupper </a:t>
            </a:r>
          </a:p>
        </p:txBody>
      </p:sp>
      <p:sp>
        <p:nvSpPr>
          <p:cNvPr id="18435" name="Rectangle 3" descr="70 %"/>
          <p:cNvSpPr>
            <a:spLocks noGrp="1" noChangeArrowheads="1"/>
          </p:cNvSpPr>
          <p:nvPr>
            <p:ph type="body" idx="4294967295"/>
          </p:nvPr>
        </p:nvSpPr>
        <p:spPr>
          <a:xfrm>
            <a:off x="467544" y="1196752"/>
            <a:ext cx="8244408" cy="5328890"/>
          </a:xfrm>
        </p:spPr>
        <p:txBody>
          <a:bodyPr>
            <a:noAutofit/>
          </a:bodyPr>
          <a:lstStyle/>
          <a:p>
            <a:r>
              <a:rPr lang="sv-SE" sz="2200" dirty="0">
                <a:latin typeface="Tahoma" pitchFamily="34" charset="0"/>
                <a:ea typeface="Tahoma" pitchFamily="34" charset="0"/>
                <a:cs typeface="Tahoma" pitchFamily="34" charset="0"/>
              </a:rPr>
              <a:t>Tangenter för bokstäver och siffror.</a:t>
            </a:r>
          </a:p>
          <a:p>
            <a:r>
              <a:rPr lang="sv-SE" sz="2200" dirty="0">
                <a:latin typeface="Tahoma" pitchFamily="34" charset="0"/>
                <a:ea typeface="Tahoma" pitchFamily="34" charset="0"/>
                <a:cs typeface="Tahoma" pitchFamily="34" charset="0"/>
              </a:rPr>
              <a:t>Kontrolltangenterna (CTRL, Alt, ESC, </a:t>
            </a:r>
            <a:r>
              <a:rPr lang="sv-SE" sz="2200" dirty="0" err="1">
                <a:latin typeface="Tahoma" pitchFamily="34" charset="0"/>
                <a:ea typeface="Tahoma" pitchFamily="34" charset="0"/>
                <a:cs typeface="Tahoma" pitchFamily="34" charset="0"/>
              </a:rPr>
              <a:t>Win</a:t>
            </a:r>
            <a:r>
              <a:rPr lang="sv-SE" sz="2200" dirty="0">
                <a:latin typeface="Tahoma" pitchFamily="34" charset="0"/>
                <a:ea typeface="Tahoma" pitchFamily="34" charset="0"/>
                <a:cs typeface="Tahoma" pitchFamily="34" charset="0"/>
              </a:rPr>
              <a:t>). Tangenter som används var för sig eller i kombination med andra tangenter för att utföra vissa åtgärder.</a:t>
            </a:r>
          </a:p>
          <a:p>
            <a:r>
              <a:rPr lang="sv-SE" sz="2200" dirty="0">
                <a:latin typeface="Tahoma" pitchFamily="34" charset="0"/>
                <a:ea typeface="Tahoma" pitchFamily="34" charset="0"/>
                <a:cs typeface="Tahoma" pitchFamily="34" charset="0"/>
              </a:rPr>
              <a:t>Funktionstangenterna (F1, F2, F3, F4 ......... F12) används för att utföra specifika funktion. Funktionstangenter har olika funktioner i olika program. Vi kommer att förklara hur några av dem används i Windows.</a:t>
            </a:r>
          </a:p>
          <a:p>
            <a:r>
              <a:rPr lang="sv-SE" sz="2200" dirty="0">
                <a:latin typeface="Tahoma" pitchFamily="34" charset="0"/>
                <a:ea typeface="Tahoma" pitchFamily="34" charset="0"/>
                <a:cs typeface="Tahoma" pitchFamily="34" charset="0"/>
              </a:rPr>
              <a:t>Navigeringstangenterna (piltangenterna, HOME, END ,PAGE UP, PAGE DOWN, DELETE , INSERT) används för att navigera i dokument eller webbsidor och för att redigera text .</a:t>
            </a:r>
          </a:p>
          <a:p>
            <a:r>
              <a:rPr lang="sv-SE" sz="2200" dirty="0">
                <a:latin typeface="Tahoma" pitchFamily="34" charset="0"/>
                <a:ea typeface="Tahoma" pitchFamily="34" charset="0"/>
                <a:cs typeface="Tahoma" pitchFamily="34" charset="0"/>
              </a:rPr>
              <a:t>Numeriskt tangentbord. Det numeriska tangentbordet gör att du kan skriva in siffror snabbt eftersom de är grupperade tillsammans. Numeriskt tangentbord finns inte på vissa bärbara datorer.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arn(inVertical)">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barn(inVertical)">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barn(inVertical)">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barn(inVertical)">
                                      <p:cBhvr>
                                        <p:cTn id="22" dur="500"/>
                                        <p:tgtEl>
                                          <p:spTgt spid="18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barn(inVertical)">
                                      <p:cBhvr>
                                        <p:cTn id="27"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87" name="Group 59"/>
          <p:cNvGraphicFramePr>
            <a:graphicFrameLocks noGrp="1"/>
          </p:cNvGraphicFramePr>
          <p:nvPr/>
        </p:nvGraphicFramePr>
        <p:xfrm>
          <a:off x="1619673" y="-3"/>
          <a:ext cx="6912768" cy="6858008"/>
        </p:xfrm>
        <a:graphic>
          <a:graphicData uri="http://schemas.openxmlformats.org/drawingml/2006/table">
            <a:tbl>
              <a:tblPr rtl="1"/>
              <a:tblGrid>
                <a:gridCol w="5509401">
                  <a:extLst>
                    <a:ext uri="{9D8B030D-6E8A-4147-A177-3AD203B41FA5}">
                      <a16:colId xmlns:a16="http://schemas.microsoft.com/office/drawing/2014/main" val="20000"/>
                    </a:ext>
                  </a:extLst>
                </a:gridCol>
                <a:gridCol w="1403367">
                  <a:extLst>
                    <a:ext uri="{9D8B030D-6E8A-4147-A177-3AD203B41FA5}">
                      <a16:colId xmlns:a16="http://schemas.microsoft.com/office/drawing/2014/main" val="20001"/>
                    </a:ext>
                  </a:extLst>
                </a:gridCol>
              </a:tblGrid>
              <a:tr h="875947">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Håll ner SHIFT när du trycker på en bokstav så blir den bokstaven stor. </a:t>
                      </a:r>
                      <a:b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b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SHIFT används också med de övre tecknen på tangenterna, t.ex. ! ” % * &amp; / </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SHIFT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523027">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Använd CAPS LOCK när du vill skriva flera stora bokstäver. En lysdiod på tangentbordet visar när denna tangent är aktiverad. </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CAPS LOCK</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531825">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Flyttar markören framåt. Det går att ställa in på fönstrets linjal.</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TAB                </a:t>
                      </a:r>
                      <a:r>
                        <a:rPr kumimoji="0" lang="sv-SE" sz="1000" b="0" i="0" u="none" strike="noStrike" cap="none" normalizeH="0" baseline="0" dirty="0">
                          <a:ln>
                            <a:noFill/>
                          </a:ln>
                          <a:solidFill>
                            <a:schemeClr val="tx1"/>
                          </a:solidFill>
                          <a:effectLst/>
                          <a:latin typeface="Tahoma" pitchFamily="34" charset="0"/>
                          <a:ea typeface="Tahoma" pitchFamily="34" charset="0"/>
                          <a:cs typeface="Tahoma" pitchFamily="34" charset="0"/>
                        </a:rPr>
                        <a:t>(två motriktade pilar)</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36259">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Sätter in mellanrum (SPACE på engelska) mellan orden. </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Mellanslag</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375406">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Suddar ut det tecken som finns till vänster om markören.</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 Backsteg   </a:t>
                      </a:r>
                      <a:r>
                        <a:rPr kumimoji="0" lang="sv-SE" sz="1000" b="1" i="0" u="none" strike="noStrike" cap="none" normalizeH="0" baseline="0" dirty="0">
                          <a:ln>
                            <a:noFill/>
                          </a:ln>
                          <a:solidFill>
                            <a:schemeClr val="tx1"/>
                          </a:solidFill>
                          <a:effectLst/>
                          <a:latin typeface="Tahoma" pitchFamily="34" charset="0"/>
                          <a:ea typeface="Tahoma" pitchFamily="34" charset="0"/>
                          <a:cs typeface="Tahoma" pitchFamily="34" charset="0"/>
                        </a:rPr>
                        <a:t>(tjock vänsterpil)</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656960">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Flyttar markören till början av nästa rad. </a:t>
                      </a:r>
                      <a:b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b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Om du trycker på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Enter</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i en dialogruta aktiveras den markerade knappen.</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ENTER</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244405">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Avbryter den aktuella aktiviteten.</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ESC</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656960">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Trycker man på den visas ofta en meny. Den utför samma kommandon som när man högerklickar</a:t>
                      </a:r>
                      <a:endParaRPr kumimoji="0" lang="sv-SE" sz="1400" b="0" i="0" u="none" strike="noStrike" cap="none" normalizeH="0" baseline="0" dirty="0">
                        <a:ln>
                          <a:noFill/>
                        </a:ln>
                        <a:solidFill>
                          <a:srgbClr val="FF0000"/>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  Menytangent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236259">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Öppnar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Start-menyn</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Windows</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236259">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Flyttar markören till början av raden.</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HOME</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236259">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Flyttar markören till slutet av raden. </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END</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r h="312838">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Suddar det tecken som finns till höger om markören.</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DELETE</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1"/>
                  </a:ext>
                </a:extLst>
              </a:tr>
              <a:tr h="369867">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Infogar ny texten i den tidigare texten.</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INSERT</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2"/>
                  </a:ext>
                </a:extLst>
              </a:tr>
              <a:tr h="236259">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Flyttar markören en sida upp.</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Page Up</a:t>
                      </a:r>
                      <a:endPar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3"/>
                  </a:ext>
                </a:extLst>
              </a:tr>
              <a:tr h="236259">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Flyttar markören en sida ner.</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Page </a:t>
                      </a:r>
                      <a:r>
                        <a:rPr kumimoji="0" lang="sv-SE" sz="1400" b="1" i="0" u="none" strike="noStrike" cap="none" normalizeH="0" baseline="0" dirty="0" err="1">
                          <a:ln>
                            <a:noFill/>
                          </a:ln>
                          <a:solidFill>
                            <a:schemeClr val="tx1"/>
                          </a:solidFill>
                          <a:effectLst/>
                          <a:latin typeface="Tahoma" pitchFamily="34" charset="0"/>
                          <a:ea typeface="Tahoma" pitchFamily="34" charset="0"/>
                          <a:cs typeface="Tahoma" pitchFamily="34" charset="0"/>
                        </a:rPr>
                        <a:t>Down</a:t>
                      </a:r>
                      <a:endPar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4"/>
                  </a:ext>
                </a:extLst>
              </a:tr>
              <a:tr h="236259">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Flyttar  markören ett steg i pilens riktning.</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rPr>
                        <a:t>Piltangenter</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5"/>
                  </a:ext>
                </a:extLst>
              </a:tr>
              <a:tr h="656960">
                <a:tc>
                  <a:txBody>
                    <a:bodyPr/>
                    <a:lstStyle/>
                    <a:p>
                      <a:pPr marL="0" marR="0" lvl="0" indent="0" algn="l" defTabSz="914400" rtl="0" eaLnBrk="1" fontAlgn="base" latinLnBrk="0" hangingPunct="1">
                        <a:lnSpc>
                          <a:spcPct val="100000"/>
                        </a:lnSpc>
                        <a:spcBef>
                          <a:spcPct val="0"/>
                        </a:spcBef>
                        <a:spcAft>
                          <a:spcPts val="1413"/>
                        </a:spcAft>
                        <a:buClrTx/>
                        <a:buSzTx/>
                        <a:buFontTx/>
                        <a:buNone/>
                        <a:tabLst/>
                      </a:pP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Tryck ned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Num</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a:t>
                      </a:r>
                      <a:r>
                        <a:rPr kumimoji="0" lang="sv-SE" sz="1400" b="0" i="0" u="none" strike="noStrike" cap="none" normalizeH="0" baseline="0" dirty="0" err="1">
                          <a:ln>
                            <a:noFill/>
                          </a:ln>
                          <a:solidFill>
                            <a:schemeClr val="tx1"/>
                          </a:solidFill>
                          <a:effectLst/>
                          <a:latin typeface="Tahoma" pitchFamily="34" charset="0"/>
                          <a:ea typeface="Tahoma" pitchFamily="34" charset="0"/>
                          <a:cs typeface="Tahoma" pitchFamily="34" charset="0"/>
                        </a:rPr>
                        <a:t>Lock-tangenten</a:t>
                      </a:r>
                      <a:r>
                        <a:rPr kumimoji="0" lang="sv-SE" sz="1400" b="0" i="0" u="none" strike="noStrike" cap="none" normalizeH="0" baseline="0" dirty="0">
                          <a:ln>
                            <a:noFill/>
                          </a:ln>
                          <a:solidFill>
                            <a:schemeClr val="tx1"/>
                          </a:solidFill>
                          <a:effectLst/>
                          <a:latin typeface="Tahoma" pitchFamily="34" charset="0"/>
                          <a:ea typeface="Tahoma" pitchFamily="34" charset="0"/>
                          <a:cs typeface="Tahoma" pitchFamily="34" charset="0"/>
                        </a:rPr>
                        <a:t> när du vill använda det numeriska tangentbordet för att skriva in siffror. De flesta tangentbord har en lysdiod som visar när det numeriska tangentbordet är aktiverat. </a:t>
                      </a: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ts val="1413"/>
                        </a:spcAft>
                        <a:buClrTx/>
                        <a:buSzTx/>
                        <a:buFontTx/>
                        <a:buNone/>
                        <a:tabLst/>
                      </a:pPr>
                      <a:r>
                        <a:rPr kumimoji="0" lang="en-US" sz="1400" b="1" i="0" u="none" strike="noStrike" cap="none" normalizeH="0" baseline="0" dirty="0">
                          <a:ln>
                            <a:noFill/>
                          </a:ln>
                          <a:solidFill>
                            <a:schemeClr val="tx1"/>
                          </a:solidFill>
                          <a:effectLst/>
                          <a:latin typeface="Tahoma" pitchFamily="34" charset="0"/>
                          <a:ea typeface="Tahoma" pitchFamily="34" charset="0"/>
                          <a:cs typeface="Tahoma" pitchFamily="34" charset="0"/>
                        </a:rPr>
                        <a:t>Num Lock</a:t>
                      </a:r>
                      <a:endParaRPr kumimoji="0" lang="sv-SE" sz="1400" b="1"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marL="54429" marR="54429" marT="0" marB="0" anchor="ctr" horzOverflow="overflow">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87"/>
                                        </p:tgtEl>
                                        <p:attrNameLst>
                                          <p:attrName>style.visibility</p:attrName>
                                        </p:attrNameLst>
                                      </p:cBhvr>
                                      <p:to>
                                        <p:strVal val="visible"/>
                                      </p:to>
                                    </p:set>
                                    <p:animEffect transition="in" filter="barn(inVertical)">
                                      <p:cBhvr>
                                        <p:cTn id="7" dur="500"/>
                                        <p:tgtEl>
                                          <p:spTgt spid="22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6" name="Rectangle 116"/>
          <p:cNvSpPr>
            <a:spLocks noGrp="1" noChangeArrowheads="1"/>
          </p:cNvSpPr>
          <p:nvPr>
            <p:ph type="title" idx="4294967295"/>
          </p:nvPr>
        </p:nvSpPr>
        <p:spPr>
          <a:xfrm>
            <a:off x="0" y="301625"/>
            <a:ext cx="9144000" cy="1143000"/>
          </a:xfrm>
        </p:spPr>
        <p:txBody>
          <a:bodyPr anchor="ctr" anchorCtr="1">
            <a:normAutofit/>
          </a:bodyPr>
          <a:lstStyle/>
          <a:p>
            <a:pPr eaLnBrk="1" hangingPunct="1">
              <a:defRPr/>
            </a:pPr>
            <a:r>
              <a:rPr lang="sv-SE" dirty="0">
                <a:solidFill>
                  <a:schemeClr val="accent1"/>
                </a:solidFill>
                <a:latin typeface="Tahoma" pitchFamily="34" charset="0"/>
                <a:ea typeface="Tahoma" pitchFamily="34" charset="0"/>
                <a:cs typeface="Tahoma" pitchFamily="34" charset="0"/>
              </a:rPr>
              <a:t>Snabbkommandon</a:t>
            </a:r>
          </a:p>
        </p:txBody>
      </p:sp>
      <p:graphicFrame>
        <p:nvGraphicFramePr>
          <p:cNvPr id="23723" name="Group 171"/>
          <p:cNvGraphicFramePr>
            <a:graphicFrameLocks noGrp="1"/>
          </p:cNvGraphicFramePr>
          <p:nvPr/>
        </p:nvGraphicFramePr>
        <p:xfrm>
          <a:off x="1187624" y="1916832"/>
          <a:ext cx="6854825" cy="4105276"/>
        </p:xfrm>
        <a:graphic>
          <a:graphicData uri="http://schemas.openxmlformats.org/drawingml/2006/table">
            <a:tbl>
              <a:tblPr rtl="1"/>
              <a:tblGrid>
                <a:gridCol w="5330825">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Byter mellan öppnade fönster</a:t>
                      </a:r>
                      <a:endParaRPr kumimoji="0" lang="ar-SA"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rgbClr val="003300"/>
                          </a:solidFill>
                          <a:effectLst/>
                          <a:latin typeface="Tahoma" pitchFamily="34" charset="0"/>
                          <a:ea typeface="Tahoma" pitchFamily="34" charset="0"/>
                          <a:cs typeface="Tahoma" pitchFamily="34" charset="0"/>
                        </a:rPr>
                        <a:t>ALT+TAB</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48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Växlar mellan språk (som är installerade)</a:t>
                      </a:r>
                      <a:endParaRPr kumimoji="0" lang="ar-IQ"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err="1">
                          <a:ln>
                            <a:noFill/>
                          </a:ln>
                          <a:solidFill>
                            <a:srgbClr val="003300"/>
                          </a:solidFill>
                          <a:effectLst/>
                          <a:latin typeface="Tahoma" pitchFamily="34" charset="0"/>
                          <a:ea typeface="Tahoma" pitchFamily="34" charset="0"/>
                          <a:cs typeface="Tahoma" pitchFamily="34" charset="0"/>
                        </a:rPr>
                        <a:t>ALT+Shift</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Markerar allt</a:t>
                      </a:r>
                      <a:endParaRPr kumimoji="0" lang="ar-IQ"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rgbClr val="003300"/>
                          </a:solidFill>
                          <a:effectLst/>
                          <a:latin typeface="Tahoma" pitchFamily="34" charset="0"/>
                          <a:ea typeface="Tahoma" pitchFamily="34" charset="0"/>
                          <a:cs typeface="Tahoma" pitchFamily="34" charset="0"/>
                        </a:rPr>
                        <a:t>CTRL+A</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38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Kopierar</a:t>
                      </a:r>
                      <a:endParaRPr kumimoji="0" lang="ar-SA"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rgbClr val="003300"/>
                          </a:solidFill>
                          <a:effectLst/>
                          <a:latin typeface="Tahoma" pitchFamily="34" charset="0"/>
                          <a:ea typeface="Tahoma" pitchFamily="34" charset="0"/>
                          <a:cs typeface="Tahoma" pitchFamily="34" charset="0"/>
                        </a:rPr>
                        <a:t>CTRL+C</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Klipper ut</a:t>
                      </a:r>
                      <a:endParaRPr kumimoji="0" lang="ar-SA"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rgbClr val="003300"/>
                          </a:solidFill>
                          <a:effectLst/>
                          <a:latin typeface="Tahoma" pitchFamily="34" charset="0"/>
                          <a:ea typeface="Tahoma" pitchFamily="34" charset="0"/>
                          <a:cs typeface="Tahoma" pitchFamily="34" charset="0"/>
                        </a:rPr>
                        <a:t>CTRL+X</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Klistrar in</a:t>
                      </a:r>
                      <a:endParaRPr kumimoji="0" lang="ar-SA"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rgbClr val="003300"/>
                          </a:solidFill>
                          <a:effectLst/>
                          <a:latin typeface="Tahoma" pitchFamily="34" charset="0"/>
                          <a:ea typeface="Tahoma" pitchFamily="34" charset="0"/>
                          <a:cs typeface="Tahoma" pitchFamily="34" charset="0"/>
                        </a:rPr>
                        <a:t>CTRL+V</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Tahoma" pitchFamily="34" charset="0"/>
                          <a:ea typeface="Tahoma" pitchFamily="34" charset="0"/>
                          <a:cs typeface="Tahoma" pitchFamily="34" charset="0"/>
                        </a:rPr>
                        <a:t>Sparar</a:t>
                      </a:r>
                      <a:endParaRPr kumimoji="0" lang="en-US"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rgbClr val="003300"/>
                          </a:solidFill>
                          <a:effectLst/>
                          <a:latin typeface="Tahoma" pitchFamily="34" charset="0"/>
                          <a:ea typeface="Tahoma" pitchFamily="34" charset="0"/>
                          <a:cs typeface="Tahoma" pitchFamily="34" charset="0"/>
                        </a:rPr>
                        <a:t>CTRL+S</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38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rPr>
                        <a:t>Ångrar sista åtgärden</a:t>
                      </a:r>
                      <a:endParaRPr kumimoji="0" lang="ar-IQ"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rgbClr val="003300"/>
                          </a:solidFill>
                          <a:effectLst/>
                          <a:latin typeface="Tahoma" pitchFamily="34" charset="0"/>
                          <a:ea typeface="Tahoma" pitchFamily="34" charset="0"/>
                          <a:cs typeface="Tahoma" pitchFamily="34" charset="0"/>
                        </a:rPr>
                        <a:t>CTRL+Z</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5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0" i="0" u="none" strike="noStrike" cap="none" normalizeH="0" baseline="0">
                          <a:ln>
                            <a:noFill/>
                          </a:ln>
                          <a:solidFill>
                            <a:schemeClr val="tx1"/>
                          </a:solidFill>
                          <a:effectLst/>
                          <a:latin typeface="Tahoma" pitchFamily="34" charset="0"/>
                          <a:ea typeface="Tahoma" pitchFamily="34" charset="0"/>
                          <a:cs typeface="Tahoma" pitchFamily="34" charset="0"/>
                        </a:rPr>
                        <a:t>  Öppnar fil i öppet program</a:t>
                      </a:r>
                      <a:endParaRPr kumimoji="0" lang="ar-IQ" sz="2000" b="0" i="0" u="none" strike="noStrike" cap="none" normalizeH="0" baseline="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sv-SE" sz="2000" b="1" i="0" u="none" strike="noStrike" cap="none" normalizeH="0" baseline="0" dirty="0">
                          <a:ln>
                            <a:noFill/>
                          </a:ln>
                          <a:solidFill>
                            <a:srgbClr val="003300"/>
                          </a:solidFill>
                          <a:effectLst/>
                          <a:latin typeface="Tahoma" pitchFamily="34" charset="0"/>
                          <a:ea typeface="Tahoma" pitchFamily="34" charset="0"/>
                          <a:cs typeface="Tahoma" pitchFamily="34" charset="0"/>
                        </a:rPr>
                        <a:t>CTRL+O</a:t>
                      </a:r>
                      <a:endParaRPr kumimoji="0" lang="sv-SE" sz="2000" b="0" i="0" u="none" strike="noStrike" cap="none" normalizeH="0" baseline="0" dirty="0">
                        <a:ln>
                          <a:noFill/>
                        </a:ln>
                        <a:solidFill>
                          <a:schemeClr val="tx1"/>
                        </a:solidFill>
                        <a:effectLst/>
                        <a:latin typeface="Tahoma" pitchFamily="34" charset="0"/>
                        <a:ea typeface="Tahoma" pitchFamily="34" charset="0"/>
                        <a:cs typeface="Tahoma" pitchFamily="34" charset="0"/>
                      </a:endParaRPr>
                    </a:p>
                  </a:txBody>
                  <a:tcPr anchor="ctr" horzOverflow="overflow">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3723"/>
                                        </p:tgtEl>
                                        <p:attrNameLst>
                                          <p:attrName>style.visibility</p:attrName>
                                        </p:attrNameLst>
                                      </p:cBhvr>
                                      <p:to>
                                        <p:strVal val="visible"/>
                                      </p:to>
                                    </p:set>
                                    <p:animEffect transition="in" filter="barn(inVertical)">
                                      <p:cBhvr>
                                        <p:cTn id="7" dur="500"/>
                                        <p:tgtEl>
                                          <p:spTgt spid="23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8291</TotalTime>
  <Words>3782</Words>
  <Application>Microsoft Office PowerPoint</Application>
  <PresentationFormat>Bildspel på skärmen (4:3)</PresentationFormat>
  <Paragraphs>364</Paragraphs>
  <Slides>53</Slides>
  <Notes>3</Notes>
  <HiddenSlides>3</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53</vt:i4>
      </vt:variant>
    </vt:vector>
  </HeadingPairs>
  <TitlesOfParts>
    <vt:vector size="60" baseType="lpstr">
      <vt:lpstr>Arial</vt:lpstr>
      <vt:lpstr>Calibri</vt:lpstr>
      <vt:lpstr>Tahoma</vt:lpstr>
      <vt:lpstr>Times New Roman</vt:lpstr>
      <vt:lpstr>Verdana</vt:lpstr>
      <vt:lpstr>Wingdings</vt:lpstr>
      <vt:lpstr>Office-tema</vt:lpstr>
      <vt:lpstr>PowerPoint-presentation</vt:lpstr>
      <vt:lpstr>Introduktion till datorn</vt:lpstr>
      <vt:lpstr>Musen</vt:lpstr>
      <vt:lpstr>Höger musknapp </vt:lpstr>
      <vt:lpstr> Vänster musknapp </vt:lpstr>
      <vt:lpstr>Tangentbord</vt:lpstr>
      <vt:lpstr> Tangentbordets grupper </vt:lpstr>
      <vt:lpstr>PowerPoint-presentation</vt:lpstr>
      <vt:lpstr>Snabbkommandon</vt:lpstr>
      <vt:lpstr>Speciell tangent</vt:lpstr>
      <vt:lpstr> Skrivbordet </vt:lpstr>
      <vt:lpstr>Ikonerna på skrivbordet   </vt:lpstr>
      <vt:lpstr>Skapa ny fil eller ny mapp på skrivbordet</vt:lpstr>
      <vt:lpstr>Gör inställningar på skrivbordet Klicka på höger musknapp på en tom plats på skrivbordet. Välj ”Anpassa”.</vt:lpstr>
      <vt:lpstr>Skärmsläckare</vt:lpstr>
      <vt:lpstr>PowerPoint-presentation</vt:lpstr>
      <vt:lpstr>PowerPoint-presentation</vt:lpstr>
      <vt:lpstr>Aktivitetsfältet  </vt:lpstr>
      <vt:lpstr>Högerklicka på aktivitetsfältet. Välj Egenskaper.  En dialogrutan visas:</vt:lpstr>
      <vt:lpstr>Startknappen </vt:lpstr>
      <vt:lpstr> När vi klickar på Start-knappen visas den viktigaste  menyn i Windows operativsystem, som kallas Start-menyn.</vt:lpstr>
      <vt:lpstr>PowerPoint-presentation</vt:lpstr>
      <vt:lpstr>   Sök </vt:lpstr>
      <vt:lpstr>PowerPoint-presentation</vt:lpstr>
      <vt:lpstr>Logga ut, Stänga av</vt:lpstr>
      <vt:lpstr>När vi klickar på Stäng av-knappen får vi några alternativ:</vt:lpstr>
      <vt:lpstr>Papperskorgen</vt:lpstr>
      <vt:lpstr> </vt:lpstr>
      <vt:lpstr>Fönstren</vt:lpstr>
      <vt:lpstr>Dator </vt:lpstr>
      <vt:lpstr>Öppna diskegenskaper  </vt:lpstr>
      <vt:lpstr>Dokument </vt:lpstr>
      <vt:lpstr>Fil- och mapphantering</vt:lpstr>
      <vt:lpstr>PowerPoint-presentation</vt:lpstr>
      <vt:lpstr>Skapa en ny mapp eller en ny fil i  ett specifikt fönster.</vt:lpstr>
      <vt:lpstr>Spara och spara som </vt:lpstr>
      <vt:lpstr>PowerPoint-presentation</vt:lpstr>
      <vt:lpstr>PowerPoint-presentation</vt:lpstr>
      <vt:lpstr>Kontrollpanelen </vt:lpstr>
      <vt:lpstr>PowerPoint-presentation</vt:lpstr>
      <vt:lpstr>PowerPoint-presentation</vt:lpstr>
      <vt:lpstr>PowerPoint-presentation</vt:lpstr>
      <vt:lpstr>PowerPoint-presentation</vt:lpstr>
      <vt:lpstr>    Via Kontrollpanelen kan man välja vilken format ska tid och datum se ut och bestämma tidszon. Oftast är detta klart vid installationen av datorn. Men om något blivit fel i datum eller tid kan man ändra det.</vt:lpstr>
      <vt:lpstr>3.  Lägg till eller ta bort program</vt:lpstr>
      <vt:lpstr>4. Användarkonton</vt:lpstr>
      <vt:lpstr>5. Skrivare och fax</vt:lpstr>
      <vt:lpstr>PowerPoint-presentation</vt:lpstr>
      <vt:lpstr>PowerPoint-presentation</vt:lpstr>
      <vt:lpstr>Skriv ut </vt:lpstr>
      <vt:lpstr>Öppna i Windows  </vt:lpstr>
      <vt:lpstr>Utforska i Windows</vt:lpstr>
      <vt:lpstr>  I högerfönstret kan du utföra alla de operationer som vi tidigare visat. Du kan också ta bort, byta namn, klippa och klistra m.m. från verktygsfältet (se bilden).   Du kan också styra hur innehållet visas (Miniatyrer, Sammanfattning, Ikoner, Lista, Detaljerad lista). Du kan också söka efter en viss fil.  </vt:lpstr>
    </vt:vector>
  </TitlesOfParts>
  <Company>Motala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ghaalw</dc:creator>
  <cp:lastModifiedBy>Eklund Lars T</cp:lastModifiedBy>
  <cp:revision>705</cp:revision>
  <dcterms:created xsi:type="dcterms:W3CDTF">2011-11-04T13:11:12Z</dcterms:created>
  <dcterms:modified xsi:type="dcterms:W3CDTF">2023-01-10T08:53:13Z</dcterms:modified>
</cp:coreProperties>
</file>