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4" r:id="rId2"/>
    <p:sldId id="256" r:id="rId3"/>
    <p:sldId id="257" r:id="rId4"/>
    <p:sldId id="258" r:id="rId5"/>
    <p:sldId id="259" r:id="rId6"/>
    <p:sldId id="260" r:id="rId7"/>
    <p:sldId id="261" r:id="rId8"/>
    <p:sldId id="262" r:id="rId9"/>
    <p:sldId id="263"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302" r:id="rId24"/>
    <p:sldId id="280" r:id="rId25"/>
    <p:sldId id="282" r:id="rId26"/>
    <p:sldId id="281" r:id="rId27"/>
    <p:sldId id="303" r:id="rId28"/>
    <p:sldId id="307" r:id="rId29"/>
    <p:sldId id="283" r:id="rId30"/>
    <p:sldId id="286"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6" autoAdjust="0"/>
    <p:restoredTop sz="94660"/>
  </p:normalViewPr>
  <p:slideViewPr>
    <p:cSldViewPr>
      <p:cViewPr varScale="1">
        <p:scale>
          <a:sx n="91" d="100"/>
          <a:sy n="91" d="100"/>
        </p:scale>
        <p:origin x="426" y="9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9D11B-6D71-4001-A0A6-DFC55E5E738A}" type="slidenum">
              <a:rPr lang="sv-SE" smtClean="0"/>
              <a:pPr/>
              <a:t>17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1124744"/>
            <a:ext cx="9144000" cy="1323439"/>
          </a:xfrm>
          <a:prstGeom prst="rect">
            <a:avLst/>
          </a:prstGeom>
          <a:noFill/>
        </p:spPr>
        <p:txBody>
          <a:bodyPr wrap="square">
            <a:spAutoFit/>
          </a:bodyPr>
          <a:lstStyle/>
          <a:p>
            <a:pPr algn="ctr">
              <a:defRPr/>
            </a:pPr>
            <a:r>
              <a:rPr lang="sv-SE" sz="8000" dirty="0">
                <a:solidFill>
                  <a:schemeClr val="tx2"/>
                </a:solidFill>
                <a:ea typeface="Tahoma" pitchFamily="34" charset="0"/>
                <a:cs typeface="Tahoma" pitchFamily="34" charset="0"/>
              </a:rPr>
              <a:t>Internet</a:t>
            </a:r>
            <a:endParaRPr lang="sv-SE"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8" name="Bildobjekt 7">
            <a:extLst>
              <a:ext uri="{FF2B5EF4-FFF2-40B4-BE49-F238E27FC236}">
                <a16:creationId xmlns:a16="http://schemas.microsoft.com/office/drawing/2014/main" id="{403F5AA2-B709-4A05-BB4C-F482A62D9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260648"/>
            <a:ext cx="8229600" cy="980728"/>
          </a:xfrm>
        </p:spPr>
        <p:txBody>
          <a:bodyPr/>
          <a:lstStyle/>
          <a:p>
            <a:pPr algn="l" rtl="1" eaLnBrk="1" hangingPunct="1">
              <a:defRPr/>
            </a:pPr>
            <a:r>
              <a:rPr lang="en-US" dirty="0" err="1">
                <a:solidFill>
                  <a:schemeClr val="tx2"/>
                </a:solidFill>
                <a:latin typeface="Tahoma" pitchFamily="34" charset="0"/>
                <a:ea typeface="Tahoma" pitchFamily="34" charset="0"/>
                <a:cs typeface="Tahoma" pitchFamily="34" charset="0"/>
              </a:rPr>
              <a:t>Favoriter</a:t>
            </a:r>
            <a:r>
              <a:rPr lang="en-US" dirty="0">
                <a:solidFill>
                  <a:schemeClr val="tx2"/>
                </a:solidFill>
                <a:latin typeface="Tahoma" pitchFamily="34" charset="0"/>
                <a:ea typeface="Tahoma" pitchFamily="34" charset="0"/>
                <a:cs typeface="Tahoma" pitchFamily="34" charset="0"/>
              </a:rPr>
              <a:t> / </a:t>
            </a:r>
            <a:r>
              <a:rPr lang="en-US" dirty="0" err="1">
                <a:solidFill>
                  <a:schemeClr val="tx2"/>
                </a:solidFill>
                <a:latin typeface="Tahoma" pitchFamily="34" charset="0"/>
                <a:ea typeface="Tahoma" pitchFamily="34" charset="0"/>
                <a:cs typeface="Tahoma" pitchFamily="34" charset="0"/>
              </a:rPr>
              <a:t>bokmärke</a:t>
            </a:r>
            <a:r>
              <a:rPr lang="en-US" dirty="0">
                <a:latin typeface="Tahoma" pitchFamily="34" charset="0"/>
                <a:ea typeface="Tahoma" pitchFamily="34" charset="0"/>
                <a:cs typeface="Tahoma" pitchFamily="34" charset="0"/>
              </a:rPr>
              <a:t> </a:t>
            </a:r>
            <a:endParaRPr lang="sv-SE"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57188" y="1025352"/>
            <a:ext cx="8229600" cy="2288059"/>
          </a:xfrm>
        </p:spPr>
        <p:txBody>
          <a:bodyPr/>
          <a:lstStyle/>
          <a:p>
            <a:pPr eaLnBrk="1" hangingPunct="1">
              <a:buNone/>
              <a:defRPr/>
            </a:pPr>
            <a:r>
              <a:rPr lang="sv-SE" sz="2800" dirty="0">
                <a:latin typeface="Tahoma" pitchFamily="34" charset="0"/>
                <a:ea typeface="Tahoma" pitchFamily="34" charset="0"/>
                <a:cs typeface="Tahoma" pitchFamily="34" charset="0"/>
              </a:rPr>
              <a:t> Funktionen favoriter ger möjlighet att samla en</a:t>
            </a:r>
          </a:p>
          <a:p>
            <a:pPr eaLnBrk="1" hangingPunct="1">
              <a:buNone/>
              <a:defRPr/>
            </a:pPr>
            <a:r>
              <a:rPr lang="sv-SE" sz="2800" dirty="0">
                <a:latin typeface="Tahoma" pitchFamily="34" charset="0"/>
                <a:ea typeface="Tahoma" pitchFamily="34" charset="0"/>
                <a:cs typeface="Tahoma" pitchFamily="34" charset="0"/>
              </a:rPr>
              <a:t> lista med snabblänkar till sidor som du ofta</a:t>
            </a:r>
          </a:p>
          <a:p>
            <a:pPr eaLnBrk="1" hangingPunct="1">
              <a:buNone/>
              <a:defRPr/>
            </a:pPr>
            <a:r>
              <a:rPr lang="sv-SE" sz="2800" dirty="0">
                <a:latin typeface="Tahoma" pitchFamily="34" charset="0"/>
                <a:ea typeface="Tahoma" pitchFamily="34" charset="0"/>
                <a:cs typeface="Tahoma" pitchFamily="34" charset="0"/>
              </a:rPr>
              <a:t> besöker.</a:t>
            </a: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6012160" y="2708920"/>
            <a:ext cx="45719"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Ned 2"/>
          <p:cNvSpPr/>
          <p:nvPr/>
        </p:nvSpPr>
        <p:spPr>
          <a:xfrm rot="18977042"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barn(inVertical)">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barn(inVertical)">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7"/>
                                        </p:tgtEl>
                                        <p:attrNameLst>
                                          <p:attrName>style.visibility</p:attrName>
                                        </p:attrNameLst>
                                      </p:cBhvr>
                                      <p:to>
                                        <p:strVal val="visible"/>
                                      </p:to>
                                    </p:set>
                                    <p:animEffect transition="in" filter="barn(inVertical)">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a:bodyPr>
          <a:lstStyle/>
          <a:p>
            <a:pPr algn="l" eaLnBrk="1" hangingPunct="1">
              <a:buNone/>
              <a:defRPr/>
            </a:pPr>
            <a:r>
              <a:rPr lang="sv-SE" sz="2400" dirty="0">
                <a:latin typeface="Tahoma" pitchFamily="34" charset="0"/>
                <a:ea typeface="Tahoma" pitchFamily="34" charset="0"/>
                <a:cs typeface="Tahoma" pitchFamily="34" charset="0"/>
              </a:rPr>
              <a:t>Du kan dölja och visa fält. Klicka på </a:t>
            </a:r>
            <a:r>
              <a:rPr lang="sv-SE" sz="2400" b="1" dirty="0">
                <a:latin typeface="Tahoma" pitchFamily="34" charset="0"/>
                <a:ea typeface="Tahoma" pitchFamily="34" charset="0"/>
                <a:cs typeface="Tahoma" pitchFamily="34" charset="0"/>
              </a:rPr>
              <a:t>Visa menyn</a:t>
            </a:r>
            <a:r>
              <a:rPr lang="sv-SE" sz="2400" dirty="0">
                <a:latin typeface="Tahoma" pitchFamily="34" charset="0"/>
                <a:ea typeface="Tahoma" pitchFamily="34" charset="0"/>
                <a:cs typeface="Tahoma" pitchFamily="34" charset="0"/>
              </a:rPr>
              <a:t>, välj</a:t>
            </a:r>
          </a:p>
          <a:p>
            <a:pPr algn="l" eaLnBrk="1" hangingPunct="1">
              <a:buNone/>
              <a:defRPr/>
            </a:pPr>
            <a:r>
              <a:rPr lang="sv-SE" sz="2400" dirty="0">
                <a:latin typeface="Tahoma" pitchFamily="34" charset="0"/>
                <a:ea typeface="Tahoma" pitchFamily="34" charset="0"/>
                <a:cs typeface="Tahoma" pitchFamily="34" charset="0"/>
              </a:rPr>
              <a:t>Verktygsfält och välj det fält du vill dölja/visa. En bock</a:t>
            </a:r>
          </a:p>
          <a:p>
            <a:pPr algn="l" eaLnBrk="1" hangingPunct="1">
              <a:buNone/>
              <a:defRPr/>
            </a:pPr>
            <a:r>
              <a:rPr lang="sv-SE" sz="2400" dirty="0">
                <a:latin typeface="Tahoma" pitchFamily="34" charset="0"/>
                <a:ea typeface="Tahoma" pitchFamily="34" charset="0"/>
                <a:cs typeface="Tahoma" pitchFamily="34" charset="0"/>
              </a:rPr>
              <a:t>framför ett fält visar att fältet syns.</a:t>
            </a: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8435280" cy="476671"/>
          </a:xfrm>
        </p:spPr>
        <p:txBody>
          <a:bodyPr>
            <a:normAutofit/>
          </a:bodyPr>
          <a:lstStyle/>
          <a:p>
            <a:pPr algn="l" rtl="1" eaLnBrk="1" hangingPunct="1">
              <a:defRPr/>
            </a:pPr>
            <a:r>
              <a:rPr lang="en-US" sz="2400" dirty="0" err="1">
                <a:solidFill>
                  <a:schemeClr val="tx2"/>
                </a:solidFill>
                <a:latin typeface="Tahoma" pitchFamily="34" charset="0"/>
                <a:ea typeface="Tahoma" pitchFamily="34" charset="0"/>
                <a:cs typeface="Tahoma" pitchFamily="34" charset="0"/>
              </a:rPr>
              <a:t>Startsida</a:t>
            </a:r>
            <a:r>
              <a:rPr lang="en-US" sz="2400" dirty="0">
                <a:solidFill>
                  <a:schemeClr val="tx2"/>
                </a:solidFill>
                <a:latin typeface="Tahoma" pitchFamily="34" charset="0"/>
                <a:ea typeface="Tahoma" pitchFamily="34" charset="0"/>
                <a:cs typeface="Tahoma" pitchFamily="34" charset="0"/>
              </a:rPr>
              <a:t> /Homepage</a:t>
            </a:r>
            <a:endParaRPr lang="sv-SE"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683568" y="1165469"/>
            <a:ext cx="2520280" cy="2088232"/>
          </a:xfrm>
        </p:spPr>
        <p:txBody>
          <a:bodyPr>
            <a:normAutofit/>
          </a:bodyPr>
          <a:lstStyle/>
          <a:p>
            <a:pPr>
              <a:lnSpc>
                <a:spcPct val="110000"/>
              </a:lnSpc>
              <a:buNone/>
              <a:defRPr/>
            </a:pPr>
            <a:r>
              <a:rPr lang="sv-SE" sz="1800" dirty="0">
                <a:latin typeface="Tahoma" pitchFamily="34" charset="0"/>
                <a:ea typeface="Tahoma" pitchFamily="34" charset="0"/>
                <a:cs typeface="Tahoma" pitchFamily="34" charset="0"/>
              </a:rPr>
              <a:t>Öppna Meny, klicka på</a:t>
            </a:r>
          </a:p>
          <a:p>
            <a:pPr>
              <a:lnSpc>
                <a:spcPct val="110000"/>
              </a:lnSpc>
              <a:buNone/>
              <a:defRPr/>
            </a:pPr>
            <a:r>
              <a:rPr lang="sv-SE" sz="1800" dirty="0">
                <a:latin typeface="Tahoma" pitchFamily="34" charset="0"/>
                <a:ea typeface="Tahoma" pitchFamily="34" charset="0"/>
                <a:cs typeface="Tahoma" pitchFamily="34" charset="0"/>
              </a:rPr>
              <a:t>Inställningar.</a:t>
            </a:r>
          </a:p>
          <a:p>
            <a:pPr>
              <a:lnSpc>
                <a:spcPct val="110000"/>
              </a:lnSpc>
              <a:buNone/>
              <a:defRPr/>
            </a:pPr>
            <a:endParaRPr lang="sv-SE" sz="1800" dirty="0">
              <a:latin typeface="Tahoma" pitchFamily="34" charset="0"/>
              <a:ea typeface="Tahoma" pitchFamily="34" charset="0"/>
              <a:cs typeface="Tahoma" pitchFamily="34" charset="0"/>
            </a:endParaRPr>
          </a:p>
          <a:p>
            <a:pPr>
              <a:lnSpc>
                <a:spcPct val="110000"/>
              </a:lnSpc>
              <a:buNone/>
              <a:defRPr/>
            </a:pPr>
            <a:r>
              <a:rPr lang="sv-SE" sz="1800" dirty="0">
                <a:latin typeface="Tahoma" pitchFamily="34" charset="0"/>
                <a:ea typeface="Tahoma" pitchFamily="34" charset="0"/>
                <a:cs typeface="Tahoma" pitchFamily="34" charset="0"/>
              </a:rPr>
              <a:t>Gå till Utseende och</a:t>
            </a:r>
          </a:p>
          <a:p>
            <a:pPr>
              <a:lnSpc>
                <a:spcPct val="110000"/>
              </a:lnSpc>
              <a:buNone/>
              <a:defRPr/>
            </a:pPr>
            <a:r>
              <a:rPr lang="sv-SE" sz="1800" dirty="0"/>
              <a:t>Visa hemknappen.</a:t>
            </a:r>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620688"/>
            <a:ext cx="1946159" cy="2857503"/>
          </a:xfrm>
        </p:spPr>
      </p:pic>
      <p:sp>
        <p:nvSpPr>
          <p:cNvPr id="15365" name="Rectangle 9"/>
          <p:cNvSpPr>
            <a:spLocks noChangeArrowheads="1"/>
          </p:cNvSpPr>
          <p:nvPr/>
        </p:nvSpPr>
        <p:spPr bwMode="auto">
          <a:xfrm>
            <a:off x="5868144" y="4768952"/>
            <a:ext cx="2376264" cy="1477328"/>
          </a:xfrm>
          <a:prstGeom prst="rect">
            <a:avLst/>
          </a:prstGeom>
          <a:noFill/>
          <a:ln w="9525">
            <a:noFill/>
            <a:miter lim="800000"/>
            <a:headEnd/>
            <a:tailEnd/>
          </a:ln>
        </p:spPr>
        <p:txBody>
          <a:bodyPr wrap="square" anchor="ctr">
            <a:spAutoFit/>
          </a:bodyPr>
          <a:lstStyle/>
          <a:p>
            <a:r>
              <a:rPr lang="sv-SE" dirty="0">
                <a:ea typeface="Tahoma" pitchFamily="34" charset="0"/>
                <a:cs typeface="Tahoma" pitchFamily="34" charset="0"/>
              </a:rPr>
              <a:t>Öppnas dialogruta. </a:t>
            </a:r>
            <a:br>
              <a:rPr lang="sv-SE" dirty="0">
                <a:ea typeface="Tahoma" pitchFamily="34" charset="0"/>
                <a:cs typeface="Tahoma" pitchFamily="34" charset="0"/>
              </a:rPr>
            </a:br>
            <a:endParaRPr lang="sv-SE" dirty="0">
              <a:ea typeface="Tahoma" pitchFamily="34" charset="0"/>
              <a:cs typeface="Tahoma" pitchFamily="34" charset="0"/>
            </a:endParaRPr>
          </a:p>
          <a:p>
            <a:r>
              <a:rPr lang="sv-SE" dirty="0">
                <a:ea typeface="Tahoma" pitchFamily="34" charset="0"/>
                <a:cs typeface="Tahoma" pitchFamily="34" charset="0"/>
              </a:rPr>
              <a:t>Skriv: </a:t>
            </a:r>
            <a:r>
              <a:rPr lang="sv-SE" i="1" dirty="0">
                <a:ea typeface="Tahoma" pitchFamily="34" charset="0"/>
                <a:cs typeface="Tahoma" pitchFamily="34" charset="0"/>
              </a:rPr>
              <a:t>den webbsidan som du vill använda som startsida</a:t>
            </a:r>
            <a:r>
              <a:rPr lang="sv-SE" dirty="0">
                <a:ea typeface="Tahoma" pitchFamily="34" charset="0"/>
                <a:cs typeface="Tahoma" pitchFamily="34" charset="0"/>
              </a:rPr>
              <a:t>.</a:t>
            </a: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511170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28680" name="AutoShape 8"/>
          <p:cNvSpPr>
            <a:spLocks noChangeArrowheads="1"/>
          </p:cNvSpPr>
          <p:nvPr/>
        </p:nvSpPr>
        <p:spPr bwMode="auto">
          <a:xfrm>
            <a:off x="3419872"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677">
                                            <p:txEl>
                                              <p:pRg st="3" end="3"/>
                                            </p:txEl>
                                          </p:spTgt>
                                        </p:tgtEl>
                                        <p:attrNameLst>
                                          <p:attrName>style.visibility</p:attrName>
                                        </p:attrNameLst>
                                      </p:cBhvr>
                                      <p:to>
                                        <p:strVal val="visible"/>
                                      </p:to>
                                    </p:set>
                                    <p:animEffect transition="in" filter="barn(inVertical)">
                                      <p:cBhvr>
                                        <p:cTn id="17" dur="500"/>
                                        <p:tgtEl>
                                          <p:spTgt spid="286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7">
                                            <p:txEl>
                                              <p:pRg st="4" end="4"/>
                                            </p:txEl>
                                          </p:spTgt>
                                        </p:tgtEl>
                                        <p:attrNameLst>
                                          <p:attrName>style.visibility</p:attrName>
                                        </p:attrNameLst>
                                      </p:cBhvr>
                                      <p:to>
                                        <p:strVal val="visible"/>
                                      </p:to>
                                    </p:set>
                                    <p:animEffect transition="in" filter="barn(inVertical)">
                                      <p:cBhvr>
                                        <p:cTn id="22" dur="500"/>
                                        <p:tgtEl>
                                          <p:spTgt spid="286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Effect transition="in" filter="barn(inVertical)">
                                      <p:cBhvr>
                                        <p:cTn id="27" dur="500"/>
                                        <p:tgtEl>
                                          <p:spTgt spid="1536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679"/>
                                        </p:tgtEl>
                                        <p:attrNameLst>
                                          <p:attrName>style.visibility</p:attrName>
                                        </p:attrNameLst>
                                      </p:cBhvr>
                                      <p:to>
                                        <p:strVal val="visible"/>
                                      </p:to>
                                    </p:set>
                                    <p:animEffect transition="in" filter="barn(inVertical)">
                                      <p:cBhvr>
                                        <p:cTn id="32" dur="500"/>
                                        <p:tgtEl>
                                          <p:spTgt spid="286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365"/>
                                        </p:tgtEl>
                                        <p:attrNameLst>
                                          <p:attrName>style.visibility</p:attrName>
                                        </p:attrNameLst>
                                      </p:cBhvr>
                                      <p:to>
                                        <p:strVal val="visible"/>
                                      </p:to>
                                    </p:set>
                                    <p:animEffect transition="in" filter="barn(inVertical)">
                                      <p:cBhvr>
                                        <p:cTn id="37" dur="500"/>
                                        <p:tgtEl>
                                          <p:spTgt spid="1536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366"/>
                                        </p:tgtEl>
                                        <p:attrNameLst>
                                          <p:attrName>style.visibility</p:attrName>
                                        </p:attrNameLst>
                                      </p:cBhvr>
                                      <p:to>
                                        <p:strVal val="visible"/>
                                      </p:to>
                                    </p:set>
                                    <p:animEffect transition="in" filter="barn(inVertical)">
                                      <p:cBhvr>
                                        <p:cTn id="42" dur="500"/>
                                        <p:tgtEl>
                                          <p:spTgt spid="1536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680"/>
                                        </p:tgtEl>
                                        <p:attrNameLst>
                                          <p:attrName>style.visibility</p:attrName>
                                        </p:attrNameLst>
                                      </p:cBhvr>
                                      <p:to>
                                        <p:strVal val="visible"/>
                                      </p:to>
                                    </p:set>
                                    <p:animEffect transition="in" filter="barn(inVertical)">
                                      <p:cBhvr>
                                        <p:cTn id="4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eaLnBrk="1" hangingPunct="1">
              <a:buNone/>
              <a:defRPr/>
            </a:pPr>
            <a:r>
              <a:rPr lang="sv-SE" sz="1800" dirty="0">
                <a:latin typeface="Tahoma" pitchFamily="34" charset="0"/>
                <a:ea typeface="Tahoma" pitchFamily="34" charset="0"/>
                <a:cs typeface="Tahoma" pitchFamily="34" charset="0"/>
              </a:rPr>
              <a:t>2 	Klicka på </a:t>
            </a:r>
            <a:r>
              <a:rPr lang="sv-SE" sz="1800" b="1" dirty="0">
                <a:latin typeface="Tahoma" pitchFamily="34" charset="0"/>
                <a:ea typeface="Tahoma" pitchFamily="34" charset="0"/>
                <a:cs typeface="Tahoma" pitchFamily="34" charset="0"/>
              </a:rPr>
              <a:t>Verktyg, </a:t>
            </a:r>
            <a:r>
              <a:rPr lang="sv-SE" sz="1800" dirty="0">
                <a:latin typeface="Tahoma" pitchFamily="34" charset="0"/>
                <a:ea typeface="Tahoma" pitchFamily="34" charset="0"/>
                <a:cs typeface="Tahoma" pitchFamily="34" charset="0"/>
              </a:rPr>
              <a:t>välj</a:t>
            </a:r>
            <a:r>
              <a:rPr lang="sv-SE" sz="1800" b="1" dirty="0">
                <a:latin typeface="Tahoma" pitchFamily="34" charset="0"/>
                <a:ea typeface="Tahoma" pitchFamily="34" charset="0"/>
                <a:cs typeface="Tahoma" pitchFamily="34" charset="0"/>
              </a:rPr>
              <a:t> Internetalternativ</a:t>
            </a:r>
            <a:r>
              <a:rPr lang="sv-SE" sz="1800" dirty="0">
                <a:latin typeface="Tahoma" pitchFamily="34" charset="0"/>
                <a:ea typeface="Tahoma" pitchFamily="34" charset="0"/>
                <a:cs typeface="Tahoma" pitchFamily="34" charset="0"/>
              </a:rPr>
              <a:t>.</a:t>
            </a: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581128"/>
            <a:ext cx="3740149" cy="1477328"/>
          </a:xfrm>
          <a:prstGeom prst="rect">
            <a:avLst/>
          </a:prstGeom>
          <a:noFill/>
          <a:ln w="9525">
            <a:noFill/>
            <a:miter lim="800000"/>
            <a:headEnd/>
            <a:tailEnd/>
          </a:ln>
        </p:spPr>
        <p:txBody>
          <a:bodyPr wrap="square" anchor="ctr">
            <a:spAutoFit/>
          </a:bodyPr>
          <a:lstStyle/>
          <a:p>
            <a:r>
              <a:rPr lang="sv-SE" dirty="0">
                <a:ea typeface="Tahoma" pitchFamily="34" charset="0"/>
                <a:cs typeface="Tahoma" pitchFamily="34" charset="0"/>
              </a:rPr>
              <a:t>Skriv den fullständiga adressen (</a:t>
            </a:r>
            <a:r>
              <a:rPr lang="sv-SE" b="1" dirty="0">
                <a:ea typeface="Tahoma" pitchFamily="34" charset="0"/>
                <a:cs typeface="Tahoma" pitchFamily="34" charset="0"/>
              </a:rPr>
              <a:t>URL</a:t>
            </a:r>
            <a:r>
              <a:rPr lang="sv-SE" dirty="0">
                <a:ea typeface="Tahoma" pitchFamily="34" charset="0"/>
                <a:cs typeface="Tahoma" pitchFamily="34" charset="0"/>
              </a:rPr>
              <a:t>) till den webbsida som du vill göra till startsida, (markerad i rött) och klicka sedan på </a:t>
            </a:r>
            <a:r>
              <a:rPr lang="sv-SE" b="1" dirty="0">
                <a:ea typeface="Tahoma" pitchFamily="34" charset="0"/>
                <a:cs typeface="Tahoma" pitchFamily="34" charset="0"/>
              </a:rPr>
              <a:t>OK</a:t>
            </a:r>
            <a:r>
              <a:rPr lang="sv-SE" dirty="0">
                <a:ea typeface="Tahoma" pitchFamily="34" charset="0"/>
                <a:cs typeface="Tahoma" pitchFamily="34" charset="0"/>
              </a:rPr>
              <a:t> nederst i dialogrutan. </a:t>
            </a: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854"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l" eaLnBrk="1" hangingPunct="1">
              <a:defRPr/>
            </a:pPr>
            <a:r>
              <a:rPr lang="sv-SE" sz="2400" dirty="0">
                <a:solidFill>
                  <a:schemeClr val="tx2"/>
                </a:solidFill>
                <a:latin typeface="Tahoma" pitchFamily="34" charset="0"/>
                <a:ea typeface="Tahoma" pitchFamily="34" charset="0"/>
                <a:cs typeface="Tahoma" pitchFamily="34" charset="0"/>
              </a:rPr>
              <a:t>Lägg till favoriter och ta bort favoriter / Bokmärken</a:t>
            </a:r>
          </a:p>
        </p:txBody>
      </p:sp>
      <p:sp>
        <p:nvSpPr>
          <p:cNvPr id="3" name="Platshållare för text 2"/>
          <p:cNvSpPr>
            <a:spLocks noGrp="1"/>
          </p:cNvSpPr>
          <p:nvPr>
            <p:ph type="body" sz="half" idx="1"/>
          </p:nvPr>
        </p:nvSpPr>
        <p:spPr>
          <a:xfrm>
            <a:off x="457200" y="836711"/>
            <a:ext cx="8229600" cy="648073"/>
          </a:xfrm>
        </p:spPr>
        <p:txBody>
          <a:bodyPr>
            <a:normAutofit/>
          </a:bodyPr>
          <a:lstStyle/>
          <a:p>
            <a:pPr algn="l" eaLnBrk="1" hangingPunct="1">
              <a:buNone/>
              <a:defRPr/>
            </a:pPr>
            <a:r>
              <a:rPr lang="sv-SE" sz="1800" dirty="0">
                <a:latin typeface="Tahoma" pitchFamily="34" charset="0"/>
                <a:ea typeface="Tahoma" pitchFamily="34" charset="0"/>
                <a:cs typeface="Tahoma" pitchFamily="34" charset="0"/>
              </a:rPr>
              <a:t>Tryck på stjärnan för att lägga websidan till favorit </a:t>
            </a:r>
            <a:endParaRPr lang="sv-SE"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380312" y="980728"/>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AutoShape 7"/>
          <p:cNvSpPr>
            <a:spLocks noChangeArrowheads="1"/>
          </p:cNvSpPr>
          <p:nvPr/>
        </p:nvSpPr>
        <p:spPr bwMode="auto">
          <a:xfrm>
            <a:off x="107504" y="4149080"/>
            <a:ext cx="1080120" cy="1584176"/>
          </a:xfrm>
          <a:prstGeom prst="wedgeEllipseCallout">
            <a:avLst>
              <a:gd name="adj1" fmla="val 82038"/>
              <a:gd name="adj2" fmla="val 14408"/>
            </a:avLst>
          </a:prstGeom>
          <a:solidFill>
            <a:schemeClr val="accent1">
              <a:lumMod val="40000"/>
              <a:lumOff val="60000"/>
            </a:schemeClr>
          </a:solidFill>
          <a:ln w="9525">
            <a:solidFill>
              <a:schemeClr val="tx1"/>
            </a:solidFill>
            <a:miter lim="800000"/>
            <a:headEnd/>
            <a:tailEnd/>
          </a:ln>
        </p:spPr>
        <p:txBody>
          <a:bodyPr/>
          <a:lstStyle/>
          <a:p>
            <a:pPr algn="ctr"/>
            <a:r>
              <a:rPr lang="sv-SE" sz="1200" dirty="0">
                <a:ea typeface="Tahoma" pitchFamily="34" charset="0"/>
                <a:cs typeface="Tahoma" pitchFamily="34" charset="0"/>
              </a:rPr>
              <a:t>Högerklicka på webbsidan och välj Ta bort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eaLnBrk="1" hangingPunct="1">
              <a:buNone/>
              <a:defRPr/>
            </a:pPr>
            <a:r>
              <a:rPr lang="sv-SE" sz="1800" dirty="0">
                <a:solidFill>
                  <a:schemeClr val="tx2"/>
                </a:solidFill>
                <a:latin typeface="Tahoma" pitchFamily="34" charset="0"/>
                <a:ea typeface="Tahoma" pitchFamily="34" charset="0"/>
                <a:cs typeface="Tahoma" pitchFamily="34" charset="0"/>
              </a:rPr>
              <a:t>Ta bort en webbsida från </a:t>
            </a:r>
            <a:r>
              <a:rPr lang="sv-SE" sz="1800" b="1" dirty="0">
                <a:solidFill>
                  <a:schemeClr val="tx2"/>
                </a:solidFill>
                <a:latin typeface="Tahoma" pitchFamily="34" charset="0"/>
                <a:ea typeface="Tahoma" pitchFamily="34" charset="0"/>
                <a:cs typeface="Tahoma" pitchFamily="34" charset="0"/>
              </a:rPr>
              <a:t>Favoriter:</a:t>
            </a:r>
          </a:p>
          <a:p>
            <a:pPr eaLnBrk="1" hangingPunct="1">
              <a:buNone/>
              <a:defRPr/>
            </a:pPr>
            <a:endParaRPr lang="sv-SE" sz="1800" b="1" dirty="0">
              <a:latin typeface="Tahoma" pitchFamily="34" charset="0"/>
              <a:ea typeface="Tahoma" pitchFamily="34" charset="0"/>
              <a:cs typeface="Tahoma" pitchFamily="34" charset="0"/>
            </a:endParaRPr>
          </a:p>
          <a:p>
            <a:pPr eaLnBrk="1" hangingPunct="1">
              <a:buNone/>
              <a:defRPr/>
            </a:pPr>
            <a:r>
              <a:rPr lang="sv-SE" sz="1800" dirty="0">
                <a:latin typeface="Tahoma" pitchFamily="34" charset="0"/>
                <a:ea typeface="Tahoma" pitchFamily="34" charset="0"/>
                <a:cs typeface="Tahoma" pitchFamily="34" charset="0"/>
              </a:rPr>
              <a:t>Öppna </a:t>
            </a:r>
            <a:r>
              <a:rPr lang="sv-SE" sz="1800" b="1" dirty="0">
                <a:latin typeface="Tahoma" pitchFamily="34" charset="0"/>
                <a:ea typeface="Tahoma" pitchFamily="34" charset="0"/>
                <a:cs typeface="Tahoma" pitchFamily="34" charset="0"/>
              </a:rPr>
              <a:t>Favoriter</a:t>
            </a:r>
            <a:r>
              <a:rPr lang="sv-SE" sz="1800" dirty="0">
                <a:latin typeface="Tahoma" pitchFamily="34" charset="0"/>
                <a:ea typeface="Tahoma" pitchFamily="34" charset="0"/>
                <a:cs typeface="Tahoma" pitchFamily="34" charset="0"/>
              </a:rPr>
              <a:t> från menyraden eller</a:t>
            </a:r>
          </a:p>
          <a:p>
            <a:pPr eaLnBrk="1" hangingPunct="1">
              <a:buNone/>
              <a:defRPr/>
            </a:pPr>
            <a:r>
              <a:rPr lang="sv-SE" sz="1800" dirty="0">
                <a:latin typeface="Tahoma" pitchFamily="34" charset="0"/>
                <a:ea typeface="Tahoma" pitchFamily="34" charset="0"/>
                <a:cs typeface="Tahoma" pitchFamily="34" charset="0"/>
              </a:rPr>
              <a:t>från ikonen (gul stjärna) </a:t>
            </a:r>
            <a:r>
              <a:rPr lang="sv-SE" sz="1800" b="1" dirty="0">
                <a:latin typeface="Tahoma" pitchFamily="34" charset="0"/>
                <a:ea typeface="Tahoma" pitchFamily="34" charset="0"/>
                <a:cs typeface="Tahoma" pitchFamily="34" charset="0"/>
              </a:rPr>
              <a:t>Favoritfält . </a:t>
            </a:r>
            <a:r>
              <a:rPr lang="sv-SE" sz="1800" dirty="0">
                <a:latin typeface="Tahoma" pitchFamily="34" charset="0"/>
                <a:ea typeface="Tahoma" pitchFamily="34" charset="0"/>
                <a:cs typeface="Tahoma" pitchFamily="34" charset="0"/>
              </a:rPr>
              <a:t>Gå till den webbsida du vill ta bort från</a:t>
            </a:r>
          </a:p>
          <a:p>
            <a:pPr eaLnBrk="1" hangingPunct="1">
              <a:buNone/>
              <a:defRPr/>
            </a:pPr>
            <a:r>
              <a:rPr lang="sv-SE" sz="1800" dirty="0">
                <a:latin typeface="Tahoma" pitchFamily="34" charset="0"/>
                <a:ea typeface="Tahoma" pitchFamily="34" charset="0"/>
                <a:cs typeface="Tahoma" pitchFamily="34" charset="0"/>
              </a:rPr>
              <a:t>favoritlistan. Högerklicka på webbsidan och välj </a:t>
            </a:r>
            <a:r>
              <a:rPr lang="sv-SE" sz="1800" b="1" dirty="0">
                <a:latin typeface="Tahoma" pitchFamily="34" charset="0"/>
                <a:ea typeface="Tahoma" pitchFamily="34" charset="0"/>
                <a:cs typeface="Tahoma" pitchFamily="34" charset="0"/>
              </a:rPr>
              <a:t>Ta bort</a:t>
            </a:r>
            <a:r>
              <a:rPr lang="sv-SE" sz="1800" dirty="0">
                <a:latin typeface="Tahoma" pitchFamily="34" charset="0"/>
                <a:ea typeface="Tahoma" pitchFamily="34" charset="0"/>
                <a:cs typeface="Tahoma" pitchFamily="34" charset="0"/>
              </a:rPr>
              <a:t>.</a:t>
            </a:r>
            <a:endParaRPr lang="sv-SE"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a:r>
              <a:rPr lang="sv-SE" dirty="0">
                <a:ea typeface="Tahoma" pitchFamily="34" charset="0"/>
                <a:cs typeface="Tahoma" pitchFamily="34" charset="0"/>
              </a:rPr>
              <a:t>Högerklicka på webbsidan och välj Ta bort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barn(inVertical)">
                                      <p:cBhvr>
                                        <p:cTn id="27" dur="500"/>
                                        <p:tgtEl>
                                          <p:spTgt spid="184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751"/>
                                        </p:tgtEl>
                                        <p:attrNameLst>
                                          <p:attrName>style.visibility</p:attrName>
                                        </p:attrNameLst>
                                      </p:cBhvr>
                                      <p:to>
                                        <p:strVal val="visible"/>
                                      </p:to>
                                    </p:set>
                                    <p:animEffect transition="in" filter="barn(inVertical)">
                                      <p:cBhvr>
                                        <p:cTn id="37" dur="500"/>
                                        <p:tgtEl>
                                          <p:spTgt spid="317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pPr algn="l" eaLnBrk="1" hangingPunct="1">
              <a:defRPr/>
            </a:pPr>
            <a:r>
              <a:rPr lang="sv-SE" sz="2400" dirty="0">
                <a:solidFill>
                  <a:schemeClr val="tx2"/>
                </a:solidFill>
                <a:latin typeface="Tahoma" pitchFamily="34" charset="0"/>
                <a:ea typeface="Tahoma" pitchFamily="34" charset="0"/>
                <a:cs typeface="Tahoma" pitchFamily="34" charset="0"/>
              </a:rPr>
              <a:t>Ta bort webbhistorik och temporära filer.</a:t>
            </a:r>
            <a:r>
              <a:rPr lang="ar-SA" sz="2400" dirty="0">
                <a:solidFill>
                  <a:schemeClr val="tx2"/>
                </a:solidFill>
                <a:latin typeface="Tahoma" pitchFamily="34" charset="0"/>
                <a:ea typeface="Tahoma" pitchFamily="34" charset="0"/>
                <a:cs typeface="Tahoma" pitchFamily="34" charset="0"/>
              </a:rPr>
              <a:t> </a:t>
            </a:r>
            <a:br>
              <a:rPr lang="sv-SE" sz="2400" dirty="0">
                <a:latin typeface="Tahoma" pitchFamily="34" charset="0"/>
                <a:ea typeface="Tahoma" pitchFamily="34" charset="0"/>
                <a:cs typeface="Tahoma" pitchFamily="34" charset="0"/>
              </a:rPr>
            </a:br>
            <a:endParaRPr lang="sv-SE"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620689"/>
            <a:ext cx="8229600" cy="3384574"/>
          </a:xfrm>
        </p:spPr>
        <p:txBody>
          <a:bodyPr/>
          <a:lstStyle/>
          <a:p>
            <a:pPr algn="l" eaLnBrk="1" hangingPunct="1">
              <a:buNone/>
              <a:defRPr/>
            </a:pPr>
            <a:r>
              <a:rPr lang="sv-SE" sz="1800" dirty="0">
                <a:latin typeface="Tahoma" pitchFamily="34" charset="0"/>
                <a:ea typeface="Tahoma" pitchFamily="34" charset="0"/>
                <a:cs typeface="Tahoma" pitchFamily="34" charset="0"/>
              </a:rPr>
              <a:t>Temporära filer lagras på din dator när du besöker webbsidor. Filerna kan göra</a:t>
            </a:r>
          </a:p>
          <a:p>
            <a:pPr algn="l" eaLnBrk="1" hangingPunct="1">
              <a:buNone/>
              <a:defRPr/>
            </a:pPr>
            <a:r>
              <a:rPr lang="sv-SE" sz="1800" dirty="0">
                <a:latin typeface="Tahoma" pitchFamily="34" charset="0"/>
                <a:ea typeface="Tahoma" pitchFamily="34" charset="0"/>
                <a:cs typeface="Tahoma" pitchFamily="34" charset="0"/>
              </a:rPr>
              <a:t>att datorn arbetar långsamt och filerna kan också användas för att komma åt</a:t>
            </a:r>
          </a:p>
          <a:p>
            <a:pPr algn="l" eaLnBrk="1" hangingPunct="1">
              <a:buNone/>
              <a:defRPr/>
            </a:pPr>
            <a:r>
              <a:rPr lang="sv-SE" sz="1800" dirty="0">
                <a:latin typeface="Tahoma" pitchFamily="34" charset="0"/>
                <a:ea typeface="Tahoma" pitchFamily="34" charset="0"/>
                <a:cs typeface="Tahoma" pitchFamily="34" charset="0"/>
              </a:rPr>
              <a:t>innehåll på din dator. Därför är det bra att rensa temporära filer med jämna</a:t>
            </a:r>
          </a:p>
          <a:p>
            <a:pPr algn="l" eaLnBrk="1" hangingPunct="1">
              <a:buNone/>
              <a:defRPr/>
            </a:pPr>
            <a:r>
              <a:rPr lang="sv-SE" sz="1800" dirty="0">
                <a:latin typeface="Tahoma" pitchFamily="34" charset="0"/>
                <a:ea typeface="Tahoma" pitchFamily="34" charset="0"/>
                <a:cs typeface="Tahoma" pitchFamily="34" charset="0"/>
              </a:rPr>
              <a:t>mellanrum.</a:t>
            </a:r>
            <a:r>
              <a:rPr lang="ar-IQ" sz="1800" dirty="0">
                <a:latin typeface="Tahoma" pitchFamily="34" charset="0"/>
                <a:ea typeface="Tahoma" pitchFamily="34" charset="0"/>
                <a:cs typeface="Tahoma" pitchFamily="34" charset="0"/>
              </a:rPr>
              <a:t>  </a:t>
            </a:r>
            <a:endParaRPr lang="sv-SE" sz="1800" dirty="0">
              <a:latin typeface="Tahoma" pitchFamily="34" charset="0"/>
              <a:ea typeface="Tahoma" pitchFamily="34" charset="0"/>
              <a:cs typeface="Tahoma" pitchFamily="34" charset="0"/>
            </a:endParaRPr>
          </a:p>
          <a:p>
            <a:pPr>
              <a:buNone/>
              <a:defRPr/>
            </a:pPr>
            <a:r>
              <a:rPr lang="ar-IQ" sz="1800"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Öppna inställningar och välja Avancerat  sedan  från </a:t>
            </a:r>
            <a:r>
              <a:rPr lang="sv-SE" sz="1800" dirty="0"/>
              <a:t>Sekretess och säkerhet trycker du på rensa webbinformation.</a:t>
            </a:r>
          </a:p>
          <a:p>
            <a:pPr algn="l" eaLnBrk="1" hangingPunct="1">
              <a:buNone/>
              <a:defRPr/>
            </a:pPr>
            <a:endParaRPr lang="sv-SE" sz="1800"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2627313"/>
            <a:ext cx="6129239"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570413" y="609329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228" y="1340768"/>
            <a:ext cx="4932298" cy="4248472"/>
          </a:xfrm>
          <a:prstGeom prst="rect">
            <a:avLst/>
          </a:prstGeom>
        </p:spPr>
      </p:pic>
      <p:sp>
        <p:nvSpPr>
          <p:cNvPr id="6" name="Vänster 5"/>
          <p:cNvSpPr/>
          <p:nvPr/>
        </p:nvSpPr>
        <p:spPr>
          <a:xfrm>
            <a:off x="8028384" y="5229200"/>
            <a:ext cx="727863" cy="162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460"/>
                                        </p:tgtEl>
                                        <p:attrNameLst>
                                          <p:attrName>style.visibility</p:attrName>
                                        </p:attrNameLst>
                                      </p:cBhvr>
                                      <p:to>
                                        <p:strVal val="visible"/>
                                      </p:to>
                                    </p:set>
                                    <p:animEffect transition="in" filter="barn(inVertical)">
                                      <p:cBhvr>
                                        <p:cTn id="32" dur="500"/>
                                        <p:tgtEl>
                                          <p:spTgt spid="1946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l" eaLnBrk="1" hangingPunct="1">
              <a:defRPr/>
            </a:pPr>
            <a:r>
              <a:rPr lang="sv-SE" sz="1600" b="0" dirty="0">
                <a:latin typeface="Tahoma" pitchFamily="34" charset="0"/>
                <a:ea typeface="Tahoma" pitchFamily="34" charset="0"/>
                <a:cs typeface="Tahoma" pitchFamily="34" charset="0"/>
              </a:rPr>
              <a:t>Markera alla rutor som är markerade i  dialogrutan till vänster och klicka på </a:t>
            </a:r>
            <a:r>
              <a:rPr lang="sv-SE" sz="1600" dirty="0">
                <a:latin typeface="Tahoma" pitchFamily="34" charset="0"/>
                <a:ea typeface="Tahoma" pitchFamily="34" charset="0"/>
                <a:cs typeface="Tahoma" pitchFamily="34" charset="0"/>
              </a:rPr>
              <a:t>Ta bort.</a:t>
            </a:r>
          </a:p>
          <a:p>
            <a:pPr algn="l" eaLnBrk="1" hangingPunct="1">
              <a:defRPr/>
            </a:pPr>
            <a:endParaRPr lang="sv-SE" sz="1600" dirty="0">
              <a:latin typeface="Tahoma" pitchFamily="34" charset="0"/>
              <a:ea typeface="Tahoma" pitchFamily="34" charset="0"/>
              <a:cs typeface="Tahoma" pitchFamily="34" charset="0"/>
            </a:endParaRPr>
          </a:p>
          <a:p>
            <a:pPr algn="l" eaLnBrk="1" hangingPunct="1">
              <a:defRPr/>
            </a:pPr>
            <a:r>
              <a:rPr lang="sv-SE" sz="1600" b="0" dirty="0">
                <a:latin typeface="Tahoma" pitchFamily="34" charset="0"/>
                <a:ea typeface="Tahoma" pitchFamily="34" charset="0"/>
                <a:cs typeface="Tahoma" pitchFamily="34" charset="0"/>
              </a:rPr>
              <a:t>Klicka sedan på</a:t>
            </a:r>
            <a:r>
              <a:rPr lang="sv-SE" sz="1600" dirty="0">
                <a:latin typeface="Tahoma" pitchFamily="34" charset="0"/>
                <a:ea typeface="Tahoma" pitchFamily="34" charset="0"/>
                <a:cs typeface="Tahoma" pitchFamily="34" charset="0"/>
              </a:rPr>
              <a:t> OK</a:t>
            </a:r>
            <a:r>
              <a:rPr lang="sv-SE" sz="1600" b="0" dirty="0">
                <a:latin typeface="Tahoma" pitchFamily="34" charset="0"/>
                <a:ea typeface="Tahoma" pitchFamily="34" charset="0"/>
                <a:cs typeface="Tahoma" pitchFamily="34" charset="0"/>
              </a:rPr>
              <a:t> i dialogrutan ovan. Nu har du tagit bort webbhistorik, obs detta påverkar inte listan med favoriter.</a:t>
            </a: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292080" y="548680"/>
            <a:ext cx="3851920" cy="2088232"/>
          </a:xfrm>
        </p:spPr>
        <p:txBody>
          <a:bodyPr>
            <a:noAutofit/>
          </a:bodyPr>
          <a:lstStyle/>
          <a:p>
            <a:pPr eaLnBrk="1" hangingPunct="1">
              <a:defRPr/>
            </a:pPr>
            <a:r>
              <a:rPr lang="sv-SE" sz="1600" b="0" dirty="0">
                <a:latin typeface="Tahoma" pitchFamily="34" charset="0"/>
                <a:ea typeface="Tahoma" pitchFamily="34" charset="0"/>
                <a:cs typeface="Tahoma" pitchFamily="34" charset="0"/>
              </a:rPr>
              <a:t>Om du markerar i den gröna rutan i dialogrutan till vänster: </a:t>
            </a:r>
            <a:r>
              <a:rPr lang="sv-SE" sz="1600" dirty="0">
                <a:latin typeface="Tahoma" pitchFamily="34" charset="0"/>
                <a:ea typeface="Tahoma" pitchFamily="34" charset="0"/>
                <a:cs typeface="Tahoma" pitchFamily="34" charset="0"/>
              </a:rPr>
              <a:t>Ta bort webbhistorik när du avslutar, </a:t>
            </a:r>
            <a:r>
              <a:rPr lang="sv-SE" sz="1600" b="0" dirty="0">
                <a:latin typeface="Tahoma" pitchFamily="34" charset="0"/>
                <a:ea typeface="Tahoma" pitchFamily="34" charset="0"/>
                <a:cs typeface="Tahoma" pitchFamily="34" charset="0"/>
              </a:rPr>
              <a:t>betyder det att webbhistoriken tas bort när du stänger av datorn.</a:t>
            </a:r>
          </a:p>
          <a:p>
            <a:pPr eaLnBrk="1" hangingPunct="1">
              <a:defRPr/>
            </a:pPr>
            <a:endParaRPr lang="sv-SE" sz="1600" b="0" dirty="0">
              <a:latin typeface="Tahoma" pitchFamily="34" charset="0"/>
              <a:ea typeface="Tahoma" pitchFamily="34" charset="0"/>
              <a:cs typeface="Tahoma" pitchFamily="34" charset="0"/>
            </a:endParaRPr>
          </a:p>
          <a:p>
            <a:pPr eaLnBrk="1" hangingPunct="1">
              <a:defRPr/>
            </a:pPr>
            <a:r>
              <a:rPr lang="sv-SE" sz="1600" b="0" dirty="0">
                <a:latin typeface="Tahoma" pitchFamily="34" charset="0"/>
                <a:ea typeface="Tahoma" pitchFamily="34" charset="0"/>
                <a:cs typeface="Tahoma" pitchFamily="34" charset="0"/>
              </a:rPr>
              <a:t>Om du klickar på </a:t>
            </a:r>
            <a:r>
              <a:rPr lang="sv-SE" sz="1600" dirty="0">
                <a:latin typeface="Tahoma" pitchFamily="34" charset="0"/>
                <a:ea typeface="Tahoma" pitchFamily="34" charset="0"/>
                <a:cs typeface="Tahoma" pitchFamily="34" charset="0"/>
              </a:rPr>
              <a:t>Ta bort </a:t>
            </a:r>
            <a:r>
              <a:rPr lang="sv-SE" sz="1600" b="0" dirty="0">
                <a:latin typeface="Tahoma" pitchFamily="34" charset="0"/>
                <a:ea typeface="Tahoma" pitchFamily="34" charset="0"/>
                <a:cs typeface="Tahoma" pitchFamily="34" charset="0"/>
              </a:rPr>
              <a:t>i dialogrutan till vänster visas dialogrutan nedan. </a:t>
            </a: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l" eaLnBrk="1" hangingPunct="1">
              <a:defRPr/>
            </a:pPr>
            <a:r>
              <a:rPr lang="sv-SE" sz="2400" dirty="0">
                <a:solidFill>
                  <a:schemeClr val="tx2"/>
                </a:solidFill>
                <a:latin typeface="Tahoma" pitchFamily="34" charset="0"/>
                <a:ea typeface="Tahoma" pitchFamily="34" charset="0"/>
                <a:cs typeface="Tahoma" pitchFamily="34" charset="0"/>
              </a:rPr>
              <a:t>Skriv ut från webbsidor</a:t>
            </a:r>
          </a:p>
        </p:txBody>
      </p:sp>
      <p:sp>
        <p:nvSpPr>
          <p:cNvPr id="3" name="Platshållare för text 2"/>
          <p:cNvSpPr>
            <a:spLocks noGrp="1"/>
          </p:cNvSpPr>
          <p:nvPr>
            <p:ph type="body" sz="half" idx="1"/>
          </p:nvPr>
        </p:nvSpPr>
        <p:spPr>
          <a:xfrm>
            <a:off x="0" y="548681"/>
            <a:ext cx="9144000" cy="1944216"/>
          </a:xfrm>
        </p:spPr>
        <p:txBody>
          <a:bodyPr>
            <a:normAutofit fontScale="92500" lnSpcReduction="10000"/>
          </a:bodyPr>
          <a:lstStyle/>
          <a:p>
            <a:pPr>
              <a:buNone/>
            </a:pPr>
            <a:r>
              <a:rPr lang="sv-SE" sz="1800" dirty="0"/>
              <a:t>	</a:t>
            </a:r>
          </a:p>
          <a:p>
            <a:pPr>
              <a:buNone/>
            </a:pPr>
            <a:r>
              <a:rPr lang="sv-SE" sz="1800" dirty="0">
                <a:latin typeface="Tahoma" pitchFamily="34" charset="0"/>
                <a:ea typeface="Tahoma" pitchFamily="34" charset="0"/>
                <a:cs typeface="Tahoma" pitchFamily="34" charset="0"/>
              </a:rPr>
              <a:t>	När du surfar på internet kanske du vill skriva ut information. Klicka på menyn och välj </a:t>
            </a:r>
            <a:r>
              <a:rPr lang="sv-SE" sz="1800" b="1" dirty="0">
                <a:latin typeface="Tahoma" pitchFamily="34" charset="0"/>
                <a:ea typeface="Tahoma" pitchFamily="34" charset="0"/>
                <a:cs typeface="Tahoma" pitchFamily="34" charset="0"/>
              </a:rPr>
              <a:t>Skriv ut</a:t>
            </a:r>
            <a:r>
              <a:rPr lang="sv-SE" sz="1800" dirty="0">
                <a:latin typeface="Tahoma" pitchFamily="34" charset="0"/>
                <a:ea typeface="Tahoma" pitchFamily="34" charset="0"/>
                <a:cs typeface="Tahoma" pitchFamily="34" charset="0"/>
              </a:rPr>
              <a:t>. En dialogruta öppnas, där det finns olika alternativ.</a:t>
            </a:r>
          </a:p>
          <a:p>
            <a:pPr>
              <a:buNone/>
            </a:pPr>
            <a:r>
              <a:rPr lang="sv-SE" sz="1800" dirty="0">
                <a:latin typeface="Tahoma" pitchFamily="34" charset="0"/>
                <a:ea typeface="Tahoma" pitchFamily="34" charset="0"/>
                <a:cs typeface="Tahoma" pitchFamily="34" charset="0"/>
              </a:rPr>
              <a:t>	Du kan också välja att skriva ut en del av en webbsida. Markera det du vill skriva ut genom att hålla vänster musknapp nere och markera den text du vill skriva ut. Högerklicka sedan på musen och välj Skriv ut.</a:t>
            </a:r>
          </a:p>
          <a:p>
            <a:pPr>
              <a:buNone/>
            </a:pPr>
            <a:r>
              <a:rPr lang="sv-SE" sz="1800" dirty="0">
                <a:latin typeface="Tahoma" pitchFamily="34" charset="0"/>
                <a:ea typeface="Tahoma" pitchFamily="34" charset="0"/>
                <a:cs typeface="Tahoma" pitchFamily="34" charset="0"/>
              </a:rPr>
              <a:t>	</a:t>
            </a: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arn(inVertical)">
                                      <p:cBhvr>
                                        <p:cTn id="27" dur="5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l" eaLnBrk="1" hangingPunct="1">
              <a:defRPr/>
            </a:pPr>
            <a:r>
              <a:rPr lang="sv-SE" sz="2400" dirty="0">
                <a:solidFill>
                  <a:schemeClr val="tx2"/>
                </a:solidFill>
                <a:latin typeface="Tahoma" pitchFamily="34" charset="0"/>
                <a:ea typeface="Tahoma" pitchFamily="34" charset="0"/>
                <a:cs typeface="Tahoma" pitchFamily="34" charset="0"/>
              </a:rPr>
              <a:t>Spara bild från en webbsida</a:t>
            </a:r>
          </a:p>
        </p:txBody>
      </p:sp>
      <p:sp>
        <p:nvSpPr>
          <p:cNvPr id="3" name="Platshållare för text 2"/>
          <p:cNvSpPr>
            <a:spLocks noGrp="1"/>
          </p:cNvSpPr>
          <p:nvPr>
            <p:ph type="body" sz="half" idx="1"/>
          </p:nvPr>
        </p:nvSpPr>
        <p:spPr>
          <a:xfrm>
            <a:off x="107504" y="476672"/>
            <a:ext cx="8928992" cy="2447503"/>
          </a:xfrm>
        </p:spPr>
        <p:txBody>
          <a:bodyPr>
            <a:normAutofit/>
          </a:bodyPr>
          <a:lstStyle/>
          <a:p>
            <a:pPr eaLnBrk="1" hangingPunct="1">
              <a:buNone/>
              <a:defRPr/>
            </a:pPr>
            <a:r>
              <a:rPr lang="sv-SE" sz="1800" dirty="0">
                <a:latin typeface="Tahoma" pitchFamily="34" charset="0"/>
                <a:ea typeface="Tahoma" pitchFamily="34" charset="0"/>
                <a:cs typeface="Tahoma" pitchFamily="34" charset="0"/>
              </a:rPr>
              <a:t>	</a:t>
            </a:r>
          </a:p>
          <a:p>
            <a:pPr eaLnBrk="1" hangingPunct="1">
              <a:buNone/>
              <a:defRPr/>
            </a:pPr>
            <a:r>
              <a:rPr lang="sv-SE" sz="1800" dirty="0">
                <a:latin typeface="Tahoma" pitchFamily="34" charset="0"/>
                <a:ea typeface="Tahoma" pitchFamily="34" charset="0"/>
                <a:cs typeface="Tahoma" pitchFamily="34" charset="0"/>
              </a:rPr>
              <a:t>	Markera bilden, högerklicka på bilden och välj </a:t>
            </a:r>
            <a:r>
              <a:rPr lang="sv-SE" sz="1800" b="1" dirty="0">
                <a:latin typeface="Tahoma" pitchFamily="34" charset="0"/>
                <a:ea typeface="Tahoma" pitchFamily="34" charset="0"/>
                <a:cs typeface="Tahoma" pitchFamily="34" charset="0"/>
              </a:rPr>
              <a:t>Spara bild som</a:t>
            </a:r>
            <a:r>
              <a:rPr lang="sv-SE" sz="1800" dirty="0">
                <a:latin typeface="Tahoma" pitchFamily="34" charset="0"/>
                <a:ea typeface="Tahoma" pitchFamily="34" charset="0"/>
                <a:cs typeface="Tahoma" pitchFamily="34" charset="0"/>
              </a:rPr>
              <a:t>. En ny dialogruta öppnas, se nästa bild</a:t>
            </a: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dirty="0">
              <a:solidFill>
                <a:srgbClr val="FFFFFF"/>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1" eaLnBrk="1" hangingPunct="1">
              <a:defRPr/>
            </a:pPr>
            <a:r>
              <a:rPr lang="sv-SE" dirty="0">
                <a:latin typeface="Tahoma" pitchFamily="34" charset="0"/>
                <a:ea typeface="Tahoma" pitchFamily="34" charset="0"/>
                <a:cs typeface="Tahoma" pitchFamily="34" charset="0"/>
              </a:rPr>
              <a:t>Internet </a:t>
            </a:r>
          </a:p>
        </p:txBody>
      </p:sp>
      <p:sp>
        <p:nvSpPr>
          <p:cNvPr id="2053" name="Rectangle 5"/>
          <p:cNvSpPr>
            <a:spLocks noGrp="1" noChangeArrowheads="1"/>
          </p:cNvSpPr>
          <p:nvPr>
            <p:ph idx="1"/>
          </p:nvPr>
        </p:nvSpPr>
        <p:spPr>
          <a:xfrm>
            <a:off x="251520" y="1196752"/>
            <a:ext cx="8435280" cy="4929411"/>
          </a:xfrm>
        </p:spPr>
        <p:txBody>
          <a:bodyPr>
            <a:normAutofit/>
          </a:bodyPr>
          <a:lstStyle/>
          <a:p>
            <a:r>
              <a:rPr lang="sv-SE" sz="2400" b="1" dirty="0">
                <a:effectLst/>
                <a:latin typeface="Tahoma" pitchFamily="34" charset="0"/>
                <a:ea typeface="Tahoma" pitchFamily="34" charset="0"/>
                <a:cs typeface="Tahoma" pitchFamily="34" charset="0"/>
              </a:rPr>
              <a:t>Internet</a:t>
            </a:r>
            <a:r>
              <a:rPr lang="sv-SE" sz="2400" dirty="0">
                <a:effectLst/>
                <a:latin typeface="Tahoma" pitchFamily="34" charset="0"/>
                <a:ea typeface="Tahoma" pitchFamily="34" charset="0"/>
                <a:cs typeface="Tahoma" pitchFamily="34" charset="0"/>
              </a:rPr>
              <a:t> är världens största datornätverk</a:t>
            </a:r>
            <a:r>
              <a:rPr lang="sv-SE" sz="2400" dirty="0">
                <a:latin typeface="Tahoma" pitchFamily="34" charset="0"/>
                <a:ea typeface="Tahoma" pitchFamily="34" charset="0"/>
                <a:cs typeface="Tahoma" pitchFamily="34" charset="0"/>
              </a:rPr>
              <a:t> som erbjuder möjlighet till kommunikation via text, ljud och bild.</a:t>
            </a:r>
          </a:p>
          <a:p>
            <a:r>
              <a:rPr lang="sv-SE" sz="2400" dirty="0">
                <a:latin typeface="Tahoma" pitchFamily="34" charset="0"/>
                <a:ea typeface="Tahoma" pitchFamily="34" charset="0"/>
                <a:cs typeface="Tahoma" pitchFamily="34" charset="0"/>
              </a:rPr>
              <a:t>De tillämpningar av internet som fått störst spridning är </a:t>
            </a:r>
            <a:r>
              <a:rPr lang="sv-SE" sz="2400" b="1" dirty="0">
                <a:latin typeface="Tahoma" pitchFamily="34" charset="0"/>
                <a:ea typeface="Tahoma" pitchFamily="34" charset="0"/>
                <a:cs typeface="Tahoma" pitchFamily="34" charset="0"/>
              </a:rPr>
              <a:t>World Wide Webb </a:t>
            </a:r>
            <a:r>
              <a:rPr lang="sv-SE" sz="2400" dirty="0">
                <a:latin typeface="Tahoma" pitchFamily="34" charset="0"/>
                <a:ea typeface="Tahoma" pitchFamily="34" charset="0"/>
                <a:cs typeface="Tahoma" pitchFamily="34" charset="0"/>
              </a:rPr>
              <a:t>(förkortas www) som är den del man använder när man söker information på olika webbsidor – och </a:t>
            </a:r>
            <a:r>
              <a:rPr lang="sv-SE" sz="2400" b="1" dirty="0">
                <a:latin typeface="Tahoma" pitchFamily="34" charset="0"/>
                <a:ea typeface="Tahoma" pitchFamily="34" charset="0"/>
                <a:cs typeface="Tahoma" pitchFamily="34" charset="0"/>
              </a:rPr>
              <a:t>e-post</a:t>
            </a:r>
            <a:r>
              <a:rPr lang="sv-SE" sz="2400" dirty="0">
                <a:latin typeface="Tahoma" pitchFamily="34" charset="0"/>
                <a:ea typeface="Tahoma" pitchFamily="34" charset="0"/>
                <a:cs typeface="Tahoma" pitchFamily="34" charset="0"/>
              </a:rPr>
              <a:t>.</a:t>
            </a:r>
          </a:p>
          <a:p>
            <a:r>
              <a:rPr lang="sv-SE" sz="2400" dirty="0">
                <a:latin typeface="Tahoma" pitchFamily="34" charset="0"/>
                <a:ea typeface="Tahoma" pitchFamily="34" charset="0"/>
                <a:cs typeface="Tahoma" pitchFamily="34" charset="0"/>
              </a:rPr>
              <a:t>Genom </a:t>
            </a:r>
            <a:r>
              <a:rPr lang="sv-SE" sz="2400" i="1" dirty="0">
                <a:latin typeface="Tahoma" pitchFamily="34" charset="0"/>
                <a:ea typeface="Tahoma" pitchFamily="34" charset="0"/>
                <a:cs typeface="Tahoma" pitchFamily="34" charset="0"/>
              </a:rPr>
              <a:t>webben</a:t>
            </a:r>
            <a:r>
              <a:rPr lang="sv-SE" sz="2400" dirty="0">
                <a:latin typeface="Tahoma" pitchFamily="34" charset="0"/>
                <a:ea typeface="Tahoma" pitchFamily="34" charset="0"/>
                <a:cs typeface="Tahoma" pitchFamily="34" charset="0"/>
              </a:rPr>
              <a:t> kan man använda olika tjänster som forum för kommunikation, bloggar, e-handel och </a:t>
            </a:r>
            <a:r>
              <a:rPr lang="sv-SE" sz="2400" dirty="0" err="1">
                <a:latin typeface="Tahoma" pitchFamily="34" charset="0"/>
                <a:ea typeface="Tahoma" pitchFamily="34" charset="0"/>
                <a:cs typeface="Tahoma" pitchFamily="34" charset="0"/>
              </a:rPr>
              <a:t>wikier</a:t>
            </a:r>
            <a:r>
              <a:rPr lang="sv-SE" sz="2400" dirty="0">
                <a:latin typeface="Tahoma" pitchFamily="34" charset="0"/>
                <a:ea typeface="Tahoma" pitchFamily="34" charset="0"/>
                <a:cs typeface="Tahoma" pitchFamily="34" charset="0"/>
              </a:rPr>
              <a:t>. World Wide Web har funnits sedan början av 1990-talet och var det som gjorde internet populärt bland allmänheten.</a:t>
            </a:r>
            <a:endParaRPr lang="sv-SE" sz="2400" dirty="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arn(inVertic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arn(inVertic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l" eaLnBrk="1" hangingPunct="1">
              <a:buNone/>
              <a:defRPr/>
            </a:pPr>
            <a:r>
              <a:rPr lang="sv-SE" sz="1800" dirty="0">
                <a:latin typeface="Tahoma" pitchFamily="34" charset="0"/>
                <a:ea typeface="Tahoma" pitchFamily="34" charset="0"/>
                <a:cs typeface="Tahoma" pitchFamily="34" charset="0"/>
              </a:rPr>
              <a:t>	Välj vilken plats du vill spara bilden på och namnge bilden, klicka sedan på</a:t>
            </a:r>
            <a:r>
              <a:rPr lang="sv-SE" sz="1800" b="1" dirty="0">
                <a:latin typeface="Tahoma" pitchFamily="34" charset="0"/>
                <a:ea typeface="Tahoma" pitchFamily="34" charset="0"/>
                <a:cs typeface="Tahoma" pitchFamily="34" charset="0"/>
              </a:rPr>
              <a:t> spara.</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a:solidFill>
                  <a:schemeClr val="tx2"/>
                </a:solidFill>
                <a:effectLst/>
                <a:latin typeface="Tahoma" pitchFamily="34" charset="0"/>
                <a:ea typeface="Tahoma" pitchFamily="34" charset="0"/>
                <a:cs typeface="Tahoma" pitchFamily="34" charset="0"/>
              </a:rPr>
              <a:t>Söktjänst och Sökmotorer</a:t>
            </a:r>
          </a:p>
        </p:txBody>
      </p:sp>
      <p:sp>
        <p:nvSpPr>
          <p:cNvPr id="3" name="Platshållare för text 2"/>
          <p:cNvSpPr>
            <a:spLocks noGrp="1"/>
          </p:cNvSpPr>
          <p:nvPr>
            <p:ph type="body" sz="half" idx="1"/>
          </p:nvPr>
        </p:nvSpPr>
        <p:spPr>
          <a:xfrm>
            <a:off x="457200" y="1981200"/>
            <a:ext cx="8229600" cy="4543425"/>
          </a:xfrm>
        </p:spPr>
        <p:txBody>
          <a:bodyPr/>
          <a:lstStyle/>
          <a:p>
            <a:pPr eaLnBrk="1" hangingPunct="1">
              <a:defRPr/>
            </a:pPr>
            <a:r>
              <a:rPr lang="sv-SE" sz="1800" dirty="0">
                <a:latin typeface="Tahoma" pitchFamily="34" charset="0"/>
                <a:ea typeface="Tahoma" pitchFamily="34" charset="0"/>
                <a:cs typeface="Tahoma" pitchFamily="34" charset="0"/>
              </a:rPr>
              <a:t>Det finns flera olika sökmotorer/söktjänster för att söka information på internet. Den mest kända och mest populära är Google, men det finns exempel på fler:</a:t>
            </a:r>
          </a:p>
          <a:p>
            <a:pPr eaLnBrk="1" hangingPunct="1">
              <a:defRPr/>
            </a:pPr>
            <a:endParaRPr lang="sv-SE" sz="1800" dirty="0">
              <a:latin typeface="Tahoma" pitchFamily="34" charset="0"/>
              <a:ea typeface="Tahoma" pitchFamily="34" charset="0"/>
              <a:cs typeface="Tahoma" pitchFamily="34" charset="0"/>
            </a:endParaRPr>
          </a:p>
          <a:p>
            <a:pPr>
              <a:defRPr/>
            </a:pPr>
            <a:r>
              <a:rPr lang="sv-SE" sz="1800" b="1" dirty="0" err="1">
                <a:latin typeface="Tahoma" pitchFamily="34" charset="0"/>
                <a:ea typeface="Tahoma" pitchFamily="34" charset="0"/>
                <a:cs typeface="Tahoma" pitchFamily="34" charset="0"/>
                <a:hlinkClick r:id="rId2"/>
              </a:rPr>
              <a:t>www.google.com</a:t>
            </a:r>
            <a:endParaRPr lang="sv-SE" sz="1800" b="1"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3"/>
              </a:rPr>
              <a:t>www.yahoo.com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4"/>
              </a:rPr>
              <a:t>www.altavista.com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5"/>
              </a:rPr>
              <a:t>www.alltheweb.com</a:t>
            </a:r>
            <a:endParaRPr lang="sv-SE"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6"/>
              </a:rPr>
              <a:t>www.hotbot.com</a:t>
            </a:r>
            <a:endParaRPr lang="en-US"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7"/>
              </a:rPr>
              <a:t>www.lycos.com</a:t>
            </a:r>
            <a:r>
              <a:rPr lang="en-US" sz="1800" b="1" dirty="0">
                <a:latin typeface="Tahoma" pitchFamily="34" charset="0"/>
                <a:ea typeface="Tahoma" pitchFamily="34" charset="0"/>
                <a:cs typeface="Tahoma" pitchFamily="34" charset="0"/>
              </a:rPr>
              <a:t> </a:t>
            </a:r>
            <a:endParaRPr lang="sv-SE" sz="1800" b="1" dirty="0">
              <a:latin typeface="Tahoma" pitchFamily="34" charset="0"/>
              <a:ea typeface="Tahoma" pitchFamily="34" charset="0"/>
              <a:cs typeface="Tahoma" pitchFamily="34" charset="0"/>
            </a:endParaRPr>
          </a:p>
          <a:p>
            <a:pPr algn="r" rtl="1" eaLnBrk="1" hangingPunct="1">
              <a:defRPr/>
            </a:pPr>
            <a:endParaRPr lang="sv-SE" sz="2200" b="1" dirty="0">
              <a:latin typeface="Tahoma" pitchFamily="34" charset="0"/>
              <a:ea typeface="Tahoma" pitchFamily="34" charset="0"/>
              <a:cs typeface="Tahoma" pitchFamily="34" charset="0"/>
            </a:endParaRPr>
          </a:p>
          <a:p>
            <a:pPr algn="l" eaLnBrk="1" hangingPunct="1">
              <a:defRPr/>
            </a:pPr>
            <a:endParaRPr lang="sv-SE" sz="2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eaLnBrk="1" hangingPunct="1">
              <a:buNone/>
              <a:defRPr/>
            </a:pPr>
            <a:r>
              <a:rPr lang="sv-SE" sz="1600" dirty="0">
                <a:latin typeface="Tahoma" pitchFamily="34" charset="0"/>
                <a:ea typeface="Tahoma" pitchFamily="34" charset="0"/>
                <a:cs typeface="Tahoma" pitchFamily="34" charset="0"/>
              </a:rPr>
              <a:t>	Skriv det ämne du vill söka efter i sökfältet. På följande sidor kommer vi gå igenom de menyer som är markerade med rött, A-H.</a:t>
            </a: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40" y="1684891"/>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A</a:t>
            </a:r>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C</a:t>
            </a:r>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D</a:t>
            </a:r>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E</a:t>
            </a:r>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F</a:t>
            </a:r>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0964"/>
                                        </p:tgtEl>
                                      </p:cBhvr>
                                    </p:animEffect>
                                    <p:animScale>
                                      <p:cBhvr>
                                        <p:cTn id="12" dur="250" autoRev="1" fill="hold"/>
                                        <p:tgtEl>
                                          <p:spTgt spid="4096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0965"/>
                                        </p:tgtEl>
                                      </p:cBhvr>
                                    </p:animEffect>
                                    <p:animScale>
                                      <p:cBhvr>
                                        <p:cTn id="15" dur="250" autoRev="1" fill="hold"/>
                                        <p:tgtEl>
                                          <p:spTgt spid="4096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0971"/>
                                        </p:tgtEl>
                                      </p:cBhvr>
                                    </p:animEffect>
                                    <p:animScale>
                                      <p:cBhvr>
                                        <p:cTn id="18" dur="250" autoRev="1" fill="hold"/>
                                        <p:tgtEl>
                                          <p:spTgt spid="4097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0966"/>
                                        </p:tgtEl>
                                      </p:cBhvr>
                                    </p:animEffect>
                                    <p:animScale>
                                      <p:cBhvr>
                                        <p:cTn id="21" dur="250" autoRev="1" fill="hold"/>
                                        <p:tgtEl>
                                          <p:spTgt spid="40966"/>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40967"/>
                                        </p:tgtEl>
                                      </p:cBhvr>
                                    </p:animEffect>
                                    <p:animScale>
                                      <p:cBhvr>
                                        <p:cTn id="24" dur="250" autoRev="1" fill="hold"/>
                                        <p:tgtEl>
                                          <p:spTgt spid="4096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40968"/>
                                        </p:tgtEl>
                                      </p:cBhvr>
                                    </p:animEffect>
                                    <p:animScale>
                                      <p:cBhvr>
                                        <p:cTn id="27" dur="250" autoRev="1" fill="hold"/>
                                        <p:tgtEl>
                                          <p:spTgt spid="4096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73"/>
                                        </p:tgtEl>
                                        <p:attrNameLst>
                                          <p:attrName>style.visibility</p:attrName>
                                        </p:attrNameLst>
                                      </p:cBhvr>
                                      <p:to>
                                        <p:strVal val="visible"/>
                                      </p:to>
                                    </p:set>
                                    <p:animEffect transition="in" filter="barn(inVertical)">
                                      <p:cBhvr>
                                        <p:cTn id="3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lnSpcReduction="10000"/>
          </a:bodyPr>
          <a:lstStyle/>
          <a:p>
            <a:pPr eaLnBrk="1" hangingPunct="1">
              <a:buNone/>
              <a:defRPr/>
            </a:pPr>
            <a:r>
              <a:rPr lang="en-US" sz="2400" dirty="0">
                <a:solidFill>
                  <a:schemeClr val="tx2"/>
                </a:solidFill>
                <a:latin typeface="Tahoma" pitchFamily="34" charset="0"/>
                <a:ea typeface="Tahoma" pitchFamily="34" charset="0"/>
                <a:cs typeface="Tahoma" pitchFamily="34" charset="0"/>
              </a:rPr>
              <a:t>A) 	</a:t>
            </a:r>
            <a:r>
              <a:rPr lang="en-US" sz="2400" dirty="0" err="1">
                <a:solidFill>
                  <a:schemeClr val="tx2"/>
                </a:solidFill>
                <a:latin typeface="Tahoma" pitchFamily="34" charset="0"/>
                <a:ea typeface="Tahoma" pitchFamily="34" charset="0"/>
                <a:cs typeface="Tahoma" pitchFamily="34" charset="0"/>
              </a:rPr>
              <a:t>Allt</a:t>
            </a:r>
            <a:endParaRPr lang="en-US" sz="2400" dirty="0">
              <a:solidFill>
                <a:schemeClr val="tx2"/>
              </a:solidFill>
              <a:latin typeface="Tahoma" pitchFamily="34" charset="0"/>
              <a:ea typeface="Tahoma" pitchFamily="34" charset="0"/>
              <a:cs typeface="Tahoma" pitchFamily="34" charset="0"/>
            </a:endParaRPr>
          </a:p>
          <a:p>
            <a:pPr eaLnBrk="1" hangingPunct="1">
              <a:lnSpc>
                <a:spcPct val="110000"/>
              </a:lnSpc>
              <a:buNone/>
              <a:defRPr/>
            </a:pPr>
            <a:r>
              <a:rPr lang="sv-SE" sz="1600" dirty="0">
                <a:latin typeface="Tahoma" pitchFamily="34" charset="0"/>
                <a:ea typeface="Tahoma" pitchFamily="34" charset="0"/>
                <a:cs typeface="Tahoma" pitchFamily="34" charset="0"/>
              </a:rPr>
              <a:t>		Söka webbsidor i allmänhet. Skriv vad du söker efter. Flera förslag på sidor 	öppnas som innehåller nyckelord (sökresultat). Klicka på någon av 	webbadresserna (titeln är skrivet i blått och underskrivet). Om du vill gå 	tillbaka till alla förslag klickar du på bakåtknappen i det övre vänstra hörnet </a:t>
            </a:r>
            <a:r>
              <a:rPr lang="sv-SE" sz="1800" dirty="0">
                <a:latin typeface="Tahoma" pitchFamily="34" charset="0"/>
                <a:ea typeface="Tahoma" pitchFamily="34" charset="0"/>
                <a:cs typeface="Tahoma" pitchFamily="34" charset="0"/>
              </a:rPr>
              <a:t>av 	webbläsaren.</a:t>
            </a: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120" y="1772816"/>
            <a:ext cx="8765760" cy="4941168"/>
          </a:xfrm>
        </p:spPr>
      </p:pic>
      <p:sp>
        <p:nvSpPr>
          <p:cNvPr id="6" name="Oval Callout 5"/>
          <p:cNvSpPr/>
          <p:nvPr/>
        </p:nvSpPr>
        <p:spPr>
          <a:xfrm>
            <a:off x="1" y="3140968"/>
            <a:ext cx="1043607" cy="646360"/>
          </a:xfrm>
          <a:prstGeom prst="wedgeEllipseCallout">
            <a:avLst>
              <a:gd name="adj1" fmla="val 65550"/>
              <a:gd name="adj2" fmla="val -223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b="1" dirty="0">
                <a:solidFill>
                  <a:schemeClr val="tx1"/>
                </a:solidFill>
                <a:latin typeface="Tahoma" pitchFamily="34" charset="0"/>
                <a:ea typeface="Tahoma" pitchFamily="34" charset="0"/>
                <a:cs typeface="Tahoma" pitchFamily="34" charset="0"/>
              </a:rPr>
              <a:t>Webb-</a:t>
            </a:r>
            <a:r>
              <a:rPr lang="sv-SE" sz="1200" b="1" dirty="0" err="1">
                <a:solidFill>
                  <a:schemeClr val="tx1"/>
                </a:solidFill>
                <a:latin typeface="Tahoma" pitchFamily="34" charset="0"/>
                <a:ea typeface="Tahoma" pitchFamily="34" charset="0"/>
                <a:cs typeface="Tahoma" pitchFamily="34" charset="0"/>
              </a:rPr>
              <a:t>side</a:t>
            </a:r>
            <a:r>
              <a:rPr lang="sv-SE" sz="1200" b="1" dirty="0">
                <a:solidFill>
                  <a:schemeClr val="tx1"/>
                </a:solidFill>
                <a:latin typeface="Tahoma" pitchFamily="34" charset="0"/>
                <a:ea typeface="Tahoma" pitchFamily="34" charset="0"/>
                <a:cs typeface="Tahoma" pitchFamily="34" charset="0"/>
              </a:rPr>
              <a:t>- adress</a:t>
            </a:r>
          </a:p>
        </p:txBody>
      </p:sp>
      <p:sp>
        <p:nvSpPr>
          <p:cNvPr id="8" name="Oval Callout 7"/>
          <p:cNvSpPr/>
          <p:nvPr/>
        </p:nvSpPr>
        <p:spPr>
          <a:xfrm>
            <a:off x="2915816" y="1988840"/>
            <a:ext cx="1287016"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b="1" dirty="0">
                <a:solidFill>
                  <a:schemeClr val="tx1"/>
                </a:solidFill>
                <a:latin typeface="Tahoma" pitchFamily="34" charset="0"/>
                <a:ea typeface="Tahoma" pitchFamily="34" charset="0"/>
                <a:cs typeface="Tahoma" pitchFamily="34" charset="0"/>
              </a:rPr>
              <a:t>Sökord</a:t>
            </a:r>
            <a:r>
              <a:rPr lang="sv-SE" sz="1200" b="1" dirty="0">
                <a:latin typeface="Tahoma" pitchFamily="34" charset="0"/>
                <a:ea typeface="Tahoma" pitchFamily="34" charset="0"/>
                <a:cs typeface="Tahoma" pitchFamily="34" charset="0"/>
              </a:rPr>
              <a:t> </a:t>
            </a:r>
          </a:p>
        </p:txBody>
      </p:sp>
      <p:sp>
        <p:nvSpPr>
          <p:cNvPr id="9" name="Oval Callout 8"/>
          <p:cNvSpPr/>
          <p:nvPr/>
        </p:nvSpPr>
        <p:spPr>
          <a:xfrm>
            <a:off x="235425" y="908720"/>
            <a:ext cx="906438"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b="1" dirty="0">
                <a:solidFill>
                  <a:schemeClr val="tx1"/>
                </a:solidFill>
                <a:latin typeface="Tahoma" pitchFamily="34" charset="0"/>
                <a:ea typeface="Tahoma" pitchFamily="34" charset="0"/>
                <a:cs typeface="Tahoma" pitchFamily="34" charset="0"/>
              </a:rPr>
              <a:t>Bakåt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62500" lnSpcReduction="20000"/>
          </a:bodyPr>
          <a:lstStyle/>
          <a:p>
            <a:pPr>
              <a:buNone/>
              <a:defRPr/>
            </a:pPr>
            <a:r>
              <a:rPr lang="en-US" sz="5100" dirty="0">
                <a:solidFill>
                  <a:schemeClr val="tx2"/>
                </a:solidFill>
                <a:latin typeface="Tahoma" pitchFamily="34" charset="0"/>
                <a:ea typeface="Tahoma" pitchFamily="34" charset="0"/>
                <a:cs typeface="Tahoma" pitchFamily="34" charset="0"/>
              </a:rPr>
              <a:t>B) 	</a:t>
            </a:r>
            <a:r>
              <a:rPr lang="en-US" sz="5100" dirty="0" err="1">
                <a:solidFill>
                  <a:schemeClr val="tx2"/>
                </a:solidFill>
                <a:latin typeface="Tahoma" pitchFamily="34" charset="0"/>
                <a:ea typeface="Tahoma" pitchFamily="34" charset="0"/>
                <a:cs typeface="Tahoma" pitchFamily="34" charset="0"/>
              </a:rPr>
              <a:t>Bilder</a:t>
            </a:r>
            <a:endParaRPr lang="en-US" sz="5100" dirty="0">
              <a:solidFill>
                <a:schemeClr val="tx2"/>
              </a:solidFill>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sv-SE" sz="2600" dirty="0">
                <a:latin typeface="Tahoma" pitchFamily="34" charset="0"/>
                <a:ea typeface="Tahoma" pitchFamily="34" charset="0"/>
                <a:cs typeface="Tahoma" pitchFamily="34" charset="0"/>
              </a:rPr>
              <a:t>Endast resultat för de ord/fraser du skrivit i sökfältet visas. </a:t>
            </a:r>
          </a:p>
          <a:p>
            <a:pPr>
              <a:buNone/>
              <a:defRPr/>
            </a:pPr>
            <a:r>
              <a:rPr lang="sv-SE" sz="2600" dirty="0">
                <a:latin typeface="Tahoma" pitchFamily="34" charset="0"/>
                <a:ea typeface="Tahoma" pitchFamily="34" charset="0"/>
                <a:cs typeface="Tahoma" pitchFamily="34" charset="0"/>
              </a:rPr>
              <a:t>		Till exempel: </a:t>
            </a:r>
            <a:r>
              <a:rPr lang="sv-SE" sz="2600" i="1" dirty="0">
                <a:latin typeface="Tahoma" pitchFamily="34" charset="0"/>
                <a:ea typeface="Tahoma" pitchFamily="34" charset="0"/>
                <a:cs typeface="Tahoma" pitchFamily="34" charset="0"/>
              </a:rPr>
              <a:t>Blommor</a:t>
            </a:r>
            <a:r>
              <a:rPr lang="sv-SE" sz="2600" dirty="0">
                <a:latin typeface="Tahoma" pitchFamily="34" charset="0"/>
                <a:ea typeface="Tahoma" pitchFamily="34" charset="0"/>
                <a:cs typeface="Tahoma" pitchFamily="34" charset="0"/>
              </a:rPr>
              <a:t>. Du kan spara en bild genom att</a:t>
            </a:r>
          </a:p>
          <a:p>
            <a:pPr>
              <a:buNone/>
              <a:defRPr/>
            </a:pPr>
            <a:r>
              <a:rPr lang="sv-SE" sz="2600" b="1" dirty="0">
                <a:latin typeface="Tahoma" pitchFamily="34" charset="0"/>
                <a:ea typeface="Tahoma" pitchFamily="34" charset="0"/>
                <a:cs typeface="Tahoma" pitchFamily="34" charset="0"/>
              </a:rPr>
              <a:t>		markera bilden</a:t>
            </a:r>
            <a:r>
              <a:rPr lang="sv-SE" sz="2600" dirty="0">
                <a:latin typeface="Tahoma" pitchFamily="34" charset="0"/>
                <a:ea typeface="Tahoma" pitchFamily="34" charset="0"/>
                <a:cs typeface="Tahoma" pitchFamily="34" charset="0"/>
              </a:rPr>
              <a:t>, </a:t>
            </a:r>
            <a:r>
              <a:rPr lang="sv-SE" sz="2600" b="1" dirty="0">
                <a:latin typeface="Tahoma" pitchFamily="34" charset="0"/>
                <a:ea typeface="Tahoma" pitchFamily="34" charset="0"/>
                <a:cs typeface="Tahoma" pitchFamily="34" charset="0"/>
              </a:rPr>
              <a:t>högerklicka, </a:t>
            </a:r>
            <a:r>
              <a:rPr lang="sv-SE" sz="2600" dirty="0">
                <a:latin typeface="Tahoma" pitchFamily="34" charset="0"/>
                <a:ea typeface="Tahoma" pitchFamily="34" charset="0"/>
                <a:cs typeface="Tahoma" pitchFamily="34" charset="0"/>
              </a:rPr>
              <a:t> välj ”</a:t>
            </a:r>
            <a:r>
              <a:rPr lang="sv-SE" sz="2600" b="1" dirty="0">
                <a:latin typeface="Tahoma" pitchFamily="34" charset="0"/>
                <a:ea typeface="Tahoma" pitchFamily="34" charset="0"/>
                <a:cs typeface="Tahoma" pitchFamily="34" charset="0"/>
              </a:rPr>
              <a:t>Spara bild som</a:t>
            </a:r>
            <a:r>
              <a:rPr lang="sv-SE" sz="2600" dirty="0">
                <a:latin typeface="Tahoma" pitchFamily="34" charset="0"/>
                <a:ea typeface="Tahoma" pitchFamily="34" charset="0"/>
                <a:cs typeface="Tahoma" pitchFamily="34" charset="0"/>
              </a:rPr>
              <a:t>...” och </a:t>
            </a:r>
            <a:r>
              <a:rPr lang="sv-SE" sz="2600" b="1" dirty="0">
                <a:latin typeface="Tahoma" pitchFamily="34" charset="0"/>
                <a:ea typeface="Tahoma" pitchFamily="34" charset="0"/>
                <a:cs typeface="Tahoma" pitchFamily="34" charset="0"/>
              </a:rPr>
              <a:t>välj plats </a:t>
            </a:r>
            <a:r>
              <a:rPr lang="sv-SE" sz="2600" dirty="0">
                <a:latin typeface="Tahoma" pitchFamily="34" charset="0"/>
                <a:ea typeface="Tahoma" pitchFamily="34" charset="0"/>
                <a:cs typeface="Tahoma" pitchFamily="34" charset="0"/>
              </a:rPr>
              <a:t>för att </a:t>
            </a:r>
            <a:r>
              <a:rPr lang="sv-SE" sz="2600" b="1" dirty="0">
                <a:latin typeface="Tahoma" pitchFamily="34" charset="0"/>
                <a:ea typeface="Tahoma" pitchFamily="34" charset="0"/>
                <a:cs typeface="Tahoma" pitchFamily="34" charset="0"/>
              </a:rPr>
              <a:t>spara 	</a:t>
            </a:r>
            <a:r>
              <a:rPr lang="sv-SE" sz="2600" dirty="0">
                <a:latin typeface="Tahoma" pitchFamily="34" charset="0"/>
                <a:ea typeface="Tahoma" pitchFamily="34" charset="0"/>
                <a:cs typeface="Tahoma" pitchFamily="34" charset="0"/>
              </a:rPr>
              <a:t>bilden i datorn.</a:t>
            </a:r>
          </a:p>
          <a:p>
            <a:pPr algn="l" eaLnBrk="1" hangingPunct="1">
              <a:defRPr/>
            </a:pPr>
            <a:endParaRPr lang="sv-SE"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6978" y="1557039"/>
            <a:ext cx="6830044" cy="5040313"/>
          </a:xfrm>
          <a:solidFill>
            <a:schemeClr val="accent1">
              <a:lumMod val="60000"/>
              <a:lumOff val="40000"/>
            </a:schemeClr>
          </a:solidFill>
        </p:spPr>
      </p:pic>
      <p:sp>
        <p:nvSpPr>
          <p:cNvPr id="6" name="Upp 5"/>
          <p:cNvSpPr/>
          <p:nvPr/>
        </p:nvSpPr>
        <p:spPr>
          <a:xfrm>
            <a:off x="2915816" y="306896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675"/>
                                        </p:tgtEl>
                                        <p:attrNameLst>
                                          <p:attrName>style.visibility</p:attrName>
                                        </p:attrNameLst>
                                      </p:cBhvr>
                                      <p:to>
                                        <p:strVal val="visible"/>
                                      </p:to>
                                    </p:set>
                                    <p:animEffect transition="in" filter="barn(inVertical)">
                                      <p:cBhvr>
                                        <p:cTn id="27" dur="500"/>
                                        <p:tgtEl>
                                          <p:spTgt spid="2867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lnSpcReduction="10000"/>
          </a:bodyPr>
          <a:lstStyle/>
          <a:p>
            <a:pPr eaLnBrk="1" hangingPunct="1">
              <a:buNone/>
              <a:defRPr/>
            </a:pPr>
            <a:r>
              <a:rPr lang="sv-SE" sz="2600" dirty="0">
                <a:solidFill>
                  <a:schemeClr val="tx2"/>
                </a:solidFill>
                <a:latin typeface="Tahoma" pitchFamily="34" charset="0"/>
                <a:ea typeface="Tahoma" pitchFamily="34" charset="0"/>
                <a:cs typeface="Tahoma" pitchFamily="34" charset="0"/>
              </a:rPr>
              <a:t>C) 	Kartor</a:t>
            </a:r>
          </a:p>
          <a:p>
            <a:pPr>
              <a:defRPr/>
            </a:pPr>
            <a:endParaRPr lang="sv-SE" sz="1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sv-SE" sz="1600" dirty="0">
                <a:latin typeface="Tahoma" pitchFamily="34" charset="0"/>
                <a:ea typeface="Tahoma" pitchFamily="34" charset="0"/>
                <a:cs typeface="Tahoma" pitchFamily="34" charset="0"/>
              </a:rPr>
              <a:t>Du kan söka efter olika platser och får då fram kartor. En del kartor kan du</a:t>
            </a:r>
          </a:p>
          <a:p>
            <a:pPr>
              <a:buNone/>
              <a:defRPr/>
            </a:pPr>
            <a:r>
              <a:rPr lang="sv-SE" sz="1600" dirty="0">
                <a:latin typeface="Tahoma" pitchFamily="34" charset="0"/>
                <a:ea typeface="Tahoma" pitchFamily="34" charset="0"/>
                <a:cs typeface="Tahoma" pitchFamily="34" charset="0"/>
              </a:rPr>
              <a:t>		navigera på.</a:t>
            </a: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eaLnBrk="1" hangingPunct="1">
              <a:buNone/>
              <a:defRPr/>
            </a:pPr>
            <a:r>
              <a:rPr lang="sv-SE" sz="2400" dirty="0">
                <a:solidFill>
                  <a:schemeClr val="tx2"/>
                </a:solidFill>
                <a:latin typeface="Tahoma" pitchFamily="34" charset="0"/>
                <a:ea typeface="Tahoma" pitchFamily="34" charset="0"/>
                <a:cs typeface="Tahoma" pitchFamily="34" charset="0"/>
              </a:rPr>
              <a:t>D)		Videor</a:t>
            </a:r>
            <a:endParaRPr lang="sv-SE" sz="2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sv-SE" sz="1600" dirty="0">
                <a:latin typeface="Tahoma" pitchFamily="34" charset="0"/>
                <a:ea typeface="Tahoma" pitchFamily="34" charset="0"/>
                <a:cs typeface="Tahoma" pitchFamily="34" charset="0"/>
              </a:rPr>
              <a:t>Sök efter videoklipp som är relaterade till det du söker, till exempel: </a:t>
            </a:r>
            <a:r>
              <a:rPr lang="sv-SE" sz="1600" i="1" dirty="0">
                <a:latin typeface="Tahoma" pitchFamily="34" charset="0"/>
                <a:ea typeface="Tahoma" pitchFamily="34" charset="0"/>
                <a:cs typeface="Tahoma" pitchFamily="34" charset="0"/>
              </a:rPr>
              <a:t>lejon</a:t>
            </a:r>
            <a:endParaRPr lang="sv-SE"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30" y="908720"/>
            <a:ext cx="7964195" cy="5877273"/>
          </a:xfrm>
        </p:spPr>
      </p:pic>
      <p:sp>
        <p:nvSpPr>
          <p:cNvPr id="7" name="Ellips 6"/>
          <p:cNvSpPr/>
          <p:nvPr/>
        </p:nvSpPr>
        <p:spPr>
          <a:xfrm>
            <a:off x="3491880" y="23495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E) 	Nyheter</a:t>
            </a:r>
          </a:p>
          <a:p>
            <a:pPr eaLnBrk="1" hangingPunct="1">
              <a:buNone/>
              <a:defRPr/>
            </a:pPr>
            <a:r>
              <a:rPr lang="sv-SE" sz="2400" dirty="0">
                <a:latin typeface="Tahoma" pitchFamily="34" charset="0"/>
                <a:ea typeface="Tahoma" pitchFamily="34" charset="0"/>
                <a:cs typeface="Tahoma" pitchFamily="34" charset="0"/>
              </a:rPr>
              <a:t>		</a:t>
            </a:r>
            <a:r>
              <a:rPr lang="sv-SE" sz="1600" dirty="0">
                <a:latin typeface="Tahoma" pitchFamily="34" charset="0"/>
                <a:ea typeface="Tahoma" pitchFamily="34" charset="0"/>
                <a:cs typeface="Tahoma" pitchFamily="34" charset="0"/>
              </a:rPr>
              <a:t>Kan till exempel användas för att söka efter en specifik nyhet. Du kan läsa hela 	artiklar genom att klicka med musen på de blå rubrikerna. </a:t>
            </a:r>
            <a:endParaRPr lang="sv-SE"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3845" y="1196752"/>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a:endParaRPr lang="sv-SE"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a:defRPr/>
              </a:pPr>
              <a:endParaRPr lang="sv-SE"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a:r>
                <a:rPr lang="sv-SE" sz="1200" b="1" dirty="0">
                  <a:ea typeface="Tahoma" pitchFamily="34" charset="0"/>
                  <a:cs typeface="Tahoma" pitchFamily="34" charset="0"/>
                </a:rPr>
                <a:t>Sökresultat</a:t>
              </a:r>
            </a:p>
          </p:txBody>
        </p:sp>
      </p:grpSp>
      <p:sp>
        <p:nvSpPr>
          <p:cNvPr id="8" name="Ellips 7"/>
          <p:cNvSpPr>
            <a:spLocks noChangeArrowheads="1"/>
          </p:cNvSpPr>
          <p:nvPr/>
        </p:nvSpPr>
        <p:spPr bwMode="auto">
          <a:xfrm>
            <a:off x="1709652" y="1844824"/>
            <a:ext cx="1368425" cy="360363"/>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50568" y="3914774"/>
            <a:ext cx="2350567" cy="234951"/>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292180" y="3506217"/>
            <a:ext cx="1872208" cy="442467"/>
          </a:xfrm>
          <a:prstGeom prst="wedgeEllipseCallout">
            <a:avLst>
              <a:gd name="adj1" fmla="val -117083"/>
              <a:gd name="adj2" fmla="val 40968"/>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Webbadress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l"/>
            <a:r>
              <a:rPr lang="en-US" sz="2400" dirty="0">
                <a:solidFill>
                  <a:schemeClr val="tx2"/>
                </a:solidFill>
                <a:latin typeface="Tahoma" pitchFamily="34" charset="0"/>
                <a:ea typeface="Tahoma" pitchFamily="34" charset="0"/>
                <a:cs typeface="Tahoma" pitchFamily="34" charset="0"/>
              </a:rPr>
              <a:t>F</a:t>
            </a:r>
            <a:r>
              <a:rPr lang="en-US" sz="2400" dirty="0">
                <a:solidFill>
                  <a:schemeClr val="tx2"/>
                </a:solidFill>
                <a:effectLst/>
                <a:latin typeface="Tahoma" pitchFamily="34" charset="0"/>
                <a:ea typeface="Tahoma" pitchFamily="34" charset="0"/>
                <a:cs typeface="Tahoma" pitchFamily="34" charset="0"/>
              </a:rPr>
              <a:t>) </a:t>
            </a:r>
            <a:r>
              <a:rPr lang="en-US" sz="2400" dirty="0" err="1">
                <a:solidFill>
                  <a:schemeClr val="tx2"/>
                </a:solidFill>
                <a:effectLst/>
                <a:latin typeface="Tahoma" pitchFamily="34" charset="0"/>
                <a:ea typeface="Tahoma" pitchFamily="34" charset="0"/>
                <a:cs typeface="Tahoma" pitchFamily="34" charset="0"/>
              </a:rPr>
              <a:t>Fler</a:t>
            </a:r>
            <a:br>
              <a:rPr lang="en-US" sz="2400" dirty="0">
                <a:solidFill>
                  <a:schemeClr val="tx2"/>
                </a:solidFill>
                <a:effectLst/>
                <a:latin typeface="Tahoma" pitchFamily="34" charset="0"/>
                <a:ea typeface="Tahoma" pitchFamily="34" charset="0"/>
                <a:cs typeface="Tahoma" pitchFamily="34" charset="0"/>
              </a:rPr>
            </a:br>
            <a:br>
              <a:rPr lang="en-US" sz="2400" dirty="0">
                <a:solidFill>
                  <a:schemeClr val="tx2"/>
                </a:solidFill>
                <a:effectLst/>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Under </a:t>
            </a:r>
            <a:r>
              <a:rPr lang="en-US" sz="1600" b="1" dirty="0" err="1">
                <a:latin typeface="Tahoma" pitchFamily="34" charset="0"/>
                <a:ea typeface="Tahoma" pitchFamily="34" charset="0"/>
                <a:cs typeface="Tahoma" pitchFamily="34" charset="0"/>
              </a:rPr>
              <a:t>Fler</a:t>
            </a:r>
            <a:r>
              <a:rPr lang="en-US" sz="1600" dirty="0">
                <a:latin typeface="Tahoma" pitchFamily="34" charset="0"/>
                <a:ea typeface="Tahoma" pitchFamily="34" charset="0"/>
                <a:cs typeface="Tahoma" pitchFamily="34" charset="0"/>
              </a:rPr>
              <a:t> hittar du fler alternativ, se nedan.</a:t>
            </a:r>
            <a:endParaRPr lang="sv-SE"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eaLnBrk="1" hangingPunct="1">
              <a:buNone/>
              <a:defRPr/>
            </a:pPr>
            <a:r>
              <a:rPr lang="sv-SE" sz="2600" dirty="0">
                <a:solidFill>
                  <a:schemeClr val="tx2"/>
                </a:solidFill>
                <a:latin typeface="Tahoma" pitchFamily="34" charset="0"/>
                <a:ea typeface="Tahoma" pitchFamily="34" charset="0"/>
                <a:cs typeface="Tahoma" pitchFamily="34" charset="0"/>
              </a:rPr>
              <a:t>H)		Översätt </a:t>
            </a:r>
          </a:p>
          <a:p>
            <a:pPr eaLnBrk="1" hangingPunct="1">
              <a:buNone/>
              <a:defRPr/>
            </a:pPr>
            <a:endParaRPr lang="sv-SE" sz="1800" dirty="0">
              <a:latin typeface="Tahoma" pitchFamily="34" charset="0"/>
              <a:ea typeface="Tahoma" pitchFamily="34" charset="0"/>
              <a:cs typeface="Tahoma" pitchFamily="34" charset="0"/>
            </a:endParaRPr>
          </a:p>
          <a:p>
            <a:pPr eaLnBrk="1" hangingPunct="1">
              <a:buNone/>
              <a:defRPr/>
            </a:pPr>
            <a:r>
              <a:rPr lang="sv-SE" sz="1800" dirty="0">
                <a:latin typeface="Tahoma" pitchFamily="34" charset="0"/>
                <a:ea typeface="Tahoma" pitchFamily="34" charset="0"/>
                <a:cs typeface="Tahoma" pitchFamily="34" charset="0"/>
              </a:rPr>
              <a:t>		</a:t>
            </a:r>
            <a:r>
              <a:rPr lang="sv-SE" sz="1600" dirty="0">
                <a:latin typeface="Tahoma" pitchFamily="34" charset="0"/>
                <a:ea typeface="Tahoma" pitchFamily="34" charset="0"/>
                <a:cs typeface="Tahoma" pitchFamily="34" charset="0"/>
              </a:rPr>
              <a:t>För översättningen av text från ett språk till ett annat språk. </a:t>
            </a:r>
            <a:endParaRPr lang="sv-SE"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2051720" y="4869160"/>
            <a:ext cx="2664296" cy="53722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latin typeface="Tahoma" pitchFamily="34" charset="0"/>
                <a:ea typeface="Tahoma" pitchFamily="34" charset="0"/>
                <a:cs typeface="Tahoma" pitchFamily="34" charset="0"/>
              </a:rPr>
              <a:t>Skriv texten du vill översätta här</a:t>
            </a:r>
          </a:p>
        </p:txBody>
      </p:sp>
      <p:sp>
        <p:nvSpPr>
          <p:cNvPr id="7" name="Oval Callout 6"/>
          <p:cNvSpPr/>
          <p:nvPr/>
        </p:nvSpPr>
        <p:spPr>
          <a:xfrm>
            <a:off x="1807223" y="2564904"/>
            <a:ext cx="2448644" cy="537220"/>
          </a:xfrm>
          <a:prstGeom prst="wedgeEllipseCallout">
            <a:avLst>
              <a:gd name="adj1" fmla="val -31530"/>
              <a:gd name="adj2" fmla="val 1050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latin typeface="Tahoma" pitchFamily="34" charset="0"/>
                <a:ea typeface="Tahoma" pitchFamily="34" charset="0"/>
                <a:cs typeface="Tahoma" pitchFamily="34" charset="0"/>
              </a:rPr>
              <a:t>Välj språk du vill översätta från</a:t>
            </a:r>
          </a:p>
        </p:txBody>
      </p:sp>
      <p:sp>
        <p:nvSpPr>
          <p:cNvPr id="8" name="Oval Callout 7"/>
          <p:cNvSpPr/>
          <p:nvPr/>
        </p:nvSpPr>
        <p:spPr>
          <a:xfrm>
            <a:off x="4255867" y="5428567"/>
            <a:ext cx="2664296" cy="611460"/>
          </a:xfrm>
          <a:prstGeom prst="wedgeEllipseCallout">
            <a:avLst>
              <a:gd name="adj1" fmla="val 9720"/>
              <a:gd name="adj2" fmla="val -16965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latin typeface="Tahoma" pitchFamily="34" charset="0"/>
                <a:ea typeface="Tahoma" pitchFamily="34" charset="0"/>
                <a:cs typeface="Tahoma" pitchFamily="34" charset="0"/>
              </a:rPr>
              <a:t>Klicka här om du vill lysna på översättning av texten</a:t>
            </a:r>
          </a:p>
        </p:txBody>
      </p:sp>
      <p:sp>
        <p:nvSpPr>
          <p:cNvPr id="9" name="Oval Callout 8"/>
          <p:cNvSpPr/>
          <p:nvPr/>
        </p:nvSpPr>
        <p:spPr>
          <a:xfrm>
            <a:off x="5867772" y="2708920"/>
            <a:ext cx="2448644" cy="537220"/>
          </a:xfrm>
          <a:prstGeom prst="wedgeEllipseCallout">
            <a:avLst>
              <a:gd name="adj1" fmla="val -44207"/>
              <a:gd name="adj2" fmla="val 7046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latin typeface="Tahoma" pitchFamily="34" charset="0"/>
                <a:ea typeface="Tahoma" pitchFamily="34" charset="0"/>
                <a:cs typeface="Tahoma" pitchFamily="34" charset="0"/>
              </a:rPr>
              <a:t>Välj språk du vill översätta till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eaLnBrk="1" hangingPunct="1">
              <a:defRPr/>
            </a:pPr>
            <a:r>
              <a:rPr lang="sv-SE" sz="2400" dirty="0">
                <a:latin typeface="Tahoma" pitchFamily="34" charset="0"/>
                <a:ea typeface="Tahoma" pitchFamily="34" charset="0"/>
                <a:cs typeface="Tahoma" pitchFamily="34" charset="0"/>
              </a:rPr>
              <a:t>Internet – ett globalt nätverk </a:t>
            </a:r>
          </a:p>
        </p:txBody>
      </p:sp>
      <p:sp>
        <p:nvSpPr>
          <p:cNvPr id="7171" name="Rectangle 3"/>
          <p:cNvSpPr>
            <a:spLocks noGrp="1" noChangeArrowheads="1"/>
          </p:cNvSpPr>
          <p:nvPr>
            <p:ph idx="1"/>
          </p:nvPr>
        </p:nvSpPr>
        <p:spPr>
          <a:xfrm>
            <a:off x="0" y="908720"/>
            <a:ext cx="9036496" cy="6048672"/>
          </a:xfrm>
        </p:spPr>
        <p:txBody>
          <a:bodyPr>
            <a:normAutofit fontScale="85000" lnSpcReduction="10000"/>
          </a:bodyPr>
          <a:lstStyle/>
          <a:p>
            <a:pPr eaLnBrk="1" hangingPunct="1">
              <a:lnSpc>
                <a:spcPct val="120000"/>
              </a:lnSpc>
              <a:defRPr/>
            </a:pPr>
            <a:endParaRPr lang="sv-SE" sz="2000" dirty="0">
              <a:latin typeface="Tahoma" pitchFamily="34" charset="0"/>
              <a:ea typeface="Tahoma" pitchFamily="34" charset="0"/>
              <a:cs typeface="Tahoma" pitchFamily="34" charset="0"/>
            </a:endParaRPr>
          </a:p>
          <a:p>
            <a:pPr>
              <a:lnSpc>
                <a:spcPct val="120000"/>
              </a:lnSpc>
              <a:defRPr/>
            </a:pPr>
            <a:r>
              <a:rPr lang="sv-SE" sz="2000" dirty="0">
                <a:latin typeface="Tahoma" pitchFamily="34" charset="0"/>
                <a:ea typeface="Tahoma" pitchFamily="34" charset="0"/>
                <a:cs typeface="Tahoma" pitchFamily="34" charset="0"/>
              </a:rPr>
              <a:t>Internet  erbjuder fantastiska möjligheter att snabbt hitta information och att kommunicera via text eller rörliga bilder och ljud över hela världen. Datorer i olika delar av världen är kopplade till detta nätverk, som ger oss möjlighet att mycket snabbt få fram information oavsett hur avlägsen informationskällan är. </a:t>
            </a:r>
          </a:p>
          <a:p>
            <a:pPr>
              <a:lnSpc>
                <a:spcPct val="120000"/>
              </a:lnSpc>
              <a:defRPr/>
            </a:pPr>
            <a:r>
              <a:rPr lang="sv-SE" sz="2000" dirty="0">
                <a:latin typeface="Tahoma" pitchFamily="34" charset="0"/>
                <a:ea typeface="Tahoma" pitchFamily="34" charset="0"/>
                <a:cs typeface="Tahoma" pitchFamily="34" charset="0"/>
              </a:rPr>
              <a:t>Det användningsområde som ökar mest just nu är möjligheten att bidra till innehållet på internet. Att publicera eget material och kommunicera via så kallade </a:t>
            </a:r>
            <a:r>
              <a:rPr lang="sv-SE" sz="2000" b="1" i="1" dirty="0">
                <a:latin typeface="Tahoma" pitchFamily="34" charset="0"/>
                <a:ea typeface="Tahoma" pitchFamily="34" charset="0"/>
                <a:cs typeface="Tahoma" pitchFamily="34" charset="0"/>
              </a:rPr>
              <a:t>sociala medier </a:t>
            </a:r>
            <a:r>
              <a:rPr lang="sv-SE" sz="2000" dirty="0">
                <a:latin typeface="Tahoma" pitchFamily="34" charset="0"/>
                <a:ea typeface="Tahoma" pitchFamily="34" charset="0"/>
                <a:cs typeface="Tahoma" pitchFamily="34" charset="0"/>
              </a:rPr>
              <a:t>, till exempel bloggar, sociala forum som </a:t>
            </a:r>
            <a:r>
              <a:rPr lang="sv-SE" sz="2000" i="1" dirty="0" err="1">
                <a:latin typeface="Tahoma" pitchFamily="34" charset="0"/>
                <a:ea typeface="Tahoma" pitchFamily="34" charset="0"/>
                <a:cs typeface="Tahoma" pitchFamily="34" charset="0"/>
              </a:rPr>
              <a:t>Facebook</a:t>
            </a:r>
            <a:r>
              <a:rPr lang="sv-SE" sz="2000" dirty="0">
                <a:latin typeface="Tahoma" pitchFamily="34" charset="0"/>
                <a:ea typeface="Tahoma" pitchFamily="34" charset="0"/>
                <a:cs typeface="Tahoma" pitchFamily="34" charset="0"/>
              </a:rPr>
              <a:t> eller dela bilder och filmer via till </a:t>
            </a:r>
            <a:r>
              <a:rPr lang="sv-SE" sz="2000" dirty="0" err="1">
                <a:latin typeface="Tahoma" pitchFamily="34" charset="0"/>
                <a:ea typeface="Tahoma" pitchFamily="34" charset="0"/>
                <a:cs typeface="Tahoma" pitchFamily="34" charset="0"/>
              </a:rPr>
              <a:t>exempel</a:t>
            </a:r>
            <a:r>
              <a:rPr lang="sv-SE" sz="2000" i="1" dirty="0" err="1">
                <a:latin typeface="Tahoma" pitchFamily="34" charset="0"/>
                <a:ea typeface="Tahoma" pitchFamily="34" charset="0"/>
                <a:cs typeface="Tahoma" pitchFamily="34" charset="0"/>
              </a:rPr>
              <a:t>Youtube</a:t>
            </a:r>
            <a:r>
              <a:rPr lang="sv-SE" sz="2000" dirty="0">
                <a:latin typeface="Tahoma" pitchFamily="34" charset="0"/>
                <a:ea typeface="Tahoma" pitchFamily="34" charset="0"/>
                <a:cs typeface="Tahoma" pitchFamily="34" charset="0"/>
              </a:rPr>
              <a:t> eller </a:t>
            </a:r>
            <a:r>
              <a:rPr lang="sv-SE" sz="2000" i="1" dirty="0" err="1">
                <a:latin typeface="Tahoma" pitchFamily="34" charset="0"/>
                <a:ea typeface="Tahoma" pitchFamily="34" charset="0"/>
                <a:cs typeface="Tahoma" pitchFamily="34" charset="0"/>
              </a:rPr>
              <a:t>Flickr</a:t>
            </a:r>
            <a:r>
              <a:rPr lang="sv-SE" sz="2000" dirty="0">
                <a:latin typeface="Tahoma" pitchFamily="34" charset="0"/>
                <a:ea typeface="Tahoma" pitchFamily="34" charset="0"/>
                <a:cs typeface="Tahoma" pitchFamily="34" charset="0"/>
              </a:rPr>
              <a:t>. Idag använder många företag och organisationer sociala medier på internet för att kommunicera med sina målgrupper, eftersom det är ett snabbt och enkelt sätt att nå fram och skapa en dialog.</a:t>
            </a:r>
          </a:p>
          <a:p>
            <a:pPr>
              <a:lnSpc>
                <a:spcPct val="120000"/>
              </a:lnSpc>
              <a:defRPr/>
            </a:pPr>
            <a:r>
              <a:rPr lang="sv-SE" sz="2000" dirty="0">
                <a:latin typeface="Tahoma" pitchFamily="34" charset="0"/>
                <a:ea typeface="Tahoma" pitchFamily="34" charset="0"/>
                <a:cs typeface="Tahoma" pitchFamily="34" charset="0"/>
              </a:rPr>
              <a:t>Det som är fördelen med internet är också dess baksida - vem som helst kan publicera vad som helst. Det är ingen som kontrollerar informationen. Internet omfattas inte av kontroll från någon myndighet. Informationen är öppen och tillgänglig för alla och kan därför användas för olika ändamål; myndigheters information, vetenskapliga texter, reklam eller propaganda. </a:t>
            </a:r>
          </a:p>
          <a:p>
            <a:pPr>
              <a:lnSpc>
                <a:spcPct val="120000"/>
              </a:lnSpc>
              <a:defRPr/>
            </a:pPr>
            <a:r>
              <a:rPr lang="sv-SE" sz="2000" dirty="0">
                <a:latin typeface="Tahoma" pitchFamily="34" charset="0"/>
                <a:ea typeface="Tahoma" pitchFamily="34" charset="0"/>
                <a:cs typeface="Tahoma" pitchFamily="34" charset="0"/>
              </a:rPr>
              <a:t>Därför är det viktigt att vara uppmärksam på vem som står bakom information som man hittar på internet.</a:t>
            </a:r>
          </a:p>
          <a:p>
            <a:pPr eaLnBrk="1" hangingPunct="1">
              <a:lnSpc>
                <a:spcPct val="120000"/>
              </a:lnSpc>
              <a:defRPr/>
            </a:pPr>
            <a:r>
              <a:rPr lang="sv-SE" sz="2000" dirty="0">
                <a:latin typeface="Tahoma" pitchFamily="34" charset="0"/>
                <a:ea typeface="Tahoma" pitchFamily="34" charset="0"/>
                <a:cs typeface="Tahoma" pitchFamily="34" charset="0"/>
              </a:rPr>
              <a:t>Användningen av internet är gratis men det krävs att man har en anslutning. Om man vill använda det hemifrån behövs ett abonnemang.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ox(in)">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ox(in)">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arn(inVertical)">
                                      <p:cBhvr>
                                        <p:cTn id="27"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G)		</a:t>
            </a:r>
            <a:r>
              <a:rPr lang="sv-SE" sz="2400" dirty="0" err="1">
                <a:solidFill>
                  <a:schemeClr val="tx2"/>
                </a:solidFill>
                <a:latin typeface="Tahoma" pitchFamily="34" charset="0"/>
                <a:ea typeface="Tahoma" pitchFamily="34" charset="0"/>
                <a:cs typeface="Tahoma" pitchFamily="34" charset="0"/>
              </a:rPr>
              <a:t>G-mail</a:t>
            </a:r>
            <a:endParaRPr lang="sv-SE" sz="2400" dirty="0">
              <a:solidFill>
                <a:schemeClr val="tx2"/>
              </a:solidFill>
              <a:latin typeface="Tahoma" pitchFamily="34" charset="0"/>
              <a:ea typeface="Tahoma" pitchFamily="34" charset="0"/>
              <a:cs typeface="Tahoma" pitchFamily="34" charset="0"/>
            </a:endParaRPr>
          </a:p>
          <a:p>
            <a:pPr eaLnBrk="1" hangingPunct="1">
              <a:buNone/>
              <a:defRPr/>
            </a:pPr>
            <a:r>
              <a:rPr lang="sv-SE" sz="2800" dirty="0">
                <a:latin typeface="Tahoma" pitchFamily="34" charset="0"/>
                <a:ea typeface="Tahoma" pitchFamily="34" charset="0"/>
                <a:cs typeface="Tahoma" pitchFamily="34" charset="0"/>
              </a:rPr>
              <a:t>		</a:t>
            </a:r>
            <a:r>
              <a:rPr lang="sv-SE" sz="1600" dirty="0">
                <a:latin typeface="Tahoma" pitchFamily="34" charset="0"/>
                <a:ea typeface="Tahoma" pitchFamily="34" charset="0"/>
                <a:cs typeface="Tahoma" pitchFamily="34" charset="0"/>
              </a:rPr>
              <a:t>Skapa ett e-postkonto genom att </a:t>
            </a:r>
            <a:r>
              <a:rPr lang="sv-SE" sz="1600" b="1" dirty="0">
                <a:latin typeface="Tahoma" pitchFamily="34" charset="0"/>
                <a:ea typeface="Tahoma" pitchFamily="34" charset="0"/>
                <a:cs typeface="Tahoma" pitchFamily="34" charset="0"/>
              </a:rPr>
              <a:t>SKAPA ETT KONTO </a:t>
            </a:r>
            <a:r>
              <a:rPr lang="sv-SE" sz="1600" dirty="0">
                <a:latin typeface="Tahoma" pitchFamily="34" charset="0"/>
                <a:ea typeface="Tahoma" pitchFamily="34" charset="0"/>
                <a:cs typeface="Tahoma" pitchFamily="34" charset="0"/>
              </a:rPr>
              <a:t>under google.</a:t>
            </a:r>
            <a:endParaRPr lang="sv-SE"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sv-SE" sz="1200" b="1" dirty="0">
                <a:ea typeface="Tahoma" pitchFamily="34" charset="0"/>
                <a:cs typeface="Tahoma" pitchFamily="34" charset="0"/>
              </a:rPr>
              <a:t>Skapa nytt </a:t>
            </a:r>
            <a:r>
              <a:rPr lang="sv-SE" sz="1200" b="1" dirty="0" err="1">
                <a:ea typeface="Tahoma" pitchFamily="34" charset="0"/>
                <a:cs typeface="Tahoma" pitchFamily="34" charset="0"/>
              </a:rPr>
              <a:t>G-mail</a:t>
            </a:r>
            <a:r>
              <a:rPr lang="sv-SE" sz="1200" b="1" dirty="0">
                <a:ea typeface="Tahoma" pitchFamily="34" charset="0"/>
                <a:cs typeface="Tahoma" pitchFamily="34" charset="0"/>
              </a:rPr>
              <a:t> konto</a:t>
            </a: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sv-SE" sz="1200" b="1" dirty="0">
                <a:ea typeface="Tahoma" pitchFamily="34" charset="0"/>
                <a:cs typeface="Tahoma" pitchFamily="34" charset="0"/>
              </a:rPr>
              <a:t>Om du redan har ett </a:t>
            </a:r>
            <a:r>
              <a:rPr lang="sv-SE" sz="1200" b="1" dirty="0" err="1">
                <a:ea typeface="Tahoma" pitchFamily="34" charset="0"/>
                <a:cs typeface="Tahoma" pitchFamily="34" charset="0"/>
              </a:rPr>
              <a:t>G-mail</a:t>
            </a:r>
            <a:r>
              <a:rPr lang="sv-SE" sz="1200" b="1" dirty="0">
                <a:ea typeface="Tahoma" pitchFamily="34" charset="0"/>
                <a:cs typeface="Tahoma" pitchFamily="34" charset="0"/>
              </a:rPr>
              <a:t> konto</a:t>
            </a: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a:r>
              <a:rPr lang="sv-SE" sz="1200" b="1" dirty="0">
                <a:ea typeface="Tahoma" pitchFamily="34" charset="0"/>
                <a:cs typeface="Tahoma" pitchFamily="34" charset="0"/>
              </a:rPr>
              <a:t>Skriv  ditt användarnamn, lösenord och klicka sedan på Logga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sv-SE" dirty="0">
                <a:solidFill>
                  <a:schemeClr val="tx2"/>
                </a:solidFill>
                <a:latin typeface="Tahoma" pitchFamily="34" charset="0"/>
                <a:ea typeface="Tahoma" pitchFamily="34" charset="0"/>
                <a:cs typeface="Tahoma" pitchFamily="34" charset="0"/>
              </a:rPr>
              <a:t>Webbläsare</a:t>
            </a:r>
          </a:p>
        </p:txBody>
      </p:sp>
      <p:sp>
        <p:nvSpPr>
          <p:cNvPr id="8195" name="Rectangle 3"/>
          <p:cNvSpPr>
            <a:spLocks noGrp="1" noChangeArrowheads="1"/>
          </p:cNvSpPr>
          <p:nvPr>
            <p:ph idx="1"/>
          </p:nvPr>
        </p:nvSpPr>
        <p:spPr>
          <a:xfrm>
            <a:off x="323528" y="1700808"/>
            <a:ext cx="8568952" cy="4395192"/>
          </a:xfrm>
        </p:spPr>
        <p:txBody>
          <a:bodyPr>
            <a:normAutofit/>
          </a:bodyPr>
          <a:lstStyle/>
          <a:p>
            <a:r>
              <a:rPr lang="sv-SE" sz="2400" dirty="0">
                <a:effectLst/>
                <a:latin typeface="Tahoma" pitchFamily="34" charset="0"/>
                <a:ea typeface="Tahoma" pitchFamily="34" charset="0"/>
                <a:cs typeface="Tahoma" pitchFamily="34" charset="0"/>
              </a:rPr>
              <a:t>En webbläsare är ett program som används för att läsa webbsidor – </a:t>
            </a:r>
            <a:r>
              <a:rPr lang="sv-SE" sz="2400" i="1" dirty="0">
                <a:effectLst/>
                <a:latin typeface="Tahoma" pitchFamily="34" charset="0"/>
                <a:ea typeface="Tahoma" pitchFamily="34" charset="0"/>
                <a:cs typeface="Tahoma" pitchFamily="34" charset="0"/>
              </a:rPr>
              <a:t>surfa på nätet</a:t>
            </a:r>
            <a:r>
              <a:rPr lang="sv-SE" sz="2400" dirty="0">
                <a:effectLst/>
                <a:latin typeface="Tahoma" pitchFamily="34" charset="0"/>
                <a:ea typeface="Tahoma" pitchFamily="34" charset="0"/>
                <a:cs typeface="Tahoma" pitchFamily="34" charset="0"/>
              </a:rPr>
              <a:t>. Det finns många olika webbläsare, den mest spridda är</a:t>
            </a:r>
            <a:r>
              <a:rPr lang="sv-SE" sz="2400" dirty="0">
                <a:latin typeface="Tahoma" pitchFamily="34" charset="0"/>
                <a:ea typeface="Tahoma" pitchFamily="34" charset="0"/>
                <a:cs typeface="Tahoma" pitchFamily="34" charset="0"/>
              </a:rPr>
              <a:t> Internet Explorer som finns med Windows operativsystem. Andra exempel är Mozilla </a:t>
            </a:r>
            <a:r>
              <a:rPr lang="sv-SE" sz="2400" dirty="0" err="1">
                <a:latin typeface="Tahoma" pitchFamily="34" charset="0"/>
                <a:ea typeface="Tahoma" pitchFamily="34" charset="0"/>
                <a:cs typeface="Tahoma" pitchFamily="34" charset="0"/>
              </a:rPr>
              <a:t>Firefox</a:t>
            </a:r>
            <a:r>
              <a:rPr lang="sv-SE" sz="2400" dirty="0">
                <a:latin typeface="Tahoma" pitchFamily="34" charset="0"/>
                <a:ea typeface="Tahoma" pitchFamily="34" charset="0"/>
                <a:cs typeface="Tahoma" pitchFamily="34" charset="0"/>
              </a:rPr>
              <a:t>, Safari, Opera och Google </a:t>
            </a:r>
            <a:r>
              <a:rPr lang="sv-SE" sz="2400" dirty="0" err="1">
                <a:latin typeface="Tahoma" pitchFamily="34" charset="0"/>
                <a:ea typeface="Tahoma" pitchFamily="34" charset="0"/>
                <a:cs typeface="Tahoma" pitchFamily="34" charset="0"/>
              </a:rPr>
              <a:t>Chrome</a:t>
            </a:r>
            <a:r>
              <a:rPr lang="sv-SE" sz="2400" dirty="0">
                <a:latin typeface="Tahoma" pitchFamily="34" charset="0"/>
                <a:ea typeface="Tahoma" pitchFamily="34" charset="0"/>
                <a:cs typeface="Tahoma" pitchFamily="34" charset="0"/>
              </a:rPr>
              <a:t>.</a:t>
            </a:r>
          </a:p>
          <a:p>
            <a:endParaRPr lang="sv-SE" sz="2400" dirty="0">
              <a:latin typeface="Tahoma" pitchFamily="34" charset="0"/>
              <a:ea typeface="Tahoma" pitchFamily="34" charset="0"/>
              <a:cs typeface="Tahoma" pitchFamily="34" charset="0"/>
            </a:endParaRPr>
          </a:p>
          <a:p>
            <a:r>
              <a:rPr lang="sv-SE" sz="2400" dirty="0">
                <a:latin typeface="Tahoma" pitchFamily="34" charset="0"/>
                <a:ea typeface="Tahoma" pitchFamily="34" charset="0"/>
                <a:cs typeface="Tahoma" pitchFamily="34" charset="0"/>
              </a:rPr>
              <a:t>I datorer med Windows operativsystem finns Internet Explorer redan som en ikon. Alternativt kan man hämta programmet från startmenyn.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0"/>
            <a:ext cx="8229600" cy="1008062"/>
          </a:xfrm>
        </p:spPr>
        <p:txBody>
          <a:bodyPr>
            <a:normAutofit/>
          </a:bodyPr>
          <a:lstStyle/>
          <a:p>
            <a:pPr algn="l" eaLnBrk="1" hangingPunct="1">
              <a:defRPr/>
            </a:pPr>
            <a:r>
              <a:rPr lang="sv-SE" dirty="0">
                <a:solidFill>
                  <a:schemeClr val="tx2"/>
                </a:solidFill>
                <a:latin typeface="Tahoma" pitchFamily="34" charset="0"/>
                <a:ea typeface="Tahoma" pitchFamily="34" charset="0"/>
                <a:cs typeface="Tahoma" pitchFamily="34" charset="0"/>
              </a:rPr>
              <a:t>Webbadresser</a:t>
            </a:r>
          </a:p>
        </p:txBody>
      </p:sp>
      <p:sp>
        <p:nvSpPr>
          <p:cNvPr id="9219" name="Rectangle 3"/>
          <p:cNvSpPr>
            <a:spLocks noGrp="1" noChangeArrowheads="1"/>
          </p:cNvSpPr>
          <p:nvPr>
            <p:ph idx="1"/>
          </p:nvPr>
        </p:nvSpPr>
        <p:spPr>
          <a:xfrm>
            <a:off x="251520" y="908720"/>
            <a:ext cx="8712968" cy="5949280"/>
          </a:xfrm>
        </p:spPr>
        <p:txBody>
          <a:bodyPr>
            <a:noAutofit/>
          </a:bodyPr>
          <a:lstStyle/>
          <a:p>
            <a:pPr marL="0" indent="0">
              <a:lnSpc>
                <a:spcPct val="120000"/>
              </a:lnSpc>
              <a:buNone/>
              <a:defRPr/>
            </a:pPr>
            <a:r>
              <a:rPr lang="sv-SE" sz="1400" dirty="0">
                <a:latin typeface="Tahoma" pitchFamily="34" charset="0"/>
                <a:ea typeface="Tahoma" pitchFamily="34" charset="0"/>
                <a:cs typeface="Tahoma" pitchFamily="34" charset="0"/>
              </a:rPr>
              <a:t>Webbadress är en adress till en webbplats på internet. En annan benämning är</a:t>
            </a:r>
            <a:r>
              <a:rPr lang="sv-SE" sz="1400" i="1" dirty="0">
                <a:latin typeface="Tahoma" pitchFamily="34" charset="0"/>
                <a:ea typeface="Tahoma" pitchFamily="34" charset="0"/>
                <a:cs typeface="Tahoma" pitchFamily="34" charset="0"/>
              </a:rPr>
              <a:t> URL </a:t>
            </a:r>
            <a:r>
              <a:rPr lang="sv-SE" sz="1400" dirty="0">
                <a:latin typeface="Tahoma" pitchFamily="34" charset="0"/>
                <a:ea typeface="Tahoma" pitchFamily="34" charset="0"/>
                <a:cs typeface="Tahoma" pitchFamily="34" charset="0"/>
              </a:rPr>
              <a:t>(Universal </a:t>
            </a:r>
            <a:r>
              <a:rPr lang="sv-SE" sz="1400" dirty="0" err="1">
                <a:latin typeface="Tahoma" pitchFamily="34" charset="0"/>
                <a:ea typeface="Tahoma" pitchFamily="34" charset="0"/>
                <a:cs typeface="Tahoma" pitchFamily="34" charset="0"/>
              </a:rPr>
              <a:t>Resource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Local</a:t>
            </a:r>
            <a:r>
              <a:rPr lang="sv-SE" sz="1400" dirty="0">
                <a:latin typeface="Tahoma" pitchFamily="34" charset="0"/>
                <a:ea typeface="Tahoma" pitchFamily="34" charset="0"/>
                <a:cs typeface="Tahoma" pitchFamily="34" charset="0"/>
              </a:rPr>
              <a:t>). Du kan komma åt en webbplats genom att skriva in adressen i adressfältet i webbläsaren. Webbadressen består av flera delar:</a:t>
            </a:r>
          </a:p>
          <a:p>
            <a:pPr marL="0" indent="0" eaLnBrk="1" hangingPunct="1">
              <a:lnSpc>
                <a:spcPct val="80000"/>
              </a:lnSpc>
              <a:buNone/>
              <a:defRPr/>
            </a:pP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r>
              <a:rPr lang="sv-SE" sz="1600" dirty="0">
                <a:latin typeface="Tahoma" pitchFamily="34" charset="0"/>
                <a:ea typeface="Tahoma" pitchFamily="34" charset="0"/>
                <a:cs typeface="Tahoma" pitchFamily="34" charset="0"/>
                <a:hlinkClick r:id="rId2"/>
              </a:rPr>
              <a:t>http://www.google.com</a:t>
            </a:r>
            <a:r>
              <a:rPr lang="sv-SE" sz="16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b="1" dirty="0">
                <a:latin typeface="Tahoma" pitchFamily="34" charset="0"/>
                <a:ea typeface="Tahoma" pitchFamily="34" charset="0"/>
                <a:cs typeface="Tahoma" pitchFamily="34" charset="0"/>
              </a:rPr>
              <a:t>http:// - </a:t>
            </a:r>
            <a:r>
              <a:rPr lang="sv-SE" sz="1400" dirty="0">
                <a:latin typeface="Tahoma" pitchFamily="34" charset="0"/>
                <a:ea typeface="Tahoma" pitchFamily="34" charset="0"/>
                <a:cs typeface="Tahoma" pitchFamily="34" charset="0"/>
              </a:rPr>
              <a:t>en förkortning av  </a:t>
            </a:r>
            <a:r>
              <a:rPr lang="sv-SE" sz="1400" b="1" u="sng" dirty="0" err="1">
                <a:latin typeface="Tahoma" pitchFamily="34" charset="0"/>
                <a:ea typeface="Tahoma" pitchFamily="34" charset="0"/>
                <a:cs typeface="Tahoma" pitchFamily="34" charset="0"/>
              </a:rPr>
              <a:t>h</a:t>
            </a:r>
            <a:r>
              <a:rPr lang="sv-SE" sz="1400" dirty="0" err="1">
                <a:latin typeface="Tahoma" pitchFamily="34" charset="0"/>
                <a:ea typeface="Tahoma" pitchFamily="34" charset="0"/>
                <a:cs typeface="Tahoma" pitchFamily="34" charset="0"/>
              </a:rPr>
              <a:t>yper</a:t>
            </a:r>
            <a:r>
              <a:rPr lang="sv-SE" sz="1400" dirty="0">
                <a:latin typeface="Tahoma" pitchFamily="34" charset="0"/>
                <a:ea typeface="Tahoma" pitchFamily="34" charset="0"/>
                <a:cs typeface="Tahoma" pitchFamily="34" charset="0"/>
              </a:rPr>
              <a:t>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ext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ransfer </a:t>
            </a:r>
            <a:r>
              <a:rPr lang="sv-SE" sz="1400" b="1" u="sng" dirty="0" err="1">
                <a:latin typeface="Tahoma" pitchFamily="34" charset="0"/>
                <a:ea typeface="Tahoma" pitchFamily="34" charset="0"/>
                <a:cs typeface="Tahoma" pitchFamily="34" charset="0"/>
              </a:rPr>
              <a:t>p</a:t>
            </a:r>
            <a:r>
              <a:rPr lang="sv-SE" sz="1400" dirty="0" err="1">
                <a:latin typeface="Tahoma" pitchFamily="34" charset="0"/>
                <a:ea typeface="Tahoma" pitchFamily="34" charset="0"/>
                <a:cs typeface="Tahoma" pitchFamily="34" charset="0"/>
              </a:rPr>
              <a:t>rotocol</a:t>
            </a:r>
            <a:r>
              <a:rPr lang="sv-SE" sz="1400" dirty="0">
                <a:latin typeface="Tahoma" pitchFamily="34" charset="0"/>
                <a:ea typeface="Tahoma" pitchFamily="34" charset="0"/>
                <a:cs typeface="Tahoma" pitchFamily="34" charset="0"/>
              </a:rPr>
              <a:t>.</a:t>
            </a:r>
          </a:p>
          <a:p>
            <a:pPr eaLnBrk="1" hangingPunct="1">
              <a:lnSpc>
                <a:spcPct val="120000"/>
              </a:lnSpc>
              <a:defRPr/>
            </a:pPr>
            <a:r>
              <a:rPr lang="en-US" sz="1400" b="1" dirty="0">
                <a:latin typeface="Tahoma" pitchFamily="34" charset="0"/>
                <a:ea typeface="Tahoma" pitchFamily="34" charset="0"/>
                <a:cs typeface="Tahoma" pitchFamily="34" charset="0"/>
              </a:rPr>
              <a:t>www - </a:t>
            </a:r>
            <a:r>
              <a:rPr lang="sv-SE" sz="1400" dirty="0">
                <a:latin typeface="Tahoma" pitchFamily="34" charset="0"/>
                <a:ea typeface="Tahoma" pitchFamily="34" charset="0"/>
                <a:cs typeface="Tahoma" pitchFamily="34" charset="0"/>
              </a:rPr>
              <a:t>en förkortning av</a:t>
            </a:r>
            <a:r>
              <a:rPr lang="en-US" sz="1400" dirty="0">
                <a:latin typeface="Tahoma" pitchFamily="34" charset="0"/>
                <a:ea typeface="Tahoma" pitchFamily="34" charset="0"/>
                <a:cs typeface="Tahoma" pitchFamily="34" charset="0"/>
              </a:rPr>
              <a:t>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orld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ide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eb. </a:t>
            </a:r>
          </a:p>
          <a:p>
            <a:pPr eaLnBrk="1" hangingPunct="1">
              <a:lnSpc>
                <a:spcPct val="120000"/>
              </a:lnSpc>
              <a:defRPr/>
            </a:pPr>
            <a:r>
              <a:rPr lang="sv-SE" sz="1400" b="1" dirty="0">
                <a:latin typeface="Tahoma" pitchFamily="34" charset="0"/>
                <a:ea typeface="Tahoma" pitchFamily="34" charset="0"/>
                <a:cs typeface="Tahoma" pitchFamily="34" charset="0"/>
              </a:rPr>
              <a:t>Google  - </a:t>
            </a:r>
            <a:r>
              <a:rPr lang="sv-SE" sz="1400" dirty="0">
                <a:latin typeface="Tahoma" pitchFamily="34" charset="0"/>
                <a:ea typeface="Tahoma" pitchFamily="34" charset="0"/>
                <a:cs typeface="Tahoma" pitchFamily="34" charset="0"/>
              </a:rPr>
              <a:t>domän/server, ofta detsamma som webbsidans namn. Denna del av adressen kan ge vägledning till vad sidan handlar om eller vem som äger webbplatsen.</a:t>
            </a:r>
            <a:endParaRPr lang="ar-SA" sz="1400" b="1" dirty="0">
              <a:latin typeface="Tahoma" pitchFamily="34" charset="0"/>
              <a:ea typeface="Tahoma" pitchFamily="34" charset="0"/>
              <a:cs typeface="Tahoma" pitchFamily="34" charset="0"/>
            </a:endParaRPr>
          </a:p>
          <a:p>
            <a:pPr>
              <a:lnSpc>
                <a:spcPct val="120000"/>
              </a:lnSpc>
              <a:defRPr/>
            </a:pPr>
            <a:r>
              <a:rPr lang="en-US" sz="1400" b="1" dirty="0">
                <a:latin typeface="Tahoma" pitchFamily="34" charset="0"/>
                <a:ea typeface="Tahoma" pitchFamily="34" charset="0"/>
                <a:cs typeface="Tahoma" pitchFamily="34" charset="0"/>
              </a:rPr>
              <a:t>Com </a:t>
            </a:r>
            <a:r>
              <a:rPr lang="sv-SE" sz="1400" dirty="0">
                <a:latin typeface="Tahoma" pitchFamily="34" charset="0"/>
                <a:ea typeface="Tahoma" pitchFamily="34" charset="0"/>
                <a:cs typeface="Tahoma" pitchFamily="34" charset="0"/>
              </a:rPr>
              <a:t>är en förkortning av</a:t>
            </a:r>
            <a:r>
              <a:rPr lang="en-US" sz="1400" b="1" dirty="0">
                <a:latin typeface="Tahoma" pitchFamily="34" charset="0"/>
                <a:ea typeface="Tahoma" pitchFamily="34" charset="0"/>
                <a:cs typeface="Tahoma" pitchFamily="34" charset="0"/>
              </a:rPr>
              <a:t>  </a:t>
            </a:r>
            <a:r>
              <a:rPr lang="en-US" sz="1400" b="1" u="sng" dirty="0">
                <a:latin typeface="Tahoma" pitchFamily="34" charset="0"/>
                <a:ea typeface="Tahoma" pitchFamily="34" charset="0"/>
                <a:cs typeface="Tahoma" pitchFamily="34" charset="0"/>
              </a:rPr>
              <a:t>Com</a:t>
            </a:r>
            <a:r>
              <a:rPr lang="en-US" sz="1400" dirty="0">
                <a:latin typeface="Tahoma" pitchFamily="34" charset="0"/>
                <a:ea typeface="Tahoma" pitchFamily="34" charset="0"/>
                <a:cs typeface="Tahoma" pitchFamily="34" charset="0"/>
              </a:rPr>
              <a:t>pany. </a:t>
            </a:r>
            <a:r>
              <a:rPr lang="sv-SE" sz="1400" dirty="0">
                <a:latin typeface="Tahoma" pitchFamily="34" charset="0"/>
                <a:ea typeface="Tahoma" pitchFamily="34" charset="0"/>
                <a:cs typeface="Tahoma" pitchFamily="34" charset="0"/>
              </a:rPr>
              <a:t>Denna del kallas toppdomän och varierar från en webbplats till en annan. En del förkortningar indikerar på plats till exempel; .</a:t>
            </a:r>
            <a:r>
              <a:rPr lang="sv-SE" sz="1400" i="1" dirty="0">
                <a:latin typeface="Tahoma" pitchFamily="34" charset="0"/>
                <a:ea typeface="Tahoma" pitchFamily="34" charset="0"/>
                <a:cs typeface="Tahoma" pitchFamily="34" charset="0"/>
              </a:rPr>
              <a:t>se – Sverige</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no – Norge </a:t>
            </a:r>
            <a:r>
              <a:rPr lang="sv-SE" sz="1400" dirty="0">
                <a:latin typeface="Tahoma" pitchFamily="34" charset="0"/>
                <a:ea typeface="Tahoma" pitchFamily="34" charset="0"/>
                <a:cs typeface="Tahoma" pitchFamily="34" charset="0"/>
              </a:rPr>
              <a:t>etc. Webbadresser till svenska kommuner har alltid </a:t>
            </a:r>
            <a:r>
              <a:rPr lang="sv-SE" sz="1400" i="1" dirty="0">
                <a:latin typeface="Tahoma" pitchFamily="34" charset="0"/>
                <a:ea typeface="Tahoma" pitchFamily="34" charset="0"/>
                <a:cs typeface="Tahoma" pitchFamily="34" charset="0"/>
              </a:rPr>
              <a:t>.se</a:t>
            </a:r>
            <a:r>
              <a:rPr lang="sv-SE" sz="1400" dirty="0">
                <a:latin typeface="Tahoma" pitchFamily="34" charset="0"/>
                <a:ea typeface="Tahoma" pitchFamily="34" charset="0"/>
                <a:cs typeface="Tahoma" pitchFamily="34" charset="0"/>
              </a:rPr>
              <a:t> som toppdomän:  </a:t>
            </a:r>
            <a:r>
              <a:rPr lang="sv-SE" sz="1400" dirty="0">
                <a:latin typeface="Tahoma" pitchFamily="34" charset="0"/>
                <a:ea typeface="Tahoma" pitchFamily="34" charset="0"/>
                <a:cs typeface="Tahoma" pitchFamily="34" charset="0"/>
                <a:hlinkClick r:id="rId3"/>
              </a:rPr>
              <a:t>http://www.linkoping.se</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4"/>
              </a:rPr>
              <a:t>http://www.mjolby.se</a:t>
            </a:r>
            <a:endParaRPr lang="sv-SE" sz="1400" dirty="0">
              <a:latin typeface="Tahoma" pitchFamily="34" charset="0"/>
              <a:ea typeface="Tahoma" pitchFamily="34" charset="0"/>
              <a:cs typeface="Tahoma" pitchFamily="34" charset="0"/>
            </a:endParaRPr>
          </a:p>
          <a:p>
            <a:pPr eaLnBrk="1" hangingPunct="1">
              <a:lnSpc>
                <a:spcPct val="12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dirty="0">
                <a:latin typeface="Tahoma" pitchFamily="34" charset="0"/>
                <a:ea typeface="Tahoma" pitchFamily="34" charset="0"/>
                <a:cs typeface="Tahoma" pitchFamily="34" charset="0"/>
              </a:rPr>
              <a:t>Det finns även andra förkortningar, se några exempel:</a:t>
            </a:r>
          </a:p>
          <a:p>
            <a:pPr eaLnBrk="1" hangingPunct="1">
              <a:lnSpc>
                <a:spcPct val="80000"/>
              </a:lnSpc>
              <a:defRPr/>
            </a:pPr>
            <a:endParaRPr lang="sv-SE" sz="1400" dirty="0">
              <a:latin typeface="Tahoma" pitchFamily="34" charset="0"/>
              <a:ea typeface="Tahoma" pitchFamily="34" charset="0"/>
              <a:cs typeface="Tahoma" pitchFamily="34" charset="0"/>
            </a:endParaRPr>
          </a:p>
          <a:p>
            <a:pPr lvl="2" eaLnBrk="1" hangingPunct="1">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net</a:t>
            </a:r>
            <a:r>
              <a:rPr lang="sv-SE" sz="1400" dirty="0">
                <a:latin typeface="Tahoma" pitchFamily="34" charset="0"/>
                <a:ea typeface="Tahoma" pitchFamily="34" charset="0"/>
                <a:cs typeface="Tahoma" pitchFamily="34" charset="0"/>
              </a:rPr>
              <a:t> en förkortning av av network</a:t>
            </a:r>
            <a:r>
              <a:rPr lang="en-US" sz="1400" dirty="0">
                <a:latin typeface="Tahoma" pitchFamily="34" charset="0"/>
                <a:ea typeface="Tahoma" pitchFamily="34" charset="0"/>
                <a:cs typeface="Tahoma" pitchFamily="34" charset="0"/>
              </a:rPr>
              <a:t>.</a:t>
            </a: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edu</a:t>
            </a:r>
            <a:r>
              <a:rPr lang="sv-SE" sz="1400" dirty="0">
                <a:latin typeface="Tahoma" pitchFamily="34" charset="0"/>
                <a:ea typeface="Tahoma" pitchFamily="34" charset="0"/>
                <a:cs typeface="Tahoma" pitchFamily="34" charset="0"/>
              </a:rPr>
              <a:t> en förkortning av </a:t>
            </a:r>
            <a:r>
              <a:rPr lang="sv-SE" sz="1400" dirty="0" err="1">
                <a:latin typeface="Tahoma" pitchFamily="34" charset="0"/>
                <a:ea typeface="Tahoma" pitchFamily="34" charset="0"/>
                <a:cs typeface="Tahoma" pitchFamily="34" charset="0"/>
              </a:rPr>
              <a:t>av</a:t>
            </a:r>
            <a:r>
              <a:rPr lang="sv-SE" sz="1400" dirty="0">
                <a:latin typeface="Tahoma" pitchFamily="34" charset="0"/>
                <a:ea typeface="Tahoma" pitchFamily="34" charset="0"/>
                <a:cs typeface="Tahoma" pitchFamily="34" charset="0"/>
              </a:rPr>
              <a:t> education</a:t>
            </a:r>
            <a:endParaRPr lang="en-US" sz="1400" dirty="0">
              <a:latin typeface="Tahoma" pitchFamily="34" charset="0"/>
              <a:ea typeface="Tahoma" pitchFamily="34" charset="0"/>
              <a:cs typeface="Tahoma" pitchFamily="34" charset="0"/>
            </a:endParaRPr>
          </a:p>
          <a:p>
            <a:pPr lvl="2">
              <a:lnSpc>
                <a:spcPct val="80000"/>
              </a:lnSpc>
              <a:defRPr/>
            </a:pPr>
            <a:r>
              <a:rPr lang="en-US" sz="1400" dirty="0">
                <a:latin typeface="Tahoma" pitchFamily="34" charset="0"/>
                <a:ea typeface="Tahoma" pitchFamily="34" charset="0"/>
                <a:cs typeface="Tahoma" pitchFamily="34" charset="0"/>
              </a:rPr>
              <a:t>.</a:t>
            </a:r>
            <a:r>
              <a:rPr lang="en-US" sz="1400" dirty="0" err="1">
                <a:latin typeface="Tahoma" pitchFamily="34" charset="0"/>
                <a:ea typeface="Tahoma" pitchFamily="34" charset="0"/>
                <a:cs typeface="Tahoma" pitchFamily="34" charset="0"/>
              </a:rPr>
              <a:t>gov</a:t>
            </a:r>
            <a:r>
              <a:rPr lang="sv-SE" sz="1400" dirty="0">
                <a:latin typeface="Tahoma" pitchFamily="34" charset="0"/>
                <a:ea typeface="Tahoma" pitchFamily="34" charset="0"/>
                <a:cs typeface="Tahoma" pitchFamily="34" charset="0"/>
              </a:rPr>
              <a:t> en förkortning av </a:t>
            </a:r>
            <a:r>
              <a:rPr lang="sv-SE" sz="1400" dirty="0" err="1">
                <a:latin typeface="Tahoma" pitchFamily="34" charset="0"/>
                <a:ea typeface="Tahoma" pitchFamily="34" charset="0"/>
                <a:cs typeface="Tahoma" pitchFamily="34" charset="0"/>
              </a:rPr>
              <a:t>av</a:t>
            </a:r>
            <a:r>
              <a:rPr lang="sv-SE" sz="1400" dirty="0">
                <a:latin typeface="Tahoma" pitchFamily="34" charset="0"/>
                <a:ea typeface="Tahoma" pitchFamily="34" charset="0"/>
                <a:cs typeface="Tahoma" pitchFamily="34" charset="0"/>
              </a:rPr>
              <a:t> government</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.info en förkortning av </a:t>
            </a:r>
            <a:r>
              <a:rPr lang="sv-SE" sz="1400" dirty="0" err="1">
                <a:latin typeface="Tahoma" pitchFamily="34" charset="0"/>
                <a:ea typeface="Tahoma" pitchFamily="34" charset="0"/>
                <a:cs typeface="Tahoma" pitchFamily="34" charset="0"/>
              </a:rPr>
              <a:t>av</a:t>
            </a:r>
            <a:r>
              <a:rPr lang="sv-SE" sz="1400" dirty="0">
                <a:latin typeface="Tahoma" pitchFamily="34" charset="0"/>
                <a:ea typeface="Tahoma" pitchFamily="34" charset="0"/>
                <a:cs typeface="Tahoma" pitchFamily="34" charset="0"/>
              </a:rPr>
              <a:t> Information</a:t>
            </a:r>
            <a:r>
              <a:rPr lang="ar-IQ" sz="14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org</a:t>
            </a:r>
            <a:r>
              <a:rPr lang="sv-SE" sz="1400" dirty="0">
                <a:latin typeface="Tahoma" pitchFamily="34" charset="0"/>
                <a:ea typeface="Tahoma" pitchFamily="34" charset="0"/>
                <a:cs typeface="Tahoma" pitchFamily="34" charset="0"/>
              </a:rPr>
              <a:t> en förkortning av </a:t>
            </a:r>
            <a:r>
              <a:rPr lang="sv-SE" sz="1400" dirty="0" err="1">
                <a:latin typeface="Tahoma" pitchFamily="34" charset="0"/>
                <a:ea typeface="Tahoma" pitchFamily="34" charset="0"/>
                <a:cs typeface="Tahoma" pitchFamily="34" charset="0"/>
              </a:rPr>
              <a:t>av</a:t>
            </a:r>
            <a:r>
              <a:rPr lang="ar-SA"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organization</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endParaRPr lang="sv-SE" sz="1400" dirty="0">
              <a:latin typeface="Tahoma" pitchFamily="34" charset="0"/>
              <a:ea typeface="Tahoma" pitchFamily="34" charset="0"/>
              <a:cs typeface="Tahoma" pitchFamily="34" charset="0"/>
            </a:endParaRPr>
          </a:p>
          <a:p>
            <a:pPr marL="114300" indent="0" eaLnBrk="1" hangingPunct="1">
              <a:lnSpc>
                <a:spcPct val="80000"/>
              </a:lnSpc>
              <a:buNone/>
              <a:defRPr/>
            </a:pPr>
            <a:r>
              <a:rPr lang="sv-SE" sz="1400" dirty="0">
                <a:latin typeface="Tahoma" pitchFamily="34" charset="0"/>
                <a:ea typeface="Tahoma" pitchFamily="34" charset="0"/>
                <a:cs typeface="Tahoma" pitchFamily="34" charset="0"/>
              </a:rPr>
              <a:t>Förkortningarna är inte en indikation på webbplatsens innehåll.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i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ox(in)">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ox(in)">
                                      <p:cBhvr>
                                        <p:cTn id="22" dur="5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ox(in)">
                                      <p:cBhvr>
                                        <p:cTn id="27" dur="500"/>
                                        <p:tgtEl>
                                          <p:spTgt spid="92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box(in)">
                                      <p:cBhvr>
                                        <p:cTn id="32" dur="500"/>
                                        <p:tgtEl>
                                          <p:spTgt spid="92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animEffect transition="in" filter="box(in)">
                                      <p:cBhvr>
                                        <p:cTn id="37" dur="500"/>
                                        <p:tgtEl>
                                          <p:spTgt spid="92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11" end="11"/>
                                            </p:txEl>
                                          </p:spTgt>
                                        </p:tgtEl>
                                        <p:attrNameLst>
                                          <p:attrName>style.visibility</p:attrName>
                                        </p:attrNameLst>
                                      </p:cBhvr>
                                      <p:to>
                                        <p:strVal val="visible"/>
                                      </p:to>
                                    </p:set>
                                    <p:animEffect transition="in" filter="box(in)">
                                      <p:cBhvr>
                                        <p:cTn id="42" dur="500"/>
                                        <p:tgtEl>
                                          <p:spTgt spid="9219">
                                            <p:txEl>
                                              <p:pRg st="11" end="11"/>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219">
                                            <p:txEl>
                                              <p:pRg st="12" end="12"/>
                                            </p:txEl>
                                          </p:spTgt>
                                        </p:tgtEl>
                                        <p:attrNameLst>
                                          <p:attrName>style.visibility</p:attrName>
                                        </p:attrNameLst>
                                      </p:cBhvr>
                                      <p:to>
                                        <p:strVal val="visible"/>
                                      </p:to>
                                    </p:set>
                                    <p:animEffect transition="in" filter="box(in)">
                                      <p:cBhvr>
                                        <p:cTn id="45" dur="500"/>
                                        <p:tgtEl>
                                          <p:spTgt spid="9219">
                                            <p:txEl>
                                              <p:pRg st="12" end="12"/>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219">
                                            <p:txEl>
                                              <p:pRg st="13" end="13"/>
                                            </p:txEl>
                                          </p:spTgt>
                                        </p:tgtEl>
                                        <p:attrNameLst>
                                          <p:attrName>style.visibility</p:attrName>
                                        </p:attrNameLst>
                                      </p:cBhvr>
                                      <p:to>
                                        <p:strVal val="visible"/>
                                      </p:to>
                                    </p:set>
                                    <p:animEffect transition="in" filter="box(in)">
                                      <p:cBhvr>
                                        <p:cTn id="48" dur="500"/>
                                        <p:tgtEl>
                                          <p:spTgt spid="9219">
                                            <p:txEl>
                                              <p:pRg st="13" end="13"/>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19">
                                            <p:txEl>
                                              <p:pRg st="14" end="14"/>
                                            </p:txEl>
                                          </p:spTgt>
                                        </p:tgtEl>
                                        <p:attrNameLst>
                                          <p:attrName>style.visibility</p:attrName>
                                        </p:attrNameLst>
                                      </p:cBhvr>
                                      <p:to>
                                        <p:strVal val="visible"/>
                                      </p:to>
                                    </p:set>
                                    <p:animEffect transition="in" filter="box(in)">
                                      <p:cBhvr>
                                        <p:cTn id="51" dur="500"/>
                                        <p:tgtEl>
                                          <p:spTgt spid="9219">
                                            <p:txEl>
                                              <p:pRg st="14" end="14"/>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219">
                                            <p:txEl>
                                              <p:pRg st="15" end="15"/>
                                            </p:txEl>
                                          </p:spTgt>
                                        </p:tgtEl>
                                        <p:attrNameLst>
                                          <p:attrName>style.visibility</p:attrName>
                                        </p:attrNameLst>
                                      </p:cBhvr>
                                      <p:to>
                                        <p:strVal val="visible"/>
                                      </p:to>
                                    </p:set>
                                    <p:animEffect transition="in" filter="box(in)">
                                      <p:cBhvr>
                                        <p:cTn id="54" dur="500"/>
                                        <p:tgtEl>
                                          <p:spTgt spid="9219">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219">
                                            <p:txEl>
                                              <p:pRg st="17" end="17"/>
                                            </p:txEl>
                                          </p:spTgt>
                                        </p:tgtEl>
                                        <p:attrNameLst>
                                          <p:attrName>style.visibility</p:attrName>
                                        </p:attrNameLst>
                                      </p:cBhvr>
                                      <p:to>
                                        <p:strVal val="visible"/>
                                      </p:to>
                                    </p:set>
                                    <p:animEffect transition="in" filter="box(in)">
                                      <p:cBhvr>
                                        <p:cTn id="59" dur="500"/>
                                        <p:tgtEl>
                                          <p:spTgt spid="921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algn="l" eaLnBrk="1" hangingPunct="1">
              <a:defRPr/>
            </a:pPr>
            <a:r>
              <a:rPr lang="sv-SE" sz="4000" dirty="0">
                <a:solidFill>
                  <a:schemeClr val="tx2"/>
                </a:solidFill>
                <a:latin typeface="Tahoma" pitchFamily="34" charset="0"/>
                <a:ea typeface="Tahoma" pitchFamily="34" charset="0"/>
                <a:cs typeface="Tahoma" pitchFamily="34" charset="0"/>
              </a:rPr>
              <a:t>Webbläsarens gränssnitt</a:t>
            </a:r>
          </a:p>
        </p:txBody>
      </p:sp>
      <p:sp>
        <p:nvSpPr>
          <p:cNvPr id="11271" name="Rectangle 7"/>
          <p:cNvSpPr>
            <a:spLocks noGrp="1" noChangeArrowheads="1"/>
          </p:cNvSpPr>
          <p:nvPr>
            <p:ph type="body" sz="half" idx="1"/>
          </p:nvPr>
        </p:nvSpPr>
        <p:spPr>
          <a:xfrm>
            <a:off x="512763" y="548681"/>
            <a:ext cx="8795320" cy="1038820"/>
          </a:xfrm>
        </p:spPr>
        <p:txBody>
          <a:bodyPr>
            <a:normAutofit/>
          </a:bodyPr>
          <a:lstStyle/>
          <a:p>
            <a:pPr algn="l" eaLnBrk="1" hangingPunct="1">
              <a:lnSpc>
                <a:spcPct val="80000"/>
              </a:lnSpc>
              <a:buNone/>
              <a:defRPr/>
            </a:pPr>
            <a:r>
              <a:rPr lang="sv-SE" sz="1600" dirty="0">
                <a:latin typeface="Tahoma" pitchFamily="34" charset="0"/>
                <a:ea typeface="Tahoma" pitchFamily="34" charset="0"/>
                <a:cs typeface="Tahoma" pitchFamily="34" charset="0"/>
              </a:rPr>
              <a:t>Vi väljer Google </a:t>
            </a:r>
            <a:r>
              <a:rPr lang="sv-SE" sz="1600" dirty="0" err="1">
                <a:latin typeface="Tahoma" pitchFamily="34" charset="0"/>
                <a:ea typeface="Tahoma" pitchFamily="34" charset="0"/>
                <a:cs typeface="Tahoma" pitchFamily="34" charset="0"/>
              </a:rPr>
              <a:t>Chrome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ftersom</a:t>
            </a:r>
            <a:r>
              <a:rPr lang="sv-SE" sz="1600" dirty="0">
                <a:latin typeface="Tahoma" pitchFamily="34" charset="0"/>
                <a:ea typeface="Tahoma" pitchFamily="34" charset="0"/>
                <a:cs typeface="Tahoma" pitchFamily="34" charset="0"/>
              </a:rPr>
              <a:t> det är den mest använda</a:t>
            </a: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008" y="1484784"/>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35496" y="764704"/>
            <a:ext cx="908050" cy="457200"/>
          </a:xfrm>
          <a:prstGeom prst="wedgeEllipseCallout">
            <a:avLst>
              <a:gd name="adj1" fmla="val -28569"/>
              <a:gd name="adj2" fmla="val 158844"/>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Bakåt</a:t>
            </a:r>
          </a:p>
        </p:txBody>
      </p:sp>
      <p:sp>
        <p:nvSpPr>
          <p:cNvPr id="7174" name="AutoShape 11"/>
          <p:cNvSpPr>
            <a:spLocks noChangeArrowheads="1"/>
          </p:cNvSpPr>
          <p:nvPr/>
        </p:nvSpPr>
        <p:spPr bwMode="auto">
          <a:xfrm>
            <a:off x="971600" y="908720"/>
            <a:ext cx="1080120" cy="432048"/>
          </a:xfrm>
          <a:prstGeom prst="wedgeEllipseCallout">
            <a:avLst>
              <a:gd name="adj1" fmla="val -96594"/>
              <a:gd name="adj2" fmla="val 145729"/>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Framåt</a:t>
            </a:r>
          </a:p>
        </p:txBody>
      </p:sp>
      <p:sp>
        <p:nvSpPr>
          <p:cNvPr id="7175" name="AutoShape 12"/>
          <p:cNvSpPr>
            <a:spLocks noChangeArrowheads="1"/>
          </p:cNvSpPr>
          <p:nvPr/>
        </p:nvSpPr>
        <p:spPr bwMode="auto">
          <a:xfrm>
            <a:off x="411720" y="2636912"/>
            <a:ext cx="1049511" cy="296864"/>
          </a:xfrm>
          <a:prstGeom prst="wedgeRoundRectCallout">
            <a:avLst>
              <a:gd name="adj1" fmla="val -6931"/>
              <a:gd name="adj2" fmla="val -276300"/>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Startsida</a:t>
            </a:r>
          </a:p>
        </p:txBody>
      </p:sp>
      <p:sp>
        <p:nvSpPr>
          <p:cNvPr id="7177" name="AutoShape 14"/>
          <p:cNvSpPr>
            <a:spLocks noChangeArrowheads="1"/>
          </p:cNvSpPr>
          <p:nvPr/>
        </p:nvSpPr>
        <p:spPr bwMode="auto">
          <a:xfrm>
            <a:off x="3347864" y="908720"/>
            <a:ext cx="1080120" cy="288032"/>
          </a:xfrm>
          <a:prstGeom prst="wedgeRoundRectCallout">
            <a:avLst>
              <a:gd name="adj1" fmla="val -146293"/>
              <a:gd name="adj2" fmla="val 200400"/>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Titelfält</a:t>
            </a:r>
            <a:endParaRPr lang="sv-SE" dirty="0">
              <a:ea typeface="Tahoma" pitchFamily="34" charset="0"/>
              <a:cs typeface="Tahoma" pitchFamily="34" charset="0"/>
            </a:endParaRPr>
          </a:p>
        </p:txBody>
      </p:sp>
      <p:sp>
        <p:nvSpPr>
          <p:cNvPr id="7178" name="AutoShape 15"/>
          <p:cNvSpPr>
            <a:spLocks noChangeArrowheads="1"/>
          </p:cNvSpPr>
          <p:nvPr/>
        </p:nvSpPr>
        <p:spPr bwMode="auto">
          <a:xfrm>
            <a:off x="7017667" y="462867"/>
            <a:ext cx="1511772" cy="315914"/>
          </a:xfrm>
          <a:prstGeom prst="wedgeRoundRectCallout">
            <a:avLst>
              <a:gd name="adj1" fmla="val 41975"/>
              <a:gd name="adj2" fmla="val 353663"/>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Favoriter </a:t>
            </a:r>
            <a:endParaRPr lang="sv-SE" dirty="0">
              <a:ea typeface="Tahoma" pitchFamily="34" charset="0"/>
              <a:cs typeface="Tahoma" pitchFamily="34" charset="0"/>
            </a:endParaRPr>
          </a:p>
        </p:txBody>
      </p:sp>
      <p:sp>
        <p:nvSpPr>
          <p:cNvPr id="7179" name="AutoShape 16"/>
          <p:cNvSpPr>
            <a:spLocks noChangeArrowheads="1"/>
          </p:cNvSpPr>
          <p:nvPr/>
        </p:nvSpPr>
        <p:spPr bwMode="auto">
          <a:xfrm>
            <a:off x="6084168" y="3464905"/>
            <a:ext cx="1440011" cy="360238"/>
          </a:xfrm>
          <a:prstGeom prst="wedgeRoundRectCallout">
            <a:avLst>
              <a:gd name="adj1" fmla="val 90116"/>
              <a:gd name="adj2" fmla="val -393405"/>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Kommando</a:t>
            </a:r>
            <a:r>
              <a:rPr lang="sv-SE" sz="1200" b="1" dirty="0">
                <a:solidFill>
                  <a:srgbClr val="FF0000"/>
                </a:solidFill>
                <a:ea typeface="Tahoma" pitchFamily="34" charset="0"/>
                <a:cs typeface="Tahoma" pitchFamily="34" charset="0"/>
              </a:rPr>
              <a:t> </a:t>
            </a:r>
            <a:endParaRPr lang="sv-SE" dirty="0">
              <a:ea typeface="Tahoma" pitchFamily="34" charset="0"/>
              <a:cs typeface="Tahoma" pitchFamily="34" charset="0"/>
            </a:endParaRPr>
          </a:p>
        </p:txBody>
      </p:sp>
      <p:sp>
        <p:nvSpPr>
          <p:cNvPr id="7180" name="AutoShape 17"/>
          <p:cNvSpPr>
            <a:spLocks noChangeArrowheads="1"/>
          </p:cNvSpPr>
          <p:nvPr/>
        </p:nvSpPr>
        <p:spPr bwMode="auto">
          <a:xfrm>
            <a:off x="6877489" y="4005064"/>
            <a:ext cx="1584176" cy="28803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Sökmotor</a:t>
            </a:r>
          </a:p>
        </p:txBody>
      </p:sp>
      <p:sp>
        <p:nvSpPr>
          <p:cNvPr id="14" name="AutoShape 14"/>
          <p:cNvSpPr>
            <a:spLocks noChangeArrowheads="1"/>
          </p:cNvSpPr>
          <p:nvPr/>
        </p:nvSpPr>
        <p:spPr bwMode="auto">
          <a:xfrm>
            <a:off x="5148064" y="908720"/>
            <a:ext cx="1187450" cy="342900"/>
          </a:xfrm>
          <a:prstGeom prst="wedgeRoundRectCallout">
            <a:avLst>
              <a:gd name="adj1" fmla="val -255401"/>
              <a:gd name="adj2" fmla="val 213679"/>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Adressfält</a:t>
            </a:r>
            <a:endParaRPr lang="sv-SE" dirty="0">
              <a:ea typeface="Tahoma" pitchFamily="34" charset="0"/>
              <a:cs typeface="Tahoma" pitchFamily="34" charset="0"/>
            </a:endParaRPr>
          </a:p>
        </p:txBody>
      </p:sp>
      <p:sp>
        <p:nvSpPr>
          <p:cNvPr id="15" name="AutoShape 18"/>
          <p:cNvSpPr>
            <a:spLocks noChangeArrowheads="1"/>
          </p:cNvSpPr>
          <p:nvPr/>
        </p:nvSpPr>
        <p:spPr bwMode="auto">
          <a:xfrm>
            <a:off x="8281781" y="3241215"/>
            <a:ext cx="682707" cy="403809"/>
          </a:xfrm>
          <a:prstGeom prst="wedgeRoundRectCallout">
            <a:avLst>
              <a:gd name="adj1" fmla="val 42813"/>
              <a:gd name="adj2" fmla="val -380173"/>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Meny</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l" eaLnBrk="1" hangingPunct="1">
              <a:defRPr/>
            </a:pPr>
            <a:r>
              <a:rPr lang="sv-SE" sz="4000" dirty="0">
                <a:solidFill>
                  <a:schemeClr val="tx2"/>
                </a:solidFill>
                <a:latin typeface="Tahoma" pitchFamily="34" charset="0"/>
                <a:ea typeface="Tahoma" pitchFamily="34" charset="0"/>
                <a:cs typeface="Tahoma" pitchFamily="34" charset="0"/>
              </a:rPr>
              <a:t>Titelfält</a:t>
            </a:r>
            <a:r>
              <a:rPr lang="sv-SE" dirty="0">
                <a:solidFill>
                  <a:schemeClr val="tx2"/>
                </a:solidFill>
                <a:latin typeface="Tahoma" pitchFamily="34" charset="0"/>
                <a:ea typeface="Tahoma" pitchFamily="34" charset="0"/>
                <a:cs typeface="Tahoma" pitchFamily="34" charset="0"/>
              </a:rPr>
              <a:t> </a:t>
            </a:r>
          </a:p>
        </p:txBody>
      </p:sp>
      <p:sp>
        <p:nvSpPr>
          <p:cNvPr id="14341" name="Rectangle 5"/>
          <p:cNvSpPr>
            <a:spLocks noGrp="1" noChangeArrowheads="1"/>
          </p:cNvSpPr>
          <p:nvPr>
            <p:ph type="body" sz="half" idx="1"/>
          </p:nvPr>
        </p:nvSpPr>
        <p:spPr>
          <a:xfrm>
            <a:off x="457200" y="1628775"/>
            <a:ext cx="8229600" cy="2305050"/>
          </a:xfrm>
        </p:spPr>
        <p:txBody>
          <a:bodyPr/>
          <a:lstStyle/>
          <a:p>
            <a:pPr eaLnBrk="1" hangingPunct="1">
              <a:defRPr/>
            </a:pPr>
            <a:r>
              <a:rPr lang="sv-SE" sz="2800" dirty="0">
                <a:latin typeface="Tahoma" pitchFamily="34" charset="0"/>
                <a:ea typeface="Tahoma" pitchFamily="34" charset="0"/>
                <a:cs typeface="Tahoma" pitchFamily="34" charset="0"/>
              </a:rPr>
              <a:t>Visar namnet på den öppna webbsidan. Knapparna från vänster är </a:t>
            </a:r>
            <a:r>
              <a:rPr lang="sv-SE" sz="2800" b="1" dirty="0">
                <a:latin typeface="Tahoma" pitchFamily="34" charset="0"/>
                <a:ea typeface="Tahoma" pitchFamily="34" charset="0"/>
                <a:cs typeface="Tahoma" pitchFamily="34" charset="0"/>
              </a:rPr>
              <a:t>minimera, maximera </a:t>
            </a:r>
            <a:r>
              <a:rPr lang="sv-SE" sz="2800" dirty="0">
                <a:latin typeface="Tahoma" pitchFamily="34" charset="0"/>
                <a:ea typeface="Tahoma" pitchFamily="34" charset="0"/>
                <a:cs typeface="Tahoma" pitchFamily="34" charset="0"/>
              </a:rPr>
              <a:t>och </a:t>
            </a:r>
            <a:r>
              <a:rPr lang="sv-SE" sz="2800" b="1" dirty="0">
                <a:latin typeface="Tahoma" pitchFamily="34" charset="0"/>
                <a:ea typeface="Tahoma" pitchFamily="34" charset="0"/>
                <a:cs typeface="Tahoma" pitchFamily="34" charset="0"/>
              </a:rPr>
              <a:t>stänga av</a:t>
            </a:r>
            <a:r>
              <a:rPr lang="sv-SE" sz="2800" dirty="0">
                <a:latin typeface="Tahoma" pitchFamily="34" charset="0"/>
                <a:ea typeface="Tahoma" pitchFamily="34" charset="0"/>
                <a:cs typeface="Tahoma" pitchFamily="34" charset="0"/>
              </a:rPr>
              <a:t>.</a:t>
            </a: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l" eaLnBrk="1" hangingPunct="1">
              <a:defRPr/>
            </a:pPr>
            <a:r>
              <a:rPr lang="ar-IQ" sz="4000" dirty="0">
                <a:latin typeface="Tahoma" pitchFamily="34" charset="0"/>
                <a:ea typeface="Tahoma" pitchFamily="34" charset="0"/>
                <a:cs typeface="Tahoma" pitchFamily="34" charset="0"/>
              </a:rPr>
              <a:t> </a:t>
            </a:r>
            <a:r>
              <a:rPr lang="sv-SE" sz="4000" dirty="0">
                <a:solidFill>
                  <a:schemeClr val="tx2"/>
                </a:solidFill>
                <a:latin typeface="Tahoma" pitchFamily="34" charset="0"/>
                <a:ea typeface="Tahoma" pitchFamily="34" charset="0"/>
                <a:cs typeface="Tahoma" pitchFamily="34" charset="0"/>
              </a:rPr>
              <a:t>Adressfält</a:t>
            </a:r>
            <a:r>
              <a:rPr lang="ar-IQ" sz="4000" dirty="0">
                <a:latin typeface="Tahoma" pitchFamily="34" charset="0"/>
                <a:ea typeface="Tahoma" pitchFamily="34" charset="0"/>
                <a:cs typeface="Tahoma" pitchFamily="34" charset="0"/>
              </a:rPr>
              <a:t> </a:t>
            </a:r>
            <a:endParaRPr lang="sv-SE"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2549624"/>
          </a:xfrm>
        </p:spPr>
        <p:txBody>
          <a:bodyPr/>
          <a:lstStyle/>
          <a:p>
            <a:pPr eaLnBrk="1" hangingPunct="1">
              <a:defRPr/>
            </a:pPr>
            <a:r>
              <a:rPr lang="sv-SE" sz="2800" dirty="0">
                <a:latin typeface="Tahoma" pitchFamily="34" charset="0"/>
                <a:ea typeface="Tahoma" pitchFamily="34" charset="0"/>
                <a:cs typeface="Tahoma" pitchFamily="34" charset="0"/>
              </a:rPr>
              <a:t>Den fullständiga webbadressen skrivs i det vänstra fältet. Det högra fältet är ett sökfält som i det här fallet är kopplat till sökmotorn Google.</a:t>
            </a: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884368" y="5517232"/>
            <a:ext cx="682707" cy="403809"/>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Meny</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URL</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
        <p:nvSpPr>
          <p:cNvPr id="24" name="AutoShape 18"/>
          <p:cNvSpPr>
            <a:spLocks noChangeArrowheads="1"/>
          </p:cNvSpPr>
          <p:nvPr/>
        </p:nvSpPr>
        <p:spPr bwMode="auto">
          <a:xfrm>
            <a:off x="395536" y="5635489"/>
            <a:ext cx="1172075"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Ladda om denna sida</a:t>
            </a:r>
          </a:p>
        </p:txBody>
      </p:sp>
      <p:sp>
        <p:nvSpPr>
          <p:cNvPr id="25" name="AutoShape 18"/>
          <p:cNvSpPr>
            <a:spLocks noChangeArrowheads="1"/>
          </p:cNvSpPr>
          <p:nvPr/>
        </p:nvSpPr>
        <p:spPr bwMode="auto">
          <a:xfrm>
            <a:off x="153481" y="2979917"/>
            <a:ext cx="1656184" cy="481812"/>
          </a:xfrm>
          <a:prstGeom prst="wedgeRoundRectCallout">
            <a:avLst>
              <a:gd name="adj1" fmla="val -30262"/>
              <a:gd name="adj2" fmla="val 162409"/>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a:ea typeface="Tahoma" pitchFamily="34" charset="0"/>
                <a:cs typeface="Tahoma" pitchFamily="34" charset="0"/>
              </a:rPr>
              <a:t>Bakåt och framåt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l" rtl="1" eaLnBrk="1" hangingPunct="1">
              <a:defRPr/>
            </a:pPr>
            <a:r>
              <a:rPr lang="en-US" sz="4000" dirty="0" err="1">
                <a:solidFill>
                  <a:schemeClr val="tx2"/>
                </a:solidFill>
                <a:latin typeface="Tahoma" pitchFamily="34" charset="0"/>
                <a:ea typeface="Tahoma" pitchFamily="34" charset="0"/>
                <a:cs typeface="Tahoma" pitchFamily="34" charset="0"/>
              </a:rPr>
              <a:t>Meny</a:t>
            </a:r>
            <a:endParaRPr lang="sv-SE"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395537" y="1484785"/>
            <a:ext cx="2520280" cy="2160239"/>
          </a:xfrm>
        </p:spPr>
        <p:txBody>
          <a:bodyPr>
            <a:normAutofit/>
          </a:bodyPr>
          <a:lstStyle/>
          <a:p>
            <a:pPr>
              <a:buNone/>
              <a:defRPr/>
            </a:pPr>
            <a:r>
              <a:rPr lang="sv-SE" sz="2800" dirty="0">
                <a:latin typeface="Tahoma" pitchFamily="34" charset="0"/>
                <a:ea typeface="Tahoma" pitchFamily="34" charset="0"/>
                <a:cs typeface="Tahoma" pitchFamily="34" charset="0"/>
              </a:rPr>
              <a:t>Innehåller de</a:t>
            </a:r>
          </a:p>
          <a:p>
            <a:pPr>
              <a:buNone/>
              <a:defRPr/>
            </a:pPr>
            <a:r>
              <a:rPr lang="sv-SE" sz="2800" dirty="0">
                <a:latin typeface="Tahoma" pitchFamily="34" charset="0"/>
                <a:ea typeface="Tahoma" pitchFamily="34" charset="0"/>
                <a:cs typeface="Tahoma" pitchFamily="34" charset="0"/>
              </a:rPr>
              <a:t>viktigaste</a:t>
            </a:r>
          </a:p>
          <a:p>
            <a:pPr>
              <a:buNone/>
              <a:defRPr/>
            </a:pPr>
            <a:r>
              <a:rPr lang="sv-SE" sz="2800" dirty="0">
                <a:latin typeface="Tahoma" pitchFamily="34" charset="0"/>
                <a:ea typeface="Tahoma" pitchFamily="34" charset="0"/>
                <a:cs typeface="Tahoma" pitchFamily="34" charset="0"/>
              </a:rPr>
              <a:t>menyerna.</a:t>
            </a: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83309" y="522057"/>
            <a:ext cx="3273067" cy="4805774"/>
          </a:xfrm>
        </p:spPr>
      </p:pic>
      <p:sp>
        <p:nvSpPr>
          <p:cNvPr id="6" name="Rectangle 5"/>
          <p:cNvSpPr txBox="1">
            <a:spLocks noChangeArrowheads="1"/>
          </p:cNvSpPr>
          <p:nvPr/>
        </p:nvSpPr>
        <p:spPr bwMode="auto">
          <a:xfrm>
            <a:off x="395537" y="3429000"/>
            <a:ext cx="3753854" cy="2215133"/>
          </a:xfrm>
          <a:prstGeom prst="rect">
            <a:avLst/>
          </a:prstGeom>
          <a:noFill/>
          <a:ln w="9525">
            <a:noFill/>
            <a:miter lim="800000"/>
            <a:headEnd/>
            <a:tailEnd/>
          </a:ln>
          <a:effectLst/>
        </p:spPr>
        <p:txBody>
          <a:bodyPr/>
          <a:lstStyle/>
          <a:p>
            <a:pPr marL="342900" indent="-342900" algn="l">
              <a:spcBef>
                <a:spcPct val="20000"/>
              </a:spcBef>
              <a:buClr>
                <a:schemeClr val="hlink"/>
              </a:buClr>
              <a:buSzPct val="65000"/>
              <a:defRPr/>
            </a:pPr>
            <a:r>
              <a:rPr lang="sv-SE" sz="2800" kern="0" dirty="0">
                <a:ea typeface="Tahoma" pitchFamily="34" charset="0"/>
                <a:cs typeface="Tahoma" pitchFamily="34" charset="0"/>
              </a:rPr>
              <a:t>Innehåller de</a:t>
            </a:r>
          </a:p>
          <a:p>
            <a:pPr marL="342900" indent="-342900" algn="l">
              <a:spcBef>
                <a:spcPct val="20000"/>
              </a:spcBef>
              <a:buClr>
                <a:schemeClr val="hlink"/>
              </a:buClr>
              <a:buSzPct val="65000"/>
              <a:defRPr/>
            </a:pPr>
            <a:r>
              <a:rPr lang="sv-SE" sz="2800" kern="0" dirty="0">
                <a:ea typeface="Tahoma" pitchFamily="34" charset="0"/>
                <a:cs typeface="Tahoma" pitchFamily="34" charset="0"/>
              </a:rPr>
              <a:t>Viktigaste</a:t>
            </a:r>
          </a:p>
          <a:p>
            <a:pPr marL="342900" indent="-342900" algn="l">
              <a:spcBef>
                <a:spcPct val="20000"/>
              </a:spcBef>
              <a:buClr>
                <a:schemeClr val="hlink"/>
              </a:buClr>
              <a:buSzPct val="65000"/>
              <a:defRPr/>
            </a:pPr>
            <a:r>
              <a:rPr lang="sv-SE" sz="2800" kern="0" dirty="0">
                <a:ea typeface="Tahoma" pitchFamily="34" charset="0"/>
                <a:cs typeface="Tahoma" pitchFamily="34" charset="0"/>
              </a:rPr>
              <a:t>verktygen:</a:t>
            </a:r>
          </a:p>
          <a:p>
            <a:pPr marL="342900" indent="-342900" algn="l">
              <a:spcBef>
                <a:spcPct val="20000"/>
              </a:spcBef>
              <a:buClr>
                <a:schemeClr val="hlink"/>
              </a:buClr>
              <a:buSzPct val="65000"/>
              <a:defRPr/>
            </a:pPr>
            <a:r>
              <a:rPr lang="sv-SE" sz="2800" kern="0" dirty="0">
                <a:ea typeface="Tahoma" pitchFamily="34" charset="0"/>
                <a:cs typeface="Tahoma" pitchFamily="34" charset="0"/>
              </a:rPr>
              <a:t>Skrivare, Startsida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arn(inVertical)">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barn(inVertical)">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arn(inVertical)">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arn(inVertical)">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arn(inVertic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4757</TotalTime>
  <Words>1607</Words>
  <Application>Microsoft Office PowerPoint</Application>
  <PresentationFormat>Bildspel på skärmen (4:3)</PresentationFormat>
  <Paragraphs>159</Paragraphs>
  <Slides>30</Slides>
  <Notes>1</Notes>
  <HiddenSlides>3</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Internet </vt:lpstr>
      <vt:lpstr>Internet – ett globalt nätverk </vt:lpstr>
      <vt:lpstr>Webbläsare</vt:lpstr>
      <vt:lpstr>Webbadresser</vt:lpstr>
      <vt:lpstr>Webbläsarens gränssnitt</vt:lpstr>
      <vt:lpstr>Titelfält </vt:lpstr>
      <vt:lpstr> Adressfält </vt:lpstr>
      <vt:lpstr>Meny</vt:lpstr>
      <vt:lpstr>Favoriter / bokmärke </vt:lpstr>
      <vt:lpstr>PowerPoint-presentation</vt:lpstr>
      <vt:lpstr>Startsida /Homepage</vt:lpstr>
      <vt:lpstr>PowerPoint-presentation</vt:lpstr>
      <vt:lpstr>Lägg till favoriter och ta bort favoriter / Bokmärken</vt:lpstr>
      <vt:lpstr>PowerPoint-presentation</vt:lpstr>
      <vt:lpstr>Ta bort webbhistorik och temporära filer.  </vt:lpstr>
      <vt:lpstr>PowerPoint-presentation</vt:lpstr>
      <vt:lpstr>Skriv ut från webbsidor</vt:lpstr>
      <vt:lpstr>Spara bild från en webbsida</vt:lpstr>
      <vt:lpstr>PowerPoint-presentation</vt:lpstr>
      <vt:lpstr>Söktjänst och Sökmotorer</vt:lpstr>
      <vt:lpstr>PowerPoint-presentation</vt:lpstr>
      <vt:lpstr>PowerPoint-presentation</vt:lpstr>
      <vt:lpstr>PowerPoint-presentation</vt:lpstr>
      <vt:lpstr>PowerPoint-presentation</vt:lpstr>
      <vt:lpstr>PowerPoint-presentation</vt:lpstr>
      <vt:lpstr>PowerPoint-presentation</vt:lpstr>
      <vt:lpstr>F) Fler  Under Fler hittar du fler alternativ, se nedan.</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322</cp:revision>
  <dcterms:created xsi:type="dcterms:W3CDTF">2011-12-03T10:09:13Z</dcterms:created>
  <dcterms:modified xsi:type="dcterms:W3CDTF">2023-01-10T08:57:42Z</dcterms:modified>
</cp:coreProperties>
</file>