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275" r:id="rId3"/>
    <p:sldId id="306" r:id="rId4"/>
    <p:sldId id="270" r:id="rId5"/>
    <p:sldId id="268" r:id="rId6"/>
    <p:sldId id="302" r:id="rId7"/>
    <p:sldId id="264" r:id="rId8"/>
    <p:sldId id="301" r:id="rId9"/>
    <p:sldId id="288" r:id="rId10"/>
    <p:sldId id="287" r:id="rId11"/>
    <p:sldId id="289" r:id="rId12"/>
    <p:sldId id="304" r:id="rId13"/>
    <p:sldId id="291" r:id="rId14"/>
    <p:sldId id="305" r:id="rId15"/>
    <p:sldId id="293" r:id="rId16"/>
    <p:sldId id="299" r:id="rId17"/>
    <p:sldId id="300" r:id="rId18"/>
    <p:sldId id="296"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0" d="100"/>
          <a:sy n="110" d="100"/>
        </p:scale>
        <p:origin x="16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FB4EF-A59F-41ED-8CE2-7671AADD8FD9}" type="datetimeFigureOut">
              <a:rPr lang="sv-SE" smtClean="0"/>
              <a:pPr/>
              <a:t>2023-11-20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68E71-5B86-4341-8235-70DCB893017B}" type="slidenum">
              <a:rPr lang="sv-SE" smtClean="0"/>
              <a:pPr/>
              <a:t>‹#›</a:t>
            </a:fld>
            <a:endParaRPr lang="sv-SE"/>
          </a:p>
        </p:txBody>
      </p:sp>
    </p:spTree>
    <p:extLst>
      <p:ext uri="{BB962C8B-B14F-4D97-AF65-F5344CB8AC3E}">
        <p14:creationId xmlns:p14="http://schemas.microsoft.com/office/powerpoint/2010/main" val="325573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62FB6-766C-4F99-930C-77B8ACD0ED56}"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mo.swedbank.se/app/ib/logga-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www.youtube.com/watch?v=Mqr4h-K5mJU"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wedbank.se/privat/kort-och-betala/kort/sa-fungerar-ditt-kort/handla-med-kort-pa-natet/oppna-stang-ditt-kort-for-internetko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0" y="1052736"/>
            <a:ext cx="9142057" cy="1569660"/>
          </a:xfrm>
          <a:prstGeom prst="rect">
            <a:avLst/>
          </a:prstGeom>
          <a:noFill/>
        </p:spPr>
        <p:txBody>
          <a:bodyPr wrap="square" rtlCol="0">
            <a:spAutoFit/>
          </a:bodyPr>
          <a:lstStyle/>
          <a:p>
            <a:pPr algn="ctr"/>
            <a:r>
              <a:rPr lang="sv-SE" sz="4800" dirty="0">
                <a:solidFill>
                  <a:schemeClr val="tx2"/>
                </a:solidFill>
                <a:latin typeface="Tahoma" pitchFamily="34" charset="0"/>
                <a:ea typeface="Tahoma" pitchFamily="34" charset="0"/>
                <a:cs typeface="Tahoma" pitchFamily="34" charset="0"/>
              </a:rPr>
              <a:t>Services de </a:t>
            </a:r>
            <a:r>
              <a:rPr lang="sv-SE" sz="4800" dirty="0" err="1">
                <a:solidFill>
                  <a:schemeClr val="tx2"/>
                </a:solidFill>
                <a:latin typeface="Tahoma" pitchFamily="34" charset="0"/>
                <a:ea typeface="Tahoma" pitchFamily="34" charset="0"/>
                <a:cs typeface="Tahoma" pitchFamily="34" charset="0"/>
              </a:rPr>
              <a:t>paiement</a:t>
            </a:r>
            <a:endParaRPr lang="sv-SE" sz="4800" dirty="0">
              <a:solidFill>
                <a:schemeClr val="tx2"/>
              </a:solidFill>
              <a:latin typeface="Tahoma" pitchFamily="34" charset="0"/>
              <a:ea typeface="Tahoma" pitchFamily="34" charset="0"/>
              <a:cs typeface="Tahoma" pitchFamily="34" charset="0"/>
            </a:endParaRPr>
          </a:p>
          <a:p>
            <a:pPr algn="ctr"/>
            <a:r>
              <a:rPr lang="sv-SE" sz="4800" dirty="0">
                <a:solidFill>
                  <a:schemeClr val="tx2"/>
                </a:solidFill>
                <a:latin typeface="Tahoma" pitchFamily="34" charset="0"/>
                <a:ea typeface="Tahoma" pitchFamily="34" charset="0"/>
                <a:cs typeface="Tahoma" pitchFamily="34" charset="0"/>
              </a:rPr>
              <a:t>et bank-ID portable</a:t>
            </a:r>
          </a:p>
        </p:txBody>
      </p:sp>
      <p:pic>
        <p:nvPicPr>
          <p:cNvPr id="8" name="Bildobjekt 7">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78" y="5219476"/>
            <a:ext cx="1333500" cy="1171575"/>
          </a:xfrm>
          <a:prstGeom prst="rect">
            <a:avLst/>
          </a:prstGeom>
        </p:spPr>
      </p:pic>
    </p:spTree>
    <p:extLst>
      <p:ext uri="{BB962C8B-B14F-4D97-AF65-F5344CB8AC3E}">
        <p14:creationId xmlns:p14="http://schemas.microsoft.com/office/powerpoint/2010/main" val="233417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6016" y="274638"/>
            <a:ext cx="3970784" cy="706090"/>
          </a:xfrm>
        </p:spPr>
        <p:txBody>
          <a:bodyPr>
            <a:normAutofit fontScale="90000"/>
          </a:bodyPr>
          <a:lstStyle/>
          <a:p>
            <a:r>
              <a:rPr lang="sv-SE" dirty="0"/>
              <a:t>Mobil bank ID</a:t>
            </a:r>
          </a:p>
        </p:txBody>
      </p:sp>
      <p:sp>
        <p:nvSpPr>
          <p:cNvPr id="3" name="Platshållare för innehåll 2"/>
          <p:cNvSpPr>
            <a:spLocks noGrp="1"/>
          </p:cNvSpPr>
          <p:nvPr>
            <p:ph idx="1"/>
          </p:nvPr>
        </p:nvSpPr>
        <p:spPr>
          <a:xfrm>
            <a:off x="5148064" y="1600200"/>
            <a:ext cx="3538736" cy="4525963"/>
          </a:xfrm>
        </p:spPr>
        <p:txBody>
          <a:bodyPr>
            <a:normAutofit fontScale="92500" lnSpcReduction="10000"/>
          </a:bodyPr>
          <a:lstStyle/>
          <a:p>
            <a:r>
              <a:rPr lang="sv-SE" sz="2400" dirty="0" err="1"/>
              <a:t>Appuyez</a:t>
            </a:r>
            <a:r>
              <a:rPr lang="sv-SE" sz="2400" dirty="0"/>
              <a:t> sur </a:t>
            </a:r>
            <a:r>
              <a:rPr lang="sv-SE" sz="2400" dirty="0" err="1"/>
              <a:t>Paramètres</a:t>
            </a:r>
            <a:endParaRPr lang="sv-SE" sz="2400" dirty="0"/>
          </a:p>
          <a:p>
            <a:r>
              <a:rPr lang="sv-SE" sz="2400" dirty="0" err="1"/>
              <a:t>Gérer</a:t>
            </a:r>
            <a:r>
              <a:rPr lang="sv-SE" sz="2400" dirty="0"/>
              <a:t> les services</a:t>
            </a:r>
          </a:p>
          <a:p>
            <a:r>
              <a:rPr lang="sv-SE" sz="2400" dirty="0"/>
              <a:t>Mobil bank ID</a:t>
            </a:r>
          </a:p>
          <a:p>
            <a:r>
              <a:rPr lang="sv-SE" sz="2400" dirty="0" err="1"/>
              <a:t>Commander</a:t>
            </a:r>
            <a:r>
              <a:rPr lang="sv-SE" sz="2400" dirty="0"/>
              <a:t> Mobil bank ID</a:t>
            </a:r>
          </a:p>
          <a:p>
            <a:r>
              <a:rPr lang="sv-SE" sz="2400" dirty="0" err="1"/>
              <a:t>Approuver</a:t>
            </a:r>
            <a:endParaRPr lang="sv-SE" sz="2400" dirty="0"/>
          </a:p>
          <a:p>
            <a:r>
              <a:rPr lang="sv-SE" sz="2400" dirty="0" err="1"/>
              <a:t>Inscrivez</a:t>
            </a:r>
            <a:r>
              <a:rPr lang="sv-SE" sz="2400" dirty="0"/>
              <a:t> </a:t>
            </a:r>
            <a:r>
              <a:rPr lang="sv-SE" sz="2400" dirty="0" err="1"/>
              <a:t>votre</a:t>
            </a:r>
            <a:r>
              <a:rPr lang="sv-SE" sz="2400" dirty="0"/>
              <a:t> </a:t>
            </a:r>
            <a:r>
              <a:rPr lang="sv-SE" sz="2400" dirty="0" err="1"/>
              <a:t>code</a:t>
            </a:r>
            <a:endParaRPr lang="sv-SE" sz="2400" dirty="0"/>
          </a:p>
          <a:p>
            <a:r>
              <a:rPr lang="sv-SE" sz="2400" dirty="0" err="1"/>
              <a:t>Téléchargez</a:t>
            </a:r>
            <a:r>
              <a:rPr lang="sv-SE" sz="2400" dirty="0"/>
              <a:t>  bank ID</a:t>
            </a:r>
          </a:p>
          <a:p>
            <a:r>
              <a:rPr lang="sv-SE" sz="2400" dirty="0" err="1"/>
              <a:t>Démarrez</a:t>
            </a:r>
            <a:endParaRPr lang="sv-SE" sz="2400" dirty="0"/>
          </a:p>
          <a:p>
            <a:r>
              <a:rPr lang="sv-SE" sz="2400" dirty="0" err="1"/>
              <a:t>Choisissez</a:t>
            </a:r>
            <a:r>
              <a:rPr lang="sv-SE" sz="2400" dirty="0"/>
              <a:t> </a:t>
            </a:r>
            <a:r>
              <a:rPr lang="sv-SE" sz="2400" dirty="0" err="1"/>
              <a:t>un</a:t>
            </a:r>
            <a:r>
              <a:rPr lang="sv-SE" sz="2400" dirty="0"/>
              <a:t> </a:t>
            </a:r>
            <a:r>
              <a:rPr lang="sv-SE" sz="2400" dirty="0" err="1"/>
              <a:t>code</a:t>
            </a:r>
            <a:r>
              <a:rPr lang="sv-SE" sz="2400" dirty="0"/>
              <a:t> et </a:t>
            </a:r>
            <a:r>
              <a:rPr lang="sv-SE" sz="2400" dirty="0" err="1"/>
              <a:t>confirmez</a:t>
            </a:r>
            <a:r>
              <a:rPr lang="sv-SE" sz="2400" dirty="0"/>
              <a:t>-le.</a:t>
            </a:r>
          </a:p>
          <a:p>
            <a:r>
              <a:rPr lang="sv-SE" sz="2400" dirty="0" err="1"/>
              <a:t>Terminez</a:t>
            </a:r>
            <a:r>
              <a:rPr lang="sv-SE" sz="2400" dirty="0"/>
              <a:t> en </a:t>
            </a:r>
            <a:r>
              <a:rPr lang="sv-SE" sz="2400" dirty="0" err="1"/>
              <a:t>fermant</a:t>
            </a:r>
            <a:endParaRPr lang="sv-SE" sz="24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08719"/>
            <a:ext cx="2880320" cy="5120569"/>
          </a:xfrm>
          <a:prstGeom prst="rect">
            <a:avLst/>
          </a:prstGeom>
        </p:spPr>
      </p:pic>
      <p:sp>
        <p:nvSpPr>
          <p:cNvPr id="5" name="Ellips 4"/>
          <p:cNvSpPr/>
          <p:nvPr/>
        </p:nvSpPr>
        <p:spPr>
          <a:xfrm>
            <a:off x="1331640" y="5445224"/>
            <a:ext cx="1440160" cy="584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38" y="908720"/>
            <a:ext cx="3265461" cy="5805264"/>
          </a:xfrm>
          <a:prstGeom prst="rect">
            <a:avLst/>
          </a:prstGeom>
        </p:spPr>
      </p:pic>
      <p:sp>
        <p:nvSpPr>
          <p:cNvPr id="7" name="Vänster 6"/>
          <p:cNvSpPr/>
          <p:nvPr/>
        </p:nvSpPr>
        <p:spPr>
          <a:xfrm>
            <a:off x="2627784" y="3356992"/>
            <a:ext cx="1080120" cy="18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842987" y="936104"/>
            <a:ext cx="3224957" cy="5733256"/>
          </a:xfrm>
          <a:prstGeom prst="rect">
            <a:avLst/>
          </a:prstGeom>
        </p:spPr>
      </p:pic>
      <p:sp>
        <p:nvSpPr>
          <p:cNvPr id="10" name="Ellips 9"/>
          <p:cNvSpPr/>
          <p:nvPr/>
        </p:nvSpPr>
        <p:spPr>
          <a:xfrm>
            <a:off x="827584" y="1700808"/>
            <a:ext cx="180020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842988" y="928465"/>
            <a:ext cx="3233112" cy="5747754"/>
          </a:xfrm>
          <a:prstGeom prst="rect">
            <a:avLst/>
          </a:prstGeom>
        </p:spPr>
      </p:pic>
      <p:sp>
        <p:nvSpPr>
          <p:cNvPr id="12" name="Ellips 11"/>
          <p:cNvSpPr/>
          <p:nvPr/>
        </p:nvSpPr>
        <p:spPr>
          <a:xfrm>
            <a:off x="899592" y="2780928"/>
            <a:ext cx="187220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a:extLst>
              <a:ext uri="{28A0092B-C50C-407E-A947-70E740481C1C}">
                <a14:useLocalDpi xmlns:a14="http://schemas.microsoft.com/office/drawing/2010/main" val="0"/>
              </a:ext>
            </a:extLst>
          </a:blip>
          <a:stretch>
            <a:fillRect/>
          </a:stretch>
        </p:blipFill>
        <p:spPr>
          <a:xfrm>
            <a:off x="827583" y="908719"/>
            <a:ext cx="3240361" cy="5760641"/>
          </a:xfrm>
          <a:prstGeom prst="rect">
            <a:avLst/>
          </a:prstGeom>
        </p:spPr>
      </p:pic>
      <p:sp>
        <p:nvSpPr>
          <p:cNvPr id="14" name="Ellips 13"/>
          <p:cNvSpPr/>
          <p:nvPr/>
        </p:nvSpPr>
        <p:spPr>
          <a:xfrm>
            <a:off x="1331640" y="4581128"/>
            <a:ext cx="223224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a:blip>
            <a:extLst>
              <a:ext uri="{28A0092B-C50C-407E-A947-70E740481C1C}">
                <a14:useLocalDpi xmlns:a14="http://schemas.microsoft.com/office/drawing/2010/main" val="0"/>
              </a:ext>
            </a:extLst>
          </a:blip>
          <a:stretch>
            <a:fillRect/>
          </a:stretch>
        </p:blipFill>
        <p:spPr>
          <a:xfrm>
            <a:off x="842986" y="936104"/>
            <a:ext cx="3224957" cy="5733256"/>
          </a:xfrm>
          <a:prstGeom prst="rect">
            <a:avLst/>
          </a:prstGeom>
        </p:spPr>
      </p:pic>
      <p:sp>
        <p:nvSpPr>
          <p:cNvPr id="16" name="Vänster 15"/>
          <p:cNvSpPr/>
          <p:nvPr/>
        </p:nvSpPr>
        <p:spPr>
          <a:xfrm>
            <a:off x="1475656" y="2996952"/>
            <a:ext cx="57606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Ned 16"/>
          <p:cNvSpPr/>
          <p:nvPr/>
        </p:nvSpPr>
        <p:spPr>
          <a:xfrm>
            <a:off x="3059832" y="3140968"/>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p:cNvPicPr>
            <a:picLocks noChangeAspect="1"/>
          </p:cNvPicPr>
          <p:nvPr/>
        </p:nvPicPr>
        <p:blipFill>
          <a:blip>
            <a:extLst>
              <a:ext uri="{28A0092B-C50C-407E-A947-70E740481C1C}">
                <a14:useLocalDpi xmlns:a14="http://schemas.microsoft.com/office/drawing/2010/main" val="0"/>
              </a:ext>
            </a:extLst>
          </a:blip>
          <a:stretch>
            <a:fillRect/>
          </a:stretch>
        </p:blipFill>
        <p:spPr>
          <a:xfrm>
            <a:off x="827583" y="908719"/>
            <a:ext cx="3321369" cy="5904657"/>
          </a:xfrm>
          <a:prstGeom prst="rect">
            <a:avLst/>
          </a:prstGeom>
        </p:spPr>
      </p:pic>
      <p:sp>
        <p:nvSpPr>
          <p:cNvPr id="19" name="Ned 18"/>
          <p:cNvSpPr/>
          <p:nvPr/>
        </p:nvSpPr>
        <p:spPr>
          <a:xfrm>
            <a:off x="1619672" y="6029288"/>
            <a:ext cx="432048" cy="640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p:cNvPicPr>
            <a:picLocks noChangeAspect="1"/>
          </p:cNvPicPr>
          <p:nvPr/>
        </p:nvPicPr>
        <p:blipFill>
          <a:blip>
            <a:extLst>
              <a:ext uri="{28A0092B-C50C-407E-A947-70E740481C1C}">
                <a14:useLocalDpi xmlns:a14="http://schemas.microsoft.com/office/drawing/2010/main" val="0"/>
              </a:ext>
            </a:extLst>
          </a:blip>
          <a:stretch>
            <a:fillRect/>
          </a:stretch>
        </p:blipFill>
        <p:spPr>
          <a:xfrm>
            <a:off x="827584" y="868405"/>
            <a:ext cx="3321368" cy="5904655"/>
          </a:xfrm>
          <a:prstGeom prst="rect">
            <a:avLst/>
          </a:prstGeom>
        </p:spPr>
      </p:pic>
      <p:pic>
        <p:nvPicPr>
          <p:cNvPr id="21" name="Bildobjekt 20"/>
          <p:cNvPicPr>
            <a:picLocks noChangeAspect="1"/>
          </p:cNvPicPr>
          <p:nvPr/>
        </p:nvPicPr>
        <p:blipFill>
          <a:blip>
            <a:extLst>
              <a:ext uri="{28A0092B-C50C-407E-A947-70E740481C1C}">
                <a14:useLocalDpi xmlns:a14="http://schemas.microsoft.com/office/drawing/2010/main" val="0"/>
              </a:ext>
            </a:extLst>
          </a:blip>
          <a:stretch>
            <a:fillRect/>
          </a:stretch>
        </p:blipFill>
        <p:spPr>
          <a:xfrm>
            <a:off x="842988" y="814400"/>
            <a:ext cx="3293415" cy="5854960"/>
          </a:xfrm>
          <a:prstGeom prst="rect">
            <a:avLst/>
          </a:prstGeom>
        </p:spPr>
      </p:pic>
      <p:pic>
        <p:nvPicPr>
          <p:cNvPr id="22" name="Bildobjekt 21"/>
          <p:cNvPicPr>
            <a:picLocks noChangeAspect="1"/>
          </p:cNvPicPr>
          <p:nvPr/>
        </p:nvPicPr>
        <p:blipFill>
          <a:blip>
            <a:extLst>
              <a:ext uri="{28A0092B-C50C-407E-A947-70E740481C1C}">
                <a14:useLocalDpi xmlns:a14="http://schemas.microsoft.com/office/drawing/2010/main" val="0"/>
              </a:ext>
            </a:extLst>
          </a:blip>
          <a:stretch>
            <a:fillRect/>
          </a:stretch>
        </p:blipFill>
        <p:spPr>
          <a:xfrm>
            <a:off x="842986" y="764704"/>
            <a:ext cx="3369147" cy="5989595"/>
          </a:xfrm>
          <a:prstGeom prst="rect">
            <a:avLst/>
          </a:prstGeom>
        </p:spPr>
      </p:pic>
      <p:pic>
        <p:nvPicPr>
          <p:cNvPr id="23" name="Bildobjekt 22"/>
          <p:cNvPicPr>
            <a:picLocks noChangeAspect="1"/>
          </p:cNvPicPr>
          <p:nvPr/>
        </p:nvPicPr>
        <p:blipFill>
          <a:blip>
            <a:extLst>
              <a:ext uri="{28A0092B-C50C-407E-A947-70E740481C1C}">
                <a14:useLocalDpi xmlns:a14="http://schemas.microsoft.com/office/drawing/2010/main" val="0"/>
              </a:ext>
            </a:extLst>
          </a:blip>
          <a:stretch>
            <a:fillRect/>
          </a:stretch>
        </p:blipFill>
        <p:spPr>
          <a:xfrm>
            <a:off x="827584" y="980728"/>
            <a:ext cx="3310815" cy="5885894"/>
          </a:xfrm>
          <a:prstGeom prst="rect">
            <a:avLst/>
          </a:prstGeom>
        </p:spPr>
      </p:pic>
      <p:pic>
        <p:nvPicPr>
          <p:cNvPr id="24" name="Bildobjekt 2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806277" y="980727"/>
            <a:ext cx="3342675" cy="5942534"/>
          </a:xfrm>
          <a:prstGeom prst="rect">
            <a:avLst/>
          </a:prstGeom>
        </p:spPr>
      </p:pic>
    </p:spTree>
    <p:extLst>
      <p:ext uri="{BB962C8B-B14F-4D97-AF65-F5344CB8AC3E}">
        <p14:creationId xmlns:p14="http://schemas.microsoft.com/office/powerpoint/2010/main" val="23650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1000"/>
                                        <p:tgtEl>
                                          <p:spTgt spid="3">
                                            <p:txEl>
                                              <p:pRg st="3" end="3"/>
                                            </p:txEl>
                                          </p:spTgt>
                                        </p:tgtEl>
                                      </p:cBhvr>
                                    </p:animEffect>
                                    <p:anim calcmode="lin" valueType="num">
                                      <p:cBhvr>
                                        <p:cTn id="6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arn(inVertical)">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barn(inVertical)">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in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4" end="4"/>
                                            </p:txEl>
                                          </p:spTgt>
                                        </p:tgtEl>
                                        <p:attrNameLst>
                                          <p:attrName>style.visibility</p:attrName>
                                        </p:attrNameLst>
                                      </p:cBhvr>
                                      <p:to>
                                        <p:strVal val="visible"/>
                                      </p:to>
                                    </p:set>
                                    <p:animEffect transition="in" filter="fade">
                                      <p:cBhvr>
                                        <p:cTn id="108" dur="1000"/>
                                        <p:tgtEl>
                                          <p:spTgt spid="3">
                                            <p:txEl>
                                              <p:pRg st="4" end="4"/>
                                            </p:txEl>
                                          </p:spTgt>
                                        </p:tgtEl>
                                      </p:cBhvr>
                                    </p:animEffect>
                                    <p:anim calcmode="lin" valueType="num">
                                      <p:cBhvr>
                                        <p:cTn id="10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arn(inVertical)">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animEffect transition="in" filter="fade">
                                      <p:cBhvr>
                                        <p:cTn id="120" dur="1000"/>
                                        <p:tgtEl>
                                          <p:spTgt spid="3">
                                            <p:txEl>
                                              <p:pRg st="5" end="5"/>
                                            </p:txEl>
                                          </p:spTgt>
                                        </p:tgtEl>
                                      </p:cBhvr>
                                    </p:animEffect>
                                    <p:anim calcmode="lin" valueType="num">
                                      <p:cBhvr>
                                        <p:cTn id="1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barn(inVertical)">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barn(inVertical)">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3">
                                            <p:txEl>
                                              <p:pRg st="6" end="6"/>
                                            </p:txEl>
                                          </p:spTgt>
                                        </p:tgtEl>
                                        <p:attrNameLst>
                                          <p:attrName>style.visibility</p:attrName>
                                        </p:attrNameLst>
                                      </p:cBhvr>
                                      <p:to>
                                        <p:strVal val="visible"/>
                                      </p:to>
                                    </p:set>
                                    <p:animEffect transition="in" filter="fade">
                                      <p:cBhvr>
                                        <p:cTn id="137" dur="1000"/>
                                        <p:tgtEl>
                                          <p:spTgt spid="3">
                                            <p:txEl>
                                              <p:pRg st="6" end="6"/>
                                            </p:txEl>
                                          </p:spTgt>
                                        </p:tgtEl>
                                      </p:cBhvr>
                                    </p:animEffect>
                                    <p:anim calcmode="lin" valueType="num">
                                      <p:cBhvr>
                                        <p:cTn id="1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nodeType="click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barn(inVertical)">
                                      <p:cBhvr>
                                        <p:cTn id="144" dur="500"/>
                                        <p:tgtEl>
                                          <p:spTgt spid="21"/>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3">
                                            <p:txEl>
                                              <p:pRg st="7" end="7"/>
                                            </p:txEl>
                                          </p:spTgt>
                                        </p:tgtEl>
                                        <p:attrNameLst>
                                          <p:attrName>style.visibility</p:attrName>
                                        </p:attrNameLst>
                                      </p:cBhvr>
                                      <p:to>
                                        <p:strVal val="visible"/>
                                      </p:to>
                                    </p:set>
                                    <p:animEffect transition="in" filter="fade">
                                      <p:cBhvr>
                                        <p:cTn id="149" dur="1000"/>
                                        <p:tgtEl>
                                          <p:spTgt spid="3">
                                            <p:txEl>
                                              <p:pRg st="7" end="7"/>
                                            </p:txEl>
                                          </p:spTgt>
                                        </p:tgtEl>
                                      </p:cBhvr>
                                    </p:animEffect>
                                    <p:anim calcmode="lin" valueType="num">
                                      <p:cBhvr>
                                        <p:cTn id="1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nodeType="click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barn(inVertical)">
                                      <p:cBhvr>
                                        <p:cTn id="156" dur="500"/>
                                        <p:tgtEl>
                                          <p:spTgt spid="22"/>
                                        </p:tgtEl>
                                      </p:cBhvr>
                                    </p:animEffec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
                                            <p:txEl>
                                              <p:pRg st="8" end="8"/>
                                            </p:txEl>
                                          </p:spTgt>
                                        </p:tgtEl>
                                        <p:attrNameLst>
                                          <p:attrName>style.visibility</p:attrName>
                                        </p:attrNameLst>
                                      </p:cBhvr>
                                      <p:to>
                                        <p:strVal val="visible"/>
                                      </p:to>
                                    </p:set>
                                    <p:animEffect transition="in" filter="fade">
                                      <p:cBhvr>
                                        <p:cTn id="161" dur="1000"/>
                                        <p:tgtEl>
                                          <p:spTgt spid="3">
                                            <p:txEl>
                                              <p:pRg st="8" end="8"/>
                                            </p:txEl>
                                          </p:spTgt>
                                        </p:tgtEl>
                                      </p:cBhvr>
                                    </p:animEffect>
                                    <p:anim calcmode="lin" valueType="num">
                                      <p:cBhvr>
                                        <p:cTn id="1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nodeType="clickEffect">
                                  <p:stCondLst>
                                    <p:cond delay="0"/>
                                  </p:stCondLst>
                                  <p:childTnLst>
                                    <p:set>
                                      <p:cBhvr>
                                        <p:cTn id="167" dur="1" fill="hold">
                                          <p:stCondLst>
                                            <p:cond delay="0"/>
                                          </p:stCondLst>
                                        </p:cTn>
                                        <p:tgtEl>
                                          <p:spTgt spid="23"/>
                                        </p:tgtEl>
                                        <p:attrNameLst>
                                          <p:attrName>style.visibility</p:attrName>
                                        </p:attrNameLst>
                                      </p:cBhvr>
                                      <p:to>
                                        <p:strVal val="visible"/>
                                      </p:to>
                                    </p:set>
                                    <p:animEffect transition="in" filter="barn(inVertical)">
                                      <p:cBhvr>
                                        <p:cTn id="168" dur="500"/>
                                        <p:tgtEl>
                                          <p:spTgt spid="23"/>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wipe(down)">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3">
                                            <p:txEl>
                                              <p:pRg st="9" end="9"/>
                                            </p:txEl>
                                          </p:spTgt>
                                        </p:tgtEl>
                                        <p:attrNameLst>
                                          <p:attrName>style.visibility</p:attrName>
                                        </p:attrNameLst>
                                      </p:cBhvr>
                                      <p:to>
                                        <p:strVal val="visible"/>
                                      </p:to>
                                    </p:set>
                                    <p:animEffect transition="in" filter="fade">
                                      <p:cBhvr>
                                        <p:cTn id="178" dur="1000"/>
                                        <p:tgtEl>
                                          <p:spTgt spid="3">
                                            <p:txEl>
                                              <p:pRg st="9" end="9"/>
                                            </p:txEl>
                                          </p:spTgt>
                                        </p:tgtEl>
                                      </p:cBhvr>
                                    </p:animEffect>
                                    <p:anim calcmode="lin" valueType="num">
                                      <p:cBhvr>
                                        <p:cTn id="17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8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10" grpId="0" animBg="1"/>
      <p:bldP spid="12" grpId="0" animBg="1"/>
      <p:bldP spid="14"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1916832"/>
            <a:ext cx="9144000" cy="1569660"/>
          </a:xfrm>
          <a:prstGeom prst="rect">
            <a:avLst/>
          </a:prstGeom>
          <a:noFill/>
          <a:ln w="9525">
            <a:noFill/>
            <a:miter lim="800000"/>
            <a:headEnd/>
            <a:tailEnd/>
          </a:ln>
        </p:spPr>
        <p:txBody>
          <a:bodyPr wrap="square">
            <a:spAutoFit/>
          </a:bodyPr>
          <a:lstStyle/>
          <a:p>
            <a:pPr algn="ctr" rtl="1"/>
            <a:r>
              <a:rPr lang="sv-SE" sz="4800" dirty="0" err="1">
                <a:latin typeface="Tahoma" pitchFamily="34" charset="0"/>
                <a:ea typeface="Tahoma" pitchFamily="34" charset="0"/>
                <a:cs typeface="Tahoma" pitchFamily="34" charset="0"/>
              </a:rPr>
              <a:t>Connectez-vous</a:t>
            </a:r>
            <a:r>
              <a:rPr lang="sv-SE" sz="4800" dirty="0">
                <a:latin typeface="Tahoma" pitchFamily="34" charset="0"/>
                <a:ea typeface="Tahoma" pitchFamily="34" charset="0"/>
                <a:cs typeface="Tahoma" pitchFamily="34" charset="0"/>
              </a:rPr>
              <a:t> à </a:t>
            </a:r>
            <a:r>
              <a:rPr lang="sv-SE" sz="4800" dirty="0" err="1">
                <a:latin typeface="Tahoma" pitchFamily="34" charset="0"/>
                <a:ea typeface="Tahoma" pitchFamily="34" charset="0"/>
                <a:cs typeface="Tahoma" pitchFamily="34" charset="0"/>
              </a:rPr>
              <a:t>votre</a:t>
            </a:r>
            <a:r>
              <a:rPr lang="sv-SE" sz="4800" dirty="0">
                <a:latin typeface="Tahoma" pitchFamily="34" charset="0"/>
                <a:ea typeface="Tahoma" pitchFamily="34" charset="0"/>
                <a:cs typeface="Tahoma" pitchFamily="34" charset="0"/>
              </a:rPr>
              <a:t> </a:t>
            </a:r>
            <a:r>
              <a:rPr lang="sv-SE" sz="4800" dirty="0" err="1">
                <a:latin typeface="Tahoma" pitchFamily="34" charset="0"/>
                <a:ea typeface="Tahoma" pitchFamily="34" charset="0"/>
                <a:cs typeface="Tahoma" pitchFamily="34" charset="0"/>
              </a:rPr>
              <a:t>compte</a:t>
            </a:r>
            <a:r>
              <a:rPr lang="sv-SE" sz="4800" dirty="0">
                <a:latin typeface="Tahoma" pitchFamily="34" charset="0"/>
                <a:ea typeface="Tahoma" pitchFamily="34" charset="0"/>
                <a:cs typeface="Tahoma" pitchFamily="34" charset="0"/>
              </a:rPr>
              <a:t> </a:t>
            </a:r>
            <a:r>
              <a:rPr lang="sv-SE" sz="4800" dirty="0" err="1">
                <a:latin typeface="Tahoma" pitchFamily="34" charset="0"/>
                <a:ea typeface="Tahoma" pitchFamily="34" charset="0"/>
                <a:cs typeface="Tahoma" pitchFamily="34" charset="0"/>
              </a:rPr>
              <a:t>bancaire</a:t>
            </a:r>
            <a:r>
              <a:rPr lang="sv-SE" sz="4800" dirty="0">
                <a:latin typeface="Tahoma" pitchFamily="34" charset="0"/>
                <a:ea typeface="Tahoma" pitchFamily="34" charset="0"/>
                <a:cs typeface="Tahoma" pitchFamily="34" charset="0"/>
              </a:rPr>
              <a:t> en </a:t>
            </a:r>
            <a:r>
              <a:rPr lang="sv-SE" sz="4800" dirty="0" err="1">
                <a:latin typeface="Tahoma" pitchFamily="34" charset="0"/>
                <a:ea typeface="Tahoma" pitchFamily="34" charset="0"/>
                <a:cs typeface="Tahoma" pitchFamily="34" charset="0"/>
              </a:rPr>
              <a:t>utilisant</a:t>
            </a:r>
            <a:r>
              <a:rPr lang="sv-SE" sz="4800" dirty="0">
                <a:latin typeface="Tahoma" pitchFamily="34" charset="0"/>
                <a:ea typeface="Tahoma" pitchFamily="34" charset="0"/>
                <a:cs typeface="Tahoma" pitchFamily="34" charset="0"/>
              </a:rPr>
              <a:t> bank-ID</a:t>
            </a:r>
          </a:p>
        </p:txBody>
      </p:sp>
    </p:spTree>
    <p:extLst>
      <p:ext uri="{BB962C8B-B14F-4D97-AF65-F5344CB8AC3E}">
        <p14:creationId xmlns:p14="http://schemas.microsoft.com/office/powerpoint/2010/main" val="2918386761"/>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Swedbank </a:t>
            </a:r>
            <a:r>
              <a:rPr lang="sv-SE" dirty="0" err="1"/>
              <a:t>App</a:t>
            </a:r>
            <a:endParaRPr lang="sv-SE" dirty="0"/>
          </a:p>
        </p:txBody>
      </p:sp>
      <p:pic>
        <p:nvPicPr>
          <p:cNvPr id="5" name="Platshållare för innehåll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196752"/>
            <a:ext cx="2084217" cy="3705275"/>
          </a:xfrm>
        </p:spPr>
      </p:pic>
      <p:pic>
        <p:nvPicPr>
          <p:cNvPr id="9" name="Platshållare för innehåll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59632" y="2852936"/>
            <a:ext cx="1897782" cy="3373835"/>
          </a:xfrm>
        </p:spPr>
      </p:pic>
      <p:sp>
        <p:nvSpPr>
          <p:cNvPr id="8" name="Ellips 7"/>
          <p:cNvSpPr/>
          <p:nvPr/>
        </p:nvSpPr>
        <p:spPr>
          <a:xfrm>
            <a:off x="1043608" y="227687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Höger 9"/>
          <p:cNvSpPr/>
          <p:nvPr/>
        </p:nvSpPr>
        <p:spPr>
          <a:xfrm>
            <a:off x="323528" y="5517232"/>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textruta 10"/>
          <p:cNvSpPr txBox="1"/>
          <p:nvPr/>
        </p:nvSpPr>
        <p:spPr>
          <a:xfrm>
            <a:off x="5868144" y="1700808"/>
            <a:ext cx="2880320" cy="2308324"/>
          </a:xfrm>
          <a:prstGeom prst="rect">
            <a:avLst/>
          </a:prstGeom>
          <a:noFill/>
        </p:spPr>
        <p:txBody>
          <a:bodyPr wrap="square" rtlCol="0">
            <a:spAutoFit/>
          </a:bodyPr>
          <a:lstStyle/>
          <a:p>
            <a:r>
              <a:rPr lang="sv-SE" dirty="0" err="1">
                <a:solidFill>
                  <a:prstClr val="black"/>
                </a:solidFill>
              </a:rPr>
              <a:t>Appuyez</a:t>
            </a:r>
            <a:r>
              <a:rPr lang="sv-SE" dirty="0">
                <a:solidFill>
                  <a:prstClr val="black"/>
                </a:solidFill>
              </a:rPr>
              <a:t> sur Se </a:t>
            </a:r>
            <a:r>
              <a:rPr lang="sv-SE" dirty="0" err="1">
                <a:solidFill>
                  <a:prstClr val="black"/>
                </a:solidFill>
              </a:rPr>
              <a:t>connecter</a:t>
            </a:r>
            <a:endParaRPr lang="sv-SE" dirty="0">
              <a:solidFill>
                <a:prstClr val="black"/>
              </a:solidFill>
            </a:endParaRPr>
          </a:p>
          <a:p>
            <a:r>
              <a:rPr lang="sv-SE" dirty="0" err="1">
                <a:solidFill>
                  <a:prstClr val="black"/>
                </a:solidFill>
              </a:rPr>
              <a:t>Inscrivez</a:t>
            </a:r>
            <a:r>
              <a:rPr lang="sv-SE" dirty="0">
                <a:solidFill>
                  <a:prstClr val="black"/>
                </a:solidFill>
              </a:rPr>
              <a:t> </a:t>
            </a:r>
            <a:r>
              <a:rPr lang="sv-SE" dirty="0" err="1">
                <a:solidFill>
                  <a:prstClr val="black"/>
                </a:solidFill>
              </a:rPr>
              <a:t>votre</a:t>
            </a:r>
            <a:r>
              <a:rPr lang="sv-SE" dirty="0">
                <a:solidFill>
                  <a:prstClr val="black"/>
                </a:solidFill>
              </a:rPr>
              <a:t> </a:t>
            </a:r>
            <a:r>
              <a:rPr lang="sv-SE" dirty="0" err="1">
                <a:solidFill>
                  <a:prstClr val="black"/>
                </a:solidFill>
              </a:rPr>
              <a:t>code</a:t>
            </a:r>
            <a:r>
              <a:rPr lang="sv-SE" dirty="0">
                <a:solidFill>
                  <a:prstClr val="black"/>
                </a:solidFill>
              </a:rPr>
              <a:t> </a:t>
            </a:r>
            <a:r>
              <a:rPr lang="sv-SE" dirty="0" err="1">
                <a:solidFill>
                  <a:prstClr val="black"/>
                </a:solidFill>
              </a:rPr>
              <a:t>personnel</a:t>
            </a:r>
            <a:r>
              <a:rPr lang="sv-SE" dirty="0">
                <a:solidFill>
                  <a:prstClr val="black"/>
                </a:solidFill>
              </a:rPr>
              <a:t> dans bank ID</a:t>
            </a:r>
          </a:p>
          <a:p>
            <a:r>
              <a:rPr lang="sv-SE" dirty="0" err="1">
                <a:solidFill>
                  <a:prstClr val="black"/>
                </a:solidFill>
              </a:rPr>
              <a:t>Appuyez</a:t>
            </a:r>
            <a:r>
              <a:rPr lang="sv-SE" dirty="0">
                <a:solidFill>
                  <a:prstClr val="black"/>
                </a:solidFill>
              </a:rPr>
              <a:t> sur </a:t>
            </a:r>
            <a:r>
              <a:rPr lang="sv-SE" dirty="0" err="1">
                <a:solidFill>
                  <a:prstClr val="black"/>
                </a:solidFill>
              </a:rPr>
              <a:t>Confirmer</a:t>
            </a:r>
            <a:r>
              <a:rPr lang="sv-SE" dirty="0">
                <a:solidFill>
                  <a:prstClr val="black"/>
                </a:solidFill>
              </a:rPr>
              <a:t> son </a:t>
            </a:r>
            <a:r>
              <a:rPr lang="sv-SE" dirty="0" err="1">
                <a:solidFill>
                  <a:prstClr val="black"/>
                </a:solidFill>
              </a:rPr>
              <a:t>identité</a:t>
            </a:r>
            <a:endParaRPr lang="sv-SE" dirty="0">
              <a:solidFill>
                <a:prstClr val="black"/>
              </a:solidFill>
            </a:endParaRPr>
          </a:p>
          <a:p>
            <a:endParaRPr lang="sv-SE" dirty="0">
              <a:solidFill>
                <a:prstClr val="black"/>
              </a:solidFill>
            </a:endParaRPr>
          </a:p>
          <a:p>
            <a:endParaRPr lang="sv-SE" dirty="0">
              <a:solidFill>
                <a:prstClr val="black"/>
              </a:solidFill>
            </a:endParaRPr>
          </a:p>
          <a:p>
            <a:endParaRPr lang="sv-SE"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451" y="1512118"/>
            <a:ext cx="2362661" cy="420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0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05482"/>
          </a:xfrm>
        </p:spPr>
        <p:txBody>
          <a:bodyPr>
            <a:normAutofit/>
          </a:bodyPr>
          <a:lstStyle/>
          <a:p>
            <a:r>
              <a:rPr lang="sv-SE" dirty="0" err="1"/>
              <a:t>Menu</a:t>
            </a:r>
            <a:r>
              <a:rPr lang="sv-SE" dirty="0"/>
              <a:t> dans </a:t>
            </a:r>
            <a:r>
              <a:rPr lang="sv-SE" dirty="0" err="1"/>
              <a:t>l’appli</a:t>
            </a:r>
            <a:r>
              <a:rPr lang="sv-SE" dirty="0"/>
              <a:t> Swedbank</a:t>
            </a:r>
          </a:p>
        </p:txBody>
      </p:sp>
      <p:sp>
        <p:nvSpPr>
          <p:cNvPr id="3" name="Platshållare för innehåll 2"/>
          <p:cNvSpPr>
            <a:spLocks noGrp="1"/>
          </p:cNvSpPr>
          <p:nvPr>
            <p:ph idx="1"/>
          </p:nvPr>
        </p:nvSpPr>
        <p:spPr>
          <a:xfrm>
            <a:off x="4139952" y="1340768"/>
            <a:ext cx="4546848" cy="5157192"/>
          </a:xfrm>
        </p:spPr>
        <p:txBody>
          <a:bodyPr>
            <a:normAutofit fontScale="92500" lnSpcReduction="10000"/>
          </a:bodyPr>
          <a:lstStyle/>
          <a:p>
            <a:r>
              <a:rPr lang="sv-SE" dirty="0" err="1"/>
              <a:t>Vous</a:t>
            </a:r>
            <a:r>
              <a:rPr lang="sv-SE" dirty="0"/>
              <a:t> </a:t>
            </a:r>
            <a:r>
              <a:rPr lang="sv-SE" dirty="0" err="1"/>
              <a:t>voyez</a:t>
            </a:r>
            <a:r>
              <a:rPr lang="sv-SE" dirty="0"/>
              <a:t> </a:t>
            </a:r>
            <a:r>
              <a:rPr lang="sv-SE" dirty="0" err="1"/>
              <a:t>votre</a:t>
            </a:r>
            <a:r>
              <a:rPr lang="sv-SE" dirty="0"/>
              <a:t> </a:t>
            </a:r>
            <a:r>
              <a:rPr lang="sv-SE" dirty="0" err="1"/>
              <a:t>solde</a:t>
            </a:r>
            <a:r>
              <a:rPr lang="sv-SE" dirty="0"/>
              <a:t>, </a:t>
            </a:r>
            <a:r>
              <a:rPr lang="sv-SE" dirty="0" err="1"/>
              <a:t>votre</a:t>
            </a:r>
            <a:r>
              <a:rPr lang="sv-SE" dirty="0"/>
              <a:t> </a:t>
            </a:r>
            <a:r>
              <a:rPr lang="sv-SE" dirty="0" err="1"/>
              <a:t>compte</a:t>
            </a:r>
            <a:r>
              <a:rPr lang="sv-SE" dirty="0"/>
              <a:t> et </a:t>
            </a:r>
            <a:r>
              <a:rPr lang="sv-SE" dirty="0" err="1"/>
              <a:t>votre</a:t>
            </a:r>
            <a:r>
              <a:rPr lang="sv-SE" dirty="0"/>
              <a:t> </a:t>
            </a:r>
            <a:r>
              <a:rPr lang="sv-SE" dirty="0" err="1"/>
              <a:t>facture</a:t>
            </a:r>
            <a:r>
              <a:rPr lang="sv-SE" dirty="0"/>
              <a:t> </a:t>
            </a:r>
            <a:r>
              <a:rPr lang="sv-SE" dirty="0" err="1"/>
              <a:t>électronique</a:t>
            </a:r>
            <a:endParaRPr lang="sv-SE" dirty="0"/>
          </a:p>
          <a:p>
            <a:r>
              <a:rPr lang="sv-SE" dirty="0" err="1"/>
              <a:t>Tous</a:t>
            </a:r>
            <a:r>
              <a:rPr lang="sv-SE" dirty="0"/>
              <a:t> </a:t>
            </a:r>
            <a:r>
              <a:rPr lang="sv-SE" dirty="0" err="1"/>
              <a:t>vos</a:t>
            </a:r>
            <a:r>
              <a:rPr lang="sv-SE" dirty="0"/>
              <a:t> </a:t>
            </a:r>
            <a:r>
              <a:rPr lang="sv-SE" dirty="0" err="1"/>
              <a:t>comptes</a:t>
            </a:r>
            <a:r>
              <a:rPr lang="sv-SE" dirty="0"/>
              <a:t> (</a:t>
            </a:r>
            <a:r>
              <a:rPr lang="sv-SE" dirty="0" err="1"/>
              <a:t>compte</a:t>
            </a:r>
            <a:r>
              <a:rPr lang="sv-SE" dirty="0"/>
              <a:t> </a:t>
            </a:r>
            <a:r>
              <a:rPr lang="sv-SE" dirty="0" err="1"/>
              <a:t>enfants</a:t>
            </a:r>
            <a:r>
              <a:rPr lang="sv-SE" dirty="0"/>
              <a:t>, </a:t>
            </a:r>
            <a:r>
              <a:rPr lang="sv-SE" dirty="0" err="1"/>
              <a:t>compte</a:t>
            </a:r>
            <a:r>
              <a:rPr lang="sv-SE" dirty="0"/>
              <a:t> </a:t>
            </a:r>
            <a:r>
              <a:rPr lang="sv-SE" dirty="0" err="1"/>
              <a:t>épargne</a:t>
            </a:r>
            <a:r>
              <a:rPr lang="sv-SE" dirty="0"/>
              <a:t>)</a:t>
            </a:r>
          </a:p>
          <a:p>
            <a:r>
              <a:rPr lang="sv-SE" dirty="0" err="1"/>
              <a:t>Payez</a:t>
            </a:r>
            <a:r>
              <a:rPr lang="sv-SE" dirty="0"/>
              <a:t> </a:t>
            </a:r>
            <a:r>
              <a:rPr lang="sv-SE" dirty="0" err="1"/>
              <a:t>vos</a:t>
            </a:r>
            <a:r>
              <a:rPr lang="sv-SE" dirty="0"/>
              <a:t> </a:t>
            </a:r>
            <a:r>
              <a:rPr lang="sv-SE" dirty="0" err="1"/>
              <a:t>factures</a:t>
            </a:r>
            <a:r>
              <a:rPr lang="sv-SE" dirty="0"/>
              <a:t> </a:t>
            </a:r>
            <a:r>
              <a:rPr lang="sv-SE" dirty="0" err="1"/>
              <a:t>ou</a:t>
            </a:r>
            <a:r>
              <a:rPr lang="sv-SE" dirty="0"/>
              <a:t> </a:t>
            </a:r>
            <a:r>
              <a:rPr lang="sv-SE" dirty="0" err="1"/>
              <a:t>transférez</a:t>
            </a:r>
            <a:r>
              <a:rPr lang="sv-SE" dirty="0"/>
              <a:t> des fonds.</a:t>
            </a:r>
          </a:p>
          <a:p>
            <a:r>
              <a:rPr lang="sv-SE" dirty="0" err="1"/>
              <a:t>Rechargez</a:t>
            </a:r>
            <a:r>
              <a:rPr lang="sv-SE" dirty="0"/>
              <a:t> </a:t>
            </a:r>
            <a:r>
              <a:rPr lang="sv-SE" dirty="0" err="1"/>
              <a:t>votre</a:t>
            </a:r>
            <a:r>
              <a:rPr lang="sv-SE" dirty="0"/>
              <a:t> </a:t>
            </a:r>
            <a:r>
              <a:rPr lang="sv-SE" dirty="0" err="1"/>
              <a:t>porte-monnaie</a:t>
            </a:r>
            <a:r>
              <a:rPr lang="sv-SE" dirty="0"/>
              <a:t> </a:t>
            </a:r>
            <a:r>
              <a:rPr lang="sv-SE" dirty="0" err="1"/>
              <a:t>électronique</a:t>
            </a:r>
            <a:r>
              <a:rPr lang="sv-SE" dirty="0"/>
              <a:t>.</a:t>
            </a:r>
          </a:p>
          <a:p>
            <a:r>
              <a:rPr lang="sv-SE" dirty="0" err="1"/>
              <a:t>Paramètres</a:t>
            </a:r>
            <a:endParaRPr lang="sv-SE"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3022434" cy="5373216"/>
          </a:xfrm>
          <a:prstGeom prst="rect">
            <a:avLst/>
          </a:prstGeom>
        </p:spPr>
      </p:pic>
      <p:sp>
        <p:nvSpPr>
          <p:cNvPr id="5" name="Höger 4"/>
          <p:cNvSpPr/>
          <p:nvPr/>
        </p:nvSpPr>
        <p:spPr>
          <a:xfrm>
            <a:off x="467544" y="170080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Höger 5"/>
          <p:cNvSpPr/>
          <p:nvPr/>
        </p:nvSpPr>
        <p:spPr>
          <a:xfrm>
            <a:off x="467544" y="206084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Höger 6"/>
          <p:cNvSpPr/>
          <p:nvPr/>
        </p:nvSpPr>
        <p:spPr>
          <a:xfrm>
            <a:off x="467544" y="242088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Höger 7"/>
          <p:cNvSpPr/>
          <p:nvPr/>
        </p:nvSpPr>
        <p:spPr>
          <a:xfrm>
            <a:off x="467544" y="414908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 8"/>
          <p:cNvSpPr/>
          <p:nvPr/>
        </p:nvSpPr>
        <p:spPr>
          <a:xfrm>
            <a:off x="467544" y="6093296"/>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84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1000"/>
                                        <p:tgtEl>
                                          <p:spTgt spid="3">
                                            <p:txEl>
                                              <p:pRg st="4" end="4"/>
                                            </p:txEl>
                                          </p:spTgt>
                                        </p:tgtEl>
                                      </p:cBhvr>
                                    </p:animEffect>
                                    <p:anim calcmode="lin" valueType="num">
                                      <p:cBhvr>
                                        <p:cTn id="7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9392"/>
            <a:ext cx="8229600" cy="1044116"/>
          </a:xfrm>
        </p:spPr>
        <p:txBody>
          <a:bodyPr/>
          <a:lstStyle/>
          <a:p>
            <a:r>
              <a:rPr lang="sv-SE" dirty="0"/>
              <a:t>Betala räkningar</a:t>
            </a:r>
          </a:p>
        </p:txBody>
      </p:sp>
      <p:sp>
        <p:nvSpPr>
          <p:cNvPr id="3" name="Platshållare för innehåll 2"/>
          <p:cNvSpPr>
            <a:spLocks noGrp="1"/>
          </p:cNvSpPr>
          <p:nvPr>
            <p:ph idx="1"/>
          </p:nvPr>
        </p:nvSpPr>
        <p:spPr>
          <a:xfrm>
            <a:off x="5508104" y="1196752"/>
            <a:ext cx="3178696" cy="4929411"/>
          </a:xfrm>
        </p:spPr>
        <p:txBody>
          <a:bodyPr>
            <a:normAutofit lnSpcReduction="10000"/>
          </a:bodyPr>
          <a:lstStyle/>
          <a:p>
            <a:r>
              <a:rPr lang="sv-SE" sz="2400" dirty="0" err="1"/>
              <a:t>Choisissez</a:t>
            </a:r>
            <a:r>
              <a:rPr lang="sv-SE" sz="2400" dirty="0"/>
              <a:t> </a:t>
            </a:r>
            <a:r>
              <a:rPr lang="sv-SE" sz="2400" dirty="0" err="1"/>
              <a:t>Payer</a:t>
            </a:r>
            <a:r>
              <a:rPr lang="sv-SE" sz="2400" dirty="0"/>
              <a:t> et </a:t>
            </a:r>
            <a:r>
              <a:rPr lang="sv-SE" sz="2400" dirty="0" err="1"/>
              <a:t>transférer</a:t>
            </a:r>
            <a:endParaRPr lang="sv-SE" sz="2400" dirty="0"/>
          </a:p>
          <a:p>
            <a:r>
              <a:rPr lang="sv-SE" sz="2400" dirty="0" err="1"/>
              <a:t>Choisissez</a:t>
            </a:r>
            <a:r>
              <a:rPr lang="sv-SE" sz="2400" dirty="0"/>
              <a:t> le </a:t>
            </a:r>
            <a:r>
              <a:rPr lang="sv-SE" sz="2400" dirty="0" err="1"/>
              <a:t>compte</a:t>
            </a:r>
            <a:r>
              <a:rPr lang="sv-SE" sz="2400" dirty="0"/>
              <a:t> </a:t>
            </a:r>
            <a:r>
              <a:rPr lang="sv-SE" sz="2400" dirty="0" err="1"/>
              <a:t>d’où</a:t>
            </a:r>
            <a:r>
              <a:rPr lang="sv-SE" sz="2400" dirty="0"/>
              <a:t> </a:t>
            </a:r>
            <a:r>
              <a:rPr lang="sv-SE" sz="2400" dirty="0" err="1"/>
              <a:t>vous</a:t>
            </a:r>
            <a:r>
              <a:rPr lang="sv-SE" sz="2400" dirty="0"/>
              <a:t> </a:t>
            </a:r>
            <a:r>
              <a:rPr lang="sv-SE" sz="2400" dirty="0" err="1"/>
              <a:t>allez</a:t>
            </a:r>
            <a:r>
              <a:rPr lang="sv-SE" sz="2400" dirty="0"/>
              <a:t> </a:t>
            </a:r>
            <a:r>
              <a:rPr lang="sv-SE" sz="2400" dirty="0" err="1"/>
              <a:t>payer</a:t>
            </a:r>
            <a:endParaRPr lang="sv-SE" sz="2400" dirty="0"/>
          </a:p>
          <a:p>
            <a:r>
              <a:rPr lang="sv-SE" sz="2400" dirty="0" err="1"/>
              <a:t>Utilisez</a:t>
            </a:r>
            <a:r>
              <a:rPr lang="sv-SE" sz="2400" dirty="0"/>
              <a:t> </a:t>
            </a:r>
            <a:r>
              <a:rPr lang="sv-SE" sz="2400" dirty="0" err="1"/>
              <a:t>un</a:t>
            </a:r>
            <a:r>
              <a:rPr lang="sv-SE" sz="2400" dirty="0"/>
              <a:t> </a:t>
            </a:r>
            <a:r>
              <a:rPr lang="sv-SE" sz="2400" dirty="0" err="1"/>
              <a:t>appareil</a:t>
            </a:r>
            <a:r>
              <a:rPr lang="sv-SE" sz="2400" dirty="0"/>
              <a:t> </a:t>
            </a:r>
            <a:r>
              <a:rPr lang="sv-SE" sz="2400" dirty="0" err="1"/>
              <a:t>photo</a:t>
            </a:r>
            <a:r>
              <a:rPr lang="sv-SE" sz="2400" dirty="0"/>
              <a:t> </a:t>
            </a:r>
            <a:r>
              <a:rPr lang="sv-SE" sz="2400" dirty="0" err="1"/>
              <a:t>pour</a:t>
            </a:r>
            <a:r>
              <a:rPr lang="sv-SE" sz="2400" dirty="0"/>
              <a:t> scanner </a:t>
            </a:r>
            <a:r>
              <a:rPr lang="sv-SE" sz="2400" dirty="0" err="1"/>
              <a:t>toutes</a:t>
            </a:r>
            <a:r>
              <a:rPr lang="sv-SE" sz="2400" dirty="0"/>
              <a:t> les informations </a:t>
            </a:r>
            <a:r>
              <a:rPr lang="sv-SE" sz="2400" dirty="0" err="1"/>
              <a:t>comme</a:t>
            </a:r>
            <a:r>
              <a:rPr lang="sv-SE" sz="2400" dirty="0"/>
              <a:t> </a:t>
            </a:r>
            <a:r>
              <a:rPr lang="sv-SE" sz="2400" dirty="0" err="1"/>
              <a:t>l’OCR</a:t>
            </a:r>
            <a:r>
              <a:rPr lang="sv-SE" sz="2400" dirty="0"/>
              <a:t>, le </a:t>
            </a:r>
            <a:r>
              <a:rPr lang="sv-SE" sz="2400" dirty="0" err="1"/>
              <a:t>bénéficiaire</a:t>
            </a:r>
            <a:r>
              <a:rPr lang="sv-SE" sz="2400" dirty="0"/>
              <a:t> et le </a:t>
            </a:r>
            <a:r>
              <a:rPr lang="sv-SE" sz="2400" dirty="0" err="1"/>
              <a:t>montant</a:t>
            </a:r>
            <a:r>
              <a:rPr lang="sv-SE" sz="2400" dirty="0"/>
              <a:t>.</a:t>
            </a:r>
          </a:p>
          <a:p>
            <a:r>
              <a:rPr lang="sv-SE" sz="2400" dirty="0" err="1"/>
              <a:t>Appuyez</a:t>
            </a:r>
            <a:r>
              <a:rPr lang="sv-SE" sz="2400" dirty="0"/>
              <a:t> sur </a:t>
            </a:r>
            <a:r>
              <a:rPr lang="sv-SE" sz="2400" dirty="0" err="1"/>
              <a:t>Terminé</a:t>
            </a:r>
            <a:endParaRPr lang="sv-SE" sz="2400" dirty="0"/>
          </a:p>
          <a:p>
            <a:r>
              <a:rPr lang="sv-SE" sz="2400" dirty="0" err="1"/>
              <a:t>Ajoutez</a:t>
            </a:r>
            <a:endParaRPr lang="sv-SE" sz="2400" dirty="0"/>
          </a:p>
          <a:p>
            <a:r>
              <a:rPr lang="sv-SE" sz="2400" dirty="0" err="1"/>
              <a:t>Validez</a:t>
            </a:r>
            <a:endParaRPr lang="sv-SE" sz="2400"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3022434" cy="5373216"/>
          </a:xfrm>
          <a:prstGeom prst="rect">
            <a:avLst/>
          </a:prstGeom>
        </p:spPr>
      </p:pic>
      <p:sp>
        <p:nvSpPr>
          <p:cNvPr id="6" name="Höger 5"/>
          <p:cNvSpPr/>
          <p:nvPr/>
        </p:nvSpPr>
        <p:spPr>
          <a:xfrm>
            <a:off x="611560" y="234888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17" y="800708"/>
            <a:ext cx="3386975" cy="6021288"/>
          </a:xfrm>
          <a:prstGeom prst="rect">
            <a:avLst/>
          </a:prstGeom>
        </p:spPr>
      </p:pic>
      <p:sp>
        <p:nvSpPr>
          <p:cNvPr id="7" name="Höger 6"/>
          <p:cNvSpPr/>
          <p:nvPr/>
        </p:nvSpPr>
        <p:spPr>
          <a:xfrm>
            <a:off x="179512" y="3717032"/>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611560" y="4725144"/>
            <a:ext cx="2448272" cy="648072"/>
          </a:xfrm>
          <a:prstGeom prst="ellipse">
            <a:avLst/>
          </a:prstGeom>
          <a:noFill/>
        </p:spPr>
        <p:style>
          <a:lnRef idx="2">
            <a:schemeClr val="accent6"/>
          </a:lnRef>
          <a:fillRef idx="1001">
            <a:schemeClr val="lt1"/>
          </a:fillRef>
          <a:effectRef idx="0">
            <a:schemeClr val="accent6"/>
          </a:effectRef>
          <a:fontRef idx="minor">
            <a:schemeClr val="dk1"/>
          </a:fontRef>
        </p:style>
        <p:txBody>
          <a:bodyPr rtlCol="0" anchor="ctr"/>
          <a:lstStyle/>
          <a:p>
            <a:pPr algn="ctr"/>
            <a:endParaRPr lang="sv-SE"/>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6" y="906565"/>
            <a:ext cx="3161776" cy="5620934"/>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35" y="764703"/>
            <a:ext cx="3224957" cy="5733257"/>
          </a:xfrm>
          <a:prstGeom prst="rect">
            <a:avLst/>
          </a:prstGeom>
        </p:spPr>
      </p:pic>
      <p:sp>
        <p:nvSpPr>
          <p:cNvPr id="11" name="Höger 10"/>
          <p:cNvSpPr/>
          <p:nvPr/>
        </p:nvSpPr>
        <p:spPr>
          <a:xfrm>
            <a:off x="323528" y="6093296"/>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944724"/>
            <a:ext cx="3305966" cy="5877272"/>
          </a:xfrm>
          <a:prstGeom prst="rect">
            <a:avLst/>
          </a:prstGeom>
        </p:spPr>
      </p:pic>
      <p:sp>
        <p:nvSpPr>
          <p:cNvPr id="13" name="Ellips 12"/>
          <p:cNvSpPr/>
          <p:nvPr/>
        </p:nvSpPr>
        <p:spPr>
          <a:xfrm>
            <a:off x="1403648" y="5733256"/>
            <a:ext cx="1872208" cy="692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27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anim calcmode="lin" valueType="num">
                                      <p:cBhvr>
                                        <p:cTn id="6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arn(inVertic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arn(inVertical)">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arn(inVertical)">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barn(inVertic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864096"/>
          </a:xfrm>
        </p:spPr>
        <p:txBody>
          <a:bodyPr/>
          <a:lstStyle/>
          <a:p>
            <a:r>
              <a:rPr lang="sv-SE" dirty="0" err="1"/>
              <a:t>Transférer</a:t>
            </a:r>
            <a:r>
              <a:rPr lang="sv-SE" dirty="0"/>
              <a:t> des fonds</a:t>
            </a:r>
          </a:p>
        </p:txBody>
      </p:sp>
      <p:sp>
        <p:nvSpPr>
          <p:cNvPr id="3" name="Platshållare för innehåll 2"/>
          <p:cNvSpPr>
            <a:spLocks noGrp="1"/>
          </p:cNvSpPr>
          <p:nvPr>
            <p:ph idx="1"/>
          </p:nvPr>
        </p:nvSpPr>
        <p:spPr>
          <a:xfrm>
            <a:off x="5508104" y="1600200"/>
            <a:ext cx="3178696" cy="4525963"/>
          </a:xfrm>
        </p:spPr>
        <p:txBody>
          <a:bodyPr>
            <a:normAutofit/>
          </a:bodyPr>
          <a:lstStyle/>
          <a:p>
            <a:r>
              <a:rPr lang="sv-SE" sz="2000" dirty="0" err="1"/>
              <a:t>Choisissez</a:t>
            </a:r>
            <a:r>
              <a:rPr lang="sv-SE" sz="2000" dirty="0"/>
              <a:t> </a:t>
            </a:r>
            <a:r>
              <a:rPr lang="sv-SE" sz="2000" dirty="0" err="1"/>
              <a:t>payer</a:t>
            </a:r>
            <a:r>
              <a:rPr lang="sv-SE" sz="2000" dirty="0"/>
              <a:t> et </a:t>
            </a:r>
            <a:r>
              <a:rPr lang="sv-SE" sz="2000" dirty="0" err="1"/>
              <a:t>transférer</a:t>
            </a:r>
            <a:endParaRPr lang="sv-SE" sz="2000" dirty="0"/>
          </a:p>
          <a:p>
            <a:r>
              <a:rPr lang="sv-SE" sz="2000" dirty="0" err="1"/>
              <a:t>Choisissez</a:t>
            </a:r>
            <a:r>
              <a:rPr lang="sv-SE" sz="2000" dirty="0"/>
              <a:t> le </a:t>
            </a:r>
            <a:r>
              <a:rPr lang="sv-SE" sz="2000" dirty="0" err="1"/>
              <a:t>compte</a:t>
            </a:r>
            <a:r>
              <a:rPr lang="sv-SE" sz="2000" dirty="0"/>
              <a:t> </a:t>
            </a:r>
            <a:r>
              <a:rPr lang="sv-SE" sz="2000" dirty="0" err="1"/>
              <a:t>d’où</a:t>
            </a:r>
            <a:r>
              <a:rPr lang="sv-SE" sz="2000" dirty="0"/>
              <a:t> </a:t>
            </a:r>
            <a:r>
              <a:rPr lang="sv-SE" sz="2000" dirty="0" err="1"/>
              <a:t>vous</a:t>
            </a:r>
            <a:r>
              <a:rPr lang="sv-SE" sz="2000" dirty="0"/>
              <a:t> </a:t>
            </a:r>
            <a:r>
              <a:rPr lang="sv-SE" sz="2000" dirty="0" err="1"/>
              <a:t>transférez</a:t>
            </a:r>
            <a:endParaRPr lang="sv-SE" sz="2000" dirty="0"/>
          </a:p>
          <a:p>
            <a:r>
              <a:rPr lang="sv-SE" sz="2000" dirty="0" err="1"/>
              <a:t>Choisissez</a:t>
            </a:r>
            <a:r>
              <a:rPr lang="sv-SE" sz="2000" dirty="0"/>
              <a:t> le </a:t>
            </a:r>
            <a:r>
              <a:rPr lang="sv-SE" sz="2000" dirty="0" err="1"/>
              <a:t>bénéficiaire</a:t>
            </a:r>
            <a:r>
              <a:rPr lang="sv-SE" sz="2000" dirty="0"/>
              <a:t> du </a:t>
            </a:r>
            <a:r>
              <a:rPr lang="sv-SE" sz="2000" dirty="0" err="1"/>
              <a:t>transfert</a:t>
            </a:r>
            <a:r>
              <a:rPr lang="sv-SE" sz="2000" dirty="0"/>
              <a:t>.</a:t>
            </a:r>
          </a:p>
          <a:p>
            <a:r>
              <a:rPr lang="sv-SE" sz="2000" dirty="0" err="1"/>
              <a:t>Montant</a:t>
            </a:r>
            <a:endParaRPr lang="sv-SE" sz="2000" dirty="0"/>
          </a:p>
          <a:p>
            <a:r>
              <a:rPr lang="sv-SE" sz="2000" dirty="0" err="1"/>
              <a:t>Appuyez</a:t>
            </a:r>
            <a:r>
              <a:rPr lang="sv-SE" sz="2000" dirty="0"/>
              <a:t> sur </a:t>
            </a:r>
            <a:r>
              <a:rPr lang="sv-SE" sz="2000" dirty="0" err="1"/>
              <a:t>ajouter</a:t>
            </a:r>
            <a:endParaRPr lang="sv-SE" sz="2000" dirty="0"/>
          </a:p>
          <a:p>
            <a:r>
              <a:rPr lang="sv-SE" sz="2000" dirty="0" err="1"/>
              <a:t>Valider</a:t>
            </a:r>
            <a:endParaRPr lang="sv-SE" sz="2000" dirty="0"/>
          </a:p>
          <a:p>
            <a:r>
              <a:rPr lang="sv-SE" sz="2000" dirty="0" err="1"/>
              <a:t>Appuyez</a:t>
            </a:r>
            <a:r>
              <a:rPr lang="sv-SE" sz="2000" dirty="0"/>
              <a:t> sur </a:t>
            </a:r>
            <a:r>
              <a:rPr lang="sv-SE" sz="2000" dirty="0" err="1"/>
              <a:t>votre</a:t>
            </a:r>
            <a:r>
              <a:rPr lang="sv-SE" sz="2000" dirty="0"/>
              <a:t> </a:t>
            </a:r>
            <a:r>
              <a:rPr lang="sv-SE" sz="2000" dirty="0" err="1"/>
              <a:t>code</a:t>
            </a:r>
            <a:r>
              <a:rPr lang="sv-SE" sz="2000" dirty="0"/>
              <a:t> Bank id et </a:t>
            </a:r>
            <a:r>
              <a:rPr lang="sv-SE" sz="2000" dirty="0" err="1"/>
              <a:t>signez</a:t>
            </a:r>
            <a:endParaRPr lang="sv-SE" sz="2000" dirty="0"/>
          </a:p>
          <a:p>
            <a:r>
              <a:rPr lang="sv-SE" sz="2000" dirty="0" err="1"/>
              <a:t>Terminez</a:t>
            </a:r>
            <a:r>
              <a:rPr lang="sv-SE" sz="2000" dirty="0"/>
              <a:t> en </a:t>
            </a:r>
            <a:r>
              <a:rPr lang="sv-SE" sz="2000" dirty="0" err="1"/>
              <a:t>appuyer</a:t>
            </a:r>
            <a:r>
              <a:rPr lang="sv-SE" sz="2000" dirty="0"/>
              <a:t> sur Terminer.</a:t>
            </a:r>
          </a:p>
          <a:p>
            <a:endParaRPr lang="sv-SE" sz="2000"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3224957" cy="5733256"/>
          </a:xfrm>
          <a:prstGeom prst="rect">
            <a:avLst/>
          </a:prstGeom>
        </p:spPr>
      </p:pic>
      <p:sp>
        <p:nvSpPr>
          <p:cNvPr id="6" name="Höger 5"/>
          <p:cNvSpPr/>
          <p:nvPr/>
        </p:nvSpPr>
        <p:spPr>
          <a:xfrm>
            <a:off x="683568" y="234888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a:extLst>
              <a:ext uri="{28A0092B-C50C-407E-A947-70E740481C1C}">
                <a14:useLocalDpi xmlns:a14="http://schemas.microsoft.com/office/drawing/2010/main" val="0"/>
              </a:ext>
            </a:extLst>
          </a:blip>
          <a:stretch>
            <a:fillRect/>
          </a:stretch>
        </p:blipFill>
        <p:spPr>
          <a:xfrm>
            <a:off x="602559" y="846553"/>
            <a:ext cx="3305966" cy="5877272"/>
          </a:xfrm>
          <a:prstGeom prst="rect">
            <a:avLst/>
          </a:prstGeom>
        </p:spPr>
      </p:pic>
      <p:sp>
        <p:nvSpPr>
          <p:cNvPr id="8" name="Höger 7"/>
          <p:cNvSpPr/>
          <p:nvPr/>
        </p:nvSpPr>
        <p:spPr>
          <a:xfrm>
            <a:off x="395536" y="220486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 8"/>
          <p:cNvSpPr/>
          <p:nvPr/>
        </p:nvSpPr>
        <p:spPr>
          <a:xfrm>
            <a:off x="323528" y="278092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Höger 10"/>
          <p:cNvSpPr/>
          <p:nvPr/>
        </p:nvSpPr>
        <p:spPr>
          <a:xfrm>
            <a:off x="270070" y="393305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1079612" y="6093296"/>
            <a:ext cx="2340260" cy="630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a:extLst>
              <a:ext uri="{28A0092B-C50C-407E-A947-70E740481C1C}">
                <a14:useLocalDpi xmlns:a14="http://schemas.microsoft.com/office/drawing/2010/main" val="0"/>
              </a:ext>
            </a:extLst>
          </a:blip>
          <a:stretch>
            <a:fillRect/>
          </a:stretch>
        </p:blipFill>
        <p:spPr>
          <a:xfrm>
            <a:off x="602559" y="846553"/>
            <a:ext cx="3224957" cy="5733256"/>
          </a:xfrm>
          <a:prstGeom prst="rect">
            <a:avLst/>
          </a:prstGeom>
        </p:spPr>
      </p:pic>
      <p:sp>
        <p:nvSpPr>
          <p:cNvPr id="14" name="Ellips 13"/>
          <p:cNvSpPr/>
          <p:nvPr/>
        </p:nvSpPr>
        <p:spPr>
          <a:xfrm>
            <a:off x="1079612" y="5301208"/>
            <a:ext cx="234026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36713"/>
            <a:ext cx="3240360" cy="5760639"/>
          </a:xfrm>
          <a:prstGeom prst="rect">
            <a:avLst/>
          </a:prstGeom>
        </p:spPr>
      </p:pic>
      <p:pic>
        <p:nvPicPr>
          <p:cNvPr id="16" name="Bildobjekt 15"/>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96759" y="908720"/>
            <a:ext cx="3305966" cy="5877272"/>
          </a:xfrm>
          <a:prstGeom prst="rect">
            <a:avLst/>
          </a:prstGeom>
        </p:spPr>
      </p:pic>
    </p:spTree>
    <p:extLst>
      <p:ext uri="{BB962C8B-B14F-4D97-AF65-F5344CB8AC3E}">
        <p14:creationId xmlns:p14="http://schemas.microsoft.com/office/powerpoint/2010/main" val="32088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
                                            <p:txEl>
                                              <p:pRg st="5" end="5"/>
                                            </p:txEl>
                                          </p:spTgt>
                                        </p:tgtEl>
                                        <p:attrNameLst>
                                          <p:attrName>style.visibility</p:attrName>
                                        </p:attrNameLst>
                                      </p:cBhvr>
                                      <p:to>
                                        <p:strVal val="visible"/>
                                      </p:to>
                                    </p:set>
                                    <p:animEffect transition="in" filter="fade">
                                      <p:cBhvr>
                                        <p:cTn id="85" dur="1000"/>
                                        <p:tgtEl>
                                          <p:spTgt spid="3">
                                            <p:txEl>
                                              <p:pRg st="5" end="5"/>
                                            </p:txEl>
                                          </p:spTgt>
                                        </p:tgtEl>
                                      </p:cBhvr>
                                    </p:animEffect>
                                    <p:anim calcmode="lin" valueType="num">
                                      <p:cBhvr>
                                        <p:cTn id="8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barn(inVertic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fade">
                                      <p:cBhvr>
                                        <p:cTn id="103" dur="1000"/>
                                        <p:tgtEl>
                                          <p:spTgt spid="3">
                                            <p:txEl>
                                              <p:pRg st="6" end="6"/>
                                            </p:txEl>
                                          </p:spTgt>
                                        </p:tgtEl>
                                      </p:cBhvr>
                                    </p:animEffect>
                                    <p:anim calcmode="lin" valueType="num">
                                      <p:cBhvr>
                                        <p:cTn id="10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barn(inVertical)">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fade">
                                      <p:cBhvr>
                                        <p:cTn id="115" dur="1000"/>
                                        <p:tgtEl>
                                          <p:spTgt spid="3">
                                            <p:txEl>
                                              <p:pRg st="7" end="7"/>
                                            </p:txEl>
                                          </p:spTgt>
                                        </p:tgtEl>
                                      </p:cBhvr>
                                    </p:animEffect>
                                    <p:anim calcmode="lin" valueType="num">
                                      <p:cBhvr>
                                        <p:cTn id="11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62306"/>
            <a:ext cx="2170364" cy="38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593" y="2067176"/>
            <a:ext cx="2062170" cy="3666080"/>
          </a:xfrm>
          <a:prstGeom prst="rect">
            <a:avLst/>
          </a:prstGeom>
        </p:spPr>
      </p:pic>
      <p:sp>
        <p:nvSpPr>
          <p:cNvPr id="2" name="Rubrik 1"/>
          <p:cNvSpPr>
            <a:spLocks noGrp="1"/>
          </p:cNvSpPr>
          <p:nvPr>
            <p:ph type="title"/>
          </p:nvPr>
        </p:nvSpPr>
        <p:spPr/>
        <p:txBody>
          <a:bodyPr>
            <a:normAutofit fontScale="90000"/>
          </a:bodyPr>
          <a:lstStyle/>
          <a:p>
            <a:r>
              <a:rPr lang="sv-SE" sz="4000" dirty="0" err="1">
                <a:solidFill>
                  <a:prstClr val="black"/>
                </a:solidFill>
              </a:rPr>
              <a:t>Swish</a:t>
            </a:r>
            <a:br>
              <a:rPr lang="sv-SE" sz="4000" dirty="0">
                <a:solidFill>
                  <a:prstClr val="black"/>
                </a:solidFill>
              </a:rPr>
            </a:br>
            <a:r>
              <a:rPr lang="sv-SE" sz="1800" dirty="0" err="1">
                <a:solidFill>
                  <a:prstClr val="black"/>
                </a:solidFill>
              </a:rPr>
              <a:t>Swish</a:t>
            </a:r>
            <a:r>
              <a:rPr lang="sv-SE" sz="1800" dirty="0">
                <a:solidFill>
                  <a:prstClr val="black"/>
                </a:solidFill>
              </a:rPr>
              <a:t> </a:t>
            </a:r>
            <a:r>
              <a:rPr lang="sv-SE" sz="1800" dirty="0" err="1">
                <a:solidFill>
                  <a:prstClr val="black"/>
                </a:solidFill>
              </a:rPr>
              <a:t>vous</a:t>
            </a:r>
            <a:r>
              <a:rPr lang="sv-SE" sz="1800" dirty="0">
                <a:solidFill>
                  <a:prstClr val="black"/>
                </a:solidFill>
              </a:rPr>
              <a:t> </a:t>
            </a:r>
            <a:r>
              <a:rPr lang="sv-SE" sz="1800" dirty="0" err="1">
                <a:solidFill>
                  <a:prstClr val="black"/>
                </a:solidFill>
              </a:rPr>
              <a:t>permet</a:t>
            </a:r>
            <a:r>
              <a:rPr lang="sv-SE" sz="1800" dirty="0">
                <a:solidFill>
                  <a:prstClr val="black"/>
                </a:solidFill>
              </a:rPr>
              <a:t> </a:t>
            </a:r>
            <a:r>
              <a:rPr lang="sv-SE" sz="1800" dirty="0" err="1">
                <a:solidFill>
                  <a:prstClr val="black"/>
                </a:solidFill>
              </a:rPr>
              <a:t>d’envoyer</a:t>
            </a:r>
            <a:r>
              <a:rPr lang="sv-SE" sz="1800" dirty="0">
                <a:solidFill>
                  <a:prstClr val="black"/>
                </a:solidFill>
              </a:rPr>
              <a:t> et de </a:t>
            </a:r>
            <a:r>
              <a:rPr lang="sv-SE" sz="1800" dirty="0" err="1">
                <a:solidFill>
                  <a:prstClr val="black"/>
                </a:solidFill>
              </a:rPr>
              <a:t>recevoir</a:t>
            </a:r>
            <a:r>
              <a:rPr lang="sv-SE" sz="1800" dirty="0">
                <a:solidFill>
                  <a:prstClr val="black"/>
                </a:solidFill>
              </a:rPr>
              <a:t> </a:t>
            </a:r>
            <a:r>
              <a:rPr lang="sv-SE" sz="1800" dirty="0" err="1">
                <a:solidFill>
                  <a:prstClr val="black"/>
                </a:solidFill>
              </a:rPr>
              <a:t>rapidement</a:t>
            </a:r>
            <a:r>
              <a:rPr lang="sv-SE" sz="1800" dirty="0">
                <a:solidFill>
                  <a:prstClr val="black"/>
                </a:solidFill>
              </a:rPr>
              <a:t> des fonds, en </a:t>
            </a:r>
            <a:r>
              <a:rPr lang="sv-SE" sz="1800" dirty="0" err="1">
                <a:solidFill>
                  <a:prstClr val="black"/>
                </a:solidFill>
              </a:rPr>
              <a:t>toute</a:t>
            </a:r>
            <a:r>
              <a:rPr lang="sv-SE" sz="1800" dirty="0">
                <a:solidFill>
                  <a:prstClr val="black"/>
                </a:solidFill>
              </a:rPr>
              <a:t> </a:t>
            </a:r>
            <a:r>
              <a:rPr lang="sv-SE" sz="1800" dirty="0" err="1">
                <a:solidFill>
                  <a:prstClr val="black"/>
                </a:solidFill>
              </a:rPr>
              <a:t>sécurité</a:t>
            </a:r>
            <a:r>
              <a:rPr lang="sv-SE" sz="1800" dirty="0">
                <a:solidFill>
                  <a:prstClr val="black"/>
                </a:solidFill>
              </a:rPr>
              <a:t>, sur </a:t>
            </a:r>
            <a:r>
              <a:rPr lang="sv-SE" sz="1800" dirty="0" err="1">
                <a:solidFill>
                  <a:prstClr val="black"/>
                </a:solidFill>
              </a:rPr>
              <a:t>votre</a:t>
            </a:r>
            <a:r>
              <a:rPr lang="sv-SE" sz="1800" dirty="0">
                <a:solidFill>
                  <a:prstClr val="black"/>
                </a:solidFill>
              </a:rPr>
              <a:t> </a:t>
            </a:r>
            <a:r>
              <a:rPr lang="sv-SE" sz="1800" dirty="0" err="1">
                <a:solidFill>
                  <a:prstClr val="black"/>
                </a:solidFill>
              </a:rPr>
              <a:t>numéro</a:t>
            </a:r>
            <a:r>
              <a:rPr lang="sv-SE" sz="1800" dirty="0">
                <a:solidFill>
                  <a:prstClr val="black"/>
                </a:solidFill>
              </a:rPr>
              <a:t> de portable, </a:t>
            </a:r>
            <a:r>
              <a:rPr lang="sv-SE" sz="1800" dirty="0" err="1">
                <a:solidFill>
                  <a:prstClr val="black"/>
                </a:solidFill>
              </a:rPr>
              <a:t>qui</a:t>
            </a:r>
            <a:r>
              <a:rPr lang="sv-SE" sz="1800" dirty="0">
                <a:solidFill>
                  <a:prstClr val="black"/>
                </a:solidFill>
              </a:rPr>
              <a:t> est </a:t>
            </a:r>
            <a:r>
              <a:rPr lang="sv-SE" sz="1800" dirty="0" err="1">
                <a:solidFill>
                  <a:prstClr val="black"/>
                </a:solidFill>
              </a:rPr>
              <a:t>connecté</a:t>
            </a:r>
            <a:r>
              <a:rPr lang="sv-SE" sz="1800" dirty="0">
                <a:solidFill>
                  <a:prstClr val="black"/>
                </a:solidFill>
              </a:rPr>
              <a:t> à </a:t>
            </a:r>
            <a:r>
              <a:rPr lang="sv-SE" sz="1800" dirty="0" err="1">
                <a:solidFill>
                  <a:prstClr val="black"/>
                </a:solidFill>
              </a:rPr>
              <a:t>votre</a:t>
            </a:r>
            <a:r>
              <a:rPr lang="sv-SE" sz="1800" dirty="0">
                <a:solidFill>
                  <a:prstClr val="black"/>
                </a:solidFill>
              </a:rPr>
              <a:t> </a:t>
            </a:r>
            <a:r>
              <a:rPr lang="sv-SE" sz="1800" dirty="0" err="1">
                <a:solidFill>
                  <a:prstClr val="black"/>
                </a:solidFill>
              </a:rPr>
              <a:t>compte</a:t>
            </a:r>
            <a:r>
              <a:rPr lang="sv-SE" sz="1800" dirty="0">
                <a:solidFill>
                  <a:prstClr val="black"/>
                </a:solidFill>
              </a:rPr>
              <a:t> </a:t>
            </a:r>
            <a:r>
              <a:rPr lang="sv-SE" sz="1800" dirty="0" err="1">
                <a:solidFill>
                  <a:prstClr val="black"/>
                </a:solidFill>
              </a:rPr>
              <a:t>bancaire</a:t>
            </a:r>
            <a:r>
              <a:rPr lang="sv-SE" sz="1800" dirty="0">
                <a:solidFill>
                  <a:prstClr val="black"/>
                </a:solidFill>
              </a:rPr>
              <a:t>. </a:t>
            </a:r>
            <a:r>
              <a:rPr lang="sv-SE" sz="1800" dirty="0" err="1">
                <a:solidFill>
                  <a:prstClr val="black"/>
                </a:solidFill>
              </a:rPr>
              <a:t>L’argent</a:t>
            </a:r>
            <a:r>
              <a:rPr lang="sv-SE" sz="1800" dirty="0">
                <a:solidFill>
                  <a:prstClr val="black"/>
                </a:solidFill>
              </a:rPr>
              <a:t> est envoyé </a:t>
            </a:r>
            <a:r>
              <a:rPr lang="sv-SE" sz="1800" dirty="0" err="1">
                <a:solidFill>
                  <a:prstClr val="black"/>
                </a:solidFill>
              </a:rPr>
              <a:t>immédiatement</a:t>
            </a:r>
            <a:r>
              <a:rPr lang="sv-SE" sz="1800" dirty="0">
                <a:solidFill>
                  <a:prstClr val="black"/>
                </a:solidFill>
              </a:rPr>
              <a:t>, </a:t>
            </a:r>
            <a:r>
              <a:rPr lang="sv-SE" sz="1800" dirty="0" err="1">
                <a:solidFill>
                  <a:prstClr val="black"/>
                </a:solidFill>
              </a:rPr>
              <a:t>même</a:t>
            </a:r>
            <a:r>
              <a:rPr lang="sv-SE" sz="1800" dirty="0">
                <a:solidFill>
                  <a:prstClr val="black"/>
                </a:solidFill>
              </a:rPr>
              <a:t> si le </a:t>
            </a:r>
            <a:r>
              <a:rPr lang="sv-SE" sz="1800" dirty="0" err="1">
                <a:solidFill>
                  <a:prstClr val="black"/>
                </a:solidFill>
              </a:rPr>
              <a:t>bénéficiaire</a:t>
            </a:r>
            <a:r>
              <a:rPr lang="sv-SE" sz="1800" dirty="0">
                <a:solidFill>
                  <a:prstClr val="black"/>
                </a:solidFill>
              </a:rPr>
              <a:t> a </a:t>
            </a:r>
            <a:r>
              <a:rPr lang="sv-SE" sz="1800" dirty="0" err="1">
                <a:solidFill>
                  <a:prstClr val="black"/>
                </a:solidFill>
              </a:rPr>
              <a:t>une</a:t>
            </a:r>
            <a:r>
              <a:rPr lang="sv-SE" sz="1800" dirty="0">
                <a:solidFill>
                  <a:prstClr val="black"/>
                </a:solidFill>
              </a:rPr>
              <a:t> </a:t>
            </a:r>
            <a:r>
              <a:rPr lang="sv-SE" sz="1800" dirty="0" err="1">
                <a:solidFill>
                  <a:prstClr val="black"/>
                </a:solidFill>
              </a:rPr>
              <a:t>autre</a:t>
            </a:r>
            <a:r>
              <a:rPr lang="sv-SE" sz="1800" dirty="0">
                <a:solidFill>
                  <a:prstClr val="black"/>
                </a:solidFill>
              </a:rPr>
              <a:t> </a:t>
            </a:r>
            <a:r>
              <a:rPr lang="sv-SE" sz="1800" dirty="0" err="1">
                <a:solidFill>
                  <a:prstClr val="black"/>
                </a:solidFill>
              </a:rPr>
              <a:t>banque</a:t>
            </a:r>
            <a:r>
              <a:rPr lang="sv-SE" sz="1800" dirty="0">
                <a:solidFill>
                  <a:prstClr val="black"/>
                </a:solidFill>
              </a:rPr>
              <a:t>. </a:t>
            </a:r>
            <a:br>
              <a:rPr lang="sv-SE" sz="1800" dirty="0">
                <a:solidFill>
                  <a:prstClr val="black"/>
                </a:solidFill>
              </a:rPr>
            </a:br>
            <a:br>
              <a:rPr lang="sv-SE" sz="1800" dirty="0">
                <a:solidFill>
                  <a:prstClr val="black"/>
                </a:solidFill>
              </a:rPr>
            </a:br>
            <a:endParaRPr lang="sv-SE" dirty="0"/>
          </a:p>
        </p:txBody>
      </p:sp>
      <p:sp>
        <p:nvSpPr>
          <p:cNvPr id="4" name="Höger 3"/>
          <p:cNvSpPr/>
          <p:nvPr/>
        </p:nvSpPr>
        <p:spPr>
          <a:xfrm>
            <a:off x="395536" y="347853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7" name="Ellips 6"/>
          <p:cNvSpPr/>
          <p:nvPr/>
        </p:nvSpPr>
        <p:spPr>
          <a:xfrm>
            <a:off x="1979712" y="2959809"/>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Ellips 7"/>
          <p:cNvSpPr/>
          <p:nvPr/>
        </p:nvSpPr>
        <p:spPr>
          <a:xfrm>
            <a:off x="1979712" y="3573016"/>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Ellips 8"/>
          <p:cNvSpPr/>
          <p:nvPr/>
        </p:nvSpPr>
        <p:spPr>
          <a:xfrm>
            <a:off x="1979712" y="4005064"/>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907" y="2250176"/>
            <a:ext cx="178593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6156176" y="1628800"/>
            <a:ext cx="2448272" cy="3711785"/>
          </a:xfrm>
          <a:prstGeom prst="rect">
            <a:avLst/>
          </a:prstGeom>
        </p:spPr>
        <p:txBody>
          <a:bodyPr wrap="square">
            <a:spAutoFit/>
          </a:bodyPr>
          <a:lstStyle/>
          <a:p>
            <a:pPr marL="342900" indent="-342900">
              <a:spcBef>
                <a:spcPct val="20000"/>
              </a:spcBef>
              <a:buFont typeface="Arial" pitchFamily="34" charset="0"/>
              <a:buChar char="•"/>
            </a:pPr>
            <a:r>
              <a:rPr lang="sv-SE" sz="2800" dirty="0" err="1">
                <a:solidFill>
                  <a:prstClr val="black"/>
                </a:solidFill>
              </a:rPr>
              <a:t>Appuyez</a:t>
            </a:r>
            <a:r>
              <a:rPr lang="sv-SE" sz="2800" dirty="0">
                <a:solidFill>
                  <a:prstClr val="black"/>
                </a:solidFill>
              </a:rPr>
              <a:t> sur </a:t>
            </a:r>
            <a:r>
              <a:rPr lang="sv-SE" sz="2800" dirty="0" err="1">
                <a:solidFill>
                  <a:prstClr val="black"/>
                </a:solidFill>
              </a:rPr>
              <a:t>Payer</a:t>
            </a:r>
            <a:endParaRPr lang="sv-SE" sz="2800" dirty="0">
              <a:solidFill>
                <a:prstClr val="black"/>
              </a:solidFill>
            </a:endParaRPr>
          </a:p>
          <a:p>
            <a:pPr marL="342900" indent="-342900">
              <a:spcBef>
                <a:spcPct val="20000"/>
              </a:spcBef>
              <a:buFont typeface="Arial" pitchFamily="34" charset="0"/>
              <a:buChar char="•"/>
            </a:pPr>
            <a:r>
              <a:rPr lang="sv-SE" sz="2800" dirty="0" err="1">
                <a:solidFill>
                  <a:prstClr val="black"/>
                </a:solidFill>
              </a:rPr>
              <a:t>Inscrivez</a:t>
            </a:r>
            <a:r>
              <a:rPr lang="sv-SE" sz="2800" dirty="0">
                <a:solidFill>
                  <a:prstClr val="black"/>
                </a:solidFill>
              </a:rPr>
              <a:t> le </a:t>
            </a:r>
            <a:r>
              <a:rPr lang="sv-SE" sz="2800" dirty="0" err="1">
                <a:solidFill>
                  <a:prstClr val="black"/>
                </a:solidFill>
              </a:rPr>
              <a:t>numéro</a:t>
            </a:r>
            <a:r>
              <a:rPr lang="sv-SE" sz="2800" dirty="0">
                <a:solidFill>
                  <a:prstClr val="black"/>
                </a:solidFill>
              </a:rPr>
              <a:t> de </a:t>
            </a:r>
            <a:r>
              <a:rPr lang="sv-SE" sz="2800" dirty="0" err="1">
                <a:solidFill>
                  <a:prstClr val="black"/>
                </a:solidFill>
              </a:rPr>
              <a:t>téléphone</a:t>
            </a:r>
            <a:r>
              <a:rPr lang="sv-SE" sz="2800" dirty="0">
                <a:solidFill>
                  <a:prstClr val="black"/>
                </a:solidFill>
              </a:rPr>
              <a:t> du </a:t>
            </a:r>
            <a:r>
              <a:rPr lang="sv-SE" sz="2800" dirty="0" err="1">
                <a:solidFill>
                  <a:prstClr val="black"/>
                </a:solidFill>
              </a:rPr>
              <a:t>bénéficiaire</a:t>
            </a:r>
            <a:endParaRPr lang="sv-SE" sz="2800" dirty="0">
              <a:solidFill>
                <a:prstClr val="black"/>
              </a:solidFill>
            </a:endParaRPr>
          </a:p>
          <a:p>
            <a:pPr marL="342900" indent="-342900">
              <a:spcBef>
                <a:spcPct val="20000"/>
              </a:spcBef>
              <a:buFont typeface="Arial" pitchFamily="34" charset="0"/>
              <a:buChar char="•"/>
            </a:pPr>
            <a:r>
              <a:rPr lang="sv-SE" sz="2800" dirty="0" err="1">
                <a:solidFill>
                  <a:prstClr val="black"/>
                </a:solidFill>
              </a:rPr>
              <a:t>Swishez</a:t>
            </a:r>
            <a:endParaRPr lang="sv-SE" sz="2800" dirty="0">
              <a:solidFill>
                <a:prstClr val="black"/>
              </a:solidFill>
            </a:endParaRPr>
          </a:p>
        </p:txBody>
      </p:sp>
    </p:spTree>
    <p:extLst>
      <p:ext uri="{BB962C8B-B14F-4D97-AF65-F5344CB8AC3E}">
        <p14:creationId xmlns:p14="http://schemas.microsoft.com/office/powerpoint/2010/main" val="81570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8470" y="282335"/>
            <a:ext cx="7689772" cy="684396"/>
          </a:xfrm>
        </p:spPr>
        <p:txBody>
          <a:bodyPr>
            <a:normAutofit fontScale="90000"/>
          </a:bodyPr>
          <a:lstStyle/>
          <a:p>
            <a:r>
              <a:rPr lang="sv-SE" dirty="0" err="1"/>
              <a:t>Rechargez</a:t>
            </a:r>
            <a:r>
              <a:rPr lang="sv-SE" dirty="0"/>
              <a:t> </a:t>
            </a:r>
            <a:r>
              <a:rPr lang="sv-SE" dirty="0" err="1"/>
              <a:t>votre</a:t>
            </a:r>
            <a:r>
              <a:rPr lang="sv-SE" dirty="0"/>
              <a:t> </a:t>
            </a:r>
            <a:r>
              <a:rPr lang="sv-SE" dirty="0" err="1"/>
              <a:t>porte-monnaie</a:t>
            </a:r>
            <a:r>
              <a:rPr lang="sv-SE" dirty="0"/>
              <a:t> </a:t>
            </a:r>
            <a:r>
              <a:rPr lang="sv-SE" dirty="0" err="1"/>
              <a:t>électronique</a:t>
            </a:r>
            <a:endParaRPr lang="sv-SE" dirty="0"/>
          </a:p>
        </p:txBody>
      </p:sp>
      <p:sp>
        <p:nvSpPr>
          <p:cNvPr id="3" name="Platshållare för innehåll 2"/>
          <p:cNvSpPr>
            <a:spLocks noGrp="1"/>
          </p:cNvSpPr>
          <p:nvPr>
            <p:ph idx="1"/>
          </p:nvPr>
        </p:nvSpPr>
        <p:spPr>
          <a:xfrm>
            <a:off x="6012160" y="1548370"/>
            <a:ext cx="2602632" cy="4525963"/>
          </a:xfrm>
        </p:spPr>
        <p:txBody>
          <a:bodyPr>
            <a:normAutofit lnSpcReduction="10000"/>
          </a:bodyPr>
          <a:lstStyle/>
          <a:p>
            <a:r>
              <a:rPr lang="sv-SE" sz="2400" dirty="0" err="1"/>
              <a:t>Appuyez</a:t>
            </a:r>
            <a:r>
              <a:rPr lang="sv-SE" sz="2400" dirty="0"/>
              <a:t> sur </a:t>
            </a:r>
            <a:r>
              <a:rPr lang="sv-SE" sz="2400" dirty="0" err="1"/>
              <a:t>Recharger</a:t>
            </a:r>
            <a:r>
              <a:rPr lang="sv-SE" sz="2400" dirty="0"/>
              <a:t> mon </a:t>
            </a:r>
            <a:r>
              <a:rPr lang="sv-SE" sz="2400" dirty="0" err="1"/>
              <a:t>porte-monnaie</a:t>
            </a:r>
            <a:r>
              <a:rPr lang="sv-SE" sz="2400" dirty="0"/>
              <a:t> </a:t>
            </a:r>
            <a:r>
              <a:rPr lang="sv-SE" sz="2400" dirty="0" err="1"/>
              <a:t>électronique</a:t>
            </a:r>
            <a:endParaRPr lang="sv-SE" sz="2400" dirty="0"/>
          </a:p>
          <a:p>
            <a:r>
              <a:rPr lang="sv-SE" sz="2400" dirty="0" err="1"/>
              <a:t>Choisissez</a:t>
            </a:r>
            <a:r>
              <a:rPr lang="sv-SE" sz="2400" dirty="0"/>
              <a:t> le </a:t>
            </a:r>
            <a:r>
              <a:rPr lang="sv-SE" sz="2400" dirty="0" err="1"/>
              <a:t>compte</a:t>
            </a:r>
            <a:r>
              <a:rPr lang="sv-SE" sz="2400" dirty="0"/>
              <a:t> </a:t>
            </a:r>
            <a:r>
              <a:rPr lang="sv-SE" sz="2400" dirty="0" err="1"/>
              <a:t>émetteur</a:t>
            </a:r>
            <a:r>
              <a:rPr lang="sv-SE" sz="2400" dirty="0"/>
              <a:t>, le </a:t>
            </a:r>
            <a:r>
              <a:rPr lang="sv-SE" sz="2400" dirty="0" err="1"/>
              <a:t>bénéficiaire</a:t>
            </a:r>
            <a:r>
              <a:rPr lang="sv-SE" sz="2400" dirty="0"/>
              <a:t> et le </a:t>
            </a:r>
            <a:r>
              <a:rPr lang="sv-SE" sz="2400" dirty="0" err="1"/>
              <a:t>montant</a:t>
            </a:r>
            <a:r>
              <a:rPr lang="sv-SE" sz="2400" dirty="0"/>
              <a:t>, </a:t>
            </a:r>
            <a:r>
              <a:rPr lang="sv-SE" sz="2400" dirty="0" err="1"/>
              <a:t>puis</a:t>
            </a:r>
            <a:r>
              <a:rPr lang="sv-SE" sz="2400" dirty="0"/>
              <a:t> </a:t>
            </a:r>
            <a:r>
              <a:rPr lang="sv-SE" sz="2400" dirty="0" err="1"/>
              <a:t>appuyez</a:t>
            </a:r>
            <a:r>
              <a:rPr lang="sv-SE" sz="2400" dirty="0"/>
              <a:t> sur </a:t>
            </a:r>
            <a:r>
              <a:rPr lang="sv-SE" sz="2400" dirty="0" err="1"/>
              <a:t>Acheter</a:t>
            </a:r>
            <a:endParaRPr lang="sv-SE" sz="2400" dirty="0"/>
          </a:p>
          <a:p>
            <a:r>
              <a:rPr lang="sv-SE" sz="2400" dirty="0" err="1"/>
              <a:t>Appuyez</a:t>
            </a:r>
            <a:r>
              <a:rPr lang="sv-SE" sz="2400" dirty="0"/>
              <a:t> sur </a:t>
            </a:r>
            <a:r>
              <a:rPr lang="sv-SE" sz="2400" dirty="0" err="1"/>
              <a:t>Terminé</a:t>
            </a:r>
            <a:endParaRPr lang="sv-SE" sz="24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52" y="774359"/>
            <a:ext cx="1940647" cy="3450039"/>
          </a:xfrm>
          <a:prstGeom prst="rect">
            <a:avLst/>
          </a:prstGeom>
        </p:spPr>
      </p:pic>
      <p:sp>
        <p:nvSpPr>
          <p:cNvPr id="5" name="Upp 4"/>
          <p:cNvSpPr/>
          <p:nvPr/>
        </p:nvSpPr>
        <p:spPr>
          <a:xfrm>
            <a:off x="1113243" y="1340768"/>
            <a:ext cx="216024"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75" y="1937638"/>
            <a:ext cx="2572604" cy="4573519"/>
          </a:xfrm>
          <a:prstGeom prst="rect">
            <a:avLst/>
          </a:prstGeom>
        </p:spPr>
      </p:pic>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771" y="1484784"/>
            <a:ext cx="2157148" cy="3834930"/>
          </a:xfrm>
          <a:prstGeom prst="rect">
            <a:avLst/>
          </a:prstGeom>
        </p:spPr>
      </p:pic>
      <p:sp>
        <p:nvSpPr>
          <p:cNvPr id="6" name="Upp 5"/>
          <p:cNvSpPr/>
          <p:nvPr/>
        </p:nvSpPr>
        <p:spPr>
          <a:xfrm>
            <a:off x="1729357" y="4581128"/>
            <a:ext cx="36004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Vänster 8"/>
          <p:cNvSpPr/>
          <p:nvPr/>
        </p:nvSpPr>
        <p:spPr>
          <a:xfrm>
            <a:off x="5076056" y="3694086"/>
            <a:ext cx="100811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47574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988840"/>
            <a:ext cx="8229600" cy="2116832"/>
          </a:xfrm>
        </p:spPr>
        <p:txBody>
          <a:bodyPr>
            <a:normAutofit/>
          </a:bodyPr>
          <a:lstStyle/>
          <a:p>
            <a:pPr marL="0" indent="0" algn="ctr">
              <a:buNone/>
            </a:pPr>
            <a:r>
              <a:rPr lang="sv-SE" sz="4000" dirty="0" err="1"/>
              <a:t>N’oubliez</a:t>
            </a:r>
            <a:r>
              <a:rPr lang="sv-SE" sz="4000" dirty="0"/>
              <a:t> </a:t>
            </a:r>
            <a:r>
              <a:rPr lang="sv-SE" sz="4000" dirty="0" err="1"/>
              <a:t>pas</a:t>
            </a:r>
            <a:r>
              <a:rPr lang="sv-SE" sz="4000" dirty="0"/>
              <a:t> de </a:t>
            </a:r>
            <a:r>
              <a:rPr lang="sv-SE" sz="4000" dirty="0" err="1"/>
              <a:t>vous</a:t>
            </a:r>
            <a:r>
              <a:rPr lang="sv-SE" sz="4000" dirty="0"/>
              <a:t> </a:t>
            </a:r>
            <a:r>
              <a:rPr lang="sv-SE" sz="4000" dirty="0" err="1"/>
              <a:t>déconnecter</a:t>
            </a:r>
            <a:r>
              <a:rPr lang="sv-SE" sz="4000" dirty="0"/>
              <a:t> de la </a:t>
            </a:r>
            <a:r>
              <a:rPr lang="sv-SE" sz="4000" dirty="0" err="1"/>
              <a:t>banque</a:t>
            </a:r>
            <a:r>
              <a:rPr lang="sv-SE" sz="4000" dirty="0"/>
              <a:t> et de </a:t>
            </a:r>
            <a:r>
              <a:rPr lang="sv-SE" sz="4000" dirty="0" err="1"/>
              <a:t>fermer</a:t>
            </a:r>
            <a:r>
              <a:rPr lang="sv-SE" sz="4000" dirty="0"/>
              <a:t> le </a:t>
            </a:r>
            <a:r>
              <a:rPr lang="sv-SE" sz="4000" dirty="0" err="1"/>
              <a:t>navigateur</a:t>
            </a:r>
            <a:r>
              <a:rPr lang="sv-SE" sz="4000" dirty="0"/>
              <a:t> avant de </a:t>
            </a:r>
            <a:r>
              <a:rPr lang="sv-SE" sz="4000" dirty="0" err="1"/>
              <a:t>fermer</a:t>
            </a:r>
            <a:r>
              <a:rPr lang="sv-SE" sz="4000" dirty="0"/>
              <a:t> </a:t>
            </a:r>
            <a:r>
              <a:rPr lang="sv-SE" sz="4000" dirty="0" err="1"/>
              <a:t>votre</a:t>
            </a:r>
            <a:r>
              <a:rPr lang="sv-SE" sz="4000" dirty="0"/>
              <a:t> </a:t>
            </a:r>
            <a:r>
              <a:rPr lang="sv-SE" sz="4000" dirty="0" err="1"/>
              <a:t>ordinateur</a:t>
            </a:r>
            <a:r>
              <a:rPr lang="sv-SE" sz="4000"/>
              <a:t>!</a:t>
            </a:r>
            <a:endParaRPr lang="sv-SE" sz="4000" dirty="0"/>
          </a:p>
        </p:txBody>
      </p:sp>
    </p:spTree>
    <p:extLst>
      <p:ext uri="{BB962C8B-B14F-4D97-AF65-F5344CB8AC3E}">
        <p14:creationId xmlns:p14="http://schemas.microsoft.com/office/powerpoint/2010/main" val="229352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87086" y="1333357"/>
            <a:ext cx="9144000" cy="2308324"/>
          </a:xfrm>
          <a:prstGeom prst="rect">
            <a:avLst/>
          </a:prstGeom>
          <a:noFill/>
          <a:ln w="9525">
            <a:noFill/>
            <a:miter lim="800000"/>
            <a:headEnd/>
            <a:tailEnd/>
          </a:ln>
        </p:spPr>
        <p:txBody>
          <a:bodyPr wrap="square">
            <a:spAutoFit/>
          </a:bodyPr>
          <a:lstStyle/>
          <a:p>
            <a:pPr algn="ctr" rtl="1"/>
            <a:r>
              <a:rPr lang="sv-SE" sz="4800" dirty="0" err="1">
                <a:latin typeface="Tahoma" pitchFamily="34" charset="0"/>
                <a:ea typeface="Tahoma" pitchFamily="34" charset="0"/>
                <a:cs typeface="Tahoma" pitchFamily="34" charset="0"/>
              </a:rPr>
              <a:t>Connectez-vous</a:t>
            </a:r>
            <a:r>
              <a:rPr lang="sv-SE" sz="4800" dirty="0">
                <a:latin typeface="Tahoma" pitchFamily="34" charset="0"/>
                <a:ea typeface="Tahoma" pitchFamily="34" charset="0"/>
                <a:cs typeface="Tahoma" pitchFamily="34" charset="0"/>
              </a:rPr>
              <a:t> à </a:t>
            </a:r>
            <a:r>
              <a:rPr lang="sv-SE" sz="4800" dirty="0" err="1">
                <a:latin typeface="Tahoma" pitchFamily="34" charset="0"/>
                <a:ea typeface="Tahoma" pitchFamily="34" charset="0"/>
                <a:cs typeface="Tahoma" pitchFamily="34" charset="0"/>
              </a:rPr>
              <a:t>votre</a:t>
            </a:r>
            <a:r>
              <a:rPr lang="sv-SE" sz="4800" dirty="0">
                <a:latin typeface="Tahoma" pitchFamily="34" charset="0"/>
                <a:ea typeface="Tahoma" pitchFamily="34" charset="0"/>
                <a:cs typeface="Tahoma" pitchFamily="34" charset="0"/>
              </a:rPr>
              <a:t> </a:t>
            </a:r>
            <a:r>
              <a:rPr lang="sv-SE" sz="4800" dirty="0" err="1">
                <a:latin typeface="Tahoma" pitchFamily="34" charset="0"/>
                <a:ea typeface="Tahoma" pitchFamily="34" charset="0"/>
                <a:cs typeface="Tahoma" pitchFamily="34" charset="0"/>
              </a:rPr>
              <a:t>compte</a:t>
            </a:r>
            <a:r>
              <a:rPr lang="sv-SE" sz="4800" dirty="0">
                <a:latin typeface="Tahoma" pitchFamily="34" charset="0"/>
                <a:ea typeface="Tahoma" pitchFamily="34" charset="0"/>
                <a:cs typeface="Tahoma" pitchFamily="34" charset="0"/>
              </a:rPr>
              <a:t> </a:t>
            </a:r>
            <a:r>
              <a:rPr lang="sv-SE" sz="4800" dirty="0" err="1">
                <a:latin typeface="Tahoma" pitchFamily="34" charset="0"/>
                <a:ea typeface="Tahoma" pitchFamily="34" charset="0"/>
                <a:cs typeface="Tahoma" pitchFamily="34" charset="0"/>
              </a:rPr>
              <a:t>bancaire</a:t>
            </a:r>
            <a:r>
              <a:rPr lang="sv-SE" sz="4800" dirty="0">
                <a:latin typeface="Tahoma" pitchFamily="34" charset="0"/>
                <a:ea typeface="Tahoma" pitchFamily="34" charset="0"/>
                <a:cs typeface="Tahoma" pitchFamily="34" charset="0"/>
              </a:rPr>
              <a:t> sur Internet avec </a:t>
            </a:r>
            <a:r>
              <a:rPr lang="sv-SE" sz="4800" dirty="0" err="1">
                <a:latin typeface="Tahoma" pitchFamily="34" charset="0"/>
                <a:ea typeface="Tahoma" pitchFamily="34" charset="0"/>
                <a:cs typeface="Tahoma" pitchFamily="34" charset="0"/>
              </a:rPr>
              <a:t>votre</a:t>
            </a:r>
            <a:r>
              <a:rPr lang="sv-SE" sz="4800" dirty="0">
                <a:latin typeface="Tahoma" pitchFamily="34" charset="0"/>
                <a:ea typeface="Tahoma" pitchFamily="34" charset="0"/>
                <a:cs typeface="Tahoma" pitchFamily="34" charset="0"/>
              </a:rPr>
              <a:t> </a:t>
            </a:r>
            <a:r>
              <a:rPr lang="sv-SE" sz="4800" dirty="0" err="1">
                <a:latin typeface="Tahoma" pitchFamily="34" charset="0"/>
                <a:ea typeface="Tahoma" pitchFamily="34" charset="0"/>
                <a:cs typeface="Tahoma" pitchFamily="34" charset="0"/>
              </a:rPr>
              <a:t>boîtier</a:t>
            </a:r>
            <a:endParaRPr lang="sv-SE" sz="4800" dirty="0">
              <a:latin typeface="Tahoma" pitchFamily="34" charset="0"/>
              <a:ea typeface="Tahoma" pitchFamily="34" charset="0"/>
              <a:cs typeface="Tahoma" pitchFamily="34" charset="0"/>
            </a:endParaRPr>
          </a:p>
        </p:txBody>
      </p:sp>
      <p:sp>
        <p:nvSpPr>
          <p:cNvPr id="2" name="textruta 1">
            <a:extLst>
              <a:ext uri="{FF2B5EF4-FFF2-40B4-BE49-F238E27FC236}">
                <a16:creationId xmlns:a16="http://schemas.microsoft.com/office/drawing/2014/main" id="{EF234E07-B030-FDF7-EC7D-C48430BC1C0A}"/>
              </a:ext>
            </a:extLst>
          </p:cNvPr>
          <p:cNvSpPr txBox="1"/>
          <p:nvPr/>
        </p:nvSpPr>
        <p:spPr>
          <a:xfrm>
            <a:off x="1475656" y="4581128"/>
            <a:ext cx="5976664" cy="461665"/>
          </a:xfrm>
          <a:prstGeom prst="rect">
            <a:avLst/>
          </a:prstGeom>
          <a:noFill/>
        </p:spPr>
        <p:txBody>
          <a:bodyPr wrap="square" rtlCol="0">
            <a:spAutoFit/>
          </a:bodyPr>
          <a:lstStyle/>
          <a:p>
            <a:r>
              <a:rPr lang="sv-SE" sz="2400" dirty="0">
                <a:hlinkClick r:id="rId2"/>
              </a:rPr>
              <a:t>https://demo.swedbank.se/app/ib/logga-in/</a:t>
            </a:r>
            <a:endParaRPr lang="sv-SE" sz="2400"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47" y="308902"/>
            <a:ext cx="7236295" cy="1711027"/>
          </a:xfrm>
        </p:spPr>
        <p:txBody>
          <a:bodyPr>
            <a:normAutofit/>
          </a:bodyPr>
          <a:lstStyle/>
          <a:p>
            <a:pPr marL="548640" indent="-411480" algn="l" eaLnBrk="1" fontAlgn="auto" hangingPunct="1">
              <a:spcAft>
                <a:spcPts val="0"/>
              </a:spcAft>
              <a:buClr>
                <a:schemeClr val="tx1">
                  <a:shade val="95000"/>
                </a:schemeClr>
              </a:buClr>
              <a:buNone/>
              <a:defRPr/>
            </a:pPr>
            <a:r>
              <a:rPr lang="sv-SE" sz="2000" dirty="0" err="1">
                <a:latin typeface="Tahoma" pitchFamily="34" charset="0"/>
                <a:ea typeface="Tahoma" pitchFamily="34" charset="0"/>
                <a:cs typeface="Tahoma" pitchFamily="34" charset="0"/>
              </a:rPr>
              <a:t>Ouvrez</a:t>
            </a:r>
            <a:r>
              <a:rPr lang="sv-SE" sz="2000" dirty="0">
                <a:latin typeface="Tahoma" pitchFamily="34" charset="0"/>
                <a:ea typeface="Tahoma" pitchFamily="34" charset="0"/>
                <a:cs typeface="Tahoma" pitchFamily="34" charset="0"/>
              </a:rPr>
              <a:t> la page de </a:t>
            </a:r>
            <a:r>
              <a:rPr lang="sv-SE" sz="2000" dirty="0" err="1">
                <a:latin typeface="Tahoma" pitchFamily="34" charset="0"/>
                <a:ea typeface="Tahoma" pitchFamily="34" charset="0"/>
                <a:cs typeface="Tahoma" pitchFamily="34" charset="0"/>
              </a:rPr>
              <a:t>swedbank</a:t>
            </a:r>
            <a:r>
              <a:rPr lang="sv-SE" sz="2000" dirty="0">
                <a:latin typeface="Tahoma" pitchFamily="34" charset="0"/>
                <a:ea typeface="Tahoma" pitchFamily="34" charset="0"/>
                <a:cs typeface="Tahoma" pitchFamily="34" charset="0"/>
              </a:rPr>
              <a:t> http://www.swedbank.se</a:t>
            </a:r>
            <a:endParaRPr lang="ar-IQ" sz="2000" dirty="0">
              <a:latin typeface="Tahoma" pitchFamily="34" charset="0"/>
              <a:ea typeface="Tahoma" pitchFamily="34" charset="0"/>
              <a:cs typeface="Tahoma" pitchFamily="34" charset="0"/>
            </a:endParaRPr>
          </a:p>
          <a:p>
            <a:pPr marL="548640" indent="-411480" eaLnBrk="1" fontAlgn="auto" hangingPunct="1">
              <a:spcAft>
                <a:spcPts val="0"/>
              </a:spcAft>
              <a:buClr>
                <a:schemeClr val="tx1">
                  <a:shade val="95000"/>
                </a:schemeClr>
              </a:buClr>
              <a:buNone/>
              <a:defRPr/>
            </a:pPr>
            <a:r>
              <a:rPr lang="sv-SE" sz="2000" dirty="0" err="1">
                <a:latin typeface="Tahoma" pitchFamily="34" charset="0"/>
                <a:ea typeface="Tahoma" pitchFamily="34" charset="0"/>
                <a:cs typeface="Tahoma" pitchFamily="34" charset="0"/>
              </a:rPr>
              <a:t>Cliquez</a:t>
            </a:r>
            <a:r>
              <a:rPr lang="sv-SE" sz="2000" dirty="0">
                <a:latin typeface="Tahoma" pitchFamily="34" charset="0"/>
                <a:ea typeface="Tahoma" pitchFamily="34" charset="0"/>
                <a:cs typeface="Tahoma" pitchFamily="34" charset="0"/>
              </a:rPr>
              <a:t> sur </a:t>
            </a:r>
            <a:r>
              <a:rPr lang="sv-SE" sz="2000" b="1" dirty="0">
                <a:latin typeface="Tahoma" pitchFamily="34" charset="0"/>
                <a:ea typeface="Tahoma" pitchFamily="34" charset="0"/>
                <a:cs typeface="Tahoma" pitchFamily="34" charset="0"/>
              </a:rPr>
              <a:t>Se </a:t>
            </a:r>
            <a:r>
              <a:rPr lang="sv-SE" sz="2000" b="1" dirty="0" err="1">
                <a:latin typeface="Tahoma" pitchFamily="34" charset="0"/>
                <a:ea typeface="Tahoma" pitchFamily="34" charset="0"/>
                <a:cs typeface="Tahoma" pitchFamily="34" charset="0"/>
              </a:rPr>
              <a:t>connecter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tout</a:t>
            </a:r>
            <a:r>
              <a:rPr lang="sv-SE" sz="2000" dirty="0">
                <a:latin typeface="Tahoma" pitchFamily="34" charset="0"/>
                <a:ea typeface="Tahoma" pitchFamily="34" charset="0"/>
                <a:cs typeface="Tahoma" pitchFamily="34" charset="0"/>
              </a:rPr>
              <a:t> en </a:t>
            </a:r>
            <a:r>
              <a:rPr lang="sv-SE" sz="2000" dirty="0" err="1">
                <a:latin typeface="Tahoma" pitchFamily="34" charset="0"/>
                <a:ea typeface="Tahoma" pitchFamily="34" charset="0"/>
                <a:cs typeface="Tahoma" pitchFamily="34" charset="0"/>
              </a:rPr>
              <a:t>haut</a:t>
            </a:r>
            <a:r>
              <a:rPr lang="sv-SE" sz="2000" dirty="0">
                <a:latin typeface="Tahoma" pitchFamily="34" charset="0"/>
                <a:ea typeface="Tahoma" pitchFamily="34" charset="0"/>
                <a:cs typeface="Tahoma" pitchFamily="34" charset="0"/>
              </a:rPr>
              <a:t> à </a:t>
            </a:r>
            <a:r>
              <a:rPr lang="sv-SE" sz="2000" dirty="0" err="1">
                <a:latin typeface="Tahoma" pitchFamily="34" charset="0"/>
                <a:ea typeface="Tahoma" pitchFamily="34" charset="0"/>
                <a:cs typeface="Tahoma" pitchFamily="34" charset="0"/>
              </a:rPr>
              <a:t>droite</a:t>
            </a:r>
            <a:r>
              <a:rPr lang="sv-SE" sz="2000" dirty="0">
                <a:latin typeface="Tahoma" pitchFamily="34" charset="0"/>
                <a:ea typeface="Tahoma" pitchFamily="34" charset="0"/>
                <a:cs typeface="Tahoma" pitchFamily="34" charset="0"/>
              </a:rPr>
              <a:t> de la page.</a:t>
            </a:r>
          </a:p>
          <a:p>
            <a:pPr marL="179388" indent="0">
              <a:buClr>
                <a:schemeClr val="tx1">
                  <a:shade val="95000"/>
                </a:schemeClr>
              </a:buClr>
              <a:buNone/>
              <a:defRPr/>
            </a:pPr>
            <a:r>
              <a:rPr lang="sv-SE" sz="2000" dirty="0" err="1">
                <a:latin typeface="Tahoma" pitchFamily="34" charset="0"/>
                <a:ea typeface="Tahoma" pitchFamily="34" charset="0"/>
                <a:cs typeface="Tahoma" pitchFamily="34" charset="0"/>
              </a:rPr>
              <a:t>Utilisez</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votre</a:t>
            </a:r>
            <a:r>
              <a:rPr lang="sv-SE" sz="2000" dirty="0">
                <a:latin typeface="Tahoma" pitchFamily="34" charset="0"/>
                <a:ea typeface="Tahoma" pitchFamily="34" charset="0"/>
                <a:cs typeface="Tahoma" pitchFamily="34" charset="0"/>
              </a:rPr>
              <a:t> propre </a:t>
            </a:r>
            <a:r>
              <a:rPr lang="sv-SE" sz="2000" dirty="0" err="1">
                <a:latin typeface="Tahoma" pitchFamily="34" charset="0"/>
                <a:ea typeface="Tahoma" pitchFamily="34" charset="0"/>
                <a:cs typeface="Tahoma" pitchFamily="34" charset="0"/>
              </a:rPr>
              <a:t>boîtier</a:t>
            </a:r>
            <a:r>
              <a:rPr lang="sv-SE" sz="2000" dirty="0">
                <a:latin typeface="Tahoma" pitchFamily="34" charset="0"/>
                <a:ea typeface="Tahoma" pitchFamily="34" charset="0"/>
                <a:cs typeface="Tahoma" pitchFamily="34" charset="0"/>
              </a:rPr>
              <a:t> de </a:t>
            </a:r>
            <a:r>
              <a:rPr lang="sv-SE" sz="2000" dirty="0" err="1">
                <a:latin typeface="Tahoma" pitchFamily="34" charset="0"/>
                <a:ea typeface="Tahoma" pitchFamily="34" charset="0"/>
                <a:cs typeface="Tahoma" pitchFamily="34" charset="0"/>
              </a:rPr>
              <a:t>sécurité</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pour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confirmer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votre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identité</a:t>
            </a:r>
            <a:r>
              <a:rPr lang="sv-SE" sz="2000" dirty="0">
                <a:latin typeface="Tahoma" pitchFamily="34" charset="0"/>
                <a:ea typeface="Tahoma" pitchFamily="34" charset="0"/>
                <a:cs typeface="Tahoma" pitchFamily="34" charset="0"/>
              </a:rPr>
              <a:t>.</a:t>
            </a:r>
            <a:br>
              <a:rPr lang="sv-SE" sz="2000" dirty="0">
                <a:latin typeface="Tahoma" pitchFamily="34" charset="0"/>
                <a:ea typeface="Tahoma" pitchFamily="34" charset="0"/>
                <a:cs typeface="Tahoma" pitchFamily="34" charset="0"/>
              </a:rPr>
            </a:br>
            <a:r>
              <a:rPr lang="sv-SE" sz="1400" b="1" dirty="0">
                <a:solidFill>
                  <a:srgbClr val="E76711"/>
                </a:solidFill>
                <a:latin typeface="Tahoma" pitchFamily="34" charset="0"/>
                <a:ea typeface="Tahoma" pitchFamily="34" charset="0"/>
                <a:cs typeface="Tahoma" pitchFamily="34" charset="0"/>
              </a:rPr>
              <a:t>(</a:t>
            </a:r>
            <a:r>
              <a:rPr lang="sv-SE" sz="1400" b="1" dirty="0" err="1">
                <a:solidFill>
                  <a:srgbClr val="E76711"/>
                </a:solidFill>
                <a:latin typeface="Arial" pitchFamily="34" charset="0"/>
                <a:cs typeface="Arial" pitchFamily="34" charset="0"/>
              </a:rPr>
              <a:t>Conservez</a:t>
            </a:r>
            <a:r>
              <a:rPr lang="sv-SE" sz="1400" b="1" dirty="0">
                <a:solidFill>
                  <a:srgbClr val="E76711"/>
                </a:solidFill>
                <a:latin typeface="Arial" pitchFamily="34" charset="0"/>
                <a:cs typeface="Arial" pitchFamily="34" charset="0"/>
              </a:rPr>
              <a:t> </a:t>
            </a:r>
            <a:r>
              <a:rPr lang="sv-SE" sz="1400" b="1" dirty="0" err="1">
                <a:solidFill>
                  <a:srgbClr val="E76711"/>
                </a:solidFill>
                <a:latin typeface="Arial" pitchFamily="34" charset="0"/>
                <a:cs typeface="Arial" pitchFamily="34" charset="0"/>
              </a:rPr>
              <a:t>votre</a:t>
            </a:r>
            <a:r>
              <a:rPr lang="sv-SE" sz="1400" b="1" dirty="0">
                <a:solidFill>
                  <a:srgbClr val="E76711"/>
                </a:solidFill>
                <a:latin typeface="Arial" pitchFamily="34" charset="0"/>
                <a:cs typeface="Arial" pitchFamily="34" charset="0"/>
              </a:rPr>
              <a:t> </a:t>
            </a:r>
            <a:r>
              <a:rPr lang="sv-SE" sz="1400" b="1" dirty="0" err="1">
                <a:solidFill>
                  <a:srgbClr val="E76711"/>
                </a:solidFill>
                <a:latin typeface="Arial" pitchFamily="34" charset="0"/>
                <a:cs typeface="Arial" pitchFamily="34" charset="0"/>
              </a:rPr>
              <a:t>boîtier</a:t>
            </a:r>
            <a:r>
              <a:rPr lang="sv-SE" sz="1400" b="1" dirty="0">
                <a:solidFill>
                  <a:srgbClr val="E76711"/>
                </a:solidFill>
                <a:latin typeface="Arial" pitchFamily="34" charset="0"/>
                <a:cs typeface="Arial" pitchFamily="34" charset="0"/>
              </a:rPr>
              <a:t> de </a:t>
            </a:r>
            <a:r>
              <a:rPr lang="sv-SE" sz="1400" b="1" dirty="0" err="1">
                <a:solidFill>
                  <a:srgbClr val="E76711"/>
                </a:solidFill>
                <a:latin typeface="Arial" pitchFamily="34" charset="0"/>
                <a:cs typeface="Arial" pitchFamily="34" charset="0"/>
              </a:rPr>
              <a:t>sécurité</a:t>
            </a:r>
            <a:r>
              <a:rPr lang="sv-SE" sz="1400" b="1" dirty="0">
                <a:solidFill>
                  <a:srgbClr val="E76711"/>
                </a:solidFill>
                <a:latin typeface="Arial" pitchFamily="34" charset="0"/>
                <a:cs typeface="Arial" pitchFamily="34" charset="0"/>
              </a:rPr>
              <a:t> et </a:t>
            </a:r>
            <a:r>
              <a:rPr lang="sv-SE" sz="1400" b="1" dirty="0" err="1">
                <a:solidFill>
                  <a:srgbClr val="E76711"/>
                </a:solidFill>
                <a:latin typeface="Arial" pitchFamily="34" charset="0"/>
                <a:cs typeface="Arial" pitchFamily="34" charset="0"/>
              </a:rPr>
              <a:t>votre</a:t>
            </a:r>
            <a:r>
              <a:rPr lang="sv-SE" sz="1400" b="1" dirty="0">
                <a:solidFill>
                  <a:srgbClr val="E76711"/>
                </a:solidFill>
                <a:latin typeface="Arial" pitchFamily="34" charset="0"/>
                <a:cs typeface="Arial" pitchFamily="34" charset="0"/>
              </a:rPr>
              <a:t> carte </a:t>
            </a:r>
            <a:r>
              <a:rPr lang="sv-SE" sz="1400" b="1" dirty="0" err="1">
                <a:solidFill>
                  <a:srgbClr val="E76711"/>
                </a:solidFill>
                <a:latin typeface="Arial" pitchFamily="34" charset="0"/>
                <a:cs typeface="Arial" pitchFamily="34" charset="0"/>
              </a:rPr>
              <a:t>bancaire</a:t>
            </a:r>
            <a:r>
              <a:rPr lang="sv-SE" sz="1400" b="1" dirty="0">
                <a:solidFill>
                  <a:srgbClr val="E76711"/>
                </a:solidFill>
                <a:latin typeface="Arial" pitchFamily="34" charset="0"/>
                <a:cs typeface="Arial" pitchFamily="34" charset="0"/>
              </a:rPr>
              <a:t> dans </a:t>
            </a:r>
            <a:r>
              <a:rPr lang="sv-SE" sz="1400" b="1" dirty="0" err="1">
                <a:solidFill>
                  <a:srgbClr val="E76711"/>
                </a:solidFill>
                <a:latin typeface="Arial" pitchFamily="34" charset="0"/>
                <a:cs typeface="Arial" pitchFamily="34" charset="0"/>
              </a:rPr>
              <a:t>un</a:t>
            </a:r>
            <a:r>
              <a:rPr lang="sv-SE" sz="1400" b="1" dirty="0">
                <a:solidFill>
                  <a:srgbClr val="E76711"/>
                </a:solidFill>
                <a:latin typeface="Arial" pitchFamily="34" charset="0"/>
                <a:cs typeface="Arial" pitchFamily="34" charset="0"/>
              </a:rPr>
              <a:t> </a:t>
            </a:r>
            <a:r>
              <a:rPr lang="sv-SE" sz="1400" b="1" dirty="0" err="1">
                <a:solidFill>
                  <a:srgbClr val="E76711"/>
                </a:solidFill>
                <a:latin typeface="Arial" pitchFamily="34" charset="0"/>
                <a:cs typeface="Arial" pitchFamily="34" charset="0"/>
              </a:rPr>
              <a:t>endroit</a:t>
            </a:r>
            <a:r>
              <a:rPr lang="sv-SE" sz="1400" b="1" dirty="0">
                <a:solidFill>
                  <a:srgbClr val="E76711"/>
                </a:solidFill>
                <a:latin typeface="Arial" pitchFamily="34" charset="0"/>
                <a:cs typeface="Arial" pitchFamily="34" charset="0"/>
              </a:rPr>
              <a:t> </a:t>
            </a:r>
            <a:r>
              <a:rPr lang="sv-SE" sz="1400" b="1" dirty="0" err="1">
                <a:solidFill>
                  <a:srgbClr val="E76711"/>
                </a:solidFill>
                <a:latin typeface="Arial" pitchFamily="34" charset="0"/>
                <a:cs typeface="Arial" pitchFamily="34" charset="0"/>
              </a:rPr>
              <a:t>sûr</a:t>
            </a:r>
            <a:r>
              <a:rPr lang="sv-SE" sz="1400" b="1" dirty="0">
                <a:solidFill>
                  <a:srgbClr val="E76711"/>
                </a:solidFill>
                <a:latin typeface="Arial" pitchFamily="34" charset="0"/>
                <a:cs typeface="Arial" pitchFamily="34" charset="0"/>
              </a:rPr>
              <a:t>.</a:t>
            </a:r>
            <a:r>
              <a:rPr lang="sv-SE" sz="1400" b="1" dirty="0">
                <a:solidFill>
                  <a:srgbClr val="E76711"/>
                </a:solidFill>
                <a:latin typeface="Tahoma" pitchFamily="34" charset="0"/>
                <a:ea typeface="Tahoma" pitchFamily="34" charset="0"/>
                <a:cs typeface="Tahoma" pitchFamily="34" charset="0"/>
              </a:rPr>
              <a:t>)</a:t>
            </a:r>
          </a:p>
        </p:txBody>
      </p:sp>
      <p:graphicFrame>
        <p:nvGraphicFramePr>
          <p:cNvPr id="4" name="Objekt 3"/>
          <p:cNvGraphicFramePr>
            <a:graphicFrameLocks noChangeAspect="1"/>
          </p:cNvGraphicFramePr>
          <p:nvPr/>
        </p:nvGraphicFramePr>
        <p:xfrm>
          <a:off x="7452320" y="179494"/>
          <a:ext cx="1190427" cy="2461107"/>
        </p:xfrm>
        <a:graphic>
          <a:graphicData uri="http://schemas.openxmlformats.org/presentationml/2006/ole">
            <mc:AlternateContent xmlns:mc="http://schemas.openxmlformats.org/markup-compatibility/2006">
              <mc:Choice xmlns:v="urn:schemas-microsoft-com:vml" Requires="v">
                <p:oleObj r:id="rId2" imgW="1130040" imgH="2336400" progId="">
                  <p:embed/>
                </p:oleObj>
              </mc:Choice>
              <mc:Fallback>
                <p:oleObj r:id="rId2" imgW="1130040" imgH="2336400" progId="">
                  <p:embed/>
                  <p:pic>
                    <p:nvPicPr>
                      <p:cNvPr id="4" name="Objekt 3"/>
                      <p:cNvPicPr/>
                      <p:nvPr/>
                    </p:nvPicPr>
                    <p:blipFill>
                      <a:blip r:embed="rId3"/>
                      <a:stretch>
                        <a:fillRect/>
                      </a:stretch>
                    </p:blipFill>
                    <p:spPr>
                      <a:xfrm>
                        <a:off x="7452320" y="179494"/>
                        <a:ext cx="1190427" cy="2461107"/>
                      </a:xfrm>
                      <a:prstGeom prst="rect">
                        <a:avLst/>
                      </a:prstGeom>
                    </p:spPr>
                  </p:pic>
                </p:oleObj>
              </mc:Fallback>
            </mc:AlternateContent>
          </a:graphicData>
        </a:graphic>
      </p:graphicFrame>
      <p:sp>
        <p:nvSpPr>
          <p:cNvPr id="7" name="textruta 6"/>
          <p:cNvSpPr txBox="1"/>
          <p:nvPr/>
        </p:nvSpPr>
        <p:spPr>
          <a:xfrm>
            <a:off x="273547" y="2149337"/>
            <a:ext cx="8352928" cy="4524315"/>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t>Inscrivez</a:t>
            </a:r>
            <a:r>
              <a:rPr lang="sv-SE" sz="1600" dirty="0"/>
              <a:t> </a:t>
            </a:r>
            <a:r>
              <a:rPr lang="sv-SE" sz="1600" dirty="0" err="1"/>
              <a:t>votre</a:t>
            </a:r>
            <a:r>
              <a:rPr lang="sv-SE" sz="1600" dirty="0"/>
              <a:t> </a:t>
            </a:r>
            <a:r>
              <a:rPr lang="sv-SE" sz="1600" dirty="0" err="1"/>
              <a:t>numéro</a:t>
            </a:r>
            <a:r>
              <a:rPr lang="sv-SE" sz="1600" dirty="0"/>
              <a:t> national </a:t>
            </a:r>
            <a:r>
              <a:rPr lang="sv-SE" sz="1600" dirty="0" err="1"/>
              <a:t>d’identité</a:t>
            </a:r>
            <a:r>
              <a:rPr lang="sv-SE" sz="1600" dirty="0"/>
              <a:t> et </a:t>
            </a:r>
            <a:r>
              <a:rPr lang="sv-SE" sz="1600" dirty="0" err="1"/>
              <a:t>choisissez</a:t>
            </a:r>
            <a:r>
              <a:rPr lang="sv-SE" sz="1600" dirty="0"/>
              <a:t> </a:t>
            </a:r>
            <a:r>
              <a:rPr lang="sv-SE" sz="1600" dirty="0" err="1"/>
              <a:t>Boîtier</a:t>
            </a:r>
            <a:r>
              <a:rPr lang="sv-SE" sz="1600" dirty="0"/>
              <a:t> de </a:t>
            </a:r>
            <a:r>
              <a:rPr lang="sv-SE" sz="1600" dirty="0" err="1"/>
              <a:t>sécurité</a:t>
            </a:r>
            <a:r>
              <a:rPr lang="sv-SE" sz="1600" dirty="0"/>
              <a:t> </a:t>
            </a:r>
            <a:r>
              <a:rPr lang="sv-SE" sz="1600" dirty="0" err="1"/>
              <a:t>ou</a:t>
            </a:r>
            <a:r>
              <a:rPr lang="sv-SE" sz="1600" dirty="0"/>
              <a:t> </a:t>
            </a:r>
            <a:r>
              <a:rPr lang="sv-SE" sz="1600" dirty="0" err="1"/>
              <a:t>Boîtier</a:t>
            </a:r>
            <a:r>
              <a:rPr lang="sv-SE" sz="1600" dirty="0"/>
              <a:t> </a:t>
            </a:r>
            <a:r>
              <a:rPr lang="sv-SE" sz="1600" dirty="0" err="1"/>
              <a:t>d’entreprise</a:t>
            </a:r>
            <a:r>
              <a:rPr lang="sv-SE" sz="1600" dirty="0"/>
              <a:t>.</a:t>
            </a:r>
          </a:p>
          <a:p>
            <a:pPr marL="285750" indent="-285750">
              <a:buFont typeface="Arial" panose="020B0604020202020204" pitchFamily="34" charset="0"/>
              <a:buChar char="•"/>
            </a:pPr>
            <a:r>
              <a:rPr lang="sv-SE" sz="1600" dirty="0" err="1"/>
              <a:t>Cliquez</a:t>
            </a:r>
            <a:r>
              <a:rPr lang="sv-SE" sz="1600" dirty="0"/>
              <a:t> sur Se </a:t>
            </a:r>
            <a:r>
              <a:rPr lang="sv-SE" sz="1600" dirty="0" err="1"/>
              <a:t>connecter</a:t>
            </a:r>
            <a:r>
              <a:rPr lang="sv-SE" sz="1600" dirty="0"/>
              <a:t>.</a:t>
            </a:r>
          </a:p>
          <a:p>
            <a:pPr marL="285750" indent="-285750">
              <a:buFont typeface="Arial" panose="020B0604020202020204" pitchFamily="34" charset="0"/>
              <a:buChar char="•"/>
            </a:pPr>
            <a:r>
              <a:rPr lang="sv-SE" sz="1600" dirty="0" err="1"/>
              <a:t>Démarrez</a:t>
            </a:r>
            <a:r>
              <a:rPr lang="sv-SE" sz="1600" dirty="0"/>
              <a:t> le </a:t>
            </a:r>
            <a:r>
              <a:rPr lang="sv-SE" sz="1600" dirty="0" err="1"/>
              <a:t>boîtier</a:t>
            </a:r>
            <a:r>
              <a:rPr lang="sv-SE" sz="1600" dirty="0"/>
              <a:t> de </a:t>
            </a:r>
            <a:r>
              <a:rPr lang="sv-SE" sz="1600" dirty="0" err="1"/>
              <a:t>sécurité</a:t>
            </a:r>
            <a:r>
              <a:rPr lang="sv-SE" sz="1600" dirty="0"/>
              <a:t> en </a:t>
            </a:r>
            <a:r>
              <a:rPr lang="sv-SE" sz="1600" dirty="0" err="1"/>
              <a:t>appuyant</a:t>
            </a:r>
            <a:r>
              <a:rPr lang="sv-SE" sz="1600" dirty="0"/>
              <a:t> sur le </a:t>
            </a:r>
            <a:r>
              <a:rPr lang="sv-SE" sz="1600" dirty="0" err="1"/>
              <a:t>bouton</a:t>
            </a:r>
            <a:r>
              <a:rPr lang="sv-SE" sz="1600" dirty="0"/>
              <a:t> </a:t>
            </a:r>
            <a:r>
              <a:rPr lang="sv-SE" sz="1600" dirty="0" err="1"/>
              <a:t>bleu</a:t>
            </a:r>
            <a:r>
              <a:rPr lang="sv-SE" sz="1600" dirty="0"/>
              <a:t>. </a:t>
            </a:r>
          </a:p>
          <a:p>
            <a:pPr marL="285750" indent="-285750">
              <a:buFont typeface="Arial" panose="020B0604020202020204" pitchFamily="34" charset="0"/>
              <a:buChar char="•"/>
            </a:pPr>
            <a:r>
              <a:rPr lang="sv-SE" sz="1600" dirty="0" err="1"/>
              <a:t>Une</a:t>
            </a:r>
            <a:r>
              <a:rPr lang="sv-SE" sz="1600" dirty="0"/>
              <a:t> image de </a:t>
            </a:r>
            <a:r>
              <a:rPr lang="sv-SE" sz="1600" dirty="0" err="1"/>
              <a:t>contrôle</a:t>
            </a:r>
            <a:r>
              <a:rPr lang="sv-SE" sz="1600" dirty="0"/>
              <a:t> se </a:t>
            </a:r>
            <a:r>
              <a:rPr lang="sv-SE" sz="1600" dirty="0" err="1"/>
              <a:t>trouve</a:t>
            </a:r>
            <a:r>
              <a:rPr lang="sv-SE" sz="1600" dirty="0"/>
              <a:t> sur </a:t>
            </a:r>
            <a:r>
              <a:rPr lang="sv-SE" sz="1600" dirty="0" err="1"/>
              <a:t>votre</a:t>
            </a:r>
            <a:r>
              <a:rPr lang="sv-SE" sz="1600" dirty="0"/>
              <a:t> </a:t>
            </a:r>
            <a:r>
              <a:rPr lang="sv-SE" sz="1600" dirty="0" err="1"/>
              <a:t>ordinateur</a:t>
            </a:r>
            <a:r>
              <a:rPr lang="sv-SE" sz="1600" dirty="0"/>
              <a:t> </a:t>
            </a:r>
            <a:r>
              <a:rPr lang="sv-SE" sz="1600" dirty="0" err="1"/>
              <a:t>ou</a:t>
            </a:r>
            <a:r>
              <a:rPr lang="sv-SE" sz="1600" dirty="0"/>
              <a:t> </a:t>
            </a:r>
            <a:r>
              <a:rPr lang="sv-SE" sz="1600" dirty="0" err="1"/>
              <a:t>votre</a:t>
            </a:r>
            <a:r>
              <a:rPr lang="sv-SE" sz="1600" dirty="0"/>
              <a:t> </a:t>
            </a:r>
            <a:r>
              <a:rPr lang="sv-SE" sz="1600" dirty="0" err="1"/>
              <a:t>unité</a:t>
            </a:r>
            <a:r>
              <a:rPr lang="sv-SE" sz="1600" dirty="0"/>
              <a:t> mobile. </a:t>
            </a:r>
            <a:r>
              <a:rPr lang="sv-SE" sz="1600" dirty="0" err="1"/>
              <a:t>Dirigez</a:t>
            </a:r>
            <a:r>
              <a:rPr lang="sv-SE" sz="1600" dirty="0"/>
              <a:t> la </a:t>
            </a:r>
            <a:r>
              <a:rPr lang="sv-SE" sz="1600" dirty="0" err="1"/>
              <a:t>caméra</a:t>
            </a:r>
            <a:r>
              <a:rPr lang="sv-SE" sz="1600" dirty="0"/>
              <a:t> sur le </a:t>
            </a:r>
            <a:r>
              <a:rPr lang="sv-SE" sz="1600" dirty="0" err="1"/>
              <a:t>boîtier</a:t>
            </a:r>
            <a:r>
              <a:rPr lang="sv-SE" sz="1600" dirty="0"/>
              <a:t> de </a:t>
            </a:r>
            <a:r>
              <a:rPr lang="sv-SE" sz="1600" dirty="0" err="1"/>
              <a:t>sécurité</a:t>
            </a:r>
            <a:r>
              <a:rPr lang="sv-SE" sz="1600" dirty="0"/>
              <a:t> et </a:t>
            </a:r>
            <a:r>
              <a:rPr lang="sv-SE" sz="1600" dirty="0" err="1"/>
              <a:t>l’image</a:t>
            </a:r>
            <a:r>
              <a:rPr lang="sv-SE" sz="1600" dirty="0"/>
              <a:t> de </a:t>
            </a:r>
            <a:r>
              <a:rPr lang="sv-SE" sz="1600" dirty="0" err="1"/>
              <a:t>contrôle</a:t>
            </a:r>
            <a:r>
              <a:rPr lang="sv-SE" sz="1600" dirty="0"/>
              <a:t>. </a:t>
            </a:r>
          </a:p>
          <a:p>
            <a:endParaRPr lang="sv-SE" sz="1600" dirty="0"/>
          </a:p>
          <a:p>
            <a:endParaRPr lang="sv-SE" sz="1600" dirty="0"/>
          </a:p>
          <a:p>
            <a:endParaRPr lang="sv-SE" sz="1600" dirty="0"/>
          </a:p>
          <a:p>
            <a:endParaRPr lang="sv-SE" sz="1600" dirty="0"/>
          </a:p>
          <a:p>
            <a:endParaRPr lang="sv-SE" sz="1600" dirty="0"/>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err="1"/>
              <a:t>Faites</a:t>
            </a:r>
            <a:r>
              <a:rPr lang="sv-SE" sz="1600" dirty="0"/>
              <a:t> </a:t>
            </a:r>
            <a:r>
              <a:rPr lang="sv-SE" sz="1600" dirty="0" err="1"/>
              <a:t>votre</a:t>
            </a:r>
            <a:r>
              <a:rPr lang="sv-SE" sz="1600" dirty="0"/>
              <a:t> </a:t>
            </a:r>
            <a:r>
              <a:rPr lang="sv-SE" sz="1600" dirty="0" err="1"/>
              <a:t>code</a:t>
            </a:r>
            <a:r>
              <a:rPr lang="sv-SE" sz="1600" dirty="0"/>
              <a:t> PIN dans le </a:t>
            </a:r>
            <a:r>
              <a:rPr lang="sv-SE" sz="1600" dirty="0" err="1"/>
              <a:t>boîtier</a:t>
            </a:r>
            <a:r>
              <a:rPr lang="sv-SE" sz="1600" dirty="0"/>
              <a:t> de </a:t>
            </a:r>
            <a:r>
              <a:rPr lang="sv-SE" sz="1600" dirty="0" err="1"/>
              <a:t>sécurité</a:t>
            </a:r>
            <a:r>
              <a:rPr lang="sv-SE" sz="1600" dirty="0"/>
              <a:t> et </a:t>
            </a:r>
            <a:r>
              <a:rPr lang="sv-SE" sz="1600" dirty="0" err="1"/>
              <a:t>appuyez</a:t>
            </a:r>
            <a:r>
              <a:rPr lang="sv-SE" sz="1600" dirty="0"/>
              <a:t> sur ”OK”.</a:t>
            </a:r>
          </a:p>
          <a:p>
            <a:pPr marL="342900" indent="-342900">
              <a:buFont typeface="Arial" panose="020B0604020202020204" pitchFamily="34" charset="0"/>
              <a:buChar char="•"/>
            </a:pPr>
            <a:r>
              <a:rPr lang="sv-SE" sz="1600" dirty="0"/>
              <a:t>La </a:t>
            </a:r>
            <a:r>
              <a:rPr lang="sv-SE" sz="1600" dirty="0" err="1"/>
              <a:t>fenêtre</a:t>
            </a:r>
            <a:r>
              <a:rPr lang="sv-SE" sz="1600" dirty="0"/>
              <a:t> de </a:t>
            </a:r>
            <a:r>
              <a:rPr lang="sv-SE" sz="1600" dirty="0" err="1"/>
              <a:t>votre</a:t>
            </a:r>
            <a:r>
              <a:rPr lang="sv-SE" sz="1600" dirty="0"/>
              <a:t> </a:t>
            </a:r>
            <a:r>
              <a:rPr lang="sv-SE" sz="1600" dirty="0" err="1"/>
              <a:t>boîtier</a:t>
            </a:r>
            <a:r>
              <a:rPr lang="sv-SE" sz="1600" dirty="0"/>
              <a:t> </a:t>
            </a:r>
            <a:r>
              <a:rPr lang="sv-SE" sz="1600" dirty="0" err="1"/>
              <a:t>affiche</a:t>
            </a:r>
            <a:r>
              <a:rPr lang="sv-SE" sz="1600" dirty="0"/>
              <a:t> </a:t>
            </a:r>
            <a:r>
              <a:rPr lang="sv-SE" sz="1600" dirty="0" err="1"/>
              <a:t>maintenant</a:t>
            </a:r>
            <a:r>
              <a:rPr lang="sv-SE" sz="1600" dirty="0"/>
              <a:t> </a:t>
            </a:r>
            <a:r>
              <a:rPr lang="sv-SE" sz="1600" dirty="0" err="1"/>
              <a:t>votre</a:t>
            </a:r>
            <a:r>
              <a:rPr lang="sv-SE" sz="1600" dirty="0"/>
              <a:t> </a:t>
            </a:r>
            <a:r>
              <a:rPr lang="sv-SE" sz="1600" dirty="0" err="1"/>
              <a:t>numéro</a:t>
            </a:r>
            <a:r>
              <a:rPr lang="sv-SE" sz="1600" dirty="0"/>
              <a:t> national </a:t>
            </a:r>
            <a:r>
              <a:rPr lang="sv-SE" sz="1600" dirty="0" err="1"/>
              <a:t>d’identité</a:t>
            </a:r>
            <a:r>
              <a:rPr lang="sv-SE" sz="1600" dirty="0"/>
              <a:t> </a:t>
            </a:r>
            <a:r>
              <a:rPr lang="sv-SE" sz="1600" dirty="0" err="1"/>
              <a:t>ainsi</a:t>
            </a:r>
            <a:r>
              <a:rPr lang="sv-SE" sz="1600" dirty="0"/>
              <a:t> </a:t>
            </a:r>
            <a:r>
              <a:rPr lang="sv-SE" sz="1600" dirty="0" err="1"/>
              <a:t>que</a:t>
            </a:r>
            <a:r>
              <a:rPr lang="sv-SE" sz="1600" dirty="0"/>
              <a:t> des informations sur le fait </a:t>
            </a:r>
            <a:r>
              <a:rPr lang="sv-SE" sz="1600" dirty="0" err="1"/>
              <a:t>que</a:t>
            </a:r>
            <a:r>
              <a:rPr lang="sv-SE" sz="1600" dirty="0"/>
              <a:t> </a:t>
            </a:r>
            <a:r>
              <a:rPr lang="sv-SE" sz="1600" dirty="0" err="1"/>
              <a:t>vous</a:t>
            </a:r>
            <a:r>
              <a:rPr lang="sv-SE" sz="1600" dirty="0"/>
              <a:t> </a:t>
            </a:r>
            <a:r>
              <a:rPr lang="sv-SE" sz="1600" dirty="0" err="1"/>
              <a:t>êtes</a:t>
            </a:r>
            <a:r>
              <a:rPr lang="sv-SE" sz="1600" dirty="0"/>
              <a:t> en </a:t>
            </a:r>
            <a:r>
              <a:rPr lang="sv-SE" sz="1600" dirty="0" err="1"/>
              <a:t>train</a:t>
            </a:r>
            <a:r>
              <a:rPr lang="sv-SE" sz="1600" dirty="0"/>
              <a:t> de </a:t>
            </a:r>
            <a:r>
              <a:rPr lang="sv-SE" sz="1600" dirty="0" err="1"/>
              <a:t>vous</a:t>
            </a:r>
            <a:r>
              <a:rPr lang="sv-SE" sz="1600" dirty="0"/>
              <a:t> </a:t>
            </a:r>
            <a:r>
              <a:rPr lang="sv-SE" sz="1600" dirty="0" err="1"/>
              <a:t>identifier</a:t>
            </a:r>
            <a:r>
              <a:rPr lang="sv-SE" sz="1600" dirty="0"/>
              <a:t> </a:t>
            </a:r>
            <a:r>
              <a:rPr lang="sv-SE" sz="1600" dirty="0" err="1"/>
              <a:t>auprès</a:t>
            </a:r>
            <a:r>
              <a:rPr lang="sv-SE" sz="1600" dirty="0"/>
              <a:t> de la Swedbank et les </a:t>
            </a:r>
            <a:r>
              <a:rPr lang="sv-SE" sz="1600" dirty="0" err="1"/>
              <a:t>banques</a:t>
            </a:r>
            <a:r>
              <a:rPr lang="sv-SE" sz="1600" dirty="0"/>
              <a:t> de Sparbanken. </a:t>
            </a:r>
            <a:r>
              <a:rPr lang="sv-SE" sz="1600" dirty="0" err="1"/>
              <a:t>Confirmez</a:t>
            </a:r>
            <a:r>
              <a:rPr lang="sv-SE" sz="1600" dirty="0"/>
              <a:t> en </a:t>
            </a:r>
            <a:r>
              <a:rPr lang="sv-SE" sz="1600" dirty="0" err="1"/>
              <a:t>appuyant</a:t>
            </a:r>
            <a:r>
              <a:rPr lang="sv-SE" sz="1600" dirty="0"/>
              <a:t> </a:t>
            </a:r>
            <a:r>
              <a:rPr lang="sv-SE" sz="1600" dirty="0" err="1"/>
              <a:t>sue</a:t>
            </a:r>
            <a:r>
              <a:rPr lang="sv-SE" sz="1600" dirty="0"/>
              <a:t> ”OK”.</a:t>
            </a:r>
          </a:p>
          <a:p>
            <a:pPr marL="342900" indent="-342900">
              <a:buFont typeface="Arial" panose="020B0604020202020204" pitchFamily="34" charset="0"/>
              <a:buChar char="•"/>
            </a:pPr>
            <a:r>
              <a:rPr lang="sv-SE" sz="1600" dirty="0"/>
              <a:t>Le </a:t>
            </a:r>
            <a:r>
              <a:rPr lang="sv-SE" sz="1600" dirty="0" err="1"/>
              <a:t>boîtier</a:t>
            </a:r>
            <a:r>
              <a:rPr lang="sv-SE" sz="1600" dirty="0"/>
              <a:t> de </a:t>
            </a:r>
            <a:r>
              <a:rPr lang="sv-SE" sz="1600" dirty="0" err="1"/>
              <a:t>sécurité</a:t>
            </a:r>
            <a:r>
              <a:rPr lang="sv-SE" sz="1600" dirty="0"/>
              <a:t> </a:t>
            </a:r>
            <a:r>
              <a:rPr lang="sv-SE" sz="1600" dirty="0" err="1"/>
              <a:t>affiche</a:t>
            </a:r>
            <a:r>
              <a:rPr lang="sv-SE" sz="1600" dirty="0"/>
              <a:t> de nouveau le </a:t>
            </a:r>
            <a:r>
              <a:rPr lang="sv-SE" sz="1600" dirty="0" err="1"/>
              <a:t>même</a:t>
            </a:r>
            <a:r>
              <a:rPr lang="sv-SE" sz="1600" dirty="0"/>
              <a:t> </a:t>
            </a:r>
            <a:r>
              <a:rPr lang="sv-SE" sz="1600" dirty="0" err="1"/>
              <a:t>texte</a:t>
            </a:r>
            <a:r>
              <a:rPr lang="sv-SE" sz="1600" dirty="0"/>
              <a:t> </a:t>
            </a:r>
            <a:r>
              <a:rPr lang="sv-SE" sz="1600" dirty="0" err="1"/>
              <a:t>ainsi</a:t>
            </a:r>
            <a:r>
              <a:rPr lang="sv-SE" sz="1600" dirty="0"/>
              <a:t> </a:t>
            </a:r>
            <a:r>
              <a:rPr lang="sv-SE" sz="1600" dirty="0" err="1"/>
              <a:t>qu’un</a:t>
            </a:r>
            <a:r>
              <a:rPr lang="sv-SE" sz="1600" dirty="0"/>
              <a:t> </a:t>
            </a:r>
            <a:r>
              <a:rPr lang="sv-SE" sz="1600" dirty="0" err="1"/>
              <a:t>code</a:t>
            </a:r>
            <a:r>
              <a:rPr lang="sv-SE" sz="1600" dirty="0"/>
              <a:t> </a:t>
            </a:r>
            <a:r>
              <a:rPr lang="sv-SE" sz="1600" dirty="0" err="1"/>
              <a:t>unique</a:t>
            </a:r>
            <a:r>
              <a:rPr lang="sv-SE" sz="1600" dirty="0"/>
              <a:t>. </a:t>
            </a:r>
            <a:r>
              <a:rPr lang="sv-SE" sz="1600" dirty="0" err="1"/>
              <a:t>Inscrivez</a:t>
            </a:r>
            <a:r>
              <a:rPr lang="sv-SE" sz="1600" dirty="0"/>
              <a:t> </a:t>
            </a:r>
            <a:r>
              <a:rPr lang="sv-SE" sz="1600" dirty="0" err="1"/>
              <a:t>ce</a:t>
            </a:r>
            <a:r>
              <a:rPr lang="sv-SE" sz="1600" dirty="0"/>
              <a:t> </a:t>
            </a:r>
            <a:r>
              <a:rPr lang="sv-SE" sz="1600" dirty="0" err="1"/>
              <a:t>code</a:t>
            </a:r>
            <a:r>
              <a:rPr lang="sv-SE" sz="1600" dirty="0"/>
              <a:t> dans la </a:t>
            </a:r>
            <a:r>
              <a:rPr lang="sv-SE" sz="1600" dirty="0" err="1"/>
              <a:t>case</a:t>
            </a:r>
            <a:r>
              <a:rPr lang="sv-SE" sz="1600" dirty="0"/>
              <a:t> vide de la </a:t>
            </a:r>
            <a:r>
              <a:rPr lang="sv-SE" sz="1600" dirty="0" err="1"/>
              <a:t>banque</a:t>
            </a:r>
            <a:r>
              <a:rPr lang="sv-SE" sz="1600" dirty="0"/>
              <a:t> en </a:t>
            </a:r>
            <a:r>
              <a:rPr lang="sv-SE" sz="1600" dirty="0" err="1"/>
              <a:t>ligne</a:t>
            </a:r>
            <a:r>
              <a:rPr lang="sv-SE" sz="1600" dirty="0"/>
              <a:t> </a:t>
            </a:r>
            <a:r>
              <a:rPr lang="sv-SE" sz="1600" dirty="0" err="1"/>
              <a:t>ou</a:t>
            </a:r>
            <a:r>
              <a:rPr lang="sv-SE" sz="1600" dirty="0"/>
              <a:t> de </a:t>
            </a:r>
            <a:r>
              <a:rPr lang="sv-SE" sz="1600" dirty="0" err="1"/>
              <a:t>l’appli</a:t>
            </a:r>
            <a:r>
              <a:rPr lang="sv-SE" sz="1600" dirty="0"/>
              <a:t>. </a:t>
            </a:r>
            <a:r>
              <a:rPr lang="sv-SE" sz="1600" dirty="0" err="1"/>
              <a:t>Appuyez</a:t>
            </a:r>
            <a:r>
              <a:rPr lang="sv-SE" sz="1600" dirty="0"/>
              <a:t> sur </a:t>
            </a:r>
            <a:r>
              <a:rPr lang="sv-SE" sz="1600" dirty="0" err="1"/>
              <a:t>Condinuer</a:t>
            </a:r>
            <a:r>
              <a:rPr lang="sv-SE" sz="1600" dirty="0"/>
              <a:t>. </a:t>
            </a:r>
          </a:p>
        </p:txBody>
      </p:sp>
      <p:graphicFrame>
        <p:nvGraphicFramePr>
          <p:cNvPr id="9" name="Objekt 8"/>
          <p:cNvGraphicFramePr>
            <a:graphicFrameLocks noChangeAspect="1"/>
          </p:cNvGraphicFramePr>
          <p:nvPr>
            <p:extLst>
              <p:ext uri="{D42A27DB-BD31-4B8C-83A1-F6EECF244321}">
                <p14:modId xmlns:p14="http://schemas.microsoft.com/office/powerpoint/2010/main" val="1094893596"/>
              </p:ext>
            </p:extLst>
          </p:nvPr>
        </p:nvGraphicFramePr>
        <p:xfrm>
          <a:off x="4672660" y="3522856"/>
          <a:ext cx="1512168" cy="1537512"/>
        </p:xfrm>
        <a:graphic>
          <a:graphicData uri="http://schemas.openxmlformats.org/presentationml/2006/ole">
            <mc:AlternateContent xmlns:mc="http://schemas.openxmlformats.org/markup-compatibility/2006">
              <mc:Choice xmlns:v="urn:schemas-microsoft-com:vml" Requires="v">
                <p:oleObj r:id="rId4" imgW="2272680" imgH="2310840" progId="">
                  <p:embed/>
                </p:oleObj>
              </mc:Choice>
              <mc:Fallback>
                <p:oleObj r:id="rId4" imgW="2272680" imgH="2310840" progId="">
                  <p:embed/>
                  <p:pic>
                    <p:nvPicPr>
                      <p:cNvPr id="9" name="Objekt 8"/>
                      <p:cNvPicPr/>
                      <p:nvPr/>
                    </p:nvPicPr>
                    <p:blipFill>
                      <a:blip r:embed="rId5"/>
                      <a:stretch>
                        <a:fillRect/>
                      </a:stretch>
                    </p:blipFill>
                    <p:spPr>
                      <a:xfrm>
                        <a:off x="4672660" y="3522856"/>
                        <a:ext cx="1512168" cy="1537512"/>
                      </a:xfrm>
                      <a:prstGeom prst="rect">
                        <a:avLst/>
                      </a:prstGeom>
                    </p:spPr>
                  </p:pic>
                </p:oleObj>
              </mc:Fallback>
            </mc:AlternateContent>
          </a:graphicData>
        </a:graphic>
      </p:graphicFrame>
    </p:spTree>
    <p:extLst>
      <p:ext uri="{BB962C8B-B14F-4D97-AF65-F5344CB8AC3E}">
        <p14:creationId xmlns:p14="http://schemas.microsoft.com/office/powerpoint/2010/main" val="17266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l" eaLnBrk="1" fontAlgn="auto" hangingPunct="1">
              <a:spcAft>
                <a:spcPts val="0"/>
              </a:spcAft>
              <a:defRPr/>
            </a:pPr>
            <a:r>
              <a:rPr lang="sv-SE" sz="3600" dirty="0" err="1">
                <a:latin typeface="Tahoma" pitchFamily="34" charset="0"/>
                <a:ea typeface="Tahoma" pitchFamily="34" charset="0"/>
                <a:cs typeface="Tahoma" pitchFamily="34" charset="0"/>
              </a:rPr>
              <a:t>Réglez</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vos</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factures</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depuis</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votre</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compte</a:t>
            </a:r>
            <a:r>
              <a:rPr lang="sv-SE" sz="3600" dirty="0">
                <a:latin typeface="Tahoma" pitchFamily="34" charset="0"/>
                <a:ea typeface="Tahoma" pitchFamily="34" charset="0"/>
                <a:cs typeface="Tahoma" pitchFamily="34" charset="0"/>
              </a:rPr>
              <a:t> </a:t>
            </a:r>
            <a:r>
              <a:rPr lang="sv-SE" sz="3600" dirty="0" err="1">
                <a:latin typeface="Tahoma" pitchFamily="34" charset="0"/>
                <a:ea typeface="Tahoma" pitchFamily="34" charset="0"/>
                <a:cs typeface="Tahoma" pitchFamily="34" charset="0"/>
              </a:rPr>
              <a:t>bancaire</a:t>
            </a:r>
            <a:r>
              <a:rPr lang="sv-SE" sz="3600" dirty="0">
                <a:latin typeface="Tahoma" pitchFamily="34" charset="0"/>
                <a:ea typeface="Tahoma" pitchFamily="34" charset="0"/>
                <a:cs typeface="Tahoma" pitchFamily="34" charset="0"/>
              </a:rPr>
              <a:t> sur Internet</a:t>
            </a:r>
          </a:p>
        </p:txBody>
      </p:sp>
      <p:sp>
        <p:nvSpPr>
          <p:cNvPr id="3" name="Platshållare för innehåll 2"/>
          <p:cNvSpPr>
            <a:spLocks noGrp="1"/>
          </p:cNvSpPr>
          <p:nvPr>
            <p:ph idx="1"/>
          </p:nvPr>
        </p:nvSpPr>
        <p:spPr>
          <a:xfrm>
            <a:off x="611560" y="1988840"/>
            <a:ext cx="8229600" cy="1614488"/>
          </a:xfrm>
        </p:spPr>
        <p:txBody>
          <a:bodyPr/>
          <a:lstStyle/>
          <a:p>
            <a:pPr marL="0" indent="0">
              <a:buNone/>
            </a:pPr>
            <a:r>
              <a:rPr lang="sv-SE" dirty="0">
                <a:latin typeface="Tahoma" pitchFamily="34" charset="0"/>
                <a:ea typeface="Tahoma" pitchFamily="34" charset="0"/>
                <a:cs typeface="Tahoma" pitchFamily="34" charset="0"/>
                <a:hlinkClick r:id="rId2"/>
              </a:rPr>
              <a:t>https://www.youtube.com/watch?v=Mqr4h-K5mJU</a:t>
            </a:r>
            <a:endParaRPr lang="sv-SE" dirty="0">
              <a:latin typeface="Tahoma" pitchFamily="34" charset="0"/>
              <a:ea typeface="Tahoma" pitchFamily="34" charset="0"/>
              <a:cs typeface="Tahoma" pitchFamily="34" charset="0"/>
            </a:endParaRPr>
          </a:p>
          <a:p>
            <a:endParaRPr lang="sv-SE" dirty="0">
              <a:latin typeface="Tahoma" pitchFamily="34" charset="0"/>
              <a:ea typeface="Tahoma" pitchFamily="34" charset="0"/>
              <a:cs typeface="Tahoma"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593427584"/>
              </p:ext>
            </p:extLst>
          </p:nvPr>
        </p:nvGraphicFramePr>
        <p:xfrm>
          <a:off x="2901357" y="3212976"/>
          <a:ext cx="5958084" cy="3197920"/>
        </p:xfrm>
        <a:graphic>
          <a:graphicData uri="http://schemas.openxmlformats.org/presentationml/2006/ole">
            <mc:AlternateContent xmlns:mc="http://schemas.openxmlformats.org/markup-compatibility/2006">
              <mc:Choice xmlns:v="urn:schemas-microsoft-com:vml" Requires="v">
                <p:oleObj r:id="rId3" imgW="16406280" imgH="9218880" progId="">
                  <p:embed/>
                </p:oleObj>
              </mc:Choice>
              <mc:Fallback>
                <p:oleObj r:id="rId3" imgW="16406280" imgH="9218880" progId="">
                  <p:embed/>
                  <p:pic>
                    <p:nvPicPr>
                      <p:cNvPr id="4" name="Objekt 3"/>
                      <p:cNvPicPr/>
                      <p:nvPr/>
                    </p:nvPicPr>
                    <p:blipFill>
                      <a:blip r:embed="rId4"/>
                      <a:stretch>
                        <a:fillRect/>
                      </a:stretch>
                    </p:blipFill>
                    <p:spPr>
                      <a:xfrm>
                        <a:off x="2901357" y="3212976"/>
                        <a:ext cx="5958084" cy="319792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29185" y="214313"/>
            <a:ext cx="8551314" cy="1357312"/>
          </a:xfrm>
        </p:spPr>
        <p:txBody>
          <a:bodyPr>
            <a:normAutofit fontScale="62500" lnSpcReduction="20000"/>
          </a:bodyPr>
          <a:lstStyle/>
          <a:p>
            <a:pPr marL="92075" indent="-7938">
              <a:buClr>
                <a:schemeClr val="tx1">
                  <a:shade val="95000"/>
                </a:schemeClr>
              </a:buClr>
              <a:buNone/>
              <a:defRPr/>
            </a:pPr>
            <a:r>
              <a:rPr lang="fr-FR" dirty="0">
                <a:latin typeface="Tahoma" pitchFamily="34" charset="0"/>
                <a:ea typeface="Tahoma" pitchFamily="34" charset="0"/>
                <a:cs typeface="Tahoma" pitchFamily="34" charset="0"/>
              </a:rPr>
              <a:t>La facture présente tous les renseignements dont vous avez besoin pour effectuer votre règlement. Le mode de paiement (compte bancaire Bankgiro, CCP Plusgiro) numéro de compte du bénéficiaire, montant, numéro d’identification optique, et date limite de paiement. </a:t>
            </a:r>
            <a:endParaRPr lang="sv-SE" dirty="0">
              <a:latin typeface="Tahoma" pitchFamily="34" charset="0"/>
              <a:ea typeface="Tahoma" pitchFamily="34" charset="0"/>
              <a:cs typeface="Tahoma" pitchFamily="34" charset="0"/>
            </a:endParaRPr>
          </a:p>
        </p:txBody>
      </p:sp>
      <p:pic>
        <p:nvPicPr>
          <p:cNvPr id="4" name="Bildobjekt 3" descr="Bild 057a.JPG"/>
          <p:cNvPicPr>
            <a:picLocks noChangeAspect="1"/>
          </p:cNvPicPr>
          <p:nvPr/>
        </p:nvPicPr>
        <p:blipFill>
          <a:blip r:embed="rId2" cstate="print"/>
          <a:srcRect/>
          <a:stretch>
            <a:fillRect/>
          </a:stretch>
        </p:blipFill>
        <p:spPr bwMode="auto">
          <a:xfrm>
            <a:off x="0" y="1484784"/>
            <a:ext cx="9144000" cy="4786312"/>
          </a:xfrm>
          <a:prstGeom prst="rect">
            <a:avLst/>
          </a:prstGeom>
          <a:noFill/>
          <a:ln w="9525">
            <a:noFill/>
            <a:miter lim="800000"/>
            <a:headEnd/>
            <a:tailEnd/>
          </a:ln>
        </p:spPr>
      </p:pic>
      <p:grpSp>
        <p:nvGrpSpPr>
          <p:cNvPr id="2" name="Grupp 13"/>
          <p:cNvGrpSpPr>
            <a:grpSpLocks/>
          </p:cNvGrpSpPr>
          <p:nvPr/>
        </p:nvGrpSpPr>
        <p:grpSpPr bwMode="auto">
          <a:xfrm>
            <a:off x="827088" y="2636913"/>
            <a:ext cx="3749774" cy="499988"/>
            <a:chOff x="642910" y="2687949"/>
            <a:chExt cx="4744646" cy="812465"/>
          </a:xfrm>
        </p:grpSpPr>
        <p:sp>
          <p:nvSpPr>
            <p:cNvPr id="6" name="Ellips 5"/>
            <p:cNvSpPr>
              <a:spLocks noChangeArrowheads="1"/>
            </p:cNvSpPr>
            <p:nvPr/>
          </p:nvSpPr>
          <p:spPr bwMode="auto">
            <a:xfrm>
              <a:off x="642910" y="2713625"/>
              <a:ext cx="1428176" cy="786789"/>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9" name="Rektangel med rundade hörn 8"/>
            <p:cNvSpPr/>
            <p:nvPr/>
          </p:nvSpPr>
          <p:spPr>
            <a:xfrm>
              <a:off x="2101343" y="2687949"/>
              <a:ext cx="3286213" cy="7867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defRPr/>
              </a:pPr>
              <a:r>
                <a:rPr lang="sv-SE" b="1" dirty="0" err="1">
                  <a:solidFill>
                    <a:srgbClr val="FF0000"/>
                  </a:solidFill>
                  <a:latin typeface="Tahoma" pitchFamily="34" charset="0"/>
                  <a:ea typeface="Tahoma" pitchFamily="34" charset="0"/>
                  <a:cs typeface="Tahoma" pitchFamily="34" charset="0"/>
                </a:rPr>
                <a:t>Procédure</a:t>
              </a:r>
              <a:r>
                <a:rPr lang="sv-SE" b="1" dirty="0">
                  <a:solidFill>
                    <a:srgbClr val="FF0000"/>
                  </a:solidFill>
                  <a:latin typeface="Tahoma" pitchFamily="34" charset="0"/>
                  <a:ea typeface="Tahoma" pitchFamily="34" charset="0"/>
                  <a:cs typeface="Tahoma" pitchFamily="34" charset="0"/>
                </a:rPr>
                <a:t> de </a:t>
              </a:r>
              <a:r>
                <a:rPr lang="sv-SE" b="1" dirty="0" err="1">
                  <a:solidFill>
                    <a:srgbClr val="FF0000"/>
                  </a:solidFill>
                  <a:latin typeface="Tahoma" pitchFamily="34" charset="0"/>
                  <a:ea typeface="Tahoma" pitchFamily="34" charset="0"/>
                  <a:cs typeface="Tahoma" pitchFamily="34" charset="0"/>
                </a:rPr>
                <a:t>paiement</a:t>
              </a:r>
              <a:r>
                <a:rPr lang="sv-SE" b="1" dirty="0">
                  <a:solidFill>
                    <a:srgbClr val="FF0000"/>
                  </a:solidFill>
                  <a:latin typeface="Tahoma" pitchFamily="34" charset="0"/>
                  <a:ea typeface="Tahoma" pitchFamily="34" charset="0"/>
                  <a:cs typeface="Tahoma" pitchFamily="34" charset="0"/>
                </a:rPr>
                <a:t> </a:t>
              </a:r>
              <a:r>
                <a:rPr lang="sv-SE" b="1" dirty="0" err="1">
                  <a:solidFill>
                    <a:srgbClr val="FF0000"/>
                  </a:solidFill>
                  <a:latin typeface="Tahoma" pitchFamily="34" charset="0"/>
                  <a:ea typeface="Tahoma" pitchFamily="34" charset="0"/>
                  <a:cs typeface="Tahoma" pitchFamily="34" charset="0"/>
                </a:rPr>
                <a:t>compte</a:t>
              </a:r>
              <a:r>
                <a:rPr lang="sv-SE" b="1" dirty="0">
                  <a:solidFill>
                    <a:srgbClr val="FF0000"/>
                  </a:solidFill>
                  <a:latin typeface="Tahoma" pitchFamily="34" charset="0"/>
                  <a:ea typeface="Tahoma" pitchFamily="34" charset="0"/>
                  <a:cs typeface="Tahoma" pitchFamily="34" charset="0"/>
                </a:rPr>
                <a:t> </a:t>
              </a:r>
              <a:r>
                <a:rPr lang="sv-SE" b="1" dirty="0" err="1">
                  <a:solidFill>
                    <a:srgbClr val="FF0000"/>
                  </a:solidFill>
                  <a:latin typeface="Tahoma" pitchFamily="34" charset="0"/>
                  <a:ea typeface="Tahoma" pitchFamily="34" charset="0"/>
                  <a:cs typeface="Tahoma" pitchFamily="34" charset="0"/>
                </a:rPr>
                <a:t>bancaire</a:t>
              </a:r>
              <a:r>
                <a:rPr lang="sv-SE" b="1" dirty="0">
                  <a:solidFill>
                    <a:srgbClr val="FF0000"/>
                  </a:solidFill>
                  <a:latin typeface="Tahoma" pitchFamily="34" charset="0"/>
                  <a:ea typeface="Tahoma" pitchFamily="34" charset="0"/>
                  <a:cs typeface="Tahoma" pitchFamily="34" charset="0"/>
                </a:rPr>
                <a:t>, </a:t>
              </a:r>
              <a:r>
                <a:rPr lang="sv-SE" b="1" dirty="0" err="1">
                  <a:solidFill>
                    <a:srgbClr val="FF0000"/>
                  </a:solidFill>
                  <a:latin typeface="Tahoma" pitchFamily="34" charset="0"/>
                  <a:ea typeface="Tahoma" pitchFamily="34" charset="0"/>
                  <a:cs typeface="Tahoma" pitchFamily="34" charset="0"/>
                </a:rPr>
                <a:t>compte</a:t>
              </a:r>
              <a:r>
                <a:rPr lang="sv-SE" b="1" dirty="0">
                  <a:solidFill>
                    <a:srgbClr val="FF0000"/>
                  </a:solidFill>
                  <a:latin typeface="Tahoma" pitchFamily="34" charset="0"/>
                  <a:ea typeface="Tahoma" pitchFamily="34" charset="0"/>
                  <a:cs typeface="Tahoma" pitchFamily="34" charset="0"/>
                </a:rPr>
                <a:t> </a:t>
              </a:r>
              <a:r>
                <a:rPr lang="sv-SE" b="1" dirty="0" err="1">
                  <a:solidFill>
                    <a:srgbClr val="FF0000"/>
                  </a:solidFill>
                  <a:latin typeface="Tahoma" pitchFamily="34" charset="0"/>
                  <a:ea typeface="Tahoma" pitchFamily="34" charset="0"/>
                  <a:cs typeface="Tahoma" pitchFamily="34" charset="0"/>
                </a:rPr>
                <a:t>chèques</a:t>
              </a:r>
              <a:r>
                <a:rPr lang="sv-SE" b="1" dirty="0">
                  <a:solidFill>
                    <a:srgbClr val="FF0000"/>
                  </a:solidFill>
                  <a:latin typeface="Tahoma" pitchFamily="34" charset="0"/>
                  <a:ea typeface="Tahoma" pitchFamily="34" charset="0"/>
                  <a:cs typeface="Tahoma" pitchFamily="34" charset="0"/>
                </a:rPr>
                <a:t> postal</a:t>
              </a:r>
            </a:p>
          </p:txBody>
        </p:sp>
      </p:grpSp>
      <p:grpSp>
        <p:nvGrpSpPr>
          <p:cNvPr id="10" name="Grupp 16"/>
          <p:cNvGrpSpPr>
            <a:grpSpLocks/>
          </p:cNvGrpSpPr>
          <p:nvPr/>
        </p:nvGrpSpPr>
        <p:grpSpPr bwMode="auto">
          <a:xfrm>
            <a:off x="467544" y="5229225"/>
            <a:ext cx="2880494" cy="999555"/>
            <a:chOff x="490432" y="5214950"/>
            <a:chExt cx="2938560" cy="999584"/>
          </a:xfrm>
        </p:grpSpPr>
        <p:sp>
          <p:nvSpPr>
            <p:cNvPr id="5" name="Ellips 4"/>
            <p:cNvSpPr>
              <a:spLocks noChangeArrowheads="1"/>
            </p:cNvSpPr>
            <p:nvPr/>
          </p:nvSpPr>
          <p:spPr bwMode="auto">
            <a:xfrm>
              <a:off x="999740" y="5214950"/>
              <a:ext cx="2429252" cy="785836"/>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26636" name="Rektangel med rundade hörn 10"/>
            <p:cNvSpPr>
              <a:spLocks noChangeArrowheads="1"/>
            </p:cNvSpPr>
            <p:nvPr/>
          </p:nvSpPr>
          <p:spPr bwMode="auto">
            <a:xfrm>
              <a:off x="490432" y="5863016"/>
              <a:ext cx="1469697" cy="351518"/>
            </a:xfrm>
            <a:prstGeom prst="roundRect">
              <a:avLst>
                <a:gd name="adj" fmla="val 0"/>
              </a:avLst>
            </a:prstGeom>
            <a:noFill/>
            <a:ln w="25400" algn="ctr">
              <a:noFill/>
              <a:round/>
              <a:headEnd/>
              <a:tailEnd/>
            </a:ln>
          </p:spPr>
          <p:txBody>
            <a:bodyPr anchor="ctr"/>
            <a:lstStyle/>
            <a:p>
              <a:pPr algn="r" rtl="1"/>
              <a:endParaRPr lang="sv-SE" sz="900" b="1" dirty="0">
                <a:solidFill>
                  <a:srgbClr val="FF0000"/>
                </a:solidFill>
                <a:latin typeface="Tahoma" pitchFamily="34" charset="0"/>
                <a:ea typeface="Tahoma" pitchFamily="34" charset="0"/>
                <a:cs typeface="Tahoma" pitchFamily="34" charset="0"/>
              </a:endParaRPr>
            </a:p>
            <a:p>
              <a:pPr rtl="1"/>
              <a:r>
                <a:rPr lang="en-US" b="1" dirty="0">
                  <a:solidFill>
                    <a:srgbClr val="FF0000"/>
                  </a:solidFill>
                  <a:latin typeface="Tahoma" pitchFamily="34" charset="0"/>
                  <a:ea typeface="Tahoma" pitchFamily="34" charset="0"/>
                  <a:cs typeface="Tahoma" pitchFamily="34" charset="0"/>
                </a:rPr>
                <a:t>          OCR</a:t>
              </a:r>
              <a:r>
                <a:rPr lang="en-US" b="1" dirty="0">
                  <a:solidFill>
                    <a:schemeClr val="bg1"/>
                  </a:solidFill>
                  <a:latin typeface="Tahoma" pitchFamily="34" charset="0"/>
                  <a:ea typeface="Tahoma" pitchFamily="34" charset="0"/>
                  <a:cs typeface="Tahoma" pitchFamily="34" charset="0"/>
                </a:rPr>
                <a:t> </a:t>
              </a:r>
              <a:endParaRPr lang="sv-SE" b="1" dirty="0">
                <a:solidFill>
                  <a:schemeClr val="bg1"/>
                </a:solidFill>
                <a:latin typeface="Tahoma" pitchFamily="34" charset="0"/>
                <a:ea typeface="Tahoma" pitchFamily="34" charset="0"/>
                <a:cs typeface="Tahoma" pitchFamily="34" charset="0"/>
              </a:endParaRPr>
            </a:p>
          </p:txBody>
        </p:sp>
      </p:grpSp>
      <p:grpSp>
        <p:nvGrpSpPr>
          <p:cNvPr id="11" name="Grupp 15"/>
          <p:cNvGrpSpPr>
            <a:grpSpLocks/>
          </p:cNvGrpSpPr>
          <p:nvPr/>
        </p:nvGrpSpPr>
        <p:grpSpPr bwMode="auto">
          <a:xfrm>
            <a:off x="3714750" y="5143499"/>
            <a:ext cx="1712217" cy="1182936"/>
            <a:chOff x="3643303" y="5357826"/>
            <a:chExt cx="1712209" cy="1182945"/>
          </a:xfrm>
        </p:grpSpPr>
        <p:sp>
          <p:nvSpPr>
            <p:cNvPr id="7" name="Ellips 6"/>
            <p:cNvSpPr>
              <a:spLocks noChangeArrowheads="1"/>
            </p:cNvSpPr>
            <p:nvPr/>
          </p:nvSpPr>
          <p:spPr bwMode="auto">
            <a:xfrm>
              <a:off x="3643303" y="5357826"/>
              <a:ext cx="1428743" cy="785819"/>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2" name="Rektangel med rundade hörn 11"/>
            <p:cNvSpPr/>
            <p:nvPr/>
          </p:nvSpPr>
          <p:spPr>
            <a:xfrm>
              <a:off x="3996495" y="5803570"/>
              <a:ext cx="1359017" cy="7372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endParaRPr lang="sv-SE" b="1" dirty="0">
                <a:solidFill>
                  <a:schemeClr val="bg1"/>
                </a:solidFill>
                <a:latin typeface="Tahoma" pitchFamily="34" charset="0"/>
                <a:ea typeface="Tahoma" pitchFamily="34" charset="0"/>
                <a:cs typeface="Tahoma" pitchFamily="34" charset="0"/>
              </a:endParaRPr>
            </a:p>
            <a:p>
              <a:pPr rtl="1">
                <a:defRPr/>
              </a:pPr>
              <a:r>
                <a:rPr lang="sv-SE" b="1" dirty="0" err="1">
                  <a:solidFill>
                    <a:srgbClr val="FF0000"/>
                  </a:solidFill>
                  <a:latin typeface="Tahoma" pitchFamily="34" charset="0"/>
                  <a:ea typeface="Tahoma" pitchFamily="34" charset="0"/>
                  <a:cs typeface="Tahoma" pitchFamily="34" charset="0"/>
                </a:rPr>
                <a:t>Montant</a:t>
              </a:r>
              <a:r>
                <a:rPr lang="sv-SE" b="1" dirty="0">
                  <a:solidFill>
                    <a:srgbClr val="FF0000"/>
                  </a:solidFill>
                  <a:latin typeface="Tahoma" pitchFamily="34" charset="0"/>
                  <a:ea typeface="Tahoma" pitchFamily="34" charset="0"/>
                  <a:cs typeface="Tahoma" pitchFamily="34" charset="0"/>
                </a:rPr>
                <a:t> </a:t>
              </a:r>
            </a:p>
          </p:txBody>
        </p:sp>
      </p:grpSp>
      <p:grpSp>
        <p:nvGrpSpPr>
          <p:cNvPr id="14" name="Grupp 14"/>
          <p:cNvGrpSpPr>
            <a:grpSpLocks/>
          </p:cNvGrpSpPr>
          <p:nvPr/>
        </p:nvGrpSpPr>
        <p:grpSpPr bwMode="auto">
          <a:xfrm>
            <a:off x="6839744" y="5143498"/>
            <a:ext cx="2304256" cy="1303560"/>
            <a:chOff x="6706403" y="6072205"/>
            <a:chExt cx="2304245" cy="1303569"/>
          </a:xfrm>
        </p:grpSpPr>
        <p:sp>
          <p:nvSpPr>
            <p:cNvPr id="8" name="Ellips 7"/>
            <p:cNvSpPr>
              <a:spLocks noChangeArrowheads="1"/>
            </p:cNvSpPr>
            <p:nvPr/>
          </p:nvSpPr>
          <p:spPr bwMode="auto">
            <a:xfrm>
              <a:off x="7246968" y="6072205"/>
              <a:ext cx="1500180" cy="785818"/>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3" name="Rektangel med rundade hörn 12"/>
            <p:cNvSpPr/>
            <p:nvPr/>
          </p:nvSpPr>
          <p:spPr>
            <a:xfrm>
              <a:off x="6706403" y="6733973"/>
              <a:ext cx="2304245" cy="6418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defRPr/>
              </a:pPr>
              <a:r>
                <a:rPr lang="sv-SE" b="1" dirty="0" err="1">
                  <a:solidFill>
                    <a:srgbClr val="FF0000"/>
                  </a:solidFill>
                  <a:latin typeface="Tahoma" pitchFamily="34" charset="0"/>
                  <a:ea typeface="Tahoma" pitchFamily="34" charset="0"/>
                  <a:cs typeface="Tahoma" pitchFamily="34" charset="0"/>
                </a:rPr>
                <a:t>Numéro</a:t>
              </a:r>
              <a:r>
                <a:rPr lang="sv-SE" b="1" dirty="0">
                  <a:solidFill>
                    <a:srgbClr val="FF0000"/>
                  </a:solidFill>
                  <a:latin typeface="Tahoma" pitchFamily="34" charset="0"/>
                  <a:ea typeface="Tahoma" pitchFamily="34" charset="0"/>
                  <a:cs typeface="Tahoma" pitchFamily="34" charset="0"/>
                </a:rPr>
                <a:t> du </a:t>
              </a:r>
              <a:r>
                <a:rPr lang="sv-SE" b="1" dirty="0" err="1">
                  <a:solidFill>
                    <a:srgbClr val="FF0000"/>
                  </a:solidFill>
                  <a:latin typeface="Tahoma" pitchFamily="34" charset="0"/>
                  <a:ea typeface="Tahoma" pitchFamily="34" charset="0"/>
                  <a:cs typeface="Tahoma" pitchFamily="34" charset="0"/>
                </a:rPr>
                <a:t>bénéficiaire</a:t>
              </a:r>
              <a:endParaRPr lang="sv-SE" b="1" dirty="0">
                <a:solidFill>
                  <a:schemeClr val="bg1"/>
                </a:solidFill>
                <a:latin typeface="Tahoma" pitchFamily="34" charset="0"/>
                <a:ea typeface="Tahoma" pitchFamily="34" charset="0"/>
                <a:cs typeface="Tahoma" pitchFamily="34" charset="0"/>
              </a:endParaRPr>
            </a:p>
          </p:txBody>
        </p:sp>
      </p:grpSp>
      <p:sp>
        <p:nvSpPr>
          <p:cNvPr id="18" name="Ellips 7"/>
          <p:cNvSpPr>
            <a:spLocks noChangeArrowheads="1"/>
          </p:cNvSpPr>
          <p:nvPr/>
        </p:nvSpPr>
        <p:spPr bwMode="auto">
          <a:xfrm>
            <a:off x="5508105" y="3645024"/>
            <a:ext cx="2880320" cy="785813"/>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a:t>Facture</a:t>
            </a:r>
            <a:r>
              <a:rPr lang="sv-SE" dirty="0"/>
              <a:t> avec </a:t>
            </a:r>
            <a:r>
              <a:rPr lang="sv-SE" dirty="0" err="1"/>
              <a:t>ou</a:t>
            </a:r>
            <a:r>
              <a:rPr lang="sv-SE" dirty="0"/>
              <a:t> sans OCR</a:t>
            </a:r>
          </a:p>
        </p:txBody>
      </p:sp>
      <p:sp>
        <p:nvSpPr>
          <p:cNvPr id="3" name="Platshållare för innehåll 2"/>
          <p:cNvSpPr>
            <a:spLocks noGrp="1"/>
          </p:cNvSpPr>
          <p:nvPr>
            <p:ph idx="1"/>
          </p:nvPr>
        </p:nvSpPr>
        <p:spPr/>
        <p:txBody>
          <a:bodyPr/>
          <a:lstStyle/>
          <a:p>
            <a:pPr marL="0" indent="0">
              <a:buNone/>
            </a:pPr>
            <a:r>
              <a:rPr lang="sv-SE" dirty="0"/>
              <a:t>	Avec OCR			Sans OCR</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316163"/>
            <a:ext cx="5991225" cy="3810000"/>
          </a:xfrm>
          <a:prstGeom prst="rect">
            <a:avLst/>
          </a:prstGeom>
        </p:spPr>
      </p:pic>
    </p:spTree>
    <p:extLst>
      <p:ext uri="{BB962C8B-B14F-4D97-AF65-F5344CB8AC3E}">
        <p14:creationId xmlns:p14="http://schemas.microsoft.com/office/powerpoint/2010/main" val="264624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836712"/>
            <a:ext cx="8229600" cy="1296144"/>
          </a:xfrm>
        </p:spPr>
        <p:txBody>
          <a:bodyPr>
            <a:normAutofit/>
          </a:bodyPr>
          <a:lstStyle/>
          <a:p>
            <a:pPr marL="0" indent="0" eaLnBrk="1" hangingPunct="1">
              <a:buNone/>
            </a:pPr>
            <a:r>
              <a:rPr lang="sv-SE" sz="2400" dirty="0" err="1">
                <a:latin typeface="Tahoma" pitchFamily="34" charset="0"/>
                <a:ea typeface="Tahoma" pitchFamily="34" charset="0"/>
                <a:cs typeface="Tahoma" pitchFamily="34" charset="0"/>
              </a:rPr>
              <a:t>Lorsque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fini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déconnectez</a:t>
            </a:r>
            <a:r>
              <a:rPr lang="sv-SE" sz="2400" dirty="0">
                <a:latin typeface="Tahoma" pitchFamily="34" charset="0"/>
                <a:ea typeface="Tahoma" pitchFamily="34" charset="0"/>
                <a:cs typeface="Tahoma" pitchFamily="34" charset="0"/>
              </a:rPr>
              <a:t> en </a:t>
            </a:r>
            <a:r>
              <a:rPr lang="sv-SE" sz="2400" dirty="0" err="1">
                <a:latin typeface="Tahoma" pitchFamily="34" charset="0"/>
                <a:ea typeface="Tahoma" pitchFamily="34" charset="0"/>
                <a:cs typeface="Tahoma" pitchFamily="34" charset="0"/>
              </a:rPr>
              <a:t>cliquant</a:t>
            </a:r>
            <a:r>
              <a:rPr lang="sv-SE" sz="2400" dirty="0">
                <a:latin typeface="Tahoma" pitchFamily="34" charset="0"/>
                <a:ea typeface="Tahoma" pitchFamily="34" charset="0"/>
                <a:cs typeface="Tahoma" pitchFamily="34" charset="0"/>
              </a:rPr>
              <a:t> sur  </a:t>
            </a:r>
            <a:r>
              <a:rPr lang="sv-SE" sz="2400" b="1" dirty="0">
                <a:latin typeface="Tahoma" pitchFamily="34" charset="0"/>
                <a:ea typeface="Tahoma" pitchFamily="34" charset="0"/>
                <a:cs typeface="Tahoma" pitchFamily="34" charset="0"/>
              </a:rPr>
              <a:t>Se </a:t>
            </a:r>
            <a:r>
              <a:rPr lang="sv-SE" sz="2400" b="1" dirty="0" err="1">
                <a:latin typeface="Tahoma" pitchFamily="34" charset="0"/>
                <a:ea typeface="Tahoma" pitchFamily="34" charset="0"/>
                <a:cs typeface="Tahoma" pitchFamily="34" charset="0"/>
              </a:rPr>
              <a:t>déconnecter</a:t>
            </a:r>
            <a:r>
              <a:rPr lang="sv-SE" sz="2400" b="1"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tout</a:t>
            </a:r>
            <a:r>
              <a:rPr lang="sv-SE" sz="2400" dirty="0">
                <a:latin typeface="Tahoma" pitchFamily="34" charset="0"/>
                <a:ea typeface="Tahoma" pitchFamily="34" charset="0"/>
                <a:cs typeface="Tahoma" pitchFamily="34" charset="0"/>
              </a:rPr>
              <a:t> en bas, dans le </a:t>
            </a:r>
            <a:r>
              <a:rPr lang="sv-SE" sz="2400" dirty="0" err="1">
                <a:latin typeface="Tahoma" pitchFamily="34" charset="0"/>
                <a:ea typeface="Tahoma" pitchFamily="34" charset="0"/>
                <a:cs typeface="Tahoma" pitchFamily="34" charset="0"/>
              </a:rPr>
              <a:t>menu</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gauche</a:t>
            </a:r>
            <a:r>
              <a:rPr lang="sv-SE" sz="2400" dirty="0">
                <a:latin typeface="Tahoma" pitchFamily="34" charset="0"/>
                <a:ea typeface="Tahoma" pitchFamily="34" charset="0"/>
                <a:cs typeface="Tahoma"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4160922023"/>
              </p:ext>
            </p:extLst>
          </p:nvPr>
        </p:nvGraphicFramePr>
        <p:xfrm>
          <a:off x="3347864" y="1916832"/>
          <a:ext cx="2016224" cy="4422068"/>
        </p:xfrm>
        <a:graphic>
          <a:graphicData uri="http://schemas.openxmlformats.org/presentationml/2006/ole">
            <mc:AlternateContent xmlns:mc="http://schemas.openxmlformats.org/markup-compatibility/2006">
              <mc:Choice xmlns:v="urn:schemas-microsoft-com:vml" Requires="v">
                <p:oleObj r:id="rId2" imgW="3060000" imgH="7872840" progId="">
                  <p:embed/>
                </p:oleObj>
              </mc:Choice>
              <mc:Fallback>
                <p:oleObj r:id="rId2" imgW="3060000" imgH="7872840" progId="">
                  <p:embed/>
                  <p:pic>
                    <p:nvPicPr>
                      <p:cNvPr id="0" name=""/>
                      <p:cNvPicPr/>
                      <p:nvPr/>
                    </p:nvPicPr>
                    <p:blipFill>
                      <a:blip r:embed="rId3"/>
                      <a:stretch>
                        <a:fillRect/>
                      </a:stretch>
                    </p:blipFill>
                    <p:spPr>
                      <a:xfrm>
                        <a:off x="3347864" y="1916832"/>
                        <a:ext cx="2016224" cy="442206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a:t>Ouvrir</a:t>
            </a:r>
            <a:r>
              <a:rPr lang="sv-SE" dirty="0"/>
              <a:t>/</a:t>
            </a:r>
            <a:r>
              <a:rPr lang="sv-SE" dirty="0" err="1"/>
              <a:t>Fermer</a:t>
            </a:r>
            <a:r>
              <a:rPr lang="sv-SE" dirty="0"/>
              <a:t> </a:t>
            </a:r>
            <a:r>
              <a:rPr lang="sv-SE" dirty="0" err="1"/>
              <a:t>votre</a:t>
            </a:r>
            <a:r>
              <a:rPr lang="sv-SE" dirty="0"/>
              <a:t> carte </a:t>
            </a:r>
            <a:r>
              <a:rPr lang="sv-SE" dirty="0" err="1"/>
              <a:t>pour</a:t>
            </a:r>
            <a:r>
              <a:rPr lang="sv-SE" dirty="0"/>
              <a:t> les </a:t>
            </a:r>
            <a:r>
              <a:rPr lang="sv-SE" dirty="0" err="1"/>
              <a:t>achats</a:t>
            </a:r>
            <a:r>
              <a:rPr lang="sv-SE" dirty="0"/>
              <a:t> sur Internet</a:t>
            </a:r>
          </a:p>
        </p:txBody>
      </p:sp>
      <p:sp>
        <p:nvSpPr>
          <p:cNvPr id="3" name="Platshållare för innehåll 2"/>
          <p:cNvSpPr>
            <a:spLocks noGrp="1"/>
          </p:cNvSpPr>
          <p:nvPr>
            <p:ph idx="1"/>
          </p:nvPr>
        </p:nvSpPr>
        <p:spPr/>
        <p:txBody>
          <a:bodyPr>
            <a:normAutofit fontScale="55000" lnSpcReduction="20000"/>
          </a:bodyPr>
          <a:lstStyle/>
          <a:p>
            <a:r>
              <a:rPr lang="sv-SE" dirty="0" err="1"/>
              <a:t>Pour</a:t>
            </a:r>
            <a:r>
              <a:rPr lang="sv-SE" dirty="0"/>
              <a:t> </a:t>
            </a:r>
            <a:r>
              <a:rPr lang="sv-SE" dirty="0" err="1"/>
              <a:t>pouvoir</a:t>
            </a:r>
            <a:r>
              <a:rPr lang="sv-SE" dirty="0"/>
              <a:t> faire des </a:t>
            </a:r>
            <a:r>
              <a:rPr lang="sv-SE" dirty="0" err="1"/>
              <a:t>achats</a:t>
            </a:r>
            <a:r>
              <a:rPr lang="sv-SE" dirty="0"/>
              <a:t> en </a:t>
            </a:r>
            <a:r>
              <a:rPr lang="sv-SE" dirty="0" err="1"/>
              <a:t>ligne</a:t>
            </a:r>
            <a:r>
              <a:rPr lang="sv-SE" dirty="0"/>
              <a:t> avec </a:t>
            </a:r>
            <a:r>
              <a:rPr lang="sv-SE" dirty="0" err="1"/>
              <a:t>votre</a:t>
            </a:r>
            <a:r>
              <a:rPr lang="sv-SE" dirty="0"/>
              <a:t> carte, </a:t>
            </a:r>
            <a:r>
              <a:rPr lang="sv-SE" dirty="0" err="1"/>
              <a:t>vous</a:t>
            </a:r>
            <a:r>
              <a:rPr lang="sv-SE" dirty="0"/>
              <a:t> </a:t>
            </a:r>
            <a:r>
              <a:rPr lang="sv-SE" dirty="0" err="1"/>
              <a:t>devez</a:t>
            </a:r>
            <a:r>
              <a:rPr lang="sv-SE" dirty="0"/>
              <a:t> </a:t>
            </a:r>
            <a:r>
              <a:rPr lang="sv-SE" dirty="0" err="1"/>
              <a:t>ouvrir</a:t>
            </a:r>
            <a:r>
              <a:rPr lang="sv-SE" dirty="0"/>
              <a:t> </a:t>
            </a:r>
            <a:r>
              <a:rPr lang="sv-SE" dirty="0" err="1"/>
              <a:t>votre</a:t>
            </a:r>
            <a:r>
              <a:rPr lang="sv-SE" dirty="0"/>
              <a:t> carte aux </a:t>
            </a:r>
            <a:r>
              <a:rPr lang="sv-SE" dirty="0" err="1"/>
              <a:t>achats</a:t>
            </a:r>
            <a:r>
              <a:rPr lang="sv-SE" dirty="0"/>
              <a:t> en </a:t>
            </a:r>
            <a:r>
              <a:rPr lang="sv-SE" dirty="0" err="1"/>
              <a:t>ligne</a:t>
            </a:r>
            <a:r>
              <a:rPr lang="sv-SE" dirty="0"/>
              <a:t>, </a:t>
            </a:r>
            <a:r>
              <a:rPr lang="sv-SE" dirty="0" err="1"/>
              <a:t>ce</a:t>
            </a:r>
            <a:r>
              <a:rPr lang="sv-SE" dirty="0"/>
              <a:t> </a:t>
            </a:r>
            <a:r>
              <a:rPr lang="sv-SE" dirty="0" err="1"/>
              <a:t>que</a:t>
            </a:r>
            <a:r>
              <a:rPr lang="sv-SE" dirty="0"/>
              <a:t> </a:t>
            </a:r>
            <a:r>
              <a:rPr lang="sv-SE" dirty="0" err="1"/>
              <a:t>vous</a:t>
            </a:r>
            <a:r>
              <a:rPr lang="sv-SE" dirty="0"/>
              <a:t> </a:t>
            </a:r>
            <a:r>
              <a:rPr lang="sv-SE" dirty="0" err="1"/>
              <a:t>faites</a:t>
            </a:r>
            <a:r>
              <a:rPr lang="sv-SE" dirty="0"/>
              <a:t> </a:t>
            </a:r>
            <a:r>
              <a:rPr lang="sv-SE" dirty="0" err="1"/>
              <a:t>facilement</a:t>
            </a:r>
            <a:r>
              <a:rPr lang="sv-SE" dirty="0"/>
              <a:t> sur la </a:t>
            </a:r>
            <a:r>
              <a:rPr lang="sv-SE" dirty="0" err="1"/>
              <a:t>banque</a:t>
            </a:r>
            <a:r>
              <a:rPr lang="sv-SE" dirty="0"/>
              <a:t> Internet </a:t>
            </a:r>
            <a:r>
              <a:rPr lang="sv-SE" dirty="0" err="1"/>
              <a:t>ou</a:t>
            </a:r>
            <a:r>
              <a:rPr lang="sv-SE" dirty="0"/>
              <a:t> dans </a:t>
            </a:r>
            <a:r>
              <a:rPr lang="sv-SE" dirty="0" err="1"/>
              <a:t>l’application</a:t>
            </a:r>
            <a:r>
              <a:rPr lang="sv-SE" dirty="0"/>
              <a:t>. </a:t>
            </a:r>
          </a:p>
          <a:p>
            <a:endParaRPr lang="sv-SE" dirty="0"/>
          </a:p>
          <a:p>
            <a:r>
              <a:rPr lang="sv-SE" dirty="0"/>
              <a:t>Si </a:t>
            </a:r>
            <a:r>
              <a:rPr lang="sv-SE" dirty="0" err="1"/>
              <a:t>vous</a:t>
            </a:r>
            <a:r>
              <a:rPr lang="sv-SE" dirty="0"/>
              <a:t> </a:t>
            </a:r>
            <a:r>
              <a:rPr lang="sv-SE" dirty="0" err="1"/>
              <a:t>avez</a:t>
            </a:r>
            <a:r>
              <a:rPr lang="sv-SE" dirty="0"/>
              <a:t> </a:t>
            </a:r>
            <a:r>
              <a:rPr lang="sv-SE" dirty="0" err="1"/>
              <a:t>une</a:t>
            </a:r>
            <a:r>
              <a:rPr lang="sv-SE" dirty="0"/>
              <a:t> carte </a:t>
            </a:r>
            <a:r>
              <a:rPr lang="sv-SE" dirty="0" err="1"/>
              <a:t>bancaire</a:t>
            </a:r>
            <a:r>
              <a:rPr lang="sv-SE" dirty="0"/>
              <a:t> </a:t>
            </a:r>
            <a:r>
              <a:rPr lang="sv-SE" dirty="0" err="1"/>
              <a:t>toute</a:t>
            </a:r>
            <a:r>
              <a:rPr lang="sv-SE" dirty="0"/>
              <a:t> nouvelle, il faut </a:t>
            </a:r>
            <a:r>
              <a:rPr lang="sv-SE" dirty="0" err="1"/>
              <a:t>d’abord</a:t>
            </a:r>
            <a:r>
              <a:rPr lang="sv-SE" dirty="0"/>
              <a:t> </a:t>
            </a:r>
            <a:r>
              <a:rPr lang="sv-SE" dirty="0" err="1"/>
              <a:t>activert</a:t>
            </a:r>
            <a:r>
              <a:rPr lang="sv-SE" dirty="0"/>
              <a:t> la carte avant de </a:t>
            </a:r>
            <a:r>
              <a:rPr lang="sv-SE" dirty="0" err="1"/>
              <a:t>l’ouvrir</a:t>
            </a:r>
            <a:r>
              <a:rPr lang="sv-SE" dirty="0"/>
              <a:t> aux </a:t>
            </a:r>
            <a:r>
              <a:rPr lang="sv-SE" dirty="0" err="1"/>
              <a:t>achats</a:t>
            </a:r>
            <a:r>
              <a:rPr lang="sv-SE" dirty="0"/>
              <a:t> Internet. </a:t>
            </a:r>
            <a:r>
              <a:rPr lang="sv-SE" dirty="0" err="1"/>
              <a:t>Voici</a:t>
            </a:r>
            <a:r>
              <a:rPr lang="sv-SE" dirty="0"/>
              <a:t> </a:t>
            </a:r>
            <a:r>
              <a:rPr lang="sv-SE" dirty="0" err="1"/>
              <a:t>comment</a:t>
            </a:r>
            <a:r>
              <a:rPr lang="sv-SE" dirty="0"/>
              <a:t> </a:t>
            </a:r>
            <a:r>
              <a:rPr lang="sv-SE" dirty="0" err="1"/>
              <a:t>activer</a:t>
            </a:r>
            <a:r>
              <a:rPr lang="sv-SE" dirty="0"/>
              <a:t> </a:t>
            </a:r>
            <a:r>
              <a:rPr lang="sv-SE" dirty="0" err="1"/>
              <a:t>votre</a:t>
            </a:r>
            <a:r>
              <a:rPr lang="sv-SE" dirty="0"/>
              <a:t> nouvelle carte </a:t>
            </a:r>
            <a:r>
              <a:rPr lang="sv-SE" dirty="0" err="1"/>
              <a:t>bancaire</a:t>
            </a:r>
            <a:r>
              <a:rPr lang="sv-SE" dirty="0"/>
              <a:t>. </a:t>
            </a:r>
          </a:p>
          <a:p>
            <a:endParaRPr lang="sv-SE" dirty="0"/>
          </a:p>
          <a:p>
            <a:r>
              <a:rPr lang="sv-SE" dirty="0" err="1"/>
              <a:t>Aussitôt</a:t>
            </a:r>
            <a:r>
              <a:rPr lang="sv-SE" dirty="0"/>
              <a:t> </a:t>
            </a:r>
            <a:r>
              <a:rPr lang="sv-SE" dirty="0" err="1"/>
              <a:t>que</a:t>
            </a:r>
            <a:r>
              <a:rPr lang="sv-SE" dirty="0"/>
              <a:t> </a:t>
            </a:r>
            <a:r>
              <a:rPr lang="sv-SE" dirty="0" err="1"/>
              <a:t>vous</a:t>
            </a:r>
            <a:r>
              <a:rPr lang="sv-SE" dirty="0"/>
              <a:t> </a:t>
            </a:r>
            <a:r>
              <a:rPr lang="sv-SE" dirty="0" err="1"/>
              <a:t>avez</a:t>
            </a:r>
            <a:r>
              <a:rPr lang="sv-SE" dirty="0"/>
              <a:t> </a:t>
            </a:r>
            <a:r>
              <a:rPr lang="sv-SE" dirty="0" err="1"/>
              <a:t>ouvert</a:t>
            </a:r>
            <a:r>
              <a:rPr lang="sv-SE" dirty="0"/>
              <a:t> </a:t>
            </a:r>
            <a:r>
              <a:rPr lang="sv-SE" dirty="0" err="1"/>
              <a:t>votre</a:t>
            </a:r>
            <a:r>
              <a:rPr lang="sv-SE" dirty="0"/>
              <a:t> carte </a:t>
            </a:r>
            <a:r>
              <a:rPr lang="sv-SE" dirty="0" err="1"/>
              <a:t>pour</a:t>
            </a:r>
            <a:r>
              <a:rPr lang="sv-SE" dirty="0"/>
              <a:t> les </a:t>
            </a:r>
            <a:r>
              <a:rPr lang="sv-SE" dirty="0" err="1"/>
              <a:t>achats</a:t>
            </a:r>
            <a:r>
              <a:rPr lang="sv-SE" dirty="0"/>
              <a:t> en </a:t>
            </a:r>
            <a:r>
              <a:rPr lang="sv-SE" dirty="0" err="1"/>
              <a:t>ligne</a:t>
            </a:r>
            <a:r>
              <a:rPr lang="sv-SE" dirty="0"/>
              <a:t>, </a:t>
            </a:r>
            <a:r>
              <a:rPr lang="sv-SE" dirty="0" err="1"/>
              <a:t>vous</a:t>
            </a:r>
            <a:r>
              <a:rPr lang="sv-SE" dirty="0"/>
              <a:t> </a:t>
            </a:r>
            <a:r>
              <a:rPr lang="sv-SE" dirty="0" err="1"/>
              <a:t>pouvez</a:t>
            </a:r>
            <a:r>
              <a:rPr lang="sv-SE" dirty="0"/>
              <a:t> </a:t>
            </a:r>
            <a:r>
              <a:rPr lang="sv-SE" dirty="0" err="1"/>
              <a:t>commencer</a:t>
            </a:r>
            <a:r>
              <a:rPr lang="sv-SE" dirty="0"/>
              <a:t> à </a:t>
            </a:r>
            <a:r>
              <a:rPr lang="sv-SE" dirty="0" err="1"/>
              <a:t>l’utiliser</a:t>
            </a:r>
            <a:r>
              <a:rPr lang="sv-SE" dirty="0"/>
              <a:t> sur Internet. Dans les boutiques </a:t>
            </a:r>
            <a:r>
              <a:rPr lang="sv-SE" dirty="0" err="1"/>
              <a:t>affiliées</a:t>
            </a:r>
            <a:r>
              <a:rPr lang="sv-SE" dirty="0"/>
              <a:t> à Mastercard </a:t>
            </a:r>
            <a:r>
              <a:rPr lang="sv-SE" dirty="0" err="1"/>
              <a:t>Identity</a:t>
            </a:r>
            <a:r>
              <a:rPr lang="sv-SE" dirty="0"/>
              <a:t> Check </a:t>
            </a:r>
            <a:r>
              <a:rPr lang="sv-SE" dirty="0" err="1"/>
              <a:t>vous</a:t>
            </a:r>
            <a:r>
              <a:rPr lang="sv-SE" dirty="0"/>
              <a:t> </a:t>
            </a:r>
            <a:r>
              <a:rPr lang="sv-SE" dirty="0" err="1"/>
              <a:t>devrez</a:t>
            </a:r>
            <a:r>
              <a:rPr lang="sv-SE" dirty="0"/>
              <a:t> </a:t>
            </a:r>
            <a:r>
              <a:rPr lang="sv-SE" dirty="0" err="1"/>
              <a:t>confirmer</a:t>
            </a:r>
            <a:r>
              <a:rPr lang="sv-SE" dirty="0"/>
              <a:t> </a:t>
            </a:r>
            <a:r>
              <a:rPr lang="sv-SE" dirty="0" err="1"/>
              <a:t>votre</a:t>
            </a:r>
            <a:r>
              <a:rPr lang="sv-SE" dirty="0"/>
              <a:t> </a:t>
            </a:r>
            <a:r>
              <a:rPr lang="sv-SE" dirty="0" err="1"/>
              <a:t>achat</a:t>
            </a:r>
            <a:r>
              <a:rPr lang="sv-SE" dirty="0"/>
              <a:t> à </a:t>
            </a:r>
            <a:r>
              <a:rPr lang="sv-SE" dirty="0" err="1"/>
              <a:t>l’aide</a:t>
            </a:r>
            <a:r>
              <a:rPr lang="sv-SE" dirty="0"/>
              <a:t> du </a:t>
            </a:r>
            <a:r>
              <a:rPr lang="sv-SE" dirty="0" err="1"/>
              <a:t>logiciel</a:t>
            </a:r>
            <a:r>
              <a:rPr lang="sv-SE" dirty="0"/>
              <a:t> de </a:t>
            </a:r>
            <a:r>
              <a:rPr lang="sv-SE" dirty="0" err="1"/>
              <a:t>sécurité</a:t>
            </a:r>
            <a:r>
              <a:rPr lang="sv-SE" dirty="0"/>
              <a:t> </a:t>
            </a:r>
          </a:p>
          <a:p>
            <a:r>
              <a:rPr lang="sv-SE" dirty="0"/>
              <a:t>Mobilt </a:t>
            </a:r>
            <a:r>
              <a:rPr lang="sv-SE" dirty="0" err="1"/>
              <a:t>BankID</a:t>
            </a:r>
            <a:r>
              <a:rPr lang="sv-SE" dirty="0"/>
              <a:t>. Si </a:t>
            </a:r>
            <a:r>
              <a:rPr lang="sv-SE" dirty="0" err="1"/>
              <a:t>vous</a:t>
            </a:r>
            <a:r>
              <a:rPr lang="sv-SE" dirty="0"/>
              <a:t> </a:t>
            </a:r>
            <a:r>
              <a:rPr lang="sv-SE" dirty="0" err="1"/>
              <a:t>n’avez</a:t>
            </a:r>
            <a:r>
              <a:rPr lang="sv-SE" dirty="0"/>
              <a:t> </a:t>
            </a:r>
            <a:r>
              <a:rPr lang="sv-SE" dirty="0" err="1"/>
              <a:t>pas</a:t>
            </a:r>
            <a:r>
              <a:rPr lang="sv-SE" dirty="0"/>
              <a:t> la </a:t>
            </a:r>
            <a:r>
              <a:rPr lang="sv-SE" dirty="0" err="1"/>
              <a:t>possibilité</a:t>
            </a:r>
            <a:r>
              <a:rPr lang="sv-SE" dirty="0"/>
              <a:t> </a:t>
            </a:r>
            <a:r>
              <a:rPr lang="sv-SE" dirty="0" err="1"/>
              <a:t>d’utiliser</a:t>
            </a:r>
            <a:r>
              <a:rPr lang="sv-SE" dirty="0"/>
              <a:t> Mobilt </a:t>
            </a:r>
            <a:r>
              <a:rPr lang="sv-SE" dirty="0" err="1"/>
              <a:t>BankID</a:t>
            </a:r>
            <a:r>
              <a:rPr lang="sv-SE" dirty="0"/>
              <a:t>, </a:t>
            </a:r>
            <a:r>
              <a:rPr lang="sv-SE" dirty="0" err="1"/>
              <a:t>vous</a:t>
            </a:r>
            <a:r>
              <a:rPr lang="sv-SE" dirty="0"/>
              <a:t> </a:t>
            </a:r>
            <a:r>
              <a:rPr lang="sv-SE" dirty="0" err="1"/>
              <a:t>pouvez</a:t>
            </a:r>
            <a:r>
              <a:rPr lang="sv-SE" dirty="0"/>
              <a:t> </a:t>
            </a:r>
            <a:r>
              <a:rPr lang="sv-SE" dirty="0" err="1"/>
              <a:t>alors</a:t>
            </a:r>
            <a:r>
              <a:rPr lang="sv-SE" dirty="0"/>
              <a:t> </a:t>
            </a:r>
            <a:r>
              <a:rPr lang="sv-SE" dirty="0" err="1"/>
              <a:t>confirmer</a:t>
            </a:r>
            <a:r>
              <a:rPr lang="sv-SE" dirty="0"/>
              <a:t> </a:t>
            </a:r>
            <a:r>
              <a:rPr lang="sv-SE" dirty="0" err="1"/>
              <a:t>vos</a:t>
            </a:r>
            <a:r>
              <a:rPr lang="sv-SE" dirty="0"/>
              <a:t> </a:t>
            </a:r>
            <a:r>
              <a:rPr lang="sv-SE" dirty="0" err="1"/>
              <a:t>achats</a:t>
            </a:r>
            <a:r>
              <a:rPr lang="sv-SE" dirty="0"/>
              <a:t> avec </a:t>
            </a:r>
            <a:r>
              <a:rPr lang="sv-SE" dirty="0" err="1"/>
              <a:t>un</a:t>
            </a:r>
            <a:r>
              <a:rPr lang="sv-SE" dirty="0"/>
              <a:t> mot de </a:t>
            </a:r>
            <a:r>
              <a:rPr lang="sv-SE" dirty="0" err="1"/>
              <a:t>passe</a:t>
            </a:r>
            <a:r>
              <a:rPr lang="sv-SE" dirty="0"/>
              <a:t> et des SMS:</a:t>
            </a:r>
          </a:p>
          <a:p>
            <a:endParaRPr lang="sv-SE" dirty="0"/>
          </a:p>
          <a:p>
            <a:r>
              <a:rPr lang="sv-SE" dirty="0">
                <a:hlinkClick r:id="rId2"/>
              </a:rPr>
              <a:t>https://www.swedbank.se/privat/kort-och-betala/kort/sa-fungerar-ditt-kort/handla-med-kort-pa-natet/oppna-stang-ditt-kort-for-internetkop.html</a:t>
            </a:r>
            <a:endParaRPr lang="sv-SE" dirty="0"/>
          </a:p>
          <a:p>
            <a:endParaRPr lang="sv-SE" dirty="0"/>
          </a:p>
        </p:txBody>
      </p:sp>
    </p:spTree>
    <p:extLst>
      <p:ext uri="{BB962C8B-B14F-4D97-AF65-F5344CB8AC3E}">
        <p14:creationId xmlns:p14="http://schemas.microsoft.com/office/powerpoint/2010/main" val="5540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72" y="1556792"/>
            <a:ext cx="9144000" cy="830997"/>
          </a:xfrm>
          <a:prstGeom prst="rect">
            <a:avLst/>
          </a:prstGeom>
          <a:noFill/>
          <a:ln w="9525">
            <a:noFill/>
            <a:miter lim="800000"/>
            <a:headEnd/>
            <a:tailEnd/>
          </a:ln>
        </p:spPr>
        <p:txBody>
          <a:bodyPr wrap="square">
            <a:spAutoFit/>
          </a:bodyPr>
          <a:lstStyle/>
          <a:p>
            <a:pPr algn="ctr" rtl="1"/>
            <a:r>
              <a:rPr lang="sv-SE" sz="4800" dirty="0" err="1">
                <a:latin typeface="Tahoma" pitchFamily="34" charset="0"/>
                <a:ea typeface="Tahoma" pitchFamily="34" charset="0"/>
                <a:cs typeface="Tahoma" pitchFamily="34" charset="0"/>
              </a:rPr>
              <a:t>Procurez-vous</a:t>
            </a:r>
            <a:r>
              <a:rPr lang="sv-SE" sz="4800" dirty="0">
                <a:latin typeface="Tahoma" pitchFamily="34" charset="0"/>
                <a:ea typeface="Tahoma" pitchFamily="34" charset="0"/>
                <a:cs typeface="Tahoma" pitchFamily="34" charset="0"/>
              </a:rPr>
              <a:t> Mobil bank-ID</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068960"/>
            <a:ext cx="2476500" cy="3028950"/>
          </a:xfrm>
          <a:prstGeom prst="rect">
            <a:avLst/>
          </a:prstGeom>
        </p:spPr>
      </p:pic>
    </p:spTree>
    <p:extLst>
      <p:ext uri="{BB962C8B-B14F-4D97-AF65-F5344CB8AC3E}">
        <p14:creationId xmlns:p14="http://schemas.microsoft.com/office/powerpoint/2010/main" val="1326829674"/>
      </p:ext>
    </p:extLst>
  </p:cSld>
  <p:clrMapOvr>
    <a:masterClrMapping/>
  </p:clrMapOvr>
  <p:transition>
    <p:wheel spokes="8"/>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794</Words>
  <Application>Microsoft Office PowerPoint</Application>
  <PresentationFormat>Bildspel på skärmen (4:3)</PresentationFormat>
  <Paragraphs>90</Paragraphs>
  <Slides>18</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0</vt:i4>
      </vt:variant>
      <vt:variant>
        <vt:lpstr>Bildrubriker</vt:lpstr>
      </vt:variant>
      <vt:variant>
        <vt:i4>18</vt:i4>
      </vt:variant>
    </vt:vector>
  </HeadingPairs>
  <TitlesOfParts>
    <vt:vector size="24" baseType="lpstr">
      <vt:lpstr>Arial</vt:lpstr>
      <vt:lpstr>Calibri</vt:lpstr>
      <vt:lpstr>Calibri Light</vt:lpstr>
      <vt:lpstr>Tahoma</vt:lpstr>
      <vt:lpstr>Times New Roman</vt:lpstr>
      <vt:lpstr>Thème Office</vt:lpstr>
      <vt:lpstr>PowerPoint-presentation</vt:lpstr>
      <vt:lpstr>PowerPoint-presentation</vt:lpstr>
      <vt:lpstr>PowerPoint-presentation</vt:lpstr>
      <vt:lpstr>Réglez vos factures depuis votre compte bancaire sur Internet</vt:lpstr>
      <vt:lpstr>PowerPoint-presentation</vt:lpstr>
      <vt:lpstr>Facture avec ou sans OCR</vt:lpstr>
      <vt:lpstr>PowerPoint-presentation</vt:lpstr>
      <vt:lpstr>Ouvrir/Fermer votre carte pour les achats sur Internet</vt:lpstr>
      <vt:lpstr>PowerPoint-presentation</vt:lpstr>
      <vt:lpstr>Mobil bank ID</vt:lpstr>
      <vt:lpstr>PowerPoint-presentation</vt:lpstr>
      <vt:lpstr>Swedbank App</vt:lpstr>
      <vt:lpstr>Menu dans l’appli Swedbank</vt:lpstr>
      <vt:lpstr>Betala räkningar</vt:lpstr>
      <vt:lpstr>Transférer des fonds</vt:lpstr>
      <vt:lpstr>Swish Swish vous permet d’envoyer et de recevoir rapidement des fonds, en toute sécurité, sur votre numéro de portable, qui est connecté à votre compte bancaire. L’argent est envoyé immédiatement, même si le bénéficiaire a une autre banque.   </vt:lpstr>
      <vt:lpstr>Rechargez votre porte-monnaie électronique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Gervais</dc:creator>
  <cp:lastModifiedBy>Eklund Lars T</cp:lastModifiedBy>
  <cp:revision>24</cp:revision>
  <dcterms:modified xsi:type="dcterms:W3CDTF">2023-11-20T10:28:25Z</dcterms:modified>
</cp:coreProperties>
</file>