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59"/>
  </p:notesMasterIdLst>
  <p:sldIdLst>
    <p:sldId id="316" r:id="rId2"/>
    <p:sldId id="257" r:id="rId3"/>
    <p:sldId id="260" r:id="rId4"/>
    <p:sldId id="258" r:id="rId5"/>
    <p:sldId id="259" r:id="rId6"/>
    <p:sldId id="261" r:id="rId7"/>
    <p:sldId id="262" r:id="rId8"/>
    <p:sldId id="263" r:id="rId9"/>
    <p:sldId id="264" r:id="rId10"/>
    <p:sldId id="265"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13" r:id="rId56"/>
    <p:sldId id="314" r:id="rId57"/>
    <p:sldId id="315" r:id="rId58"/>
  </p:sldIdLst>
  <p:sldSz cx="9144000" cy="6858000" type="screen4x3"/>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FF9999"/>
    <a:srgbClr val="CC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3" autoAdjust="0"/>
    <p:restoredTop sz="94712" autoAdjust="0"/>
  </p:normalViewPr>
  <p:slideViewPr>
    <p:cSldViewPr>
      <p:cViewPr varScale="1">
        <p:scale>
          <a:sx n="91" d="100"/>
          <a:sy n="91" d="100"/>
        </p:scale>
        <p:origin x="4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E5EC1DC-4972-4E92-9B2D-437C450648F5}" type="slidenum">
              <a:rPr lang="sv-SE"/>
              <a:pPr>
                <a:defRPr/>
              </a:pPr>
              <a:t>‹#›</a:t>
            </a:fld>
            <a:endParaRPr lang="sv-SE"/>
          </a:p>
        </p:txBody>
      </p:sp>
    </p:spTree>
    <p:extLst>
      <p:ext uri="{BB962C8B-B14F-4D97-AF65-F5344CB8AC3E}">
        <p14:creationId xmlns:p14="http://schemas.microsoft.com/office/powerpoint/2010/main" val="1097556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
              <a:latin typeface="Arial" charset="0"/>
              <a:cs typeface="Arial" charset="0"/>
            </a:endParaRPr>
          </a:p>
        </p:txBody>
      </p:sp>
      <p:sp>
        <p:nvSpPr>
          <p:cNvPr id="37891" name="Slide Number Placeholder 3"/>
          <p:cNvSpPr>
            <a:spLocks noGrp="1"/>
          </p:cNvSpPr>
          <p:nvPr>
            <p:ph type="sldNum" sz="quarter" idx="5"/>
          </p:nvPr>
        </p:nvSpPr>
        <p:spPr>
          <a:noFill/>
        </p:spPr>
        <p:txBody>
          <a:bodyPr/>
          <a:lstStyle/>
          <a:p>
            <a:pPr algn="l" rtl="0"/>
            <a:fld id="{AAA2310F-FB0F-4DF8-99B0-3292D3DF89D8}" type="slidenum">
              <a:rPr>
                <a:latin typeface="Arial" charset="0"/>
                <a:cs typeface="Arial" charset="0"/>
              </a:rPr>
              <a:pPr algn="l" rtl="0"/>
              <a:t>21</a:t>
            </a:fld>
            <a:endParaRPr lang="en">
              <a:latin typeface="Arial" charset="0"/>
              <a:cs typeface="Arial" charset="0"/>
            </a:endParaRPr>
          </a:p>
        </p:txBody>
      </p:sp>
    </p:spTree>
    <p:extLst>
      <p:ext uri="{BB962C8B-B14F-4D97-AF65-F5344CB8AC3E}">
        <p14:creationId xmlns:p14="http://schemas.microsoft.com/office/powerpoint/2010/main" val="374179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 dirty="0">
              <a:latin typeface="Arial" charset="0"/>
              <a:cs typeface="Arial" charset="0"/>
            </a:endParaRPr>
          </a:p>
        </p:txBody>
      </p:sp>
      <p:sp>
        <p:nvSpPr>
          <p:cNvPr id="50179" name="Slide Number Placeholder 3"/>
          <p:cNvSpPr>
            <a:spLocks noGrp="1"/>
          </p:cNvSpPr>
          <p:nvPr>
            <p:ph type="sldNum" sz="quarter" idx="5"/>
          </p:nvPr>
        </p:nvSpPr>
        <p:spPr>
          <a:noFill/>
        </p:spPr>
        <p:txBody>
          <a:bodyPr/>
          <a:lstStyle/>
          <a:p>
            <a:pPr algn="l" rtl="0"/>
            <a:fld id="{BF73288C-100E-4B89-B367-5E7F1D2A159F}" type="slidenum">
              <a:rPr>
                <a:latin typeface="Arial" charset="0"/>
                <a:cs typeface="Arial" charset="0"/>
              </a:rPr>
              <a:pPr algn="l" rtl="0"/>
              <a:t>31</a:t>
            </a:fld>
            <a:endParaRPr lang="en">
              <a:latin typeface="Arial" charset="0"/>
              <a:cs typeface="Arial" charset="0"/>
            </a:endParaRPr>
          </a:p>
        </p:txBody>
      </p:sp>
    </p:spTree>
    <p:extLst>
      <p:ext uri="{BB962C8B-B14F-4D97-AF65-F5344CB8AC3E}">
        <p14:creationId xmlns:p14="http://schemas.microsoft.com/office/powerpoint/2010/main" val="320708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pPr>
              <a:defRPr/>
            </a:pPr>
            <a:fld id="{95E800A5-563B-4BE6-AF4F-1DC86196A36C}" type="slidenum">
              <a:rPr lang="sv-SE" smtClean="0"/>
              <a:pPr>
                <a:defRPr/>
              </a:pPr>
              <a:t>35</a:t>
            </a:fld>
            <a:endParaRPr lang="sv-SE"/>
          </a:p>
        </p:txBody>
      </p:sp>
    </p:spTree>
    <p:extLst>
      <p:ext uri="{BB962C8B-B14F-4D97-AF65-F5344CB8AC3E}">
        <p14:creationId xmlns:p14="http://schemas.microsoft.com/office/powerpoint/2010/main" val="369387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
              <a:latin typeface="Arial" charset="0"/>
              <a:cs typeface="Arial" charset="0"/>
            </a:endParaRPr>
          </a:p>
        </p:txBody>
      </p:sp>
      <p:sp>
        <p:nvSpPr>
          <p:cNvPr id="58371" name="Slide Number Placeholder 3"/>
          <p:cNvSpPr>
            <a:spLocks noGrp="1"/>
          </p:cNvSpPr>
          <p:nvPr>
            <p:ph type="sldNum" sz="quarter" idx="5"/>
          </p:nvPr>
        </p:nvSpPr>
        <p:spPr>
          <a:noFill/>
        </p:spPr>
        <p:txBody>
          <a:bodyPr/>
          <a:lstStyle/>
          <a:p>
            <a:pPr algn="l" rtl="0"/>
            <a:fld id="{CF1F261D-F58E-484D-B4B2-65489B22890C}" type="slidenum">
              <a:rPr>
                <a:latin typeface="Arial" charset="0"/>
                <a:cs typeface="Arial" charset="0"/>
              </a:rPr>
              <a:pPr algn="l" rtl="0"/>
              <a:t>38</a:t>
            </a:fld>
            <a:endParaRPr lang="en">
              <a:latin typeface="Arial" charset="0"/>
              <a:cs typeface="Arial" charset="0"/>
            </a:endParaRPr>
          </a:p>
        </p:txBody>
      </p:sp>
    </p:spTree>
    <p:extLst>
      <p:ext uri="{BB962C8B-B14F-4D97-AF65-F5344CB8AC3E}">
        <p14:creationId xmlns:p14="http://schemas.microsoft.com/office/powerpoint/2010/main" val="233450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E0BC8334-9BFC-47DB-9846-C2AA3D5849E7}" type="datetimeFigureOut">
              <a:rPr lang="sv-SE" smtClean="0"/>
              <a:pPr>
                <a:defRPr/>
              </a:pPr>
              <a:t>2023-01-10</a:t>
            </a:fld>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51E3179A-84B4-410A-80FD-93517E1693DC}" type="slidenum">
              <a:rPr lang="sv-SE" smtClean="0"/>
              <a:pPr>
                <a:defRPr/>
              </a:pPr>
              <a:t>‹#›</a:t>
            </a:fld>
            <a:endParaRPr lang="sv-SE"/>
          </a:p>
        </p:txBody>
      </p:sp>
    </p:spTree>
    <p:extLst>
      <p:ext uri="{BB962C8B-B14F-4D97-AF65-F5344CB8AC3E}">
        <p14:creationId xmlns:p14="http://schemas.microsoft.com/office/powerpoint/2010/main" val="327119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500FFE6A-376F-470B-B12C-07B1D0D21452}" type="datetimeFigureOut">
              <a:rPr lang="sv-SE" smtClean="0"/>
              <a:pPr>
                <a:defRPr/>
              </a:pPr>
              <a:t>2023-01-10</a:t>
            </a:fld>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948314D8-C339-4972-94C8-AF77A0ECAD76}" type="slidenum">
              <a:rPr lang="sv-SE" smtClean="0"/>
              <a:pPr>
                <a:defRPr/>
              </a:pPr>
              <a:t>‹#›</a:t>
            </a:fld>
            <a:endParaRPr lang="sv-SE"/>
          </a:p>
        </p:txBody>
      </p:sp>
    </p:spTree>
    <p:extLst>
      <p:ext uri="{BB962C8B-B14F-4D97-AF65-F5344CB8AC3E}">
        <p14:creationId xmlns:p14="http://schemas.microsoft.com/office/powerpoint/2010/main" val="183507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B7E82B25-039C-4A6F-9BD7-D6C1132AEDAF}" type="datetimeFigureOut">
              <a:rPr lang="sv-SE" smtClean="0"/>
              <a:pPr>
                <a:defRPr/>
              </a:pPr>
              <a:t>2023-01-10</a:t>
            </a:fld>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DEA09E8C-11C9-4474-9CC8-D3494F146092}" type="slidenum">
              <a:rPr lang="sv-SE" smtClean="0"/>
              <a:pPr>
                <a:defRPr/>
              </a:pPr>
              <a:t>‹#›</a:t>
            </a:fld>
            <a:endParaRPr lang="sv-SE"/>
          </a:p>
        </p:txBody>
      </p:sp>
    </p:spTree>
    <p:extLst>
      <p:ext uri="{BB962C8B-B14F-4D97-AF65-F5344CB8AC3E}">
        <p14:creationId xmlns:p14="http://schemas.microsoft.com/office/powerpoint/2010/main" val="104404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5F94EA20-3A5C-4E8B-9187-F6BB2F00C824}" type="datetimeFigureOut">
              <a:rPr lang="sv-SE" smtClean="0"/>
              <a:pPr>
                <a:defRPr/>
              </a:pPr>
              <a:t>2023-01-10</a:t>
            </a:fld>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3E1AF39E-1B4F-440B-ACB6-C6BDFEF29046}" type="slidenum">
              <a:rPr lang="sv-SE" smtClean="0"/>
              <a:pPr>
                <a:defRPr/>
              </a:pPr>
              <a:t>‹#›</a:t>
            </a:fld>
            <a:endParaRPr lang="sv-SE"/>
          </a:p>
        </p:txBody>
      </p:sp>
    </p:spTree>
    <p:extLst>
      <p:ext uri="{BB962C8B-B14F-4D97-AF65-F5344CB8AC3E}">
        <p14:creationId xmlns:p14="http://schemas.microsoft.com/office/powerpoint/2010/main" val="179448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8733175-39EA-46C5-BA94-DB0700A97B0B}" type="datetimeFigureOut">
              <a:rPr lang="sv-SE" smtClean="0"/>
              <a:pPr>
                <a:defRPr/>
              </a:pPr>
              <a:t>2023-01-10</a:t>
            </a:fld>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fld id="{814CF241-5762-4820-AC3B-B070FA45BB0C}" type="slidenum">
              <a:rPr lang="sv-SE" smtClean="0"/>
              <a:pPr>
                <a:defRPr/>
              </a:pPr>
              <a:t>‹#›</a:t>
            </a:fld>
            <a:endParaRPr lang="sv-SE"/>
          </a:p>
        </p:txBody>
      </p:sp>
    </p:spTree>
    <p:extLst>
      <p:ext uri="{BB962C8B-B14F-4D97-AF65-F5344CB8AC3E}">
        <p14:creationId xmlns:p14="http://schemas.microsoft.com/office/powerpoint/2010/main" val="51582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55750A0D-042F-4316-B4DA-380B734F4055}" type="datetimeFigureOut">
              <a:rPr lang="sv-SE" smtClean="0"/>
              <a:pPr>
                <a:defRPr/>
              </a:pPr>
              <a:t>2023-01-10</a:t>
            </a:fld>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DE36CE79-4C45-4ED9-98F4-CE42D48296BE}" type="slidenum">
              <a:rPr lang="sv-SE" smtClean="0"/>
              <a:pPr>
                <a:defRPr/>
              </a:pPr>
              <a:t>‹#›</a:t>
            </a:fld>
            <a:endParaRPr lang="sv-SE"/>
          </a:p>
        </p:txBody>
      </p:sp>
    </p:spTree>
    <p:extLst>
      <p:ext uri="{BB962C8B-B14F-4D97-AF65-F5344CB8AC3E}">
        <p14:creationId xmlns:p14="http://schemas.microsoft.com/office/powerpoint/2010/main" val="258381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517E5930-EE84-44AD-B21B-D4367382CE0C}" type="datetimeFigureOut">
              <a:rPr lang="sv-SE" smtClean="0"/>
              <a:pPr>
                <a:defRPr/>
              </a:pPr>
              <a:t>2023-01-10</a:t>
            </a:fld>
            <a:endParaRPr lang="sv-SE"/>
          </a:p>
        </p:txBody>
      </p:sp>
      <p:sp>
        <p:nvSpPr>
          <p:cNvPr id="8" name="Footer Placeholder 7"/>
          <p:cNvSpPr>
            <a:spLocks noGrp="1"/>
          </p:cNvSpPr>
          <p:nvPr>
            <p:ph type="ftr" sz="quarter" idx="11"/>
          </p:nvPr>
        </p:nvSpPr>
        <p:spPr/>
        <p:txBody>
          <a:bodyPr/>
          <a:lstStyle/>
          <a:p>
            <a:pPr>
              <a:defRPr/>
            </a:pPr>
            <a:endParaRPr lang="sv-SE"/>
          </a:p>
        </p:txBody>
      </p:sp>
      <p:sp>
        <p:nvSpPr>
          <p:cNvPr id="9" name="Slide Number Placeholder 8"/>
          <p:cNvSpPr>
            <a:spLocks noGrp="1"/>
          </p:cNvSpPr>
          <p:nvPr>
            <p:ph type="sldNum" sz="quarter" idx="12"/>
          </p:nvPr>
        </p:nvSpPr>
        <p:spPr/>
        <p:txBody>
          <a:bodyPr/>
          <a:lstStyle/>
          <a:p>
            <a:pPr>
              <a:defRPr/>
            </a:pPr>
            <a:fld id="{C5B9965A-A307-4E79-901D-CE8A73364D6D}" type="slidenum">
              <a:rPr lang="sv-SE" smtClean="0"/>
              <a:pPr>
                <a:defRPr/>
              </a:pPr>
              <a:t>‹#›</a:t>
            </a:fld>
            <a:endParaRPr lang="sv-SE"/>
          </a:p>
        </p:txBody>
      </p:sp>
    </p:spTree>
    <p:extLst>
      <p:ext uri="{BB962C8B-B14F-4D97-AF65-F5344CB8AC3E}">
        <p14:creationId xmlns:p14="http://schemas.microsoft.com/office/powerpoint/2010/main" val="239012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A69B8B55-BAC9-442E-99A8-91CACDF0F786}" type="datetimeFigureOut">
              <a:rPr lang="sv-SE" smtClean="0"/>
              <a:pPr>
                <a:defRPr/>
              </a:pPr>
              <a:t>2023-01-10</a:t>
            </a:fld>
            <a:endParaRPr lang="sv-SE"/>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pPr>
              <a:defRPr/>
            </a:pPr>
            <a:fld id="{41943E61-64F5-4704-92C8-0B003BE41456}" type="slidenum">
              <a:rPr lang="sv-SE" smtClean="0"/>
              <a:pPr>
                <a:defRPr/>
              </a:pPr>
              <a:t>‹#›</a:t>
            </a:fld>
            <a:endParaRPr lang="sv-SE"/>
          </a:p>
        </p:txBody>
      </p:sp>
    </p:spTree>
    <p:extLst>
      <p:ext uri="{BB962C8B-B14F-4D97-AF65-F5344CB8AC3E}">
        <p14:creationId xmlns:p14="http://schemas.microsoft.com/office/powerpoint/2010/main" val="141331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9407CE4-1232-443B-8884-201831656E9A}" type="datetimeFigureOut">
              <a:rPr lang="sv-SE" smtClean="0"/>
              <a:pPr>
                <a:defRPr/>
              </a:pPr>
              <a:t>2023-01-10</a:t>
            </a:fld>
            <a:endParaRPr lang="sv-SE"/>
          </a:p>
        </p:txBody>
      </p:sp>
      <p:sp>
        <p:nvSpPr>
          <p:cNvPr id="3" name="Footer Placeholder 2"/>
          <p:cNvSpPr>
            <a:spLocks noGrp="1"/>
          </p:cNvSpPr>
          <p:nvPr>
            <p:ph type="ftr" sz="quarter" idx="11"/>
          </p:nvPr>
        </p:nvSpPr>
        <p:spPr/>
        <p:txBody>
          <a:bodyPr/>
          <a:lstStyle/>
          <a:p>
            <a:pPr>
              <a:defRPr/>
            </a:pPr>
            <a:endParaRPr lang="sv-SE"/>
          </a:p>
        </p:txBody>
      </p:sp>
      <p:sp>
        <p:nvSpPr>
          <p:cNvPr id="4" name="Slide Number Placeholder 3"/>
          <p:cNvSpPr>
            <a:spLocks noGrp="1"/>
          </p:cNvSpPr>
          <p:nvPr>
            <p:ph type="sldNum" sz="quarter" idx="12"/>
          </p:nvPr>
        </p:nvSpPr>
        <p:spPr/>
        <p:txBody>
          <a:bodyPr/>
          <a:lstStyle/>
          <a:p>
            <a:pPr>
              <a:defRPr/>
            </a:pPr>
            <a:fld id="{AA92D268-E869-4E58-AE40-45D883131F6D}" type="slidenum">
              <a:rPr lang="sv-SE" smtClean="0"/>
              <a:pPr>
                <a:defRPr/>
              </a:pPr>
              <a:t>‹#›</a:t>
            </a:fld>
            <a:endParaRPr lang="sv-SE"/>
          </a:p>
        </p:txBody>
      </p:sp>
    </p:spTree>
    <p:extLst>
      <p:ext uri="{BB962C8B-B14F-4D97-AF65-F5344CB8AC3E}">
        <p14:creationId xmlns:p14="http://schemas.microsoft.com/office/powerpoint/2010/main" val="72323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7782D4-1ECF-47A7-AF77-38BFDCFCC1E9}" type="datetimeFigureOut">
              <a:rPr lang="sv-SE" smtClean="0"/>
              <a:pPr>
                <a:defRPr/>
              </a:pPr>
              <a:t>2023-01-10</a:t>
            </a:fld>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9D640861-83FF-4984-81E1-F5305A4EF32F}" type="slidenum">
              <a:rPr lang="sv-SE" smtClean="0"/>
              <a:pPr>
                <a:defRPr/>
              </a:pPr>
              <a:t>‹#›</a:t>
            </a:fld>
            <a:endParaRPr lang="sv-SE"/>
          </a:p>
        </p:txBody>
      </p:sp>
    </p:spTree>
    <p:extLst>
      <p:ext uri="{BB962C8B-B14F-4D97-AF65-F5344CB8AC3E}">
        <p14:creationId xmlns:p14="http://schemas.microsoft.com/office/powerpoint/2010/main" val="327582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1E58205-9B05-4B05-AAEF-04FBE2430BA0}" type="datetimeFigureOut">
              <a:rPr lang="sv-SE" smtClean="0"/>
              <a:pPr>
                <a:defRPr/>
              </a:pPr>
              <a:t>2023-01-10</a:t>
            </a:fld>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fld id="{85B6334E-C60E-479F-B742-28693B782B3D}" type="slidenum">
              <a:rPr lang="sv-SE" smtClean="0"/>
              <a:pPr>
                <a:defRPr/>
              </a:pPr>
              <a:t>‹#›</a:t>
            </a:fld>
            <a:endParaRPr lang="sv-SE"/>
          </a:p>
        </p:txBody>
      </p:sp>
    </p:spTree>
    <p:extLst>
      <p:ext uri="{BB962C8B-B14F-4D97-AF65-F5344CB8AC3E}">
        <p14:creationId xmlns:p14="http://schemas.microsoft.com/office/powerpoint/2010/main" val="248211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C159EE-976F-4C1C-BDE6-1AD891549CB9}" type="datetimeFigureOut">
              <a:rPr lang="sv-SE" smtClean="0"/>
              <a:pPr>
                <a:defRPr/>
              </a:pPr>
              <a:t>2023-01-10</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450DA3-B6CF-41C4-BAA7-F0010A0F5650}" type="slidenum">
              <a:rPr lang="sv-SE" smtClean="0"/>
              <a:pPr>
                <a:defRPr/>
              </a:pPr>
              <a:t>‹#›</a:t>
            </a:fld>
            <a:endParaRPr lang="sv-SE"/>
          </a:p>
        </p:txBody>
      </p:sp>
    </p:spTree>
    <p:extLst>
      <p:ext uri="{BB962C8B-B14F-4D97-AF65-F5344CB8AC3E}">
        <p14:creationId xmlns:p14="http://schemas.microsoft.com/office/powerpoint/2010/main" val="13429096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56792"/>
            <a:ext cx="9144000" cy="1754326"/>
          </a:xfrm>
          <a:prstGeom prst="rect">
            <a:avLst/>
          </a:prstGeom>
          <a:noFill/>
        </p:spPr>
        <p:txBody>
          <a:bodyPr wrap="square" rtlCol="0">
            <a:spAutoFit/>
          </a:bodyPr>
          <a:lstStyle/>
          <a:p>
            <a:pPr algn="ctr"/>
            <a:r>
              <a:rPr lang="ar-IQ" sz="5400" b="1" dirty="0">
                <a:solidFill>
                  <a:srgbClr val="0000FF"/>
                </a:solidFill>
                <a:latin typeface="Arial" panose="020B0604020202020204" pitchFamily="34" charset="0"/>
                <a:cs typeface="Arial" panose="020B0604020202020204" pitchFamily="34" charset="0"/>
              </a:rPr>
              <a:t>معلومات عن الحاسب الالكتروني (الكومبيوتر) للمبتدئين</a:t>
            </a:r>
            <a:endParaRPr lang="en-GB" sz="5400" b="1" dirty="0">
              <a:solidFill>
                <a:srgbClr val="0000FF"/>
              </a:solidFill>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D302676A-8B26-4A18-B9D1-EBA5E9A58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13176"/>
            <a:ext cx="1333500" cy="1171575"/>
          </a:xfrm>
          <a:prstGeom prst="rect">
            <a:avLst/>
          </a:prstGeom>
        </p:spPr>
      </p:pic>
    </p:spTree>
    <p:extLst>
      <p:ext uri="{BB962C8B-B14F-4D97-AF65-F5344CB8AC3E}">
        <p14:creationId xmlns:p14="http://schemas.microsoft.com/office/powerpoint/2010/main" val="147268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a:xfrm>
            <a:off x="539750" y="428604"/>
            <a:ext cx="8604250" cy="1143000"/>
          </a:xfrm>
        </p:spPr>
        <p:txBody>
          <a:bodyPr anchor="ctr" anchorCtr="1">
            <a:normAutofit fontScale="90000"/>
          </a:bodyPr>
          <a:lstStyle/>
          <a:p>
            <a:pPr algn="ctr" rtl="1" eaLnBrk="1" hangingPunct="1">
              <a:defRPr/>
            </a:pPr>
            <a:r>
              <a:rPr lang="ar-IQ" sz="6000" b="1" dirty="0">
                <a:solidFill>
                  <a:srgbClr val="0000FF"/>
                </a:solidFill>
                <a:effectLst>
                  <a:outerShdw blurRad="38100" dist="38100" dir="2700000" algn="tl">
                    <a:srgbClr val="C0C0C0"/>
                  </a:outerShdw>
                </a:effectLst>
              </a:rPr>
              <a:t>مفاتيح الوظائف</a:t>
            </a:r>
            <a:br>
              <a:rPr lang="sv-SE" sz="4400" b="1" dirty="0">
                <a:solidFill>
                  <a:srgbClr val="0070C0"/>
                </a:solidFill>
                <a:effectLst>
                  <a:outerShdw blurRad="38100" dist="38100" dir="2700000" algn="tl">
                    <a:srgbClr val="C0C0C0"/>
                  </a:outerShdw>
                </a:effectLst>
              </a:rPr>
            </a:br>
            <a:br>
              <a:rPr lang="ar-IQ" sz="1800" b="1" dirty="0">
                <a:effectLst>
                  <a:outerShdw blurRad="38100" dist="38100" dir="2700000" algn="tl">
                    <a:srgbClr val="C0C0C0"/>
                  </a:outerShdw>
                </a:effectLst>
              </a:rPr>
            </a:br>
            <a:r>
              <a:rPr lang="ar-IQ" sz="1800" b="1" dirty="0">
                <a:effectLst>
                  <a:outerShdw blurRad="38100" dist="38100" dir="2700000" algn="tl">
                    <a:srgbClr val="C0C0C0"/>
                  </a:outerShdw>
                </a:effectLst>
              </a:rPr>
              <a:t>اما بالنسبة لمفاتيح الوظائف فنقتصر على قسم منها لان بعضها لها وظائف مع نظام الدوس او لينوكس وليس مع نظام الويندو فيما يلي بعض مهامها وليس جميعها :-</a:t>
            </a:r>
            <a:endParaRPr lang="sv-SE" sz="1800" b="1" dirty="0">
              <a:effectLst>
                <a:outerShdw blurRad="38100" dist="38100" dir="2700000" algn="tl">
                  <a:srgbClr val="C0C0C0"/>
                </a:outerShdw>
              </a:effectLst>
            </a:endParaRPr>
          </a:p>
        </p:txBody>
      </p:sp>
      <p:graphicFrame>
        <p:nvGraphicFramePr>
          <p:cNvPr id="13340" name="Group 28"/>
          <p:cNvGraphicFramePr>
            <a:graphicFrameLocks noGrp="1"/>
          </p:cNvGraphicFramePr>
          <p:nvPr/>
        </p:nvGraphicFramePr>
        <p:xfrm>
          <a:off x="1214414" y="2143116"/>
          <a:ext cx="6924675" cy="3619501"/>
        </p:xfrm>
        <a:graphic>
          <a:graphicData uri="http://schemas.openxmlformats.org/drawingml/2006/table">
            <a:tbl>
              <a:tblPr rtl="1"/>
              <a:tblGrid>
                <a:gridCol w="1608137">
                  <a:extLst>
                    <a:ext uri="{9D8B030D-6E8A-4147-A177-3AD203B41FA5}">
                      <a16:colId xmlns:a16="http://schemas.microsoft.com/office/drawing/2014/main" val="20000"/>
                    </a:ext>
                  </a:extLst>
                </a:gridCol>
                <a:gridCol w="5316538">
                  <a:extLst>
                    <a:ext uri="{9D8B030D-6E8A-4147-A177-3AD203B41FA5}">
                      <a16:colId xmlns:a16="http://schemas.microsoft.com/office/drawing/2014/main" val="20001"/>
                    </a:ext>
                  </a:extLst>
                </a:gridCol>
              </a:tblGrid>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2800" b="1" i="0" u="none" strike="noStrike" cap="none" normalizeH="0" baseline="0" dirty="0">
                          <a:ln>
                            <a:noFill/>
                          </a:ln>
                          <a:solidFill>
                            <a:schemeClr val="hlink"/>
                          </a:solidFill>
                          <a:effectLst/>
                          <a:latin typeface="Arial" pitchFamily="34" charset="0"/>
                          <a:ea typeface="Constantia" pitchFamily="18" charset="0"/>
                          <a:cs typeface="Majalla UI" charset="0"/>
                        </a:rPr>
                        <a:t>F1</a:t>
                      </a:r>
                      <a:endParaRPr kumimoji="0" lang="sv-SE" sz="2800" b="1" i="0" u="none" strike="noStrike" cap="none" normalizeH="0" baseline="0" dirty="0">
                        <a:ln>
                          <a:noFill/>
                        </a:ln>
                        <a:solidFill>
                          <a:schemeClr val="hlink"/>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IQ" sz="1600" b="0" i="0" u="none" strike="noStrike" cap="none" normalizeH="0" baseline="0">
                          <a:ln>
                            <a:noFill/>
                          </a:ln>
                          <a:solidFill>
                            <a:srgbClr val="000000"/>
                          </a:solidFill>
                          <a:effectLst/>
                          <a:latin typeface="Constantia" pitchFamily="18" charset="0"/>
                          <a:cs typeface="Arial" pitchFamily="34" charset="0"/>
                        </a:rPr>
                        <a:t>وظيفة هذا الزر هيه اظهار التعليمات او ال </a:t>
                      </a:r>
                      <a:r>
                        <a:rPr kumimoji="0" lang="sv-SE" sz="1600" b="0" i="0" u="none" strike="noStrike" cap="none" normalizeH="0" baseline="0">
                          <a:ln>
                            <a:noFill/>
                          </a:ln>
                          <a:solidFill>
                            <a:srgbClr val="000000"/>
                          </a:solidFill>
                          <a:effectLst/>
                          <a:latin typeface="Arial" pitchFamily="34" charset="0"/>
                          <a:ea typeface="Constantia" pitchFamily="18" charset="0"/>
                          <a:cs typeface="Majalla UI" charset="0"/>
                        </a:rPr>
                        <a:t>Hjälp</a:t>
                      </a:r>
                      <a:endParaRPr kumimoji="0" lang="sv-SE" sz="1600" b="0" i="0" u="none" strike="noStrike" cap="none" normalizeH="0" baseline="0">
                        <a:ln>
                          <a:noFill/>
                        </a:ln>
                        <a:solidFill>
                          <a:schemeClr val="tx1"/>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875">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hlink"/>
                          </a:solidFill>
                          <a:effectLst/>
                          <a:latin typeface="Arial" pitchFamily="34" charset="0"/>
                          <a:ea typeface="Constantia" pitchFamily="18" charset="0"/>
                          <a:cs typeface="Majalla UI" charset="0"/>
                        </a:rPr>
                        <a:t>F2</a:t>
                      </a:r>
                      <a:endParaRPr kumimoji="0" lang="sv-SE" sz="2800" b="1" i="0" u="none" strike="noStrike" cap="none" normalizeH="0" baseline="0">
                        <a:ln>
                          <a:noFill/>
                        </a:ln>
                        <a:solidFill>
                          <a:schemeClr val="hlink"/>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IQ" sz="1600" b="0" i="0" u="none" strike="noStrike" cap="none" normalizeH="0" baseline="0">
                          <a:ln>
                            <a:noFill/>
                          </a:ln>
                          <a:solidFill>
                            <a:schemeClr val="tx1"/>
                          </a:solidFill>
                          <a:effectLst/>
                          <a:latin typeface="Constantia" pitchFamily="18" charset="0"/>
                          <a:cs typeface="Arial" pitchFamily="34" charset="0"/>
                        </a:rPr>
                        <a:t>وظيفته هو تغيير اسم الملف او المجلد او القرص اي انه يعمل  </a:t>
                      </a:r>
                      <a:r>
                        <a:rPr kumimoji="0" lang="sv-SE" sz="1600" b="0" i="0" u="none" strike="noStrike" cap="none" normalizeH="0" baseline="0">
                          <a:ln>
                            <a:noFill/>
                          </a:ln>
                          <a:solidFill>
                            <a:schemeClr val="tx1"/>
                          </a:solidFill>
                          <a:effectLst/>
                          <a:latin typeface="Arial" pitchFamily="34" charset="0"/>
                          <a:ea typeface="Constantia" pitchFamily="18" charset="0"/>
                          <a:cs typeface="Majalla UI" charset="0"/>
                        </a:rPr>
                        <a:t>Byt namn</a:t>
                      </a:r>
                      <a:endParaRPr kumimoji="0" lang="sv-SE" sz="1600" b="0" i="0" u="none" strike="noStrike" cap="none" normalizeH="0" baseline="0">
                        <a:ln>
                          <a:noFill/>
                        </a:ln>
                        <a:solidFill>
                          <a:schemeClr val="tx1"/>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hlink"/>
                          </a:solidFill>
                          <a:effectLst/>
                          <a:latin typeface="Arial" pitchFamily="34" charset="0"/>
                          <a:ea typeface="Constantia" pitchFamily="18" charset="0"/>
                          <a:cs typeface="Majalla UI" charset="0"/>
                        </a:rPr>
                        <a:t>F3</a:t>
                      </a:r>
                      <a:endParaRPr kumimoji="0" lang="sv-SE" sz="2800" b="1" i="0" u="none" strike="noStrike" cap="none" normalizeH="0" baseline="0">
                        <a:ln>
                          <a:noFill/>
                        </a:ln>
                        <a:solidFill>
                          <a:schemeClr val="hlink"/>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IQ" sz="1600" b="0" i="0" u="none" strike="noStrike" cap="none" normalizeH="0" baseline="0">
                          <a:ln>
                            <a:noFill/>
                          </a:ln>
                          <a:solidFill>
                            <a:schemeClr val="tx1"/>
                          </a:solidFill>
                          <a:effectLst/>
                          <a:latin typeface="Constantia" pitchFamily="18" charset="0"/>
                          <a:cs typeface="Arial" pitchFamily="34" charset="0"/>
                        </a:rPr>
                        <a:t>وظيفة هذا المفتاح هو البحث عن فايل او مجلد او صورة اي هو نفس عمل </a:t>
                      </a:r>
                      <a:r>
                        <a:rPr kumimoji="0" lang="sv-SE" sz="1600" b="0" i="0" u="none" strike="noStrike" cap="none" normalizeH="0" baseline="0">
                          <a:ln>
                            <a:noFill/>
                          </a:ln>
                          <a:solidFill>
                            <a:schemeClr val="tx1"/>
                          </a:solidFill>
                          <a:effectLst/>
                          <a:latin typeface="Arial" pitchFamily="34" charset="0"/>
                          <a:ea typeface="Constantia" pitchFamily="18" charset="0"/>
                          <a:cs typeface="Majalla UI" charset="0"/>
                        </a:rPr>
                        <a:t>Sök</a:t>
                      </a:r>
                      <a:endParaRPr kumimoji="0" lang="sv-SE" sz="1600" b="0" i="0" u="none" strike="noStrike" cap="none" normalizeH="0" baseline="0">
                        <a:ln>
                          <a:noFill/>
                        </a:ln>
                        <a:solidFill>
                          <a:schemeClr val="tx1"/>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hlink"/>
                          </a:solidFill>
                          <a:effectLst/>
                          <a:latin typeface="Arial" pitchFamily="34" charset="0"/>
                          <a:ea typeface="Constantia" pitchFamily="18" charset="0"/>
                          <a:cs typeface="Majalla UI" charset="0"/>
                        </a:rPr>
                        <a:t>F5</a:t>
                      </a:r>
                      <a:endParaRPr kumimoji="0" lang="sv-SE" sz="2800" b="1" i="0" u="none" strike="noStrike" cap="none" normalizeH="0" baseline="0">
                        <a:ln>
                          <a:noFill/>
                        </a:ln>
                        <a:solidFill>
                          <a:schemeClr val="hlink"/>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IQ" sz="1600" b="0" i="0" u="none" strike="noStrike" cap="none" normalizeH="0" baseline="0">
                          <a:ln>
                            <a:noFill/>
                          </a:ln>
                          <a:solidFill>
                            <a:schemeClr val="tx1"/>
                          </a:solidFill>
                          <a:effectLst/>
                          <a:latin typeface="Constantia" pitchFamily="18" charset="0"/>
                          <a:cs typeface="Arial" pitchFamily="34" charset="0"/>
                        </a:rPr>
                        <a:t>وظيفته متعلقة بالأنترنيت  فهو يقوم بفتح صفحة الويب مرة اخرى اي انه يعمل تجديد للصفحة او </a:t>
                      </a:r>
                      <a:r>
                        <a:rPr kumimoji="0" lang="sv-SE" sz="1600" b="0" i="0" u="none" strike="noStrike" cap="none" normalizeH="0" baseline="0">
                          <a:ln>
                            <a:noFill/>
                          </a:ln>
                          <a:solidFill>
                            <a:schemeClr val="tx1"/>
                          </a:solidFill>
                          <a:effectLst/>
                          <a:latin typeface="Arial" pitchFamily="34" charset="0"/>
                          <a:ea typeface="Constantia" pitchFamily="18" charset="0"/>
                          <a:cs typeface="Majalla UI" charset="0"/>
                        </a:rPr>
                        <a:t>Uppdatera</a:t>
                      </a:r>
                      <a:endParaRPr kumimoji="0" lang="sv-SE" sz="1600" b="0" i="0" u="none" strike="noStrike" cap="none" normalizeH="0" baseline="0">
                        <a:ln>
                          <a:noFill/>
                        </a:ln>
                        <a:solidFill>
                          <a:schemeClr val="tx1"/>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dirty="0">
                          <a:ln>
                            <a:noFill/>
                          </a:ln>
                          <a:solidFill>
                            <a:schemeClr val="hlink"/>
                          </a:solidFill>
                          <a:effectLst/>
                          <a:latin typeface="Arial" pitchFamily="34" charset="0"/>
                          <a:ea typeface="Constantia" pitchFamily="18" charset="0"/>
                          <a:cs typeface="Majalla UI" charset="0"/>
                        </a:rPr>
                        <a:t>F11</a:t>
                      </a:r>
                      <a:endParaRPr kumimoji="0" lang="sv-SE" sz="2800" b="1" i="0" u="none" strike="noStrike" cap="none" normalizeH="0" baseline="0" dirty="0">
                        <a:ln>
                          <a:noFill/>
                        </a:ln>
                        <a:solidFill>
                          <a:schemeClr val="hlink"/>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ar-IQ" sz="1600" b="0" i="0" u="none" strike="noStrike" cap="none" normalizeH="0" baseline="0">
                          <a:ln>
                            <a:noFill/>
                          </a:ln>
                          <a:solidFill>
                            <a:schemeClr val="tx1"/>
                          </a:solidFill>
                          <a:effectLst/>
                          <a:latin typeface="Constantia" pitchFamily="18" charset="0"/>
                          <a:cs typeface="Arial" pitchFamily="34" charset="0"/>
                        </a:rPr>
                        <a:t>هذا المفتاح يعمل  حفظ  للملف في معظم البرامج اي  نفس عمل </a:t>
                      </a:r>
                      <a:r>
                        <a:rPr kumimoji="0" lang="sv-SE" sz="1600" b="0" i="0" u="none" strike="noStrike" cap="none" normalizeH="0" baseline="0">
                          <a:ln>
                            <a:noFill/>
                          </a:ln>
                          <a:solidFill>
                            <a:schemeClr val="tx1"/>
                          </a:solidFill>
                          <a:effectLst/>
                          <a:latin typeface="Arial" pitchFamily="34" charset="0"/>
                          <a:ea typeface="Constantia" pitchFamily="18" charset="0"/>
                          <a:cs typeface="Majalla UI" charset="0"/>
                        </a:rPr>
                        <a:t>Spara</a:t>
                      </a:r>
                      <a:endParaRPr kumimoji="0" lang="sv-SE" sz="1600" b="0" i="0" u="none" strike="noStrike" cap="none" normalizeH="0" baseline="0">
                        <a:ln>
                          <a:noFill/>
                        </a:ln>
                        <a:solidFill>
                          <a:schemeClr val="tx1"/>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8663">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sv-SE" sz="2800" b="1" i="0" u="none" strike="noStrike" cap="none" normalizeH="0" baseline="0">
                          <a:ln>
                            <a:noFill/>
                          </a:ln>
                          <a:solidFill>
                            <a:schemeClr val="hlink"/>
                          </a:solidFill>
                          <a:effectLst/>
                          <a:latin typeface="Arial" pitchFamily="34" charset="0"/>
                          <a:ea typeface="Constantia" pitchFamily="18" charset="0"/>
                          <a:cs typeface="Majalla UI" charset="0"/>
                        </a:rPr>
                        <a:t>F12</a:t>
                      </a:r>
                      <a:endParaRPr kumimoji="0" lang="sv-SE" sz="2800" b="1" i="0" u="none" strike="noStrike" cap="none" normalizeH="0" baseline="0">
                        <a:ln>
                          <a:noFill/>
                        </a:ln>
                        <a:solidFill>
                          <a:schemeClr val="hlink"/>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ar-IQ" sz="1600" b="0" i="0" u="none" strike="noStrike" cap="none" normalizeH="0" baseline="0" dirty="0">
                          <a:ln>
                            <a:noFill/>
                          </a:ln>
                          <a:solidFill>
                            <a:schemeClr val="tx1"/>
                          </a:solidFill>
                          <a:effectLst/>
                          <a:latin typeface="Constantia" pitchFamily="18" charset="0"/>
                          <a:cs typeface="Arial" pitchFamily="34" charset="0"/>
                        </a:rPr>
                        <a:t>هذا المفتاح يعمل  حفظ  للملف باسم في معظم البرامج اي  نفس عمل        </a:t>
                      </a:r>
                      <a:r>
                        <a:rPr kumimoji="0" lang="sv-SE" sz="1600" b="0" i="0" u="none" strike="noStrike" cap="none" normalizeH="0" baseline="0" dirty="0">
                          <a:ln>
                            <a:noFill/>
                          </a:ln>
                          <a:solidFill>
                            <a:schemeClr val="tx1"/>
                          </a:solidFill>
                          <a:effectLst/>
                          <a:latin typeface="Arial" pitchFamily="34" charset="0"/>
                          <a:ea typeface="Constantia" pitchFamily="18" charset="0"/>
                          <a:cs typeface="Majalla UI" charset="0"/>
                        </a:rPr>
                        <a:t>  Spara som</a:t>
                      </a:r>
                      <a:endParaRPr kumimoji="0" lang="sv-SE" sz="1600" b="0" i="0" u="none" strike="noStrike" cap="none" normalizeH="0" baseline="0" dirty="0">
                        <a:ln>
                          <a:noFill/>
                        </a:ln>
                        <a:solidFill>
                          <a:schemeClr val="tx1"/>
                        </a:solidFill>
                        <a:effectLst/>
                        <a:latin typeface="Constantia" pitchFamily="18" charset="0"/>
                        <a:ea typeface="Constantia" pitchFamily="18" charset="0"/>
                        <a:cs typeface="Majalla UI" charset="0"/>
                      </a:endParaRPr>
                    </a:p>
                  </a:txBody>
                  <a:tcPr marL="68580" marR="68580"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340"/>
                                        </p:tgtEl>
                                        <p:attrNameLst>
                                          <p:attrName>style.visibility</p:attrName>
                                        </p:attrNameLst>
                                      </p:cBhvr>
                                      <p:to>
                                        <p:strVal val="visible"/>
                                      </p:to>
                                    </p:set>
                                    <p:animEffect transition="in" filter="wheel(4)">
                                      <p:cBhvr>
                                        <p:cTn id="7" dur="500"/>
                                        <p:tgtEl>
                                          <p:spTgt spid="1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rtl="1"/>
            <a:r>
              <a:rPr lang="ar-EG" b="0" i="0" u="none" dirty="0"/>
              <a:t>مفتاح خاص </a:t>
            </a:r>
            <a:endParaRPr lang="en" dirty="0"/>
          </a:p>
        </p:txBody>
      </p:sp>
      <p:sp>
        <p:nvSpPr>
          <p:cNvPr id="4" name="Platshållare för innehåll 3"/>
          <p:cNvSpPr>
            <a:spLocks noGrp="1"/>
          </p:cNvSpPr>
          <p:nvPr>
            <p:ph idx="1"/>
          </p:nvPr>
        </p:nvSpPr>
        <p:spPr>
          <a:xfrm>
            <a:off x="457200" y="1600200"/>
            <a:ext cx="8229600" cy="4661203"/>
          </a:xfrm>
        </p:spPr>
        <p:txBody>
          <a:bodyPr/>
          <a:lstStyle/>
          <a:p>
            <a:pPr algn="r" rtl="1">
              <a:lnSpc>
                <a:spcPct val="90000"/>
              </a:lnSpc>
              <a:defRPr/>
            </a:pPr>
            <a:r>
              <a:rPr lang="ar-EG" sz="2400" b="0" i="0" u="none" dirty="0">
                <a:latin typeface="Tahoma" pitchFamily="34" charset="0"/>
                <a:ea typeface="Tahoma" pitchFamily="34" charset="0"/>
                <a:cs typeface="Tahoma" pitchFamily="34" charset="0"/>
              </a:rPr>
              <a:t>شاشة الطب</a:t>
            </a:r>
            <a:r>
              <a:rPr lang="ar-SA" sz="2400" b="0" i="0" u="none" dirty="0">
                <a:latin typeface="Tahoma" pitchFamily="34" charset="0"/>
                <a:ea typeface="Tahoma" pitchFamily="34" charset="0"/>
                <a:cs typeface="Tahoma" pitchFamily="34" charset="0"/>
              </a:rPr>
              <a:t>ا</a:t>
            </a:r>
            <a:r>
              <a:rPr lang="ar-EG" sz="2400" b="0" i="0" u="none" dirty="0">
                <a:latin typeface="Tahoma" pitchFamily="34" charset="0"/>
                <a:ea typeface="Tahoma" pitchFamily="34" charset="0"/>
                <a:cs typeface="Tahoma" pitchFamily="34" charset="0"/>
              </a:rPr>
              <a:t>ع</a:t>
            </a:r>
            <a:r>
              <a:rPr lang="ar-SA" sz="2400" b="0" i="0" u="none" dirty="0">
                <a:latin typeface="Tahoma" pitchFamily="34" charset="0"/>
                <a:ea typeface="Tahoma" pitchFamily="34" charset="0"/>
                <a:cs typeface="Tahoma" pitchFamily="34" charset="0"/>
              </a:rPr>
              <a:t>ة</a:t>
            </a:r>
            <a:r>
              <a:rPr lang="ar-EG" sz="2400" b="0" i="0" u="none" dirty="0">
                <a:latin typeface="Tahoma" pitchFamily="34" charset="0"/>
                <a:ea typeface="Tahoma" pitchFamily="34" charset="0"/>
                <a:cs typeface="Tahoma" pitchFamily="34" charset="0"/>
              </a:rPr>
              <a:t> </a:t>
            </a:r>
            <a:r>
              <a:rPr lang="en" sz="2400" dirty="0">
                <a:latin typeface="Tahoma" pitchFamily="34" charset="0"/>
                <a:ea typeface="Tahoma" pitchFamily="34" charset="0"/>
                <a:cs typeface="Tahoma" pitchFamily="34" charset="0"/>
              </a:rPr>
              <a:t>Print Screen</a:t>
            </a:r>
          </a:p>
          <a:p>
            <a:pPr indent="0" algn="r" rtl="1">
              <a:lnSpc>
                <a:spcPct val="90000"/>
              </a:lnSpc>
              <a:buNone/>
              <a:defRPr/>
            </a:pPr>
            <a:r>
              <a:rPr lang="ar-EG" sz="2400" dirty="0">
                <a:latin typeface="Tahoma" pitchFamily="34" charset="0"/>
                <a:ea typeface="Tahoma" pitchFamily="34" charset="0"/>
                <a:cs typeface="Tahoma" pitchFamily="34" charset="0"/>
              </a:rPr>
              <a:t>لالتقاط صورة للكامل الشاشة ("لقطة الشاشة"). اضغط </a:t>
            </a:r>
            <a:r>
              <a:rPr lang="en-US" sz="2400" dirty="0">
                <a:latin typeface="Tahoma" pitchFamily="34" charset="0"/>
                <a:ea typeface="Tahoma" pitchFamily="34" charset="0"/>
                <a:cs typeface="Tahoma" pitchFamily="34" charset="0"/>
              </a:rPr>
              <a:t>(</a:t>
            </a:r>
            <a:r>
              <a:rPr lang="en-US" sz="2400" dirty="0" err="1">
                <a:latin typeface="Tahoma" pitchFamily="34" charset="0"/>
                <a:ea typeface="Tahoma" pitchFamily="34" charset="0"/>
                <a:cs typeface="Tahoma" pitchFamily="34" charset="0"/>
              </a:rPr>
              <a:t>fn+Insert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prt</a:t>
            </a:r>
            <a:r>
              <a:rPr lang="en-US" sz="2400" dirty="0">
                <a:latin typeface="Tahoma" pitchFamily="34" charset="0"/>
                <a:ea typeface="Tahoma" pitchFamily="34" charset="0"/>
                <a:cs typeface="Tahoma" pitchFamily="34" charset="0"/>
              </a:rPr>
              <a:t> sc) </a:t>
            </a:r>
            <a:r>
              <a:rPr lang="ar-EG" sz="2400" dirty="0">
                <a:latin typeface="Tahoma" pitchFamily="34" charset="0"/>
                <a:ea typeface="Tahoma" pitchFamily="34" charset="0"/>
                <a:cs typeface="Tahoma" pitchFamily="34" charset="0"/>
              </a:rPr>
              <a:t> أولًا ثم يمكنك لصق هذه الصورة </a:t>
            </a:r>
            <a:r>
              <a:rPr lang="en-US" sz="2400" dirty="0">
                <a:latin typeface="Tahoma" pitchFamily="34" charset="0"/>
                <a:ea typeface="Tahoma" pitchFamily="34" charset="0"/>
                <a:cs typeface="Tahoma" pitchFamily="34" charset="0"/>
              </a:rPr>
              <a:t>(Ctrl + V) </a:t>
            </a:r>
            <a:r>
              <a:rPr lang="ar-EG" sz="2400" dirty="0">
                <a:latin typeface="Tahoma" pitchFamily="34" charset="0"/>
                <a:ea typeface="Tahoma" pitchFamily="34" charset="0"/>
                <a:cs typeface="Tahoma" pitchFamily="34" charset="0"/>
              </a:rPr>
              <a:t>في برنامج </a:t>
            </a:r>
            <a:r>
              <a:rPr lang="ar-SA" sz="2400" dirty="0">
                <a:latin typeface="Tahoma" pitchFamily="34" charset="0"/>
                <a:ea typeface="Tahoma" pitchFamily="34" charset="0"/>
                <a:cs typeface="Tahoma" pitchFamily="34" charset="0"/>
              </a:rPr>
              <a:t>الرسم</a:t>
            </a:r>
            <a:r>
              <a:rPr lang="en-US" sz="2400" dirty="0">
                <a:latin typeface="Tahoma" pitchFamily="34" charset="0"/>
                <a:ea typeface="Tahoma" pitchFamily="34" charset="0"/>
                <a:cs typeface="Tahoma" pitchFamily="34" charset="0"/>
              </a:rPr>
              <a:t> Paint </a:t>
            </a:r>
            <a:r>
              <a:rPr lang="ar-EG" sz="2400" dirty="0">
                <a:latin typeface="Tahoma" pitchFamily="34" charset="0"/>
                <a:ea typeface="Tahoma" pitchFamily="34" charset="0"/>
                <a:cs typeface="Tahoma" pitchFamily="34" charset="0"/>
              </a:rPr>
              <a:t>أو أي برنامج آخر.</a:t>
            </a:r>
          </a:p>
          <a:p>
            <a:pPr marL="0" indent="0" algn="r" rtl="1">
              <a:buNone/>
            </a:pPr>
            <a:r>
              <a:rPr lang="en" b="0" i="0" u="none" dirty="0"/>
              <a:t> </a:t>
            </a:r>
            <a:endParaRPr lang="en"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746" y="3356992"/>
            <a:ext cx="3066078" cy="201377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151" y="3356992"/>
            <a:ext cx="2075650" cy="2024399"/>
          </a:xfrm>
          <a:prstGeom prst="rect">
            <a:avLst/>
          </a:prstGeom>
        </p:spPr>
      </p:pic>
      <p:sp>
        <p:nvSpPr>
          <p:cNvPr id="14" name="Höger 13"/>
          <p:cNvSpPr/>
          <p:nvPr/>
        </p:nvSpPr>
        <p:spPr>
          <a:xfrm>
            <a:off x="6732240" y="3690487"/>
            <a:ext cx="1080120" cy="30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
        <p:nvSpPr>
          <p:cNvPr id="15" name="Vänster 14"/>
          <p:cNvSpPr/>
          <p:nvPr/>
        </p:nvSpPr>
        <p:spPr>
          <a:xfrm>
            <a:off x="1259632" y="4133164"/>
            <a:ext cx="1224136" cy="238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Tree>
    <p:extLst>
      <p:ext uri="{BB962C8B-B14F-4D97-AF65-F5344CB8AC3E}">
        <p14:creationId xmlns:p14="http://schemas.microsoft.com/office/powerpoint/2010/main" val="419719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a:xfrm>
            <a:off x="0" y="0"/>
            <a:ext cx="9144000" cy="665312"/>
          </a:xfrm>
        </p:spPr>
        <p:txBody>
          <a:bodyPr anchor="ctr" anchorCtr="1">
            <a:normAutofit fontScale="90000"/>
          </a:bodyPr>
          <a:lstStyle/>
          <a:p>
            <a:pPr algn="r" rtl="1">
              <a:defRPr/>
            </a:pPr>
            <a:r>
              <a:rPr lang="ar-EG" b="0" i="0" u="none" dirty="0">
                <a:solidFill>
                  <a:schemeClr val="accent1"/>
                </a:solidFill>
                <a:latin typeface="Tahoma" pitchFamily="34" charset="0"/>
                <a:ea typeface="Tahoma" pitchFamily="34" charset="0"/>
                <a:cs typeface="Tahoma" pitchFamily="34" charset="0"/>
              </a:rPr>
              <a:t>سطح المكت</a:t>
            </a:r>
            <a:r>
              <a:rPr lang="ar-EG" dirty="0">
                <a:solidFill>
                  <a:schemeClr val="accent1"/>
                </a:solidFill>
                <a:latin typeface="Tahoma" pitchFamily="34" charset="0"/>
                <a:ea typeface="Tahoma" pitchFamily="34" charset="0"/>
                <a:cs typeface="Tahoma" pitchFamily="34" charset="0"/>
              </a:rPr>
              <a:t>ب</a:t>
            </a:r>
            <a:r>
              <a:rPr lang="ar-SA" dirty="0">
                <a:solidFill>
                  <a:schemeClr val="accent1"/>
                </a:solidFill>
                <a:latin typeface="Tahoma" pitchFamily="34" charset="0"/>
                <a:ea typeface="Tahoma" pitchFamily="34" charset="0"/>
                <a:cs typeface="Tahoma" pitchFamily="34" charset="0"/>
              </a:rPr>
              <a:t> </a:t>
            </a:r>
            <a:r>
              <a:rPr lang="en" sz="3200" dirty="0">
                <a:effectLst>
                  <a:outerShdw blurRad="38100" dist="38100" dir="2700000" algn="tl">
                    <a:srgbClr val="C0C0C0"/>
                  </a:outerShdw>
                </a:effectLst>
                <a:latin typeface="Tahoma" pitchFamily="34" charset="0"/>
                <a:ea typeface="Tahoma" pitchFamily="34" charset="0"/>
                <a:cs typeface="Tahoma" pitchFamily="34" charset="0"/>
              </a:rPr>
              <a:t> </a:t>
            </a:r>
            <a:r>
              <a:rPr lang="en" dirty="0">
                <a:solidFill>
                  <a:schemeClr val="accent1"/>
                </a:solidFill>
                <a:latin typeface="Tahoma" pitchFamily="34" charset="0"/>
                <a:ea typeface="Tahoma" pitchFamily="34" charset="0"/>
                <a:cs typeface="Tahoma" pitchFamily="34" charset="0"/>
              </a:rPr>
              <a:t>The Desktop</a:t>
            </a:r>
            <a:endParaRPr lang="en" sz="3200" b="0" i="0" u="none" dirty="0">
              <a:latin typeface="Tahoma" pitchFamily="34" charset="0"/>
              <a:ea typeface="Tahoma" pitchFamily="34" charset="0"/>
              <a:cs typeface="Tahoma" pitchFamily="34" charset="0"/>
            </a:endParaRPr>
          </a:p>
        </p:txBody>
      </p:sp>
      <p:pic>
        <p:nvPicPr>
          <p:cNvPr id="2970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482849"/>
            <a:ext cx="9144000" cy="4375305"/>
          </a:xfrm>
          <a:prstGeom prst="rect">
            <a:avLst/>
          </a:prstGeom>
          <a:noFill/>
          <a:ln w="9525">
            <a:noFill/>
            <a:miter lim="800000"/>
            <a:headEnd/>
            <a:tailEnd/>
          </a:ln>
        </p:spPr>
      </p:pic>
      <p:sp>
        <p:nvSpPr>
          <p:cNvPr id="29705" name="AutoShape 9"/>
          <p:cNvSpPr>
            <a:spLocks noChangeArrowheads="1"/>
          </p:cNvSpPr>
          <p:nvPr/>
        </p:nvSpPr>
        <p:spPr bwMode="auto">
          <a:xfrm>
            <a:off x="6908106" y="2637403"/>
            <a:ext cx="2128837" cy="411162"/>
          </a:xfrm>
          <a:prstGeom prst="doubleWave">
            <a:avLst>
              <a:gd name="adj1" fmla="val 6500"/>
              <a:gd name="adj2" fmla="val 0"/>
            </a:avLst>
          </a:prstGeom>
          <a:gradFill rotWithShape="1">
            <a:gsLst>
              <a:gs pos="0">
                <a:srgbClr val="BFBFBF"/>
              </a:gs>
              <a:gs pos="100000">
                <a:srgbClr val="585858"/>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BFBFBF"/>
            </a:extrusionClr>
          </a:sp3d>
        </p:spPr>
        <p:txBody>
          <a:bodyPr>
            <a:flatTx/>
          </a:bodyPr>
          <a:lstStyle/>
          <a:p>
            <a:pPr algn="ctr" rtl="1"/>
            <a:r>
              <a:rPr lang="en" sz="1900" b="0" i="0" u="none" dirty="0">
                <a:solidFill>
                  <a:srgbClr val="FF0000"/>
                </a:solidFill>
                <a:latin typeface="Tahoma" pitchFamily="34" charset="0"/>
                <a:ea typeface="Tahoma" pitchFamily="34" charset="0"/>
                <a:cs typeface="Tahoma" pitchFamily="34" charset="0"/>
              </a:rPr>
              <a:t>The Desktop</a:t>
            </a:r>
            <a:endParaRPr lang="en" sz="1800" dirty="0">
              <a:solidFill>
                <a:srgbClr val="FF0000"/>
              </a:solidFill>
              <a:latin typeface="Tahoma" pitchFamily="34" charset="0"/>
              <a:ea typeface="Tahoma" pitchFamily="34" charset="0"/>
              <a:cs typeface="Tahoma" pitchFamily="34" charset="0"/>
            </a:endParaRPr>
          </a:p>
        </p:txBody>
      </p:sp>
      <p:sp>
        <p:nvSpPr>
          <p:cNvPr id="29709" name="AutoShape 13"/>
          <p:cNvSpPr>
            <a:spLocks noChangeArrowheads="1"/>
          </p:cNvSpPr>
          <p:nvPr/>
        </p:nvSpPr>
        <p:spPr bwMode="auto">
          <a:xfrm>
            <a:off x="7524328" y="4436528"/>
            <a:ext cx="1512615" cy="792088"/>
          </a:xfrm>
          <a:prstGeom prst="wedgeEllipseCallout">
            <a:avLst>
              <a:gd name="adj1" fmla="val 31069"/>
              <a:gd name="adj2" fmla="val 219517"/>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1"/>
            <a:r>
              <a:rPr lang="ar-EG" sz="1800" b="1" i="0" u="none" dirty="0">
                <a:solidFill>
                  <a:srgbClr val="FF0000"/>
                </a:solidFill>
                <a:latin typeface="Tahoma" pitchFamily="34" charset="0"/>
                <a:ea typeface="Tahoma" pitchFamily="34" charset="0"/>
                <a:cs typeface="Tahoma" pitchFamily="34" charset="0"/>
              </a:rPr>
              <a:t>الساعة</a:t>
            </a:r>
            <a:br>
              <a:rPr lang="ar-EG" sz="1800" b="1" i="0" u="none" dirty="0">
                <a:solidFill>
                  <a:srgbClr val="FF0000"/>
                </a:solidFill>
                <a:latin typeface="Tahoma" pitchFamily="34" charset="0"/>
                <a:ea typeface="Tahoma" pitchFamily="34" charset="0"/>
                <a:cs typeface="Tahoma" pitchFamily="34" charset="0"/>
              </a:rPr>
            </a:br>
            <a:r>
              <a:rPr lang="ar-EG" sz="1800" b="1" i="0" u="none" dirty="0">
                <a:solidFill>
                  <a:srgbClr val="FF0000"/>
                </a:solidFill>
                <a:latin typeface="Tahoma" pitchFamily="34" charset="0"/>
                <a:ea typeface="Tahoma" pitchFamily="34" charset="0"/>
                <a:cs typeface="Tahoma" pitchFamily="34" charset="0"/>
              </a:rPr>
              <a:t>التاريخ</a:t>
            </a:r>
            <a:endParaRPr lang="en" sz="1800" b="1" dirty="0">
              <a:solidFill>
                <a:srgbClr val="FF0000"/>
              </a:solidFill>
              <a:latin typeface="Tahoma" pitchFamily="34" charset="0"/>
              <a:ea typeface="Tahoma" pitchFamily="34" charset="0"/>
              <a:cs typeface="Tahoma" pitchFamily="34" charset="0"/>
            </a:endParaRPr>
          </a:p>
        </p:txBody>
      </p:sp>
      <p:sp>
        <p:nvSpPr>
          <p:cNvPr id="29710" name="AutoShape 14"/>
          <p:cNvSpPr>
            <a:spLocks noChangeArrowheads="1"/>
          </p:cNvSpPr>
          <p:nvPr/>
        </p:nvSpPr>
        <p:spPr bwMode="auto">
          <a:xfrm>
            <a:off x="6128072" y="5299075"/>
            <a:ext cx="1951509" cy="648072"/>
          </a:xfrm>
          <a:prstGeom prst="wedgeEllipseCallout">
            <a:avLst>
              <a:gd name="adj1" fmla="val 64367"/>
              <a:gd name="adj2" fmla="val 156768"/>
            </a:avLst>
          </a:prstGeom>
          <a:gradFill rotWithShape="1">
            <a:gsLst>
              <a:gs pos="0">
                <a:srgbClr val="BFBFBF"/>
              </a:gs>
              <a:gs pos="100000">
                <a:srgbClr val="585858"/>
              </a:gs>
            </a:gsLst>
            <a:lin ang="2700000" scaled="1"/>
          </a:gradFill>
          <a:ln w="9525">
            <a:solidFill>
              <a:srgbClr val="FFFFFF"/>
            </a:solidFill>
            <a:miter lim="800000"/>
            <a:headEnd/>
            <a:tailEnd/>
          </a:ln>
        </p:spPr>
        <p:txBody>
          <a:bodyPr/>
          <a:lstStyle/>
          <a:p>
            <a:pPr algn="r" rtl="1"/>
            <a:r>
              <a:rPr lang="ar-EG" sz="1800" b="1" i="0" u="none" dirty="0">
                <a:solidFill>
                  <a:srgbClr val="FF0000"/>
                </a:solidFill>
                <a:latin typeface="Tahoma" pitchFamily="34" charset="0"/>
                <a:ea typeface="Tahoma" pitchFamily="34" charset="0"/>
                <a:cs typeface="Tahoma" pitchFamily="34" charset="0"/>
              </a:rPr>
              <a:t>السماعة</a:t>
            </a:r>
            <a:endParaRPr lang="en" sz="1800" b="1" i="0" u="none" dirty="0">
              <a:solidFill>
                <a:srgbClr val="FF0000"/>
              </a:solidFill>
              <a:latin typeface="Tahoma" pitchFamily="34" charset="0"/>
              <a:ea typeface="Tahoma" pitchFamily="34" charset="0"/>
              <a:cs typeface="Tahoma" pitchFamily="34" charset="0"/>
            </a:endParaRPr>
          </a:p>
        </p:txBody>
      </p:sp>
      <p:sp>
        <p:nvSpPr>
          <p:cNvPr id="29712" name="AutoShape 16"/>
          <p:cNvSpPr>
            <a:spLocks noChangeArrowheads="1"/>
          </p:cNvSpPr>
          <p:nvPr/>
        </p:nvSpPr>
        <p:spPr bwMode="auto">
          <a:xfrm>
            <a:off x="6128072" y="5990530"/>
            <a:ext cx="1951508" cy="576063"/>
          </a:xfrm>
          <a:prstGeom prst="wedgeEllipseCallout">
            <a:avLst>
              <a:gd name="adj1" fmla="val 47627"/>
              <a:gd name="adj2" fmla="val 69202"/>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rtl="1"/>
            <a:r>
              <a:rPr lang="ar-EG" sz="1800" b="1" i="0" u="none" dirty="0">
                <a:solidFill>
                  <a:srgbClr val="FF0000"/>
                </a:solidFill>
                <a:latin typeface="Tahoma" pitchFamily="34" charset="0"/>
                <a:ea typeface="Tahoma" pitchFamily="34" charset="0"/>
                <a:cs typeface="Tahoma" pitchFamily="34" charset="0"/>
              </a:rPr>
              <a:t>اللغة</a:t>
            </a:r>
            <a:endParaRPr lang="en" sz="1800" b="1" i="0" u="none" dirty="0">
              <a:solidFill>
                <a:srgbClr val="FF0000"/>
              </a:solidFill>
              <a:latin typeface="Tahoma" pitchFamily="34" charset="0"/>
              <a:ea typeface="Tahoma" pitchFamily="34" charset="0"/>
              <a:cs typeface="Tahoma" pitchFamily="34" charset="0"/>
            </a:endParaRPr>
          </a:p>
        </p:txBody>
      </p:sp>
      <p:sp>
        <p:nvSpPr>
          <p:cNvPr id="29722" name="AutoShape 26"/>
          <p:cNvSpPr>
            <a:spLocks noChangeArrowheads="1"/>
          </p:cNvSpPr>
          <p:nvPr/>
        </p:nvSpPr>
        <p:spPr bwMode="auto">
          <a:xfrm>
            <a:off x="30061" y="5947147"/>
            <a:ext cx="1060463" cy="539036"/>
          </a:xfrm>
          <a:prstGeom prst="cloudCallout">
            <a:avLst>
              <a:gd name="adj1" fmla="val -27294"/>
              <a:gd name="adj2" fmla="val 68570"/>
            </a:avLst>
          </a:prstGeom>
          <a:gradFill rotWithShape="1">
            <a:gsLst>
              <a:gs pos="0">
                <a:srgbClr val="FFFFFF"/>
              </a:gs>
              <a:gs pos="100000">
                <a:srgbClr val="767676"/>
              </a:gs>
            </a:gsLst>
            <a:lin ang="2700000" scaled="1"/>
          </a:gradFill>
          <a:ln w="9525">
            <a:solidFill>
              <a:schemeClr val="bg1"/>
            </a:solidFill>
            <a:round/>
            <a:headEnd/>
            <a:tailEnd/>
          </a:ln>
        </p:spPr>
        <p:txBody>
          <a:bodyPr/>
          <a:lstStyle/>
          <a:p>
            <a:pPr algn="ctr" rtl="1"/>
            <a:r>
              <a:rPr lang="ar-EG" sz="1400" b="1" i="0" u="none" dirty="0">
                <a:solidFill>
                  <a:srgbClr val="CC3300"/>
                </a:solidFill>
                <a:latin typeface="Tahoma" pitchFamily="34" charset="0"/>
                <a:ea typeface="Tahoma" pitchFamily="34" charset="0"/>
                <a:cs typeface="Tahoma" pitchFamily="34" charset="0"/>
              </a:rPr>
              <a:t>البدء</a:t>
            </a:r>
            <a:endParaRPr lang="en" sz="1400" b="1" i="0" u="none" dirty="0">
              <a:solidFill>
                <a:srgbClr val="CC3300"/>
              </a:solidFill>
              <a:latin typeface="Tahoma" pitchFamily="34" charset="0"/>
              <a:ea typeface="Tahoma" pitchFamily="34" charset="0"/>
              <a:cs typeface="Tahoma" pitchFamily="34" charset="0"/>
            </a:endParaRPr>
          </a:p>
        </p:txBody>
      </p:sp>
      <p:sp>
        <p:nvSpPr>
          <p:cNvPr id="16431" name="AutoShape 47"/>
          <p:cNvSpPr>
            <a:spLocks noChangeArrowheads="1"/>
          </p:cNvSpPr>
          <p:nvPr/>
        </p:nvSpPr>
        <p:spPr bwMode="auto">
          <a:xfrm>
            <a:off x="3995936" y="5877272"/>
            <a:ext cx="2081956" cy="504056"/>
          </a:xfrm>
          <a:prstGeom prst="wedgeRectCallout">
            <a:avLst>
              <a:gd name="adj1" fmla="val 44108"/>
              <a:gd name="adj2" fmla="val 131239"/>
            </a:avLst>
          </a:prstGeom>
          <a:gradFill rotWithShape="0">
            <a:gsLst>
              <a:gs pos="0">
                <a:srgbClr val="666666"/>
              </a:gs>
              <a:gs pos="50000">
                <a:srgbClr val="CCCCCC"/>
              </a:gs>
              <a:gs pos="100000">
                <a:srgbClr val="666666"/>
              </a:gs>
            </a:gsLst>
            <a:lin ang="18900000" scaled="1"/>
          </a:gradFill>
          <a:ln w="12700">
            <a:solidFill>
              <a:schemeClr val="bg1"/>
            </a:solidFill>
            <a:miter lim="800000"/>
            <a:headEnd/>
            <a:tailEnd/>
          </a:ln>
          <a:effectLst/>
        </p:spPr>
        <p:txBody>
          <a:bodyPr/>
          <a:lstStyle/>
          <a:p>
            <a:pPr algn="ctr" rtl="1">
              <a:spcAft>
                <a:spcPts val="1000"/>
              </a:spcAft>
              <a:defRPr/>
            </a:pPr>
            <a:r>
              <a:rPr lang="ar-EG" sz="1800" b="1" i="0" u="none" dirty="0">
                <a:solidFill>
                  <a:srgbClr val="FF0000"/>
                </a:solidFill>
                <a:latin typeface="Tahoma" pitchFamily="34" charset="0"/>
                <a:ea typeface="Tahoma" pitchFamily="34" charset="0"/>
                <a:cs typeface="Tahoma" pitchFamily="34" charset="0"/>
              </a:rPr>
              <a:t>شريط المهام</a:t>
            </a:r>
            <a:endParaRPr lang="en" sz="1800" dirty="0">
              <a:solidFill>
                <a:srgbClr val="FF0000"/>
              </a:solidFill>
              <a:latin typeface="Tahoma" pitchFamily="34" charset="0"/>
              <a:ea typeface="Tahoma" pitchFamily="34" charset="0"/>
              <a:cs typeface="Tahoma" pitchFamily="34" charset="0"/>
            </a:endParaRPr>
          </a:p>
          <a:p>
            <a:pPr algn="r" rtl="1">
              <a:defRPr/>
            </a:pPr>
            <a:endParaRPr lang="en" dirty="0">
              <a:latin typeface="Tahoma" pitchFamily="34" charset="0"/>
              <a:ea typeface="Tahoma" pitchFamily="34" charset="0"/>
              <a:cs typeface="Tahoma" pitchFamily="34" charset="0"/>
            </a:endParaRPr>
          </a:p>
        </p:txBody>
      </p:sp>
      <p:sp>
        <p:nvSpPr>
          <p:cNvPr id="26667" name="AutoShape 48"/>
          <p:cNvSpPr>
            <a:spLocks noChangeArrowheads="1"/>
          </p:cNvSpPr>
          <p:nvPr/>
        </p:nvSpPr>
        <p:spPr bwMode="auto">
          <a:xfrm>
            <a:off x="1643042" y="3214686"/>
            <a:ext cx="1643074" cy="784083"/>
          </a:xfrm>
          <a:prstGeom prst="irregularSeal1">
            <a:avLst/>
          </a:prstGeom>
          <a:gradFill rotWithShape="1">
            <a:gsLst>
              <a:gs pos="0">
                <a:srgbClr val="BFBFBF"/>
              </a:gs>
              <a:gs pos="100000">
                <a:srgbClr val="585858"/>
              </a:gs>
            </a:gsLst>
            <a:lin ang="2700000" scaled="1"/>
          </a:gradFill>
          <a:ln w="19050">
            <a:solidFill>
              <a:srgbClr val="FFFFFF"/>
            </a:solidFill>
            <a:miter lim="800000"/>
            <a:headEnd/>
            <a:tailEnd/>
          </a:ln>
        </p:spPr>
        <p:txBody>
          <a:bodyPr/>
          <a:lstStyle/>
          <a:p>
            <a:pPr algn="r" rtl="1">
              <a:spcAft>
                <a:spcPts val="1000"/>
              </a:spcAft>
            </a:pPr>
            <a:r>
              <a:rPr lang="ar-EG" sz="1400" b="1" i="0" u="none" dirty="0">
                <a:solidFill>
                  <a:srgbClr val="FF0000"/>
                </a:solidFill>
                <a:latin typeface="Tahoma" pitchFamily="34" charset="0"/>
                <a:ea typeface="Tahoma" pitchFamily="34" charset="0"/>
                <a:cs typeface="Tahoma" pitchFamily="34" charset="0"/>
              </a:rPr>
              <a:t>الأيقونات</a:t>
            </a:r>
            <a:endParaRPr lang="en" sz="1400" b="1" i="0" u="none" dirty="0">
              <a:solidFill>
                <a:srgbClr val="FF0000"/>
              </a:solidFill>
              <a:latin typeface="Tahoma" pitchFamily="34" charset="0"/>
              <a:ea typeface="Tahoma" pitchFamily="34" charset="0"/>
              <a:cs typeface="Tahoma" pitchFamily="34" charset="0"/>
            </a:endParaRPr>
          </a:p>
        </p:txBody>
      </p:sp>
      <p:grpSp>
        <p:nvGrpSpPr>
          <p:cNvPr id="9" name="Group 57"/>
          <p:cNvGrpSpPr>
            <a:grpSpLocks/>
          </p:cNvGrpSpPr>
          <p:nvPr/>
        </p:nvGrpSpPr>
        <p:grpSpPr bwMode="auto">
          <a:xfrm>
            <a:off x="827086" y="4195766"/>
            <a:ext cx="2243142" cy="357188"/>
            <a:chOff x="521" y="2603"/>
            <a:chExt cx="1413" cy="225"/>
          </a:xfrm>
        </p:grpSpPr>
        <p:cxnSp>
          <p:nvCxnSpPr>
            <p:cNvPr id="26665" name="AutoShape 58"/>
            <p:cNvCxnSpPr>
              <a:cxnSpLocks noChangeShapeType="1"/>
            </p:cNvCxnSpPr>
            <p:nvPr/>
          </p:nvCxnSpPr>
          <p:spPr bwMode="auto">
            <a:xfrm flipH="1">
              <a:off x="521" y="2827"/>
              <a:ext cx="277" cy="1"/>
            </a:xfrm>
            <a:prstGeom prst="straightConnector1">
              <a:avLst/>
            </a:prstGeom>
            <a:noFill/>
            <a:ln w="25400">
              <a:solidFill>
                <a:srgbClr val="FF0000"/>
              </a:solidFill>
              <a:round/>
              <a:headEnd/>
              <a:tailEnd type="stealth" w="med" len="med"/>
            </a:ln>
          </p:spPr>
        </p:cxnSp>
        <p:sp>
          <p:nvSpPr>
            <p:cNvPr id="26666" name="Rectangle 59"/>
            <p:cNvSpPr>
              <a:spLocks noChangeArrowheads="1"/>
            </p:cNvSpPr>
            <p:nvPr/>
          </p:nvSpPr>
          <p:spPr bwMode="auto">
            <a:xfrm>
              <a:off x="849" y="2603"/>
              <a:ext cx="1085" cy="213"/>
            </a:xfrm>
            <a:prstGeom prst="rect">
              <a:avLst/>
            </a:prstGeom>
            <a:noFill/>
            <a:ln w="9525">
              <a:noFill/>
              <a:miter lim="800000"/>
              <a:headEnd/>
              <a:tailEnd/>
            </a:ln>
          </p:spPr>
          <p:txBody>
            <a:bodyPr wrap="none" anchor="ctr">
              <a:spAutoFit/>
            </a:bodyPr>
            <a:lstStyle/>
            <a:p>
              <a:pPr algn="ctr" rtl="1"/>
              <a:r>
                <a:rPr lang="ar-EG" sz="1600" b="0" i="0" u="none" dirty="0">
                  <a:solidFill>
                    <a:srgbClr val="FF0000"/>
                  </a:solidFill>
                  <a:latin typeface="Tahoma" pitchFamily="34" charset="0"/>
                  <a:ea typeface="Tahoma" pitchFamily="34" charset="0"/>
                  <a:cs typeface="Tahoma" pitchFamily="34" charset="0"/>
                </a:rPr>
                <a:t>برنامج جوجل كروم</a:t>
              </a:r>
              <a:endParaRPr lang="en" sz="1600" dirty="0">
                <a:solidFill>
                  <a:srgbClr val="FF0000"/>
                </a:solidFill>
                <a:latin typeface="Tahoma" pitchFamily="34" charset="0"/>
                <a:ea typeface="Tahoma" pitchFamily="34" charset="0"/>
                <a:cs typeface="Tahoma" pitchFamily="34" charset="0"/>
              </a:endParaRPr>
            </a:p>
          </p:txBody>
        </p:sp>
      </p:grpSp>
      <p:sp>
        <p:nvSpPr>
          <p:cNvPr id="26662" name="Rectangle 35"/>
          <p:cNvSpPr>
            <a:spLocks noChangeArrowheads="1"/>
          </p:cNvSpPr>
          <p:nvPr/>
        </p:nvSpPr>
        <p:spPr bwMode="auto">
          <a:xfrm>
            <a:off x="1979612" y="3211513"/>
            <a:ext cx="184150" cy="369887"/>
          </a:xfrm>
          <a:prstGeom prst="rect">
            <a:avLst/>
          </a:prstGeom>
          <a:noFill/>
          <a:ln w="9525">
            <a:noFill/>
            <a:miter lim="800000"/>
            <a:headEnd/>
            <a:tailEnd/>
          </a:ln>
        </p:spPr>
        <p:txBody>
          <a:bodyPr wrap="none" anchor="ctr">
            <a:spAutoFit/>
          </a:bodyPr>
          <a:lstStyle/>
          <a:p>
            <a:pPr algn="r" rtl="1"/>
            <a:endParaRPr lang="en" sz="1800" dirty="0">
              <a:solidFill>
                <a:srgbClr val="FF0000"/>
              </a:solidFill>
              <a:latin typeface="Tahoma" pitchFamily="34" charset="0"/>
              <a:ea typeface="Tahoma" pitchFamily="34" charset="0"/>
              <a:cs typeface="Tahoma" pitchFamily="34" charset="0"/>
            </a:endParaRPr>
          </a:p>
        </p:txBody>
      </p:sp>
      <p:grpSp>
        <p:nvGrpSpPr>
          <p:cNvPr id="4" name="Group 38"/>
          <p:cNvGrpSpPr>
            <a:grpSpLocks/>
          </p:cNvGrpSpPr>
          <p:nvPr/>
        </p:nvGrpSpPr>
        <p:grpSpPr bwMode="auto">
          <a:xfrm>
            <a:off x="628650" y="2492517"/>
            <a:ext cx="3238501" cy="369888"/>
            <a:chOff x="-1677" y="1903"/>
            <a:chExt cx="2040" cy="233"/>
          </a:xfrm>
        </p:grpSpPr>
        <p:cxnSp>
          <p:nvCxnSpPr>
            <p:cNvPr id="26657" name="AutoShape 21"/>
            <p:cNvCxnSpPr>
              <a:cxnSpLocks noChangeShapeType="1"/>
            </p:cNvCxnSpPr>
            <p:nvPr/>
          </p:nvCxnSpPr>
          <p:spPr bwMode="auto">
            <a:xfrm rot="10800000">
              <a:off x="-1677" y="1989"/>
              <a:ext cx="804" cy="114"/>
            </a:xfrm>
            <a:prstGeom prst="bentConnector3">
              <a:avLst>
                <a:gd name="adj1" fmla="val 85819"/>
              </a:avLst>
            </a:prstGeom>
            <a:noFill/>
            <a:ln w="25400">
              <a:solidFill>
                <a:srgbClr val="FF0000"/>
              </a:solidFill>
              <a:miter lim="800000"/>
              <a:headEnd/>
              <a:tailEnd type="stealth" w="med" len="med"/>
            </a:ln>
          </p:spPr>
        </p:cxnSp>
        <p:sp>
          <p:nvSpPr>
            <p:cNvPr id="26658" name="Rectangle 28"/>
            <p:cNvSpPr>
              <a:spLocks noChangeArrowheads="1"/>
            </p:cNvSpPr>
            <p:nvPr/>
          </p:nvSpPr>
          <p:spPr bwMode="auto">
            <a:xfrm>
              <a:off x="-917" y="1903"/>
              <a:ext cx="1280" cy="233"/>
            </a:xfrm>
            <a:prstGeom prst="rect">
              <a:avLst/>
            </a:prstGeom>
            <a:noFill/>
            <a:ln w="9525">
              <a:noFill/>
              <a:miter lim="800000"/>
              <a:headEnd/>
              <a:tailEnd/>
            </a:ln>
          </p:spPr>
          <p:txBody>
            <a:bodyPr wrap="none" anchor="ctr">
              <a:spAutoFit/>
            </a:bodyPr>
            <a:lstStyle/>
            <a:p>
              <a:pPr algn="r" rtl="1"/>
              <a:r>
                <a:rPr lang="en" sz="1800" b="0" i="0" u="none" dirty="0">
                  <a:solidFill>
                    <a:srgbClr val="FF0000"/>
                  </a:solidFill>
                  <a:latin typeface="Tahoma" pitchFamily="34" charset="0"/>
                  <a:ea typeface="Tahoma" pitchFamily="34" charset="0"/>
                  <a:cs typeface="Tahoma" pitchFamily="34" charset="0"/>
                </a:rPr>
                <a:t>(</a:t>
              </a:r>
              <a:r>
                <a:rPr lang="en" sz="1800" b="0" i="0" u="none">
                  <a:solidFill>
                    <a:srgbClr val="FF0000"/>
                  </a:solidFill>
                  <a:latin typeface="Tahoma" pitchFamily="34" charset="0"/>
                  <a:ea typeface="Tahoma" pitchFamily="34" charset="0"/>
                  <a:cs typeface="Tahoma" pitchFamily="34" charset="0"/>
                </a:rPr>
                <a:t>The Recycle Bin</a:t>
              </a:r>
              <a:r>
                <a:rPr lang="en" sz="1800" b="0" i="0" u="none" dirty="0">
                  <a:solidFill>
                    <a:srgbClr val="FF0000"/>
                  </a:solidFill>
                  <a:latin typeface="Tahoma" pitchFamily="34" charset="0"/>
                  <a:ea typeface="Tahoma" pitchFamily="34" charset="0"/>
                  <a:cs typeface="Tahoma" pitchFamily="34" charset="0"/>
                </a:rPr>
                <a:t>) </a:t>
              </a:r>
            </a:p>
          </p:txBody>
        </p:sp>
      </p:grpSp>
      <p:grpSp>
        <p:nvGrpSpPr>
          <p:cNvPr id="46" name="Group 45"/>
          <p:cNvGrpSpPr>
            <a:grpSpLocks/>
          </p:cNvGrpSpPr>
          <p:nvPr/>
        </p:nvGrpSpPr>
        <p:grpSpPr bwMode="auto">
          <a:xfrm>
            <a:off x="1895475" y="5257116"/>
            <a:ext cx="2420452" cy="1308786"/>
            <a:chOff x="1862137" y="5479367"/>
            <a:chExt cx="2420453" cy="1308783"/>
          </a:xfrm>
        </p:grpSpPr>
        <p:sp>
          <p:nvSpPr>
            <p:cNvPr id="26645" name="AutoShape 49"/>
            <p:cNvSpPr>
              <a:spLocks noChangeArrowheads="1"/>
            </p:cNvSpPr>
            <p:nvPr/>
          </p:nvSpPr>
          <p:spPr bwMode="auto">
            <a:xfrm>
              <a:off x="1890227" y="5479367"/>
              <a:ext cx="2392363" cy="384174"/>
            </a:xfrm>
            <a:prstGeom prst="flowChartAlternateProcess">
              <a:avLst/>
            </a:prstGeom>
            <a:gradFill rotWithShape="1">
              <a:gsLst>
                <a:gs pos="0">
                  <a:srgbClr val="FFFFFF"/>
                </a:gs>
                <a:gs pos="100000">
                  <a:srgbClr val="767676"/>
                </a:gs>
              </a:gsLst>
              <a:lin ang="2700000" scaled="1"/>
            </a:gradFill>
            <a:ln w="9525">
              <a:solidFill>
                <a:schemeClr val="bg1"/>
              </a:solidFill>
              <a:miter lim="800000"/>
              <a:headEnd/>
              <a:tailEnd/>
            </a:ln>
          </p:spPr>
          <p:txBody>
            <a:bodyPr/>
            <a:lstStyle/>
            <a:p>
              <a:pPr algn="ctr" rtl="1"/>
              <a:r>
                <a:rPr lang="ar-EG" sz="1800" b="1" i="0" u="none" dirty="0">
                  <a:solidFill>
                    <a:srgbClr val="FF0000"/>
                  </a:solidFill>
                  <a:latin typeface="Tahoma" pitchFamily="34" charset="0"/>
                  <a:ea typeface="Tahoma" pitchFamily="34" charset="0"/>
                  <a:cs typeface="Tahoma" pitchFamily="34" charset="0"/>
                </a:rPr>
                <a:t>الملفات المفتوحة</a:t>
              </a:r>
              <a:endParaRPr lang="en" sz="1800" b="1" i="0" u="none" dirty="0">
                <a:solidFill>
                  <a:srgbClr val="FF0000"/>
                </a:solidFill>
                <a:latin typeface="Tahoma" pitchFamily="34" charset="0"/>
                <a:ea typeface="Tahoma" pitchFamily="34" charset="0"/>
                <a:cs typeface="Tahoma" pitchFamily="34" charset="0"/>
              </a:endParaRPr>
            </a:p>
          </p:txBody>
        </p:sp>
        <p:grpSp>
          <p:nvGrpSpPr>
            <p:cNvPr id="26646" name="Group 72"/>
            <p:cNvGrpSpPr>
              <a:grpSpLocks/>
            </p:cNvGrpSpPr>
            <p:nvPr/>
          </p:nvGrpSpPr>
          <p:grpSpPr bwMode="auto">
            <a:xfrm>
              <a:off x="1862137" y="5845175"/>
              <a:ext cx="1196975" cy="942975"/>
              <a:chOff x="1173" y="3682"/>
              <a:chExt cx="754" cy="594"/>
            </a:xfrm>
          </p:grpSpPr>
          <p:cxnSp>
            <p:nvCxnSpPr>
              <p:cNvPr id="26648" name="AutoShape 51"/>
              <p:cNvCxnSpPr>
                <a:cxnSpLocks noChangeShapeType="1"/>
              </p:cNvCxnSpPr>
              <p:nvPr/>
            </p:nvCxnSpPr>
            <p:spPr bwMode="auto">
              <a:xfrm>
                <a:off x="1927" y="3682"/>
                <a:ext cx="0" cy="594"/>
              </a:xfrm>
              <a:prstGeom prst="straightConnector1">
                <a:avLst/>
              </a:prstGeom>
              <a:noFill/>
              <a:ln w="9525">
                <a:solidFill>
                  <a:srgbClr val="000000"/>
                </a:solidFill>
                <a:round/>
                <a:headEnd/>
                <a:tailEnd type="triangle" w="med" len="med"/>
              </a:ln>
            </p:spPr>
          </p:cxnSp>
          <p:cxnSp>
            <p:nvCxnSpPr>
              <p:cNvPr id="26649" name="AutoShape 52"/>
              <p:cNvCxnSpPr>
                <a:cxnSpLocks noChangeShapeType="1"/>
              </p:cNvCxnSpPr>
              <p:nvPr/>
            </p:nvCxnSpPr>
            <p:spPr bwMode="auto">
              <a:xfrm flipH="1">
                <a:off x="1680" y="3682"/>
                <a:ext cx="247" cy="594"/>
              </a:xfrm>
              <a:prstGeom prst="straightConnector1">
                <a:avLst/>
              </a:prstGeom>
              <a:noFill/>
              <a:ln w="9525">
                <a:solidFill>
                  <a:srgbClr val="000000"/>
                </a:solidFill>
                <a:round/>
                <a:headEnd/>
                <a:tailEnd type="triangle" w="med" len="med"/>
              </a:ln>
            </p:spPr>
          </p:cxnSp>
          <p:cxnSp>
            <p:nvCxnSpPr>
              <p:cNvPr id="26650" name="AutoShape 53"/>
              <p:cNvCxnSpPr>
                <a:cxnSpLocks noChangeShapeType="1"/>
              </p:cNvCxnSpPr>
              <p:nvPr/>
            </p:nvCxnSpPr>
            <p:spPr bwMode="auto">
              <a:xfrm flipH="1">
                <a:off x="1173" y="3682"/>
                <a:ext cx="753" cy="594"/>
              </a:xfrm>
              <a:prstGeom prst="straightConnector1">
                <a:avLst/>
              </a:prstGeom>
              <a:noFill/>
              <a:ln w="9525">
                <a:solidFill>
                  <a:srgbClr val="000000"/>
                </a:solidFill>
                <a:round/>
                <a:headEnd/>
                <a:tailEnd type="triangle" w="med" len="med"/>
              </a:ln>
            </p:spPr>
          </p:cxnSp>
        </p:grpSp>
      </p:grpSp>
      <p:sp>
        <p:nvSpPr>
          <p:cNvPr id="29702" name="Rectangle 6"/>
          <p:cNvSpPr>
            <a:spLocks noGrp="1" noChangeArrowheads="1"/>
          </p:cNvSpPr>
          <p:nvPr>
            <p:ph type="body" sz="half" idx="4294967295"/>
          </p:nvPr>
        </p:nvSpPr>
        <p:spPr>
          <a:xfrm>
            <a:off x="0" y="620688"/>
            <a:ext cx="9144000" cy="1872208"/>
          </a:xfrm>
          <a:ln>
            <a:noFill/>
          </a:ln>
        </p:spPr>
        <p:style>
          <a:lnRef idx="2">
            <a:schemeClr val="dk1"/>
          </a:lnRef>
          <a:fillRef idx="1">
            <a:schemeClr val="lt1"/>
          </a:fillRef>
          <a:effectRef idx="0">
            <a:schemeClr val="dk1"/>
          </a:effectRef>
          <a:fontRef idx="minor">
            <a:schemeClr val="dk1"/>
          </a:fontRef>
        </p:style>
        <p:txBody>
          <a:bodyPr>
            <a:noAutofit/>
          </a:bodyPr>
          <a:lstStyle/>
          <a:p>
            <a:pPr algn="r" rtl="1">
              <a:defRPr/>
            </a:pPr>
            <a:r>
              <a:rPr lang="ar-EG" sz="1800" dirty="0">
                <a:solidFill>
                  <a:srgbClr val="404040"/>
                </a:solidFill>
                <a:latin typeface="Tahoma" pitchFamily="34" charset="0"/>
                <a:ea typeface="Tahoma" pitchFamily="34" charset="0"/>
                <a:cs typeface="Tahoma" pitchFamily="34" charset="0"/>
              </a:rPr>
              <a:t>عند</a:t>
            </a:r>
            <a:r>
              <a:rPr lang="ar-SA" sz="1800" dirty="0">
                <a:solidFill>
                  <a:srgbClr val="404040"/>
                </a:solidFill>
                <a:latin typeface="Tahoma" pitchFamily="34" charset="0"/>
                <a:ea typeface="Tahoma" pitchFamily="34" charset="0"/>
                <a:cs typeface="Tahoma" pitchFamily="34" charset="0"/>
              </a:rPr>
              <a:t> </a:t>
            </a:r>
            <a:r>
              <a:rPr lang="ar-EG" sz="1800" dirty="0">
                <a:solidFill>
                  <a:srgbClr val="404040"/>
                </a:solidFill>
                <a:latin typeface="Tahoma" pitchFamily="34" charset="0"/>
                <a:ea typeface="Tahoma" pitchFamily="34" charset="0"/>
                <a:cs typeface="Tahoma" pitchFamily="34" charset="0"/>
              </a:rPr>
              <a:t>تشغيل </a:t>
            </a:r>
            <a:r>
              <a:rPr lang="ar-SA" sz="1800" dirty="0">
                <a:solidFill>
                  <a:srgbClr val="404040"/>
                </a:solidFill>
                <a:latin typeface="Tahoma" pitchFamily="34" charset="0"/>
                <a:ea typeface="Tahoma" pitchFamily="34" charset="0"/>
                <a:cs typeface="Tahoma" pitchFamily="34" charset="0"/>
              </a:rPr>
              <a:t>جهاز الكمبيوتر، </a:t>
            </a:r>
            <a:r>
              <a:rPr lang="ar-EG" sz="1800" dirty="0">
                <a:solidFill>
                  <a:srgbClr val="404040"/>
                </a:solidFill>
                <a:latin typeface="Tahoma" pitchFamily="34" charset="0"/>
                <a:ea typeface="Tahoma" pitchFamily="34" charset="0"/>
                <a:cs typeface="Tahoma" pitchFamily="34" charset="0"/>
              </a:rPr>
              <a:t>يفتح سطح المكتب </a:t>
            </a:r>
            <a:r>
              <a:rPr lang="ar-SA" sz="1800" dirty="0">
                <a:solidFill>
                  <a:srgbClr val="404040"/>
                </a:solidFill>
                <a:latin typeface="Tahoma" pitchFamily="34" charset="0"/>
                <a:ea typeface="Tahoma" pitchFamily="34" charset="0"/>
                <a:cs typeface="Tahoma" pitchFamily="34" charset="0"/>
              </a:rPr>
              <a:t>بنظام </a:t>
            </a:r>
            <a:r>
              <a:rPr lang="en-US" sz="1800" dirty="0">
                <a:solidFill>
                  <a:srgbClr val="404040"/>
                </a:solidFill>
                <a:latin typeface="Tahoma" pitchFamily="34" charset="0"/>
                <a:ea typeface="Tahoma" pitchFamily="34" charset="0"/>
                <a:cs typeface="Tahoma" pitchFamily="34" charset="0"/>
              </a:rPr>
              <a:t>Windows </a:t>
            </a:r>
            <a:r>
              <a:rPr lang="ar-SA" sz="1800" dirty="0">
                <a:solidFill>
                  <a:srgbClr val="404040"/>
                </a:solidFill>
                <a:latin typeface="Tahoma" pitchFamily="34" charset="0"/>
                <a:ea typeface="Tahoma" pitchFamily="34" charset="0"/>
                <a:cs typeface="Tahoma" pitchFamily="34" charset="0"/>
              </a:rPr>
              <a:t> </a:t>
            </a:r>
            <a:r>
              <a:rPr lang="ar-EG" sz="1800" dirty="0">
                <a:solidFill>
                  <a:srgbClr val="404040"/>
                </a:solidFill>
                <a:latin typeface="Tahoma" pitchFamily="34" charset="0"/>
                <a:ea typeface="Tahoma" pitchFamily="34" charset="0"/>
                <a:cs typeface="Tahoma" pitchFamily="34" charset="0"/>
              </a:rPr>
              <a:t>على شاشتك. يتضمن سطح المكتب الأيقونات والاختصارات</a:t>
            </a:r>
            <a:r>
              <a:rPr lang="ar-SA" sz="1800" dirty="0">
                <a:solidFill>
                  <a:srgbClr val="404040"/>
                </a:solidFill>
                <a:latin typeface="Tahoma" pitchFamily="34" charset="0"/>
                <a:ea typeface="Tahoma" pitchFamily="34" charset="0"/>
                <a:cs typeface="Tahoma" pitchFamily="34" charset="0"/>
              </a:rPr>
              <a:t>،</a:t>
            </a:r>
            <a:r>
              <a:rPr lang="ar-EG" sz="1800" dirty="0">
                <a:solidFill>
                  <a:srgbClr val="404040"/>
                </a:solidFill>
                <a:latin typeface="Tahoma" pitchFamily="34" charset="0"/>
                <a:ea typeface="Tahoma" pitchFamily="34" charset="0"/>
                <a:cs typeface="Tahoma" pitchFamily="34" charset="0"/>
              </a:rPr>
              <a:t> وفي الأسفل سوف ترى شريط المهام. يمكنك تشغيل أحد البرامج مباشرة من سطح المكتب من خلال قائمة البدء باستخدام زر البدء.</a:t>
            </a:r>
          </a:p>
          <a:p>
            <a:pPr algn="r" rtl="1">
              <a:defRPr/>
            </a:pPr>
            <a:r>
              <a:rPr lang="ar-EG" sz="1800" dirty="0">
                <a:solidFill>
                  <a:srgbClr val="404040"/>
                </a:solidFill>
                <a:latin typeface="Tahoma" pitchFamily="34" charset="0"/>
                <a:ea typeface="Tahoma" pitchFamily="34" charset="0"/>
                <a:cs typeface="Tahoma" pitchFamily="34" charset="0"/>
              </a:rPr>
              <a:t>عند استخدام ال</a:t>
            </a:r>
            <a:r>
              <a:rPr lang="ar-SA" sz="1800" dirty="0">
                <a:solidFill>
                  <a:srgbClr val="404040"/>
                </a:solidFill>
                <a:latin typeface="Tahoma" pitchFamily="34" charset="0"/>
                <a:ea typeface="Tahoma" pitchFamily="34" charset="0"/>
                <a:cs typeface="Tahoma" pitchFamily="34" charset="0"/>
              </a:rPr>
              <a:t>كمبيوتر</a:t>
            </a:r>
            <a:r>
              <a:rPr lang="ar-EG" sz="1800" dirty="0">
                <a:solidFill>
                  <a:srgbClr val="404040"/>
                </a:solidFill>
                <a:latin typeface="Tahoma" pitchFamily="34" charset="0"/>
                <a:ea typeface="Tahoma" pitchFamily="34" charset="0"/>
                <a:cs typeface="Tahoma" pitchFamily="34" charset="0"/>
              </a:rPr>
              <a:t> لأول مرة</a:t>
            </a:r>
            <a:r>
              <a:rPr lang="ar-SA" sz="1800" dirty="0">
                <a:solidFill>
                  <a:srgbClr val="404040"/>
                </a:solidFill>
                <a:latin typeface="Tahoma" pitchFamily="34" charset="0"/>
                <a:ea typeface="Tahoma" pitchFamily="34" charset="0"/>
                <a:cs typeface="Tahoma" pitchFamily="34" charset="0"/>
              </a:rPr>
              <a:t>، </a:t>
            </a:r>
            <a:r>
              <a:rPr lang="ar-EG" sz="1800" dirty="0">
                <a:solidFill>
                  <a:srgbClr val="404040"/>
                </a:solidFill>
                <a:latin typeface="Tahoma" pitchFamily="34" charset="0"/>
                <a:ea typeface="Tahoma" pitchFamily="34" charset="0"/>
                <a:cs typeface="Tahoma" pitchFamily="34" charset="0"/>
              </a:rPr>
              <a:t>لن تظهر إلا أيقونة واحدة على سطح المكتب وهي: سلة المحذوفات. سوف نوضح كيفية إضافة أيقونات على سطح المكتب في مرحلة لاحقة.</a:t>
            </a:r>
          </a:p>
          <a:p>
            <a:pPr algn="r" rtl="1">
              <a:defRPr/>
            </a:pPr>
            <a:endParaRPr lang="ar-EG" sz="1800" dirty="0">
              <a:solidFill>
                <a:srgbClr val="404040"/>
              </a:solidFill>
              <a:latin typeface="Tahoma" pitchFamily="34" charset="0"/>
              <a:ea typeface="Tahoma" pitchFamily="34" charset="0"/>
              <a:cs typeface="Tahoma" pitchFamily="34" charset="0"/>
            </a:endParaRPr>
          </a:p>
          <a:p>
            <a:pPr algn="r" rtl="1" eaLnBrk="1" hangingPunct="1">
              <a:lnSpc>
                <a:spcPct val="80000"/>
              </a:lnSpc>
              <a:buNone/>
              <a:defRPr/>
            </a:pPr>
            <a:endParaRPr lang="en"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p:txBody>
      </p:sp>
      <p:cxnSp>
        <p:nvCxnSpPr>
          <p:cNvPr id="17" name="Rak pil 16"/>
          <p:cNvCxnSpPr/>
          <p:nvPr/>
        </p:nvCxnSpPr>
        <p:spPr>
          <a:xfrm flipH="1" flipV="1">
            <a:off x="628650" y="3211513"/>
            <a:ext cx="1018020" cy="3698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Rak pil 20"/>
          <p:cNvCxnSpPr/>
          <p:nvPr/>
        </p:nvCxnSpPr>
        <p:spPr>
          <a:xfrm flipH="1">
            <a:off x="628650" y="3581401"/>
            <a:ext cx="1018020" cy="1671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7" name="مربع نص 26"/>
          <p:cNvSpPr txBox="1"/>
          <p:nvPr/>
        </p:nvSpPr>
        <p:spPr>
          <a:xfrm>
            <a:off x="2071670" y="2571744"/>
            <a:ext cx="1571636" cy="400110"/>
          </a:xfrm>
          <a:prstGeom prst="rect">
            <a:avLst/>
          </a:prstGeom>
          <a:solidFill>
            <a:schemeClr val="accent1"/>
          </a:solidFill>
        </p:spPr>
        <p:txBody>
          <a:bodyPr wrap="square" rtlCol="1">
            <a:spAutoFit/>
          </a:bodyPr>
          <a:lstStyle/>
          <a:p>
            <a:pPr algn="l" rtl="1"/>
            <a:r>
              <a:rPr lang="ar-EG" dirty="0">
                <a:solidFill>
                  <a:srgbClr val="FF0000"/>
                </a:solidFill>
              </a:rPr>
              <a:t>سلة المحذوفات</a:t>
            </a:r>
          </a:p>
        </p:txBody>
      </p:sp>
      <p:sp>
        <p:nvSpPr>
          <p:cNvPr id="28" name="مربع نص 27"/>
          <p:cNvSpPr txBox="1"/>
          <p:nvPr/>
        </p:nvSpPr>
        <p:spPr>
          <a:xfrm>
            <a:off x="7358082" y="2714620"/>
            <a:ext cx="1428760" cy="400110"/>
          </a:xfrm>
          <a:prstGeom prst="rect">
            <a:avLst/>
          </a:prstGeom>
          <a:solidFill>
            <a:schemeClr val="bg1">
              <a:lumMod val="75000"/>
            </a:schemeClr>
          </a:solidFill>
        </p:spPr>
        <p:txBody>
          <a:bodyPr wrap="square" rtlCol="1">
            <a:spAutoFit/>
          </a:bodyPr>
          <a:lstStyle/>
          <a:p>
            <a:pPr algn="r" rtl="1"/>
            <a:r>
              <a:rPr lang="ar-EG" dirty="0">
                <a:solidFill>
                  <a:srgbClr val="FF0000"/>
                </a:solidFill>
              </a:rPr>
              <a:t>سطح المكتب</a:t>
            </a:r>
          </a:p>
        </p:txBody>
      </p:sp>
    </p:spTree>
    <p:extLst>
      <p:ext uri="{BB962C8B-B14F-4D97-AF65-F5344CB8AC3E}">
        <p14:creationId xmlns:p14="http://schemas.microsoft.com/office/powerpoint/2010/main" val="4052067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bg/>
                                          </p:spTgt>
                                        </p:tgtEl>
                                        <p:attrNameLst>
                                          <p:attrName>style.visibility</p:attrName>
                                        </p:attrNameLst>
                                      </p:cBhvr>
                                      <p:to>
                                        <p:strVal val="visible"/>
                                      </p:to>
                                    </p:set>
                                    <p:animEffect transition="in" filter="blinds(horizontal)">
                                      <p:cBhvr>
                                        <p:cTn id="12" dur="500"/>
                                        <p:tgtEl>
                                          <p:spTgt spid="297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additive="base">
                                        <p:cTn id="17" dur="500" fill="hold"/>
                                        <p:tgtEl>
                                          <p:spTgt spid="29705"/>
                                        </p:tgtEl>
                                        <p:attrNameLst>
                                          <p:attrName>ppt_x</p:attrName>
                                        </p:attrNameLst>
                                      </p:cBhvr>
                                      <p:tavLst>
                                        <p:tav tm="0">
                                          <p:val>
                                            <p:strVal val="#ppt_x"/>
                                          </p:val>
                                        </p:tav>
                                        <p:tav tm="100000">
                                          <p:val>
                                            <p:strVal val="#ppt_x"/>
                                          </p:val>
                                        </p:tav>
                                      </p:tavLst>
                                    </p:anim>
                                    <p:anim calcmode="lin" valueType="num">
                                      <p:cBhvr additive="base">
                                        <p:cTn id="1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722"/>
                                        </p:tgtEl>
                                        <p:attrNameLst>
                                          <p:attrName>style.visibility</p:attrName>
                                        </p:attrNameLst>
                                      </p:cBhvr>
                                      <p:to>
                                        <p:strVal val="visible"/>
                                      </p:to>
                                    </p:set>
                                    <p:anim calcmode="lin" valueType="num">
                                      <p:cBhvr additive="base">
                                        <p:cTn id="23" dur="500" fill="hold"/>
                                        <p:tgtEl>
                                          <p:spTgt spid="29722"/>
                                        </p:tgtEl>
                                        <p:attrNameLst>
                                          <p:attrName>ppt_x</p:attrName>
                                        </p:attrNameLst>
                                      </p:cBhvr>
                                      <p:tavLst>
                                        <p:tav tm="0">
                                          <p:val>
                                            <p:strVal val="#ppt_x"/>
                                          </p:val>
                                        </p:tav>
                                        <p:tav tm="100000">
                                          <p:val>
                                            <p:strVal val="#ppt_x"/>
                                          </p:val>
                                        </p:tav>
                                      </p:tavLst>
                                    </p:anim>
                                    <p:anim calcmode="lin" valueType="num">
                                      <p:cBhvr additive="base">
                                        <p:cTn id="24"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31"/>
                                        </p:tgtEl>
                                        <p:attrNameLst>
                                          <p:attrName>style.visibility</p:attrName>
                                        </p:attrNameLst>
                                      </p:cBhvr>
                                      <p:to>
                                        <p:strVal val="visible"/>
                                      </p:to>
                                    </p:set>
                                    <p:anim calcmode="lin" valueType="num">
                                      <p:cBhvr additive="base">
                                        <p:cTn id="29" dur="500" fill="hold"/>
                                        <p:tgtEl>
                                          <p:spTgt spid="16431"/>
                                        </p:tgtEl>
                                        <p:attrNameLst>
                                          <p:attrName>ppt_x</p:attrName>
                                        </p:attrNameLst>
                                      </p:cBhvr>
                                      <p:tavLst>
                                        <p:tav tm="0">
                                          <p:val>
                                            <p:strVal val="#ppt_x"/>
                                          </p:val>
                                        </p:tav>
                                        <p:tav tm="100000">
                                          <p:val>
                                            <p:strVal val="#ppt_x"/>
                                          </p:val>
                                        </p:tav>
                                      </p:tavLst>
                                    </p:anim>
                                    <p:anim calcmode="lin" valueType="num">
                                      <p:cBhvr additive="base">
                                        <p:cTn id="30"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 calcmode="lin" valueType="num">
                                      <p:cBhvr additive="base">
                                        <p:cTn id="35" dur="500" fill="hold"/>
                                        <p:tgtEl>
                                          <p:spTgt spid="29709"/>
                                        </p:tgtEl>
                                        <p:attrNameLst>
                                          <p:attrName>ppt_x</p:attrName>
                                        </p:attrNameLst>
                                      </p:cBhvr>
                                      <p:tavLst>
                                        <p:tav tm="0">
                                          <p:val>
                                            <p:strVal val="#ppt_x"/>
                                          </p:val>
                                        </p:tav>
                                        <p:tav tm="100000">
                                          <p:val>
                                            <p:strVal val="#ppt_x"/>
                                          </p:val>
                                        </p:tav>
                                      </p:tavLst>
                                    </p:anim>
                                    <p:anim calcmode="lin" valueType="num">
                                      <p:cBhvr additive="base">
                                        <p:cTn id="36"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712"/>
                                        </p:tgtEl>
                                        <p:attrNameLst>
                                          <p:attrName>style.visibility</p:attrName>
                                        </p:attrNameLst>
                                      </p:cBhvr>
                                      <p:to>
                                        <p:strVal val="visible"/>
                                      </p:to>
                                    </p:set>
                                    <p:anim calcmode="lin" valueType="num">
                                      <p:cBhvr additive="base">
                                        <p:cTn id="41" dur="500" fill="hold"/>
                                        <p:tgtEl>
                                          <p:spTgt spid="29712"/>
                                        </p:tgtEl>
                                        <p:attrNameLst>
                                          <p:attrName>ppt_x</p:attrName>
                                        </p:attrNameLst>
                                      </p:cBhvr>
                                      <p:tavLst>
                                        <p:tav tm="0">
                                          <p:val>
                                            <p:strVal val="#ppt_x"/>
                                          </p:val>
                                        </p:tav>
                                        <p:tav tm="100000">
                                          <p:val>
                                            <p:strVal val="#ppt_x"/>
                                          </p:val>
                                        </p:tav>
                                      </p:tavLst>
                                    </p:anim>
                                    <p:anim calcmode="lin" valueType="num">
                                      <p:cBhvr additive="base">
                                        <p:cTn id="42"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additive="base">
                                        <p:cTn id="47" dur="500" fill="hold"/>
                                        <p:tgtEl>
                                          <p:spTgt spid="29710"/>
                                        </p:tgtEl>
                                        <p:attrNameLst>
                                          <p:attrName>ppt_x</p:attrName>
                                        </p:attrNameLst>
                                      </p:cBhvr>
                                      <p:tavLst>
                                        <p:tav tm="0">
                                          <p:val>
                                            <p:strVal val="#ppt_x"/>
                                          </p:val>
                                        </p:tav>
                                        <p:tav tm="100000">
                                          <p:val>
                                            <p:strVal val="#ppt_x"/>
                                          </p:val>
                                        </p:tav>
                                      </p:tavLst>
                                    </p:anim>
                                    <p:anim calcmode="lin" valueType="num">
                                      <p:cBhvr additive="base">
                                        <p:cTn id="4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6667"/>
                                        </p:tgtEl>
                                        <p:attrNameLst>
                                          <p:attrName>style.visibility</p:attrName>
                                        </p:attrNameLst>
                                      </p:cBhvr>
                                      <p:to>
                                        <p:strVal val="visible"/>
                                      </p:to>
                                    </p:set>
                                    <p:animEffect transition="in" filter="fade">
                                      <p:cBhvr>
                                        <p:cTn id="71" dur="1000"/>
                                        <p:tgtEl>
                                          <p:spTgt spid="26667"/>
                                        </p:tgtEl>
                                      </p:cBhvr>
                                    </p:animEffect>
                                    <p:anim calcmode="lin" valueType="num">
                                      <p:cBhvr>
                                        <p:cTn id="72" dur="1000" fill="hold"/>
                                        <p:tgtEl>
                                          <p:spTgt spid="26667"/>
                                        </p:tgtEl>
                                        <p:attrNameLst>
                                          <p:attrName>ppt_x</p:attrName>
                                        </p:attrNameLst>
                                      </p:cBhvr>
                                      <p:tavLst>
                                        <p:tav tm="0">
                                          <p:val>
                                            <p:strVal val="#ppt_x"/>
                                          </p:val>
                                        </p:tav>
                                        <p:tav tm="100000">
                                          <p:val>
                                            <p:strVal val="#ppt_x"/>
                                          </p:val>
                                        </p:tav>
                                      </p:tavLst>
                                    </p:anim>
                                    <p:anim calcmode="lin" valueType="num">
                                      <p:cBhvr>
                                        <p:cTn id="73" dur="1000" fill="hold"/>
                                        <p:tgtEl>
                                          <p:spTgt spid="2666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ppt_x"/>
                                          </p:val>
                                        </p:tav>
                                        <p:tav tm="100000">
                                          <p:val>
                                            <p:strVal val="#ppt_x"/>
                                          </p:val>
                                        </p:tav>
                                      </p:tavLst>
                                    </p:anim>
                                    <p:anim calcmode="lin" valueType="num">
                                      <p:cBhvr additive="base">
                                        <p:cTn id="7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9" grpId="0" animBg="1"/>
      <p:bldP spid="29710" grpId="0" animBg="1"/>
      <p:bldP spid="29712" grpId="0" animBg="1"/>
      <p:bldP spid="29722" grpId="0" animBg="1"/>
      <p:bldP spid="16431" grpId="0" animBg="1"/>
      <p:bldP spid="26667" grpId="0" animBg="1"/>
      <p:bldP spid="2970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60648"/>
            <a:ext cx="9144000" cy="1152128"/>
          </a:xfrm>
        </p:spPr>
        <p:txBody>
          <a:bodyPr anchor="ctr" anchorCtr="1">
            <a:normAutofit fontScale="90000"/>
          </a:bodyPr>
          <a:lstStyle/>
          <a:p>
            <a:pPr algn="r" rtl="1" eaLnBrk="1" hangingPunct="1">
              <a:defRPr/>
            </a:pPr>
            <a:r>
              <a:rPr lang="ar-EG" sz="4900" b="0" i="0" u="none" dirty="0">
                <a:solidFill>
                  <a:schemeClr val="accent1"/>
                </a:solidFill>
                <a:latin typeface="Tahoma" pitchFamily="34" charset="0"/>
                <a:ea typeface="Tahoma" pitchFamily="34" charset="0"/>
                <a:cs typeface="Tahoma" pitchFamily="34" charset="0"/>
              </a:rPr>
              <a:t>الأيقونات على سطح المكتب</a:t>
            </a:r>
            <a:r>
              <a:rPr lang="en" sz="4900" b="0" i="0" u="none" dirty="0">
                <a:solidFill>
                  <a:schemeClr val="accent1"/>
                </a:solidFill>
                <a:latin typeface="Tahoma" pitchFamily="34" charset="0"/>
                <a:ea typeface="Tahoma" pitchFamily="34" charset="0"/>
                <a:cs typeface="Tahoma" pitchFamily="34" charset="0"/>
              </a:rPr>
              <a:t> </a:t>
            </a:r>
            <a:br>
              <a:rPr lang="en" sz="4900" dirty="0">
                <a:solidFill>
                  <a:schemeClr val="accent1"/>
                </a:solidFill>
                <a:latin typeface="Tahoma" pitchFamily="34" charset="0"/>
                <a:ea typeface="Tahoma" pitchFamily="34" charset="0"/>
                <a:cs typeface="Tahoma" pitchFamily="34" charset="0"/>
              </a:rPr>
            </a:br>
            <a:br>
              <a:rPr lang="en" sz="2400" dirty="0">
                <a:solidFill>
                  <a:schemeClr val="accent1"/>
                </a:solidFill>
                <a:latin typeface="Tahoma" pitchFamily="34" charset="0"/>
                <a:ea typeface="Tahoma" pitchFamily="34" charset="0"/>
                <a:cs typeface="Tahoma" pitchFamily="34" charset="0"/>
              </a:rPr>
            </a:br>
            <a:endParaRPr lang="en" sz="2700" dirty="0">
              <a:latin typeface="Tahoma" pitchFamily="34" charset="0"/>
              <a:ea typeface="Tahoma" pitchFamily="34" charset="0"/>
              <a:cs typeface="Tahoma" pitchFamily="34" charset="0"/>
            </a:endParaRPr>
          </a:p>
        </p:txBody>
      </p:sp>
      <p:sp>
        <p:nvSpPr>
          <p:cNvPr id="74757" name="Rectangle 5"/>
          <p:cNvSpPr>
            <a:spLocks noGrp="1" noChangeArrowheads="1"/>
          </p:cNvSpPr>
          <p:nvPr>
            <p:ph type="body" sz="half" idx="4294967295"/>
          </p:nvPr>
        </p:nvSpPr>
        <p:spPr>
          <a:xfrm>
            <a:off x="827584" y="4509120"/>
            <a:ext cx="7523162" cy="1871662"/>
          </a:xfrm>
        </p:spPr>
        <p:txBody>
          <a:bodyPr>
            <a:normAutofit/>
          </a:bodyPr>
          <a:lstStyle/>
          <a:p>
            <a:pPr algn="r" rtl="1">
              <a:defRPr/>
            </a:pPr>
            <a:r>
              <a:rPr lang="ar-EG" sz="2400" b="1" dirty="0">
                <a:latin typeface="Tahoma" pitchFamily="34" charset="0"/>
                <a:ea typeface="Tahoma" pitchFamily="34" charset="0"/>
                <a:cs typeface="Tahoma" pitchFamily="34" charset="0"/>
              </a:rPr>
              <a:t>عرض</a:t>
            </a:r>
            <a:r>
              <a:rPr lang="ar-EG" sz="2400" dirty="0">
                <a:latin typeface="Tahoma" pitchFamily="34" charset="0"/>
                <a:ea typeface="Tahoma" pitchFamily="34" charset="0"/>
                <a:cs typeface="Tahoma" pitchFamily="34" charset="0"/>
              </a:rPr>
              <a:t>: يمكن</a:t>
            </a:r>
            <a:r>
              <a:rPr lang="ar-SA" sz="2400" dirty="0">
                <a:latin typeface="Tahoma" pitchFamily="34" charset="0"/>
                <a:ea typeface="Tahoma" pitchFamily="34" charset="0"/>
                <a:cs typeface="Tahoma" pitchFamily="34" charset="0"/>
              </a:rPr>
              <a:t>ك هنا</a:t>
            </a:r>
            <a:r>
              <a:rPr lang="ar-EG" sz="2400" dirty="0">
                <a:latin typeface="Tahoma" pitchFamily="34" charset="0"/>
                <a:ea typeface="Tahoma" pitchFamily="34" charset="0"/>
                <a:cs typeface="Tahoma" pitchFamily="34" charset="0"/>
              </a:rPr>
              <a:t> تغيير حجم أيقونات سطح المكتب ضمن أمور أخرى. </a:t>
            </a:r>
          </a:p>
          <a:p>
            <a:pPr algn="r" rtl="1">
              <a:defRPr/>
            </a:pPr>
            <a:r>
              <a:rPr lang="ar-EG" sz="2400" b="1" i="0" u="none" dirty="0">
                <a:latin typeface="Tahoma" pitchFamily="34" charset="0"/>
                <a:ea typeface="Tahoma" pitchFamily="34" charset="0"/>
                <a:cs typeface="Tahoma" pitchFamily="34" charset="0"/>
              </a:rPr>
              <a:t>الفرز:</a:t>
            </a:r>
            <a:r>
              <a:rPr lang="ar-EG" sz="2400" b="0" i="0" u="none" dirty="0">
                <a:latin typeface="Tahoma" pitchFamily="34" charset="0"/>
                <a:ea typeface="Tahoma" pitchFamily="34" charset="0"/>
                <a:cs typeface="Tahoma" pitchFamily="34" charset="0"/>
              </a:rPr>
              <a:t> من الممكن فرز الأيقونات تبعًا إلى الحجم أو الاسم </a:t>
            </a:r>
            <a:r>
              <a:rPr lang="ar-EG" sz="2400" dirty="0">
                <a:latin typeface="Tahoma" pitchFamily="34" charset="0"/>
                <a:ea typeface="Tahoma" pitchFamily="34" charset="0"/>
                <a:cs typeface="Tahoma" pitchFamily="34" charset="0"/>
              </a:rPr>
              <a:t>أو نوع العنصر أو تاريخ تعديله.</a:t>
            </a:r>
            <a:endParaRPr lang="en" sz="2400" b="0" i="0" u="none" dirty="0">
              <a:latin typeface="Tahoma" pitchFamily="34" charset="0"/>
              <a:ea typeface="Tahoma" pitchFamily="34" charset="0"/>
              <a:cs typeface="Tahoma" pitchFamily="34" charset="0"/>
            </a:endParaRPr>
          </a:p>
        </p:txBody>
      </p:sp>
      <p:sp>
        <p:nvSpPr>
          <p:cNvPr id="5" name="textruta 4"/>
          <p:cNvSpPr txBox="1"/>
          <p:nvPr/>
        </p:nvSpPr>
        <p:spPr>
          <a:xfrm>
            <a:off x="395536" y="908720"/>
            <a:ext cx="7560840" cy="1200329"/>
          </a:xfrm>
          <a:prstGeom prst="rect">
            <a:avLst/>
          </a:prstGeom>
          <a:noFill/>
        </p:spPr>
        <p:txBody>
          <a:bodyPr wrap="square" rtlCol="0">
            <a:spAutoFit/>
          </a:bodyPr>
          <a:lstStyle/>
          <a:p>
            <a:pPr marL="122238" lvl="2" algn="r" rtl="1"/>
            <a:r>
              <a:rPr lang="ar-EG" sz="2400" b="1" dirty="0"/>
              <a:t>انقر </a:t>
            </a:r>
            <a:r>
              <a:rPr lang="ar-SA" sz="2400" b="1" dirty="0"/>
              <a:t>بزر الماوس الأيمن </a:t>
            </a:r>
            <a:r>
              <a:rPr lang="ar-EG" sz="2400" dirty="0"/>
              <a:t>في مساحة خالية </a:t>
            </a:r>
            <a:r>
              <a:rPr lang="ar-SA" sz="2400" dirty="0"/>
              <a:t>على</a:t>
            </a:r>
            <a:r>
              <a:rPr lang="ar-EG" sz="2400" dirty="0"/>
              <a:t> سطح المكتب لعرض قائمة المحتويات.</a:t>
            </a:r>
          </a:p>
          <a:p>
            <a:pPr lvl="2" algn="r" rtl="1"/>
            <a:endParaRPr lang="en" sz="2400" dirty="0"/>
          </a:p>
        </p:txBody>
      </p:sp>
      <p:pic>
        <p:nvPicPr>
          <p:cNvPr id="11" name="Bildobjekt 10">
            <a:extLst>
              <a:ext uri="{FF2B5EF4-FFF2-40B4-BE49-F238E27FC236}">
                <a16:creationId xmlns:a16="http://schemas.microsoft.com/office/drawing/2014/main" id="{1EEC64C3-DE5F-43FE-98AC-E6E37740D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24" y="1764229"/>
            <a:ext cx="3950063" cy="2716786"/>
          </a:xfrm>
          <a:prstGeom prst="rect">
            <a:avLst/>
          </a:prstGeom>
        </p:spPr>
      </p:pic>
    </p:spTree>
    <p:extLst>
      <p:ext uri="{BB962C8B-B14F-4D97-AF65-F5344CB8AC3E}">
        <p14:creationId xmlns:p14="http://schemas.microsoft.com/office/powerpoint/2010/main" val="14359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arn(inVertical)">
                                      <p:cBhvr>
                                        <p:cTn id="7" dur="5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barn(inVertical)">
                                      <p:cBhvr>
                                        <p:cTn id="12"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94A5EC-C5C4-40BA-A880-84D486476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63" y="1901435"/>
            <a:ext cx="4613175" cy="4134630"/>
          </a:xfrm>
          <a:prstGeom prst="rect">
            <a:avLst/>
          </a:prstGeom>
        </p:spPr>
      </p:pic>
      <p:sp>
        <p:nvSpPr>
          <p:cNvPr id="76802" name="Rectangle 2"/>
          <p:cNvSpPr>
            <a:spLocks noGrp="1" noChangeArrowheads="1"/>
          </p:cNvSpPr>
          <p:nvPr>
            <p:ph type="title" idx="4294967295"/>
          </p:nvPr>
        </p:nvSpPr>
        <p:spPr>
          <a:xfrm>
            <a:off x="0" y="193942"/>
            <a:ext cx="9144001" cy="1255985"/>
          </a:xfrm>
        </p:spPr>
        <p:txBody>
          <a:bodyPr anchor="ctr" anchorCtr="1">
            <a:noAutofit/>
          </a:bodyPr>
          <a:lstStyle/>
          <a:p>
            <a:pPr algn="r" rtl="1" eaLnBrk="1" hangingPunct="1">
              <a:defRPr/>
            </a:pPr>
            <a:r>
              <a:rPr lang="ar-EG" b="0" i="0" u="none" dirty="0">
                <a:solidFill>
                  <a:schemeClr val="accent1"/>
                </a:solidFill>
                <a:latin typeface="Tahoma" pitchFamily="34" charset="0"/>
                <a:ea typeface="Tahoma" pitchFamily="34" charset="0"/>
                <a:cs typeface="Tahoma" pitchFamily="34" charset="0"/>
              </a:rPr>
              <a:t>إنشاء ملف أو مجلد جديد على سطح المكتب</a:t>
            </a:r>
            <a:endParaRPr lang="en" b="0" i="0" u="none" dirty="0">
              <a:solidFill>
                <a:schemeClr val="accent1"/>
              </a:solidFill>
              <a:latin typeface="Tahoma" pitchFamily="34" charset="0"/>
              <a:ea typeface="Tahoma" pitchFamily="34" charset="0"/>
              <a:cs typeface="Tahoma" pitchFamily="34" charset="0"/>
            </a:endParaRPr>
          </a:p>
        </p:txBody>
      </p:sp>
      <p:sp>
        <p:nvSpPr>
          <p:cNvPr id="28678" name="AutoShape 6"/>
          <p:cNvSpPr>
            <a:spLocks noChangeArrowheads="1"/>
          </p:cNvSpPr>
          <p:nvPr/>
        </p:nvSpPr>
        <p:spPr bwMode="auto">
          <a:xfrm>
            <a:off x="6732173" y="2276599"/>
            <a:ext cx="1584325" cy="1368425"/>
          </a:xfrm>
          <a:prstGeom prst="wedgeRoundRectCallout">
            <a:avLst>
              <a:gd name="adj1" fmla="val -58264"/>
              <a:gd name="adj2" fmla="val 742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400" b="1" dirty="0">
                <a:latin typeface="Tahoma" pitchFamily="34" charset="0"/>
                <a:ea typeface="Tahoma" pitchFamily="34" charset="0"/>
                <a:cs typeface="Tahoma" pitchFamily="34" charset="0"/>
              </a:rPr>
              <a:t>اختر نوع الملف ال</a:t>
            </a:r>
            <a:r>
              <a:rPr lang="ar-SA" sz="1400" b="1" dirty="0">
                <a:latin typeface="Tahoma" pitchFamily="34" charset="0"/>
                <a:ea typeface="Tahoma" pitchFamily="34" charset="0"/>
                <a:cs typeface="Tahoma" pitchFamily="34" charset="0"/>
              </a:rPr>
              <a:t>ذ</a:t>
            </a:r>
            <a:r>
              <a:rPr lang="ar-EG" sz="1400" b="1" dirty="0">
                <a:latin typeface="Tahoma" pitchFamily="34" charset="0"/>
                <a:ea typeface="Tahoma" pitchFamily="34" charset="0"/>
                <a:cs typeface="Tahoma" pitchFamily="34" charset="0"/>
              </a:rPr>
              <a:t>ي تود إنشائه.</a:t>
            </a:r>
            <a:endParaRPr lang="en" sz="1400" b="1" i="0" u="none" dirty="0">
              <a:latin typeface="Tahoma" pitchFamily="34" charset="0"/>
              <a:ea typeface="Tahoma" pitchFamily="34" charset="0"/>
              <a:cs typeface="Tahoma" pitchFamily="34" charset="0"/>
            </a:endParaRPr>
          </a:p>
        </p:txBody>
      </p:sp>
      <p:sp>
        <p:nvSpPr>
          <p:cNvPr id="10" name="AutoShape 6"/>
          <p:cNvSpPr>
            <a:spLocks noChangeArrowheads="1"/>
          </p:cNvSpPr>
          <p:nvPr/>
        </p:nvSpPr>
        <p:spPr bwMode="auto">
          <a:xfrm>
            <a:off x="4430250" y="980728"/>
            <a:ext cx="2305050" cy="1758260"/>
          </a:xfrm>
          <a:prstGeom prst="wedgeRoundRectCallout">
            <a:avLst>
              <a:gd name="adj1" fmla="val -113101"/>
              <a:gd name="adj2" fmla="val 11673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defRPr/>
            </a:pPr>
            <a:r>
              <a:rPr lang="ar-SA" sz="1400" b="1" dirty="0">
                <a:effectLst>
                  <a:outerShdw blurRad="38100" dist="38100" dir="2700000" algn="tl">
                    <a:srgbClr val="C0C0C0"/>
                  </a:outerShdw>
                </a:effectLst>
                <a:latin typeface="Tahoma" pitchFamily="34" charset="0"/>
                <a:ea typeface="Tahoma" pitchFamily="34" charset="0"/>
                <a:cs typeface="Tahoma" pitchFamily="34" charset="0"/>
              </a:rPr>
              <a:t>ا</a:t>
            </a:r>
            <a:r>
              <a:rPr lang="ar-EG" sz="1400" b="1" dirty="0">
                <a:effectLst>
                  <a:outerShdw blurRad="38100" dist="38100" dir="2700000" algn="tl">
                    <a:srgbClr val="C0C0C0"/>
                  </a:outerShdw>
                </a:effectLst>
                <a:latin typeface="Tahoma" pitchFamily="34" charset="0"/>
                <a:ea typeface="Tahoma" pitchFamily="34" charset="0"/>
                <a:cs typeface="Tahoma" pitchFamily="34" charset="0"/>
              </a:rPr>
              <a:t>نقر على زر </a:t>
            </a:r>
            <a:r>
              <a:rPr lang="ar-SA" sz="1400" b="1" dirty="0">
                <a:effectLst>
                  <a:outerShdw blurRad="38100" dist="38100" dir="2700000" algn="tl">
                    <a:srgbClr val="C0C0C0"/>
                  </a:outerShdw>
                </a:effectLst>
                <a:latin typeface="Tahoma" pitchFamily="34" charset="0"/>
                <a:ea typeface="Tahoma" pitchFamily="34" charset="0"/>
                <a:cs typeface="Tahoma" pitchFamily="34" charset="0"/>
              </a:rPr>
              <a:t>الماوس </a:t>
            </a:r>
            <a:r>
              <a:rPr lang="ar-EG" sz="1400" b="1" dirty="0">
                <a:effectLst>
                  <a:outerShdw blurRad="38100" dist="38100" dir="2700000" algn="tl">
                    <a:srgbClr val="C0C0C0"/>
                  </a:outerShdw>
                </a:effectLst>
                <a:latin typeface="Tahoma" pitchFamily="34" charset="0"/>
                <a:ea typeface="Tahoma" pitchFamily="34" charset="0"/>
                <a:cs typeface="Tahoma" pitchFamily="34" charset="0"/>
              </a:rPr>
              <a:t>الأيمن في مساحة خالية من سطح المكتب ثم اختر ”جديد“.</a:t>
            </a:r>
            <a:endParaRPr lang="en"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77758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8">
                                            <p:bg/>
                                          </p:spTgt>
                                        </p:tgtEl>
                                        <p:attrNameLst>
                                          <p:attrName>style.visibility</p:attrName>
                                        </p:attrNameLst>
                                      </p:cBhvr>
                                      <p:to>
                                        <p:strVal val="visible"/>
                                      </p:to>
                                    </p:set>
                                    <p:animEffect transition="in" filter="fade">
                                      <p:cBhvr>
                                        <p:cTn id="12" dur="500"/>
                                        <p:tgtEl>
                                          <p:spTgt spid="2867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8">
                                            <p:txEl>
                                              <p:pRg st="0" end="0"/>
                                            </p:txEl>
                                          </p:spTgt>
                                        </p:tgtEl>
                                        <p:attrNameLst>
                                          <p:attrName>style.visibility</p:attrName>
                                        </p:attrNameLst>
                                      </p:cBhvr>
                                      <p:to>
                                        <p:strVal val="visible"/>
                                      </p:to>
                                    </p:set>
                                    <p:animEffect transition="in" filter="fade">
                                      <p:cBhvr>
                                        <p:cTn id="15"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allAtOnce"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332656"/>
            <a:ext cx="9144000" cy="1439887"/>
          </a:xfrm>
        </p:spPr>
        <p:txBody>
          <a:bodyPr anchor="ctr" anchorCtr="1">
            <a:normAutofit fontScale="90000"/>
          </a:bodyPr>
          <a:lstStyle/>
          <a:p>
            <a:pPr algn="r" rtl="1">
              <a:defRPr/>
            </a:pPr>
            <a:r>
              <a:rPr lang="ar-EG" sz="4900" b="0" i="0" u="none" dirty="0">
                <a:solidFill>
                  <a:schemeClr val="accent1"/>
                </a:solidFill>
                <a:latin typeface="Tahoma" pitchFamily="34" charset="0"/>
                <a:ea typeface="Tahoma" pitchFamily="34" charset="0"/>
                <a:cs typeface="Tahoma" pitchFamily="34" charset="0"/>
              </a:rPr>
              <a:t>إجراء تعديلات في الإعدادات على سطح المكتب</a:t>
            </a:r>
            <a:br>
              <a:rPr lang="en" sz="2800" dirty="0">
                <a:solidFill>
                  <a:schemeClr val="hlink"/>
                </a:solidFill>
                <a:latin typeface="Tahoma" pitchFamily="34" charset="0"/>
                <a:ea typeface="Tahoma" pitchFamily="34" charset="0"/>
                <a:cs typeface="Tahoma" pitchFamily="34" charset="0"/>
              </a:rPr>
            </a:br>
            <a:r>
              <a:rPr lang="ar-EG" sz="2400" dirty="0">
                <a:latin typeface="Tahoma" pitchFamily="34" charset="0"/>
                <a:ea typeface="Tahoma" pitchFamily="34" charset="0"/>
                <a:cs typeface="Tahoma" pitchFamily="34" charset="0"/>
              </a:rPr>
              <a:t>النقر على زر </a:t>
            </a:r>
            <a:r>
              <a:rPr lang="ar-SA" sz="2400" dirty="0">
                <a:latin typeface="Tahoma" pitchFamily="34" charset="0"/>
                <a:ea typeface="Tahoma" pitchFamily="34" charset="0"/>
                <a:cs typeface="Tahoma" pitchFamily="34" charset="0"/>
              </a:rPr>
              <a:t>الماوس </a:t>
            </a:r>
            <a:r>
              <a:rPr lang="ar-EG" sz="2400" dirty="0">
                <a:latin typeface="Tahoma" pitchFamily="34" charset="0"/>
                <a:ea typeface="Tahoma" pitchFamily="34" charset="0"/>
                <a:cs typeface="Tahoma" pitchFamily="34" charset="0"/>
              </a:rPr>
              <a:t>الأيمن في مساحة خالية من سطح المكتب. اختر "تخصيص":</a:t>
            </a:r>
            <a:br>
              <a:rPr lang="ar-EG" sz="2400" dirty="0">
                <a:latin typeface="Tahoma" pitchFamily="34" charset="0"/>
                <a:ea typeface="Tahoma" pitchFamily="34" charset="0"/>
                <a:cs typeface="Tahoma" pitchFamily="34" charset="0"/>
              </a:rPr>
            </a:br>
            <a:endParaRPr lang="en" sz="2400" b="0" i="0" u="none" dirty="0">
              <a:latin typeface="Tahoma" pitchFamily="34" charset="0"/>
              <a:ea typeface="Tahoma" pitchFamily="34" charset="0"/>
              <a:cs typeface="Tahoma" pitchFamily="34" charset="0"/>
            </a:endParaRPr>
          </a:p>
        </p:txBody>
      </p:sp>
      <p:sp>
        <p:nvSpPr>
          <p:cNvPr id="78854" name="Rectangle 6"/>
          <p:cNvSpPr>
            <a:spLocks noGrp="1" noChangeArrowheads="1"/>
          </p:cNvSpPr>
          <p:nvPr>
            <p:ph type="body" sz="half" idx="4294967295"/>
          </p:nvPr>
        </p:nvSpPr>
        <p:spPr>
          <a:xfrm>
            <a:off x="4499992" y="2348880"/>
            <a:ext cx="4365625" cy="3240360"/>
          </a:xfrm>
        </p:spPr>
        <p:txBody>
          <a:bodyPr>
            <a:normAutofit/>
          </a:bodyPr>
          <a:lstStyle/>
          <a:p>
            <a:pPr algn="r" rtl="1">
              <a:defRPr/>
            </a:pPr>
            <a:r>
              <a:rPr lang="ar-EG" sz="2000" dirty="0">
                <a:latin typeface="Tahoma" pitchFamily="34" charset="0"/>
                <a:ea typeface="Tahoma" pitchFamily="34" charset="0"/>
                <a:cs typeface="Tahoma" pitchFamily="34" charset="0"/>
              </a:rPr>
              <a:t>استخدم هذه الميزة لإضافة صور خلفية أو لاختيار لون الخلفية ضمن أمور أخرى. </a:t>
            </a:r>
            <a:r>
              <a:rPr lang="ar-SA" sz="2000" dirty="0">
                <a:latin typeface="Tahoma" pitchFamily="34" charset="0"/>
                <a:ea typeface="Tahoma" pitchFamily="34" charset="0"/>
                <a:cs typeface="Tahoma" pitchFamily="34" charset="0"/>
              </a:rPr>
              <a:t>اختر</a:t>
            </a:r>
            <a:r>
              <a:rPr lang="ar-EG" sz="2000" dirty="0">
                <a:latin typeface="Tahoma" pitchFamily="34" charset="0"/>
                <a:ea typeface="Tahoma" pitchFamily="34" charset="0"/>
                <a:cs typeface="Tahoma" pitchFamily="34" charset="0"/>
              </a:rPr>
              <a:t> من القائمة المنسدلة تحت "الخلفية" لاختيار عرض صورة أو عرض الشرائح أو لون فردي. يمكنك أيضًا اختيار سمات مختلفة أو خط آخر من سطح المكتب. </a:t>
            </a:r>
            <a:r>
              <a:rPr lang="ar-SA" sz="2000" dirty="0">
                <a:latin typeface="Tahoma" pitchFamily="34" charset="0"/>
                <a:ea typeface="Tahoma" pitchFamily="34" charset="0"/>
                <a:cs typeface="Tahoma" pitchFamily="34" charset="0"/>
              </a:rPr>
              <a:t>كما </a:t>
            </a:r>
            <a:r>
              <a:rPr lang="ar-EG" sz="2000" dirty="0">
                <a:latin typeface="Tahoma" pitchFamily="34" charset="0"/>
                <a:ea typeface="Tahoma" pitchFamily="34" charset="0"/>
                <a:cs typeface="Tahoma" pitchFamily="34" charset="0"/>
              </a:rPr>
              <a:t>يمكنك أيضًا تغيير ما سيظهر في قائمة البدء.</a:t>
            </a:r>
          </a:p>
          <a:p>
            <a:pPr algn="r" rtl="1" eaLnBrk="1" hangingPunct="1">
              <a:defRPr/>
            </a:pPr>
            <a:endParaRPr lang="en" sz="2000" b="0" i="0" u="none" dirty="0">
              <a:latin typeface="Tahoma" pitchFamily="34" charset="0"/>
              <a:ea typeface="Tahoma" pitchFamily="34" charset="0"/>
              <a:cs typeface="Tahoma" pitchFamily="34" charset="0"/>
            </a:endParaRPr>
          </a:p>
        </p:txBody>
      </p:sp>
      <p:pic>
        <p:nvPicPr>
          <p:cNvPr id="3" name="Bildobjekt 2">
            <a:extLst>
              <a:ext uri="{FF2B5EF4-FFF2-40B4-BE49-F238E27FC236}">
                <a16:creationId xmlns:a16="http://schemas.microsoft.com/office/drawing/2014/main" id="{A343B5C4-CFBA-4994-88D0-3871D5A3E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6" y="2379827"/>
            <a:ext cx="3018477" cy="2705357"/>
          </a:xfrm>
          <a:prstGeom prst="rect">
            <a:avLst/>
          </a:prstGeom>
        </p:spPr>
      </p:pic>
      <p:sp>
        <p:nvSpPr>
          <p:cNvPr id="4" name="Ellips 3">
            <a:extLst>
              <a:ext uri="{FF2B5EF4-FFF2-40B4-BE49-F238E27FC236}">
                <a16:creationId xmlns:a16="http://schemas.microsoft.com/office/drawing/2014/main" id="{C0E6B300-766E-4776-A297-7E40B34177D2}"/>
              </a:ext>
            </a:extLst>
          </p:cNvPr>
          <p:cNvSpPr/>
          <p:nvPr/>
        </p:nvSpPr>
        <p:spPr>
          <a:xfrm>
            <a:off x="251520" y="4149080"/>
            <a:ext cx="748589" cy="43204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61458"/>
            <a:ext cx="2818546" cy="1977639"/>
          </a:xfrm>
          <a:prstGeom prst="rect">
            <a:avLst/>
          </a:prstGeom>
        </p:spPr>
      </p:pic>
    </p:spTree>
    <p:extLst>
      <p:ext uri="{BB962C8B-B14F-4D97-AF65-F5344CB8AC3E}">
        <p14:creationId xmlns:p14="http://schemas.microsoft.com/office/powerpoint/2010/main" val="22893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8854">
                                            <p:txEl>
                                              <p:pRg st="0" end="0"/>
                                            </p:txEl>
                                          </p:spTgt>
                                        </p:tgtEl>
                                        <p:attrNameLst>
                                          <p:attrName>style.visibility</p:attrName>
                                        </p:attrNameLst>
                                      </p:cBhvr>
                                      <p:to>
                                        <p:strVal val="visible"/>
                                      </p:to>
                                    </p:set>
                                    <p:anim calcmode="lin" valueType="num">
                                      <p:cBhvr additive="base">
                                        <p:cTn id="29" dur="5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E357512-42D5-4ACB-9840-F3FED12A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77" y="980728"/>
            <a:ext cx="4517846" cy="3169956"/>
          </a:xfrm>
          <a:prstGeom prst="rect">
            <a:avLst/>
          </a:prstGeom>
        </p:spPr>
      </p:pic>
      <p:sp>
        <p:nvSpPr>
          <p:cNvPr id="83972" name="Rectangle 4"/>
          <p:cNvSpPr>
            <a:spLocks noGrp="1" noChangeArrowheads="1"/>
          </p:cNvSpPr>
          <p:nvPr>
            <p:ph type="title" idx="4294967295"/>
          </p:nvPr>
        </p:nvSpPr>
        <p:spPr>
          <a:xfrm>
            <a:off x="0" y="114191"/>
            <a:ext cx="9144000" cy="984250"/>
          </a:xfrm>
        </p:spPr>
        <p:txBody>
          <a:bodyPr anchor="ctr" anchorCtr="1"/>
          <a:lstStyle/>
          <a:p>
            <a:pPr rtl="1" eaLnBrk="1" hangingPunct="1">
              <a:defRPr/>
            </a:pPr>
            <a:r>
              <a:rPr lang="ar-EG"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شاشة التوقف </a:t>
            </a:r>
            <a:endPar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83973" name="Rectangle 5"/>
          <p:cNvSpPr>
            <a:spLocks noGrp="1" noChangeArrowheads="1"/>
          </p:cNvSpPr>
          <p:nvPr>
            <p:ph type="body" sz="half" idx="4294967295"/>
          </p:nvPr>
        </p:nvSpPr>
        <p:spPr>
          <a:xfrm>
            <a:off x="611560" y="1293613"/>
            <a:ext cx="3670299" cy="4440261"/>
          </a:xfrm>
          <a:ln>
            <a:noFill/>
          </a:ln>
        </p:spPr>
        <p:txBody>
          <a:bodyPr>
            <a:noAutofit/>
          </a:bodyPr>
          <a:lstStyle/>
          <a:p>
            <a:pPr marL="0" indent="0" algn="r" rtl="1">
              <a:defRPr/>
            </a:pPr>
            <a:r>
              <a:rPr lang="ar-EG" sz="1800" dirty="0">
                <a:latin typeface="Tahoma" pitchFamily="34" charset="0"/>
                <a:ea typeface="Tahoma" pitchFamily="34" charset="0"/>
                <a:cs typeface="Tahoma" pitchFamily="34" charset="0"/>
              </a:rPr>
              <a:t>انقر على</a:t>
            </a:r>
            <a:r>
              <a:rPr lang="ar-SA" sz="1800" dirty="0">
                <a:latin typeface="Tahoma" pitchFamily="34" charset="0"/>
                <a:ea typeface="Tahoma" pitchFamily="34" charset="0"/>
                <a:cs typeface="Tahoma" pitchFamily="34" charset="0"/>
              </a:rPr>
              <a:t> </a:t>
            </a:r>
            <a:r>
              <a:rPr lang="ar-EG" sz="1800" dirty="0">
                <a:latin typeface="Tahoma" pitchFamily="34" charset="0"/>
                <a:ea typeface="Tahoma" pitchFamily="34" charset="0"/>
                <a:cs typeface="Tahoma" pitchFamily="34" charset="0"/>
              </a:rPr>
              <a:t>زر </a:t>
            </a:r>
            <a:r>
              <a:rPr lang="ar-SA" sz="1800" dirty="0">
                <a:latin typeface="Tahoma" pitchFamily="34" charset="0"/>
                <a:ea typeface="Tahoma" pitchFamily="34" charset="0"/>
                <a:cs typeface="Tahoma" pitchFamily="34" charset="0"/>
              </a:rPr>
              <a:t>الماوس </a:t>
            </a:r>
            <a:r>
              <a:rPr lang="ar-EG" sz="1800" dirty="0">
                <a:latin typeface="Tahoma" pitchFamily="34" charset="0"/>
                <a:ea typeface="Tahoma" pitchFamily="34" charset="0"/>
                <a:cs typeface="Tahoma" pitchFamily="34" charset="0"/>
              </a:rPr>
              <a:t>الأيمن في مساحة خالية من سطح المكتب. اختر "تخصيص":</a:t>
            </a:r>
            <a:endParaRPr lang="en" sz="1800" b="0" i="0" u="none" dirty="0">
              <a:latin typeface="Tahoma" pitchFamily="34" charset="0"/>
              <a:ea typeface="Tahoma" pitchFamily="34" charset="0"/>
              <a:cs typeface="Tahoma" pitchFamily="34" charset="0"/>
            </a:endParaRPr>
          </a:p>
          <a:p>
            <a:pPr marL="0" indent="0" algn="r" rtl="1">
              <a:defRPr/>
            </a:pPr>
            <a:endParaRPr lang="en" sz="1800" dirty="0">
              <a:latin typeface="Tahoma" pitchFamily="34" charset="0"/>
              <a:ea typeface="Tahoma" pitchFamily="34" charset="0"/>
              <a:cs typeface="Tahoma" pitchFamily="34" charset="0"/>
            </a:endParaRPr>
          </a:p>
          <a:p>
            <a:pPr marL="0" indent="0" algn="r" rtl="1">
              <a:defRPr/>
            </a:pPr>
            <a:r>
              <a:rPr lang="ar-EG" sz="1800" dirty="0">
                <a:effectLst>
                  <a:outerShdw blurRad="38100" dist="38100" dir="2700000" algn="tl">
                    <a:srgbClr val="C0C0C0"/>
                  </a:outerShdw>
                </a:effectLst>
                <a:latin typeface="Tahoma" pitchFamily="34" charset="0"/>
                <a:ea typeface="Tahoma" pitchFamily="34" charset="0"/>
                <a:cs typeface="Tahoma" pitchFamily="34" charset="0"/>
              </a:rPr>
              <a:t>انقر على</a:t>
            </a:r>
            <a:r>
              <a:rPr lang="ar-SA" sz="1800" dirty="0">
                <a:effectLst>
                  <a:outerShdw blurRad="38100" dist="38100" dir="2700000" algn="tl">
                    <a:srgbClr val="C0C0C0"/>
                  </a:outerShdw>
                </a:effectLst>
                <a:latin typeface="Tahoma" pitchFamily="34" charset="0"/>
                <a:ea typeface="Tahoma" pitchFamily="34" charset="0"/>
                <a:cs typeface="Tahoma" pitchFamily="34" charset="0"/>
              </a:rPr>
              <a:t> </a:t>
            </a:r>
            <a:r>
              <a:rPr lang="ar-EG" sz="1800" dirty="0">
                <a:effectLst>
                  <a:outerShdw blurRad="38100" dist="38100" dir="2700000" algn="tl">
                    <a:srgbClr val="C0C0C0"/>
                  </a:outerShdw>
                </a:effectLst>
                <a:latin typeface="Tahoma" pitchFamily="34" charset="0"/>
                <a:ea typeface="Tahoma" pitchFamily="34" charset="0"/>
                <a:cs typeface="Tahoma" pitchFamily="34" charset="0"/>
              </a:rPr>
              <a:t>”شاشة التوقف“ من النافذة التي سوف تنفتح.</a:t>
            </a:r>
            <a:endParaRPr lang="ar-SA" sz="18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r" rtl="1">
              <a:defRPr/>
            </a:pPr>
            <a:endParaRPr lang="ar-SA" sz="18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r" rtl="1">
              <a:defRPr/>
            </a:pPr>
            <a:r>
              <a:rPr lang="ar-SA" sz="1800" dirty="0">
                <a:effectLst>
                  <a:outerShdw blurRad="38100" dist="38100" dir="2700000" algn="tl">
                    <a:srgbClr val="C0C0C0"/>
                  </a:outerShdw>
                </a:effectLst>
                <a:latin typeface="Tahoma" pitchFamily="34" charset="0"/>
                <a:ea typeface="Tahoma" pitchFamily="34" charset="0"/>
                <a:cs typeface="Tahoma" pitchFamily="34" charset="0"/>
              </a:rPr>
              <a:t>قم بتعيين نوع </a:t>
            </a:r>
            <a:r>
              <a:rPr lang="ar-EG" sz="1800" dirty="0">
                <a:effectLst>
                  <a:outerShdw blurRad="38100" dist="38100" dir="2700000" algn="tl">
                    <a:srgbClr val="C0C0C0"/>
                  </a:outerShdw>
                </a:effectLst>
                <a:latin typeface="Tahoma" pitchFamily="34" charset="0"/>
                <a:ea typeface="Tahoma" pitchFamily="34" charset="0"/>
                <a:cs typeface="Tahoma" pitchFamily="34" charset="0"/>
              </a:rPr>
              <a:t>شاشة التوقف</a:t>
            </a:r>
            <a:r>
              <a:rPr lang="ar-SA" sz="1800" dirty="0">
                <a:effectLst>
                  <a:outerShdw blurRad="38100" dist="38100" dir="2700000" algn="tl">
                    <a:srgbClr val="C0C0C0"/>
                  </a:outerShdw>
                </a:effectLst>
                <a:latin typeface="Tahoma" pitchFamily="34" charset="0"/>
                <a:ea typeface="Tahoma" pitchFamily="34" charset="0"/>
                <a:cs typeface="Tahoma" pitchFamily="34" charset="0"/>
              </a:rPr>
              <a:t> التي ترغب في استخدامها</a:t>
            </a:r>
            <a:r>
              <a:rPr lang="ar-EG" sz="1800" dirty="0">
                <a:effectLst>
                  <a:outerShdw blurRad="38100" dist="38100" dir="2700000" algn="tl">
                    <a:srgbClr val="C0C0C0"/>
                  </a:outerShdw>
                </a:effectLst>
                <a:latin typeface="Tahoma" pitchFamily="34" charset="0"/>
                <a:ea typeface="Tahoma" pitchFamily="34" charset="0"/>
                <a:cs typeface="Tahoma" pitchFamily="34" charset="0"/>
              </a:rPr>
              <a:t> من النافذة التي سوف تنفتح.</a:t>
            </a:r>
            <a:endParaRPr lang="ar-SA" sz="18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r" rtl="1">
              <a:defRPr/>
            </a:pPr>
            <a:endParaRPr lang="ar-EG" sz="18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r" rtl="1">
              <a:defRPr/>
            </a:pPr>
            <a:r>
              <a:rPr lang="ar-EG" sz="1800" dirty="0">
                <a:effectLst>
                  <a:outerShdw blurRad="38100" dist="38100" dir="2700000" algn="tl">
                    <a:srgbClr val="C0C0C0"/>
                  </a:outerShdw>
                </a:effectLst>
                <a:latin typeface="Tahoma" pitchFamily="34" charset="0"/>
                <a:ea typeface="Tahoma" pitchFamily="34" charset="0"/>
                <a:cs typeface="Tahoma" pitchFamily="34" charset="0"/>
              </a:rPr>
              <a:t>يمكنك أيضًا تعيين المدة التي يجب أن يكون الكمبيوتر فيها خاملاً قبل بدء تشغيل شاشة التوقف.</a:t>
            </a: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029" y="2708920"/>
            <a:ext cx="3147299" cy="3458716"/>
          </a:xfrm>
          <a:prstGeom prst="rect">
            <a:avLst/>
          </a:prstGeom>
        </p:spPr>
      </p:pic>
      <p:sp>
        <p:nvSpPr>
          <p:cNvPr id="83976" name="AutoShape 8"/>
          <p:cNvSpPr>
            <a:spLocks noChangeArrowheads="1"/>
          </p:cNvSpPr>
          <p:nvPr/>
        </p:nvSpPr>
        <p:spPr bwMode="auto">
          <a:xfrm>
            <a:off x="6616009" y="5085184"/>
            <a:ext cx="2304355" cy="648691"/>
          </a:xfrm>
          <a:prstGeom prst="wedgeRoundRectCallout">
            <a:avLst>
              <a:gd name="adj1" fmla="val -104415"/>
              <a:gd name="adj2" fmla="val -63086"/>
              <a:gd name="adj3" fmla="val 16667"/>
            </a:avLst>
          </a:prstGeom>
          <a:solidFill>
            <a:schemeClr val="accent1">
              <a:lumMod val="40000"/>
              <a:lumOff val="60000"/>
            </a:schemeClr>
          </a:solidFill>
          <a:ln w="3175">
            <a:solidFill>
              <a:schemeClr val="tx1"/>
            </a:solidFill>
            <a:miter lim="800000"/>
            <a:headEnd/>
            <a:tailEnd/>
          </a:ln>
        </p:spPr>
        <p:txBody>
          <a:bodyPr/>
          <a:lstStyle/>
          <a:p>
            <a:pPr marL="115888" lvl="1" algn="ctr" rtl="1"/>
            <a:r>
              <a:rPr lang="ar-EG" sz="1200" b="1" dirty="0">
                <a:latin typeface="Tahoma" pitchFamily="34" charset="0"/>
                <a:ea typeface="Tahoma" pitchFamily="34" charset="0"/>
                <a:cs typeface="Tahoma" pitchFamily="34" charset="0"/>
              </a:rPr>
              <a:t>يمكنك من هنا تعيين مدة الانتظار لشاشة التوقف</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a:p>
            <a:pPr algn="r" rtl="1"/>
            <a:endParaRPr lang="en" sz="1800" dirty="0">
              <a:latin typeface="Tahoma" pitchFamily="34" charset="0"/>
              <a:ea typeface="Tahoma" pitchFamily="34" charset="0"/>
              <a:cs typeface="Tahoma" pitchFamily="34" charset="0"/>
            </a:endParaRPr>
          </a:p>
        </p:txBody>
      </p:sp>
      <p:sp>
        <p:nvSpPr>
          <p:cNvPr id="21512" name="AutoShape 8"/>
          <p:cNvSpPr>
            <a:spLocks noChangeArrowheads="1"/>
          </p:cNvSpPr>
          <p:nvPr/>
        </p:nvSpPr>
        <p:spPr bwMode="auto">
          <a:xfrm>
            <a:off x="4413577" y="3235234"/>
            <a:ext cx="1444040" cy="719708"/>
          </a:xfrm>
          <a:prstGeom prst="wedgeRoundRectCallout">
            <a:avLst>
              <a:gd name="adj1" fmla="val 43655"/>
              <a:gd name="adj2" fmla="val 14257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defRPr/>
            </a:pPr>
            <a:r>
              <a:rPr lang="ar-EG" sz="1200" b="1" dirty="0">
                <a:effectLst>
                  <a:outerShdw blurRad="38100" dist="38100" dir="2700000" algn="tl">
                    <a:srgbClr val="C0C0C0"/>
                  </a:outerShdw>
                </a:effectLst>
                <a:latin typeface="Tahoma" pitchFamily="34" charset="0"/>
                <a:ea typeface="Tahoma" pitchFamily="34" charset="0"/>
                <a:cs typeface="Tahoma" pitchFamily="34" charset="0"/>
              </a:rPr>
              <a:t>اختر نوع شاشة التوقف هنا</a:t>
            </a:r>
            <a:endParaRPr lang="en" sz="1200" b="1" dirty="0">
              <a:latin typeface="Tahoma" pitchFamily="34" charset="0"/>
              <a:ea typeface="Tahoma" pitchFamily="34" charset="0"/>
              <a:cs typeface="Tahoma" pitchFamily="34" charset="0"/>
            </a:endParaRPr>
          </a:p>
        </p:txBody>
      </p:sp>
      <p:sp>
        <p:nvSpPr>
          <p:cNvPr id="4" name="Ellips 3"/>
          <p:cNvSpPr/>
          <p:nvPr/>
        </p:nvSpPr>
        <p:spPr>
          <a:xfrm>
            <a:off x="7696178" y="2974880"/>
            <a:ext cx="764254" cy="742152"/>
          </a:xfrm>
          <a:prstGeom prst="ellipse">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Tree>
    <p:extLst>
      <p:ext uri="{BB962C8B-B14F-4D97-AF65-F5344CB8AC3E}">
        <p14:creationId xmlns:p14="http://schemas.microsoft.com/office/powerpoint/2010/main" val="287235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 calcmode="lin" valueType="num">
                                      <p:cBhvr additive="base">
                                        <p:cTn id="7"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3">
                                            <p:txEl>
                                              <p:pRg st="2" end="2"/>
                                            </p:txEl>
                                          </p:spTgt>
                                        </p:tgtEl>
                                        <p:attrNameLst>
                                          <p:attrName>style.visibility</p:attrName>
                                        </p:attrNameLst>
                                      </p:cBhvr>
                                      <p:to>
                                        <p:strVal val="visible"/>
                                      </p:to>
                                    </p:set>
                                    <p:anim calcmode="lin" valueType="num">
                                      <p:cBhvr additive="base">
                                        <p:cTn id="11" dur="500" fill="hold"/>
                                        <p:tgtEl>
                                          <p:spTgt spid="8397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3973">
                                            <p:txEl>
                                              <p:pRg st="4" end="4"/>
                                            </p:txEl>
                                          </p:spTgt>
                                        </p:tgtEl>
                                        <p:attrNameLst>
                                          <p:attrName>style.visibility</p:attrName>
                                        </p:attrNameLst>
                                      </p:cBhvr>
                                      <p:to>
                                        <p:strVal val="visible"/>
                                      </p:to>
                                    </p:set>
                                    <p:anim calcmode="lin" valueType="num">
                                      <p:cBhvr additive="base">
                                        <p:cTn id="15" dur="500" fill="hold"/>
                                        <p:tgtEl>
                                          <p:spTgt spid="8397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397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3973">
                                            <p:txEl>
                                              <p:pRg st="6" end="6"/>
                                            </p:txEl>
                                          </p:spTgt>
                                        </p:tgtEl>
                                        <p:attrNameLst>
                                          <p:attrName>style.visibility</p:attrName>
                                        </p:attrNameLst>
                                      </p:cBhvr>
                                      <p:to>
                                        <p:strVal val="visible"/>
                                      </p:to>
                                    </p:set>
                                    <p:anim calcmode="lin" valueType="num">
                                      <p:cBhvr additive="base">
                                        <p:cTn id="19" dur="500" fill="hold"/>
                                        <p:tgtEl>
                                          <p:spTgt spid="8397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12"/>
                                        </p:tgtEl>
                                        <p:attrNameLst>
                                          <p:attrName>style.visibility</p:attrName>
                                        </p:attrNameLst>
                                      </p:cBhvr>
                                      <p:to>
                                        <p:strVal val="visible"/>
                                      </p:to>
                                    </p:set>
                                    <p:anim calcmode="lin" valueType="num">
                                      <p:cBhvr additive="base">
                                        <p:cTn id="37" dur="500" fill="hold"/>
                                        <p:tgtEl>
                                          <p:spTgt spid="21512"/>
                                        </p:tgtEl>
                                        <p:attrNameLst>
                                          <p:attrName>ppt_x</p:attrName>
                                        </p:attrNameLst>
                                      </p:cBhvr>
                                      <p:tavLst>
                                        <p:tav tm="0">
                                          <p:val>
                                            <p:strVal val="#ppt_x"/>
                                          </p:val>
                                        </p:tav>
                                        <p:tav tm="100000">
                                          <p:val>
                                            <p:strVal val="#ppt_x"/>
                                          </p:val>
                                        </p:tav>
                                      </p:tavLst>
                                    </p:anim>
                                    <p:anim calcmode="lin" valueType="num">
                                      <p:cBhvr additive="base">
                                        <p:cTn id="3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3976"/>
                                        </p:tgtEl>
                                        <p:attrNameLst>
                                          <p:attrName>style.visibility</p:attrName>
                                        </p:attrNameLst>
                                      </p:cBhvr>
                                      <p:to>
                                        <p:strVal val="visible"/>
                                      </p:to>
                                    </p:set>
                                    <p:anim calcmode="lin" valueType="num">
                                      <p:cBhvr additive="base">
                                        <p:cTn id="43" dur="500" fill="hold"/>
                                        <p:tgtEl>
                                          <p:spTgt spid="83976"/>
                                        </p:tgtEl>
                                        <p:attrNameLst>
                                          <p:attrName>ppt_x</p:attrName>
                                        </p:attrNameLst>
                                      </p:cBhvr>
                                      <p:tavLst>
                                        <p:tav tm="0">
                                          <p:val>
                                            <p:strVal val="#ppt_x"/>
                                          </p:val>
                                        </p:tav>
                                        <p:tav tm="100000">
                                          <p:val>
                                            <p:strVal val="#ppt_x"/>
                                          </p:val>
                                        </p:tav>
                                      </p:tavLst>
                                    </p:anim>
                                    <p:anim calcmode="lin" valueType="num">
                                      <p:cBhvr additive="base">
                                        <p:cTn id="44"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2151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body" sz="half" idx="4294967295"/>
          </p:nvPr>
        </p:nvSpPr>
        <p:spPr>
          <a:xfrm>
            <a:off x="5105400" y="1557338"/>
            <a:ext cx="4038600" cy="4535958"/>
          </a:xfrm>
        </p:spPr>
        <p:txBody>
          <a:bodyPr>
            <a:normAutofit lnSpcReduction="10000"/>
          </a:bodyPr>
          <a:lstStyle/>
          <a:p>
            <a:pPr algn="r" rtl="1">
              <a:defRPr/>
            </a:pPr>
            <a:r>
              <a:rPr lang="ar-EG" sz="2400" dirty="0">
                <a:latin typeface="Tahoma" pitchFamily="34" charset="0"/>
                <a:ea typeface="Tahoma" pitchFamily="34" charset="0"/>
                <a:cs typeface="Tahoma" pitchFamily="34" charset="0"/>
              </a:rPr>
              <a:t>انقر على</a:t>
            </a:r>
            <a:r>
              <a:rPr lang="ar-SA" sz="2400" dirty="0">
                <a:latin typeface="Tahoma" pitchFamily="34" charset="0"/>
                <a:ea typeface="Tahoma" pitchFamily="34" charset="0"/>
                <a:cs typeface="Tahoma" pitchFamily="34" charset="0"/>
              </a:rPr>
              <a:t> </a:t>
            </a:r>
            <a:r>
              <a:rPr lang="ar-EG" sz="2400" dirty="0">
                <a:latin typeface="Tahoma" pitchFamily="34" charset="0"/>
                <a:ea typeface="Tahoma" pitchFamily="34" charset="0"/>
                <a:cs typeface="Tahoma" pitchFamily="34" charset="0"/>
              </a:rPr>
              <a:t>القائمة المنسدلة أدناه واختر سمات مختلفة أو خطوط أخرى لسطح المكتب</a:t>
            </a:r>
            <a:r>
              <a:rPr lang="ar-SA" sz="2400" dirty="0">
                <a:latin typeface="Tahoma" pitchFamily="34" charset="0"/>
                <a:ea typeface="Tahoma" pitchFamily="34" charset="0"/>
                <a:cs typeface="Tahoma" pitchFamily="34" charset="0"/>
              </a:rPr>
              <a:t> </a:t>
            </a:r>
            <a:r>
              <a:rPr lang="ar-EG" sz="2400" dirty="0">
                <a:latin typeface="Tahoma" pitchFamily="34" charset="0"/>
                <a:ea typeface="Tahoma" pitchFamily="34" charset="0"/>
                <a:cs typeface="Tahoma" pitchFamily="34" charset="0"/>
              </a:rPr>
              <a:t>خاص</a:t>
            </a:r>
            <a:r>
              <a:rPr lang="ar-SA" sz="2400" dirty="0">
                <a:latin typeface="Tahoma" pitchFamily="34" charset="0"/>
                <a:ea typeface="Tahoma" pitchFamily="34" charset="0"/>
                <a:cs typeface="Tahoma" pitchFamily="34" charset="0"/>
              </a:rPr>
              <a:t>تك</a:t>
            </a:r>
            <a:r>
              <a:rPr lang="ar-EG" sz="2400" dirty="0">
                <a:latin typeface="Tahoma" pitchFamily="34" charset="0"/>
                <a:ea typeface="Tahoma" pitchFamily="34" charset="0"/>
                <a:cs typeface="Tahoma" pitchFamily="34" charset="0"/>
              </a:rPr>
              <a:t>.</a:t>
            </a:r>
            <a:endParaRPr lang="ar-SA" sz="2400" dirty="0">
              <a:latin typeface="Tahoma" pitchFamily="34" charset="0"/>
              <a:ea typeface="Tahoma" pitchFamily="34" charset="0"/>
              <a:cs typeface="Tahoma" pitchFamily="34" charset="0"/>
            </a:endParaRPr>
          </a:p>
          <a:p>
            <a:pPr algn="r" rtl="1">
              <a:defRPr/>
            </a:pPr>
            <a:endParaRPr lang="ar-EG" sz="2400" dirty="0">
              <a:latin typeface="Tahoma" pitchFamily="34" charset="0"/>
              <a:ea typeface="Tahoma" pitchFamily="34" charset="0"/>
              <a:cs typeface="Tahoma" pitchFamily="34" charset="0"/>
            </a:endParaRPr>
          </a:p>
          <a:p>
            <a:pPr algn="r" rtl="1">
              <a:defRPr/>
            </a:pPr>
            <a:r>
              <a:rPr lang="ar-EG" sz="2400" dirty="0">
                <a:latin typeface="Tahoma" pitchFamily="34" charset="0"/>
                <a:ea typeface="Tahoma" pitchFamily="34" charset="0"/>
                <a:cs typeface="Tahoma" pitchFamily="34" charset="0"/>
              </a:rPr>
              <a:t>يمكنك اختيار ألوان للنوافذ و</a:t>
            </a:r>
            <a:r>
              <a:rPr lang="ar-SA" sz="2400" dirty="0">
                <a:latin typeface="Tahoma" pitchFamily="34" charset="0"/>
                <a:ea typeface="Tahoma" pitchFamily="34" charset="0"/>
                <a:cs typeface="Tahoma" pitchFamily="34" charset="0"/>
              </a:rPr>
              <a:t>ال</a:t>
            </a:r>
            <a:r>
              <a:rPr lang="ar-EG" sz="2400" dirty="0">
                <a:latin typeface="Tahoma" pitchFamily="34" charset="0"/>
                <a:ea typeface="Tahoma" pitchFamily="34" charset="0"/>
                <a:cs typeface="Tahoma" pitchFamily="34" charset="0"/>
              </a:rPr>
              <a:t>اختيار </a:t>
            </a:r>
            <a:r>
              <a:rPr lang="ar-SA" sz="2400" dirty="0">
                <a:latin typeface="Tahoma" pitchFamily="34" charset="0"/>
                <a:ea typeface="Tahoma" pitchFamily="34" charset="0"/>
                <a:cs typeface="Tahoma" pitchFamily="34" charset="0"/>
              </a:rPr>
              <a:t>من بين </a:t>
            </a:r>
            <a:r>
              <a:rPr lang="ar-EG" sz="2400" dirty="0">
                <a:latin typeface="Tahoma" pitchFamily="34" charset="0"/>
                <a:ea typeface="Tahoma" pitchFamily="34" charset="0"/>
                <a:cs typeface="Tahoma" pitchFamily="34" charset="0"/>
              </a:rPr>
              <a:t>سمات مختلفة.</a:t>
            </a:r>
            <a:endParaRPr lang="ar-SA" sz="2400" dirty="0">
              <a:latin typeface="Tahoma" pitchFamily="34" charset="0"/>
              <a:ea typeface="Tahoma" pitchFamily="34" charset="0"/>
              <a:cs typeface="Tahoma" pitchFamily="34" charset="0"/>
            </a:endParaRPr>
          </a:p>
          <a:p>
            <a:pPr algn="r" rtl="1">
              <a:defRPr/>
            </a:pPr>
            <a:endParaRPr lang="ar-EG" sz="2400" dirty="0">
              <a:latin typeface="Tahoma" pitchFamily="34" charset="0"/>
              <a:ea typeface="Tahoma" pitchFamily="34" charset="0"/>
              <a:cs typeface="Tahoma" pitchFamily="34" charset="0"/>
            </a:endParaRPr>
          </a:p>
          <a:p>
            <a:pPr algn="r" rtl="1">
              <a:defRPr/>
            </a:pPr>
            <a:r>
              <a:rPr lang="ar-EG" sz="2400" dirty="0">
                <a:latin typeface="Tahoma" pitchFamily="34" charset="0"/>
                <a:ea typeface="Tahoma" pitchFamily="34" charset="0"/>
                <a:cs typeface="Tahoma" pitchFamily="34" charset="0"/>
              </a:rPr>
              <a:t>يمكنك أيضًا تكوين حجم الأيقونات التي تُعرض على </a:t>
            </a:r>
            <a:r>
              <a:rPr lang="ar-SA" sz="2400" dirty="0">
                <a:latin typeface="Tahoma" pitchFamily="34" charset="0"/>
                <a:ea typeface="Tahoma" pitchFamily="34" charset="0"/>
                <a:cs typeface="Tahoma" pitchFamily="34" charset="0"/>
              </a:rPr>
              <a:t>سطح المكتب</a:t>
            </a:r>
            <a:endParaRPr lang="en" sz="2400" dirty="0">
              <a:latin typeface="Tahoma" pitchFamily="34" charset="0"/>
              <a:ea typeface="Tahoma" pitchFamily="34" charset="0"/>
              <a:cs typeface="Tahoma" pitchFamily="34" charset="0"/>
            </a:endParaRPr>
          </a:p>
        </p:txBody>
      </p:sp>
      <p:pic>
        <p:nvPicPr>
          <p:cNvPr id="22531" name="Picture 10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3528" y="1124744"/>
            <a:ext cx="3121534" cy="2797723"/>
          </a:xfrm>
        </p:spPr>
      </p:pic>
      <p:sp>
        <p:nvSpPr>
          <p:cNvPr id="4" name="Rectangle 4"/>
          <p:cNvSpPr txBox="1">
            <a:spLocks noChangeArrowheads="1"/>
          </p:cNvSpPr>
          <p:nvPr/>
        </p:nvSpPr>
        <p:spPr bwMode="auto">
          <a:xfrm>
            <a:off x="0" y="332656"/>
            <a:ext cx="9144000" cy="984250"/>
          </a:xfrm>
          <a:prstGeom prst="rect">
            <a:avLst/>
          </a:prstGeom>
          <a:noFill/>
          <a:ln w="9525">
            <a:noFill/>
            <a:miter lim="800000"/>
            <a:headEnd/>
            <a:tailEnd/>
          </a:ln>
          <a:effectLst/>
        </p:spPr>
        <p:txBody>
          <a:bodyPr anchor="ctr" anchorCtr="1"/>
          <a:lstStyle/>
          <a:p>
            <a:pPr algn="l" rtl="1">
              <a:defRPr/>
            </a:pPr>
            <a:r>
              <a:rPr lang="ar-EG" sz="4400" b="0" i="0" u="none">
                <a:solidFill>
                  <a:schemeClr val="accent1"/>
                </a:solidFill>
                <a:latin typeface="Tahoma" pitchFamily="34" charset="0"/>
                <a:ea typeface="Tahoma" pitchFamily="34" charset="0"/>
                <a:cs typeface="Tahoma" pitchFamily="34" charset="0"/>
              </a:rPr>
              <a:t>المظهر </a:t>
            </a:r>
            <a:endParaRPr lang="en" sz="3600" b="0" i="0" u="none"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28800"/>
            <a:ext cx="3961924" cy="2805792"/>
          </a:xfrm>
          <a:prstGeom prst="rect">
            <a:avLst/>
          </a:prstGeom>
        </p:spPr>
      </p:pic>
      <p:sp>
        <p:nvSpPr>
          <p:cNvPr id="22535" name="Line 7"/>
          <p:cNvSpPr>
            <a:spLocks noChangeShapeType="1"/>
          </p:cNvSpPr>
          <p:nvPr/>
        </p:nvSpPr>
        <p:spPr bwMode="auto">
          <a:xfrm flipH="1">
            <a:off x="5097012" y="3356992"/>
            <a:ext cx="433387" cy="0"/>
          </a:xfrm>
          <a:prstGeom prst="line">
            <a:avLst/>
          </a:prstGeom>
          <a:noFill/>
          <a:ln w="38100">
            <a:solidFill>
              <a:schemeClr val="hlink"/>
            </a:solidFill>
            <a:round/>
            <a:headEnd/>
            <a:tailEnd type="stealth" w="med" len="med"/>
          </a:ln>
        </p:spPr>
        <p:txBody>
          <a:bodyPr wrap="none" anchor="ctr">
            <a:spAutoFit/>
          </a:bodyPr>
          <a:lstStyle/>
          <a:p>
            <a:pPr algn="r" rtl="1"/>
            <a:endParaRPr lang="en">
              <a:latin typeface="Tahoma" pitchFamily="34" charset="0"/>
              <a:ea typeface="Tahoma" pitchFamily="34" charset="0"/>
              <a:cs typeface="Tahoma" pitchFamily="34" charset="0"/>
            </a:endParaRPr>
          </a:p>
        </p:txBody>
      </p:sp>
      <p:sp>
        <p:nvSpPr>
          <p:cNvPr id="7" name="Line 7"/>
          <p:cNvSpPr>
            <a:spLocks noChangeShapeType="1"/>
          </p:cNvSpPr>
          <p:nvPr/>
        </p:nvSpPr>
        <p:spPr bwMode="auto">
          <a:xfrm flipH="1">
            <a:off x="1336085" y="3140968"/>
            <a:ext cx="431800" cy="0"/>
          </a:xfrm>
          <a:prstGeom prst="line">
            <a:avLst/>
          </a:prstGeom>
          <a:noFill/>
          <a:ln w="38100">
            <a:solidFill>
              <a:schemeClr val="hlink"/>
            </a:solidFill>
            <a:round/>
            <a:headEnd/>
            <a:tailEnd type="stealth" w="med" len="med"/>
          </a:ln>
        </p:spPr>
        <p:txBody>
          <a:bodyPr wrap="none" anchor="ctr">
            <a:spAutoFit/>
          </a:bodyPr>
          <a:lstStyle/>
          <a:p>
            <a:pPr algn="r" rtl="1"/>
            <a:endParaRPr lang="en">
              <a:latin typeface="Tahoma" pitchFamily="34" charset="0"/>
              <a:ea typeface="Tahoma" pitchFamily="34" charset="0"/>
              <a:cs typeface="Tahoma" pitchFamily="34" charset="0"/>
            </a:endParaRPr>
          </a:p>
        </p:txBody>
      </p:sp>
      <p:sp>
        <p:nvSpPr>
          <p:cNvPr id="22534" name="Oval 6"/>
          <p:cNvSpPr>
            <a:spLocks noChangeArrowheads="1"/>
          </p:cNvSpPr>
          <p:nvPr/>
        </p:nvSpPr>
        <p:spPr bwMode="auto">
          <a:xfrm>
            <a:off x="3059832" y="3830501"/>
            <a:ext cx="791716"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2960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022">
                                            <p:txEl>
                                              <p:pRg st="0" end="0"/>
                                            </p:txEl>
                                          </p:spTgt>
                                        </p:tgtEl>
                                        <p:attrNameLst>
                                          <p:attrName>style.visibility</p:attrName>
                                        </p:attrNameLst>
                                      </p:cBhvr>
                                      <p:to>
                                        <p:strVal val="visible"/>
                                      </p:to>
                                    </p:set>
                                    <p:animEffect transition="in" filter="barn(inVertical)">
                                      <p:cBhvr>
                                        <p:cTn id="12" dur="500"/>
                                        <p:tgtEl>
                                          <p:spTgt spid="860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022">
                                            <p:txEl>
                                              <p:pRg st="2" end="2"/>
                                            </p:txEl>
                                          </p:spTgt>
                                        </p:tgtEl>
                                        <p:attrNameLst>
                                          <p:attrName>style.visibility</p:attrName>
                                        </p:attrNameLst>
                                      </p:cBhvr>
                                      <p:to>
                                        <p:strVal val="visible"/>
                                      </p:to>
                                    </p:set>
                                    <p:animEffect transition="in" filter="barn(inVertical)">
                                      <p:cBhvr>
                                        <p:cTn id="17" dur="500"/>
                                        <p:tgtEl>
                                          <p:spTgt spid="860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022">
                                            <p:txEl>
                                              <p:pRg st="4" end="4"/>
                                            </p:txEl>
                                          </p:spTgt>
                                        </p:tgtEl>
                                        <p:attrNameLst>
                                          <p:attrName>style.visibility</p:attrName>
                                        </p:attrNameLst>
                                      </p:cBhvr>
                                      <p:to>
                                        <p:strVal val="visible"/>
                                      </p:to>
                                    </p:set>
                                    <p:animEffect transition="in" filter="barn(inVertical)">
                                      <p:cBhvr>
                                        <p:cTn id="22" dur="500"/>
                                        <p:tgtEl>
                                          <p:spTgt spid="860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535"/>
                                        </p:tgtEl>
                                        <p:attrNameLst>
                                          <p:attrName>style.visibility</p:attrName>
                                        </p:attrNameLst>
                                      </p:cBhvr>
                                      <p:to>
                                        <p:strVal val="visible"/>
                                      </p:to>
                                    </p:set>
                                    <p:anim calcmode="lin" valueType="num">
                                      <p:cBhvr additive="base">
                                        <p:cTn id="39" dur="500" fill="hold"/>
                                        <p:tgtEl>
                                          <p:spTgt spid="22535"/>
                                        </p:tgtEl>
                                        <p:attrNameLst>
                                          <p:attrName>ppt_x</p:attrName>
                                        </p:attrNameLst>
                                      </p:cBhvr>
                                      <p:tavLst>
                                        <p:tav tm="0">
                                          <p:val>
                                            <p:strVal val="#ppt_x"/>
                                          </p:val>
                                        </p:tav>
                                        <p:tav tm="100000">
                                          <p:val>
                                            <p:strVal val="#ppt_x"/>
                                          </p:val>
                                        </p:tav>
                                      </p:tavLst>
                                    </p:anim>
                                    <p:anim calcmode="lin" valueType="num">
                                      <p:cBhvr additive="base">
                                        <p:cTn id="40"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34"/>
                                        </p:tgtEl>
                                        <p:attrNameLst>
                                          <p:attrName>style.visibility</p:attrName>
                                        </p:attrNameLst>
                                      </p:cBhvr>
                                      <p:to>
                                        <p:strVal val="visible"/>
                                      </p:to>
                                    </p:set>
                                    <p:anim calcmode="lin" valueType="num">
                                      <p:cBhvr additive="base">
                                        <p:cTn id="45" dur="500" fill="hold"/>
                                        <p:tgtEl>
                                          <p:spTgt spid="22534"/>
                                        </p:tgtEl>
                                        <p:attrNameLst>
                                          <p:attrName>ppt_x</p:attrName>
                                        </p:attrNameLst>
                                      </p:cBhvr>
                                      <p:tavLst>
                                        <p:tav tm="0">
                                          <p:val>
                                            <p:strVal val="#ppt_x"/>
                                          </p:val>
                                        </p:tav>
                                        <p:tav tm="100000">
                                          <p:val>
                                            <p:strVal val="#ppt_x"/>
                                          </p:val>
                                        </p:tav>
                                      </p:tavLst>
                                    </p:anim>
                                    <p:anim calcmode="lin" valueType="num">
                                      <p:cBhvr additive="base">
                                        <p:cTn id="4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uiExpand="1" build="p"/>
      <p:bldP spid="22535" grpId="0" animBg="1"/>
      <p:bldP spid="7" grpId="0" animBg="1"/>
      <p:bldP spid="225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body" sz="half" idx="4294967295"/>
          </p:nvPr>
        </p:nvSpPr>
        <p:spPr>
          <a:xfrm>
            <a:off x="4932040" y="1988840"/>
            <a:ext cx="4211960" cy="3960440"/>
          </a:xfrm>
        </p:spPr>
        <p:txBody>
          <a:bodyPr>
            <a:noAutofit/>
          </a:bodyPr>
          <a:lstStyle/>
          <a:p>
            <a:pPr algn="r" rtl="1" eaLnBrk="1" hangingPunct="1">
              <a:defRPr/>
            </a:pPr>
            <a:r>
              <a:rPr lang="ar-EG" dirty="0">
                <a:latin typeface="Tahoma" pitchFamily="34" charset="0"/>
                <a:ea typeface="Tahoma" pitchFamily="34" charset="0"/>
                <a:cs typeface="Tahoma" pitchFamily="34" charset="0"/>
              </a:rPr>
              <a:t>انقر على عرض أولًا، ثم انقر مستويات الدقة الأخرى </a:t>
            </a:r>
            <a:r>
              <a:rPr lang="ar-SA" dirty="0">
                <a:latin typeface="Tahoma" pitchFamily="34" charset="0"/>
                <a:ea typeface="Tahoma" pitchFamily="34" charset="0"/>
                <a:cs typeface="Tahoma" pitchFamily="34" charset="0"/>
              </a:rPr>
              <a:t>حيث يمكنك </a:t>
            </a:r>
            <a:r>
              <a:rPr lang="ar-EG" dirty="0">
                <a:latin typeface="Tahoma" pitchFamily="34" charset="0"/>
                <a:ea typeface="Tahoma" pitchFamily="34" charset="0"/>
                <a:cs typeface="Tahoma" pitchFamily="34" charset="0"/>
              </a:rPr>
              <a:t>تعيين جودة اللون </a:t>
            </a:r>
            <a:r>
              <a:rPr lang="ar-SA" dirty="0">
                <a:latin typeface="Tahoma" pitchFamily="34" charset="0"/>
                <a:ea typeface="Tahoma" pitchFamily="34" charset="0"/>
                <a:cs typeface="Tahoma" pitchFamily="34" charset="0"/>
              </a:rPr>
              <a:t>و</a:t>
            </a:r>
            <a:r>
              <a:rPr lang="ar-EG" dirty="0">
                <a:latin typeface="Tahoma" pitchFamily="34" charset="0"/>
                <a:ea typeface="Tahoma" pitchFamily="34" charset="0"/>
                <a:cs typeface="Tahoma" pitchFamily="34" charset="0"/>
              </a:rPr>
              <a:t>دقة الشاشة.</a:t>
            </a:r>
            <a:endParaRPr lang="en" b="0" i="0" u="none" dirty="0">
              <a:latin typeface="Tahoma" pitchFamily="34" charset="0"/>
              <a:ea typeface="Tahoma" pitchFamily="34" charset="0"/>
              <a:cs typeface="Tahoma" pitchFamily="34" charset="0"/>
            </a:endParaRPr>
          </a:p>
        </p:txBody>
      </p:sp>
      <p:pic>
        <p:nvPicPr>
          <p:cNvPr id="88074" name="Picture 1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86519" y="1615252"/>
            <a:ext cx="3943350" cy="2766859"/>
          </a:xfrm>
        </p:spPr>
      </p:pic>
      <p:sp>
        <p:nvSpPr>
          <p:cNvPr id="4" name="Rectangle 4"/>
          <p:cNvSpPr txBox="1">
            <a:spLocks noChangeArrowheads="1"/>
          </p:cNvSpPr>
          <p:nvPr/>
        </p:nvSpPr>
        <p:spPr bwMode="auto">
          <a:xfrm>
            <a:off x="-1" y="328613"/>
            <a:ext cx="9144001" cy="984250"/>
          </a:xfrm>
          <a:prstGeom prst="rect">
            <a:avLst/>
          </a:prstGeom>
          <a:noFill/>
          <a:ln w="9525">
            <a:noFill/>
            <a:miter lim="800000"/>
            <a:headEnd/>
            <a:tailEnd/>
          </a:ln>
          <a:effectLst/>
        </p:spPr>
        <p:txBody>
          <a:bodyPr anchor="ctr" anchorCtr="1"/>
          <a:lstStyle/>
          <a:p>
            <a:pPr algn="r" rtl="1">
              <a:defRPr/>
            </a:pPr>
            <a:r>
              <a:rPr lang="ar-EG" sz="4400" b="0" i="0" u="none" dirty="0">
                <a:solidFill>
                  <a:schemeClr val="accent1"/>
                </a:solidFill>
                <a:latin typeface="Tahoma" pitchFamily="34" charset="0"/>
                <a:ea typeface="Tahoma" pitchFamily="34" charset="0"/>
                <a:cs typeface="Tahoma" pitchFamily="34" charset="0"/>
              </a:rPr>
              <a:t>الإعدادات </a:t>
            </a:r>
            <a:r>
              <a:rPr lang="en" sz="4400" b="1"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23558" name="Oval 6"/>
          <p:cNvSpPr>
            <a:spLocks noChangeArrowheads="1"/>
          </p:cNvSpPr>
          <p:nvPr/>
        </p:nvSpPr>
        <p:spPr bwMode="auto">
          <a:xfrm>
            <a:off x="683568" y="2707514"/>
            <a:ext cx="576064" cy="108198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pPr algn="r" rtl="1"/>
            <a:endParaRPr lang="en" sz="4400">
              <a:solidFill>
                <a:schemeClr val="accent1"/>
              </a:solidFill>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643" y="2399341"/>
            <a:ext cx="3034519" cy="2496819"/>
          </a:xfrm>
          <a:prstGeom prst="rect">
            <a:avLst/>
          </a:prstGeom>
        </p:spPr>
      </p:pic>
      <p:sp>
        <p:nvSpPr>
          <p:cNvPr id="3" name="Ellips 2"/>
          <p:cNvSpPr/>
          <p:nvPr/>
        </p:nvSpPr>
        <p:spPr>
          <a:xfrm>
            <a:off x="1120257" y="2816932"/>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924944"/>
            <a:ext cx="3241376" cy="2309339"/>
          </a:xfrm>
          <a:prstGeom prst="rect">
            <a:avLst/>
          </a:prstGeom>
        </p:spPr>
      </p:pic>
    </p:spTree>
    <p:extLst>
      <p:ext uri="{BB962C8B-B14F-4D97-AF65-F5344CB8AC3E}">
        <p14:creationId xmlns:p14="http://schemas.microsoft.com/office/powerpoint/2010/main" val="17025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barn(inVertical)">
                                      <p:cBhvr>
                                        <p:cTn id="7" dur="5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073">
                                            <p:txEl>
                                              <p:pRg st="0" end="0"/>
                                            </p:txEl>
                                          </p:spTgt>
                                        </p:tgtEl>
                                        <p:attrNameLst>
                                          <p:attrName>style.visibility</p:attrName>
                                        </p:attrNameLst>
                                      </p:cBhvr>
                                      <p:to>
                                        <p:strVal val="visible"/>
                                      </p:to>
                                    </p:set>
                                    <p:animEffect transition="in" filter="barn(inVertical)">
                                      <p:cBhvr>
                                        <p:cTn id="12" dur="500"/>
                                        <p:tgtEl>
                                          <p:spTgt spid="880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P spid="23558"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idx="4294967295"/>
          </p:nvPr>
        </p:nvSpPr>
        <p:spPr>
          <a:xfrm>
            <a:off x="0" y="260648"/>
            <a:ext cx="9144000" cy="1143000"/>
          </a:xfrm>
        </p:spPr>
        <p:txBody>
          <a:bodyPr anchor="ctr" anchorCtr="1">
            <a:normAutofit fontScale="90000"/>
          </a:bodyPr>
          <a:lstStyle/>
          <a:p>
            <a:pPr algn="l" rtl="1" eaLnBrk="1" hangingPunct="1">
              <a:defRPr/>
            </a:pPr>
            <a:r>
              <a:rPr lang="ar-EG" b="0" i="0" u="none" dirty="0">
                <a:solidFill>
                  <a:schemeClr val="accent1"/>
                </a:solidFill>
                <a:latin typeface="Tahoma" pitchFamily="34" charset="0"/>
                <a:ea typeface="Tahoma" pitchFamily="34" charset="0"/>
                <a:cs typeface="Tahoma" pitchFamily="34" charset="0"/>
              </a:rPr>
              <a:t>شريط المهام </a:t>
            </a:r>
            <a:r>
              <a:rPr lang="en" b="1" i="0" u="none"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br>
              <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br>
            <a:endParaRPr lang="en"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1156" name="Rectangle 20"/>
          <p:cNvSpPr>
            <a:spLocks noGrp="1" noChangeArrowheads="1"/>
          </p:cNvSpPr>
          <p:nvPr>
            <p:ph type="body" sz="half" idx="4294967295"/>
          </p:nvPr>
        </p:nvSpPr>
        <p:spPr>
          <a:xfrm>
            <a:off x="0" y="908720"/>
            <a:ext cx="9144000" cy="4320480"/>
          </a:xfrm>
        </p:spPr>
        <p:txBody>
          <a:bodyPr>
            <a:normAutofit/>
          </a:bodyPr>
          <a:lstStyle/>
          <a:p>
            <a:pPr algn="r" rtl="1" eaLnBrk="1" hangingPunct="1">
              <a:defRPr/>
            </a:pPr>
            <a:r>
              <a:rPr lang="ar-EG" sz="2200" dirty="0">
                <a:effectLst>
                  <a:outerShdw blurRad="38100" dist="38100" dir="2700000" algn="tl">
                    <a:srgbClr val="C0C0C0"/>
                  </a:outerShdw>
                </a:effectLst>
                <a:latin typeface="Tahoma" pitchFamily="34" charset="0"/>
                <a:ea typeface="Tahoma" pitchFamily="34" charset="0"/>
                <a:cs typeface="Tahoma" pitchFamily="34" charset="0"/>
              </a:rPr>
              <a:t>شريط المهام هو الشريط الذي يقع في أسفل الشاشة. يقع زر البدء في أقصى الركن الأيسر من شريط المهام. يمكن استخدام شريط المهام لبدء البرامج، والتبديل بين البرامج ومعرفة أي البرامج قيد التشغيل.</a:t>
            </a:r>
          </a:p>
          <a:p>
            <a:pPr algn="r" rtl="1" eaLnBrk="1" hangingPunct="1">
              <a:defRPr/>
            </a:pP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 يقع شريط المهام عادة أسفل الشاشة، ولكن يمكن أيضًا سحبه إلى اليسار أو إلى اليمين وإلى </a:t>
            </a:r>
            <a:r>
              <a:rPr lang="ar-EG" sz="2200" dirty="0">
                <a:effectLst>
                  <a:outerShdw blurRad="38100" dist="38100" dir="2700000" algn="tl">
                    <a:srgbClr val="C0C0C0"/>
                  </a:outerShdw>
                </a:effectLst>
                <a:latin typeface="Tahoma" pitchFamily="34" charset="0"/>
                <a:ea typeface="Tahoma" pitchFamily="34" charset="0"/>
                <a:cs typeface="Tahoma" pitchFamily="34" charset="0"/>
              </a:rPr>
              <a:t>الجزء العلوي من الشاشة بسحبه بالماوس.</a:t>
            </a:r>
          </a:p>
          <a:p>
            <a:pPr algn="r" rtl="1">
              <a:defRPr/>
            </a:pP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(انقر على الزر الأيمن لشريط المهام للتأكد من أنها غير م</a:t>
            </a:r>
            <a:r>
              <a:rPr lang="ar-SA" sz="2200" b="0" i="0" u="none" dirty="0" err="1">
                <a:effectLst>
                  <a:outerShdw blurRad="38100" dist="38100" dir="2700000" algn="tl">
                    <a:srgbClr val="C0C0C0"/>
                  </a:outerShdw>
                </a:effectLst>
                <a:latin typeface="Tahoma" pitchFamily="34" charset="0"/>
                <a:ea typeface="Tahoma" pitchFamily="34" charset="0"/>
                <a:cs typeface="Tahoma" pitchFamily="34" charset="0"/>
              </a:rPr>
              <a:t>ؤمّن</a:t>
            </a: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ة- </a:t>
            </a:r>
            <a:r>
              <a:rPr lang="ar-EG" sz="2200" dirty="0">
                <a:effectLst>
                  <a:outerShdw blurRad="38100" dist="38100" dir="2700000" algn="tl">
                    <a:srgbClr val="C0C0C0"/>
                  </a:outerShdw>
                </a:effectLst>
                <a:latin typeface="Tahoma" pitchFamily="34" charset="0"/>
                <a:ea typeface="Tahoma" pitchFamily="34" charset="0"/>
                <a:cs typeface="Tahoma" pitchFamily="34" charset="0"/>
              </a:rPr>
              <a:t>وإن كانت م</a:t>
            </a:r>
            <a:r>
              <a:rPr lang="ar-SA" sz="2200" dirty="0" err="1">
                <a:effectLst>
                  <a:outerShdw blurRad="38100" dist="38100" dir="2700000" algn="tl">
                    <a:srgbClr val="C0C0C0"/>
                  </a:outerShdw>
                </a:effectLst>
                <a:latin typeface="Tahoma" pitchFamily="34" charset="0"/>
                <a:ea typeface="Tahoma" pitchFamily="34" charset="0"/>
                <a:cs typeface="Tahoma" pitchFamily="34" charset="0"/>
              </a:rPr>
              <a:t>ؤمّن</a:t>
            </a:r>
            <a:r>
              <a:rPr lang="ar-EG" sz="2200" dirty="0">
                <a:effectLst>
                  <a:outerShdw blurRad="38100" dist="38100" dir="2700000" algn="tl">
                    <a:srgbClr val="C0C0C0"/>
                  </a:outerShdw>
                </a:effectLst>
                <a:latin typeface="Tahoma" pitchFamily="34" charset="0"/>
                <a:ea typeface="Tahoma" pitchFamily="34" charset="0"/>
                <a:cs typeface="Tahoma" pitchFamily="34" charset="0"/>
              </a:rPr>
              <a:t>ة</a:t>
            </a:r>
            <a:r>
              <a:rPr lang="ar-SA" sz="2200" dirty="0">
                <a:effectLst>
                  <a:outerShdw blurRad="38100" dist="38100" dir="2700000" algn="tl">
                    <a:srgbClr val="C0C0C0"/>
                  </a:outerShdw>
                </a:effectLst>
                <a:latin typeface="Tahoma" pitchFamily="34" charset="0"/>
                <a:ea typeface="Tahoma" pitchFamily="34" charset="0"/>
                <a:cs typeface="Tahoma" pitchFamily="34" charset="0"/>
              </a:rPr>
              <a:t> </a:t>
            </a:r>
            <a:r>
              <a:rPr lang="ar-EG" sz="2200" dirty="0">
                <a:effectLst>
                  <a:outerShdw blurRad="38100" dist="38100" dir="2700000" algn="tl">
                    <a:srgbClr val="C0C0C0"/>
                  </a:outerShdw>
                </a:effectLst>
                <a:latin typeface="Tahoma" pitchFamily="34" charset="0"/>
                <a:ea typeface="Tahoma" pitchFamily="34" charset="0"/>
                <a:cs typeface="Tahoma" pitchFamily="34" charset="0"/>
              </a:rPr>
              <a:t>فلن تتمكن من نقلها)</a:t>
            </a:r>
            <a:r>
              <a:rPr lang="ar-SA" sz="2200" dirty="0">
                <a:effectLst>
                  <a:outerShdw blurRad="38100" dist="38100" dir="2700000" algn="tl">
                    <a:srgbClr val="C0C0C0"/>
                  </a:outerShdw>
                </a:effectLst>
                <a:latin typeface="Tahoma" pitchFamily="34" charset="0"/>
                <a:ea typeface="Tahoma" pitchFamily="34" charset="0"/>
                <a:cs typeface="Tahoma" pitchFamily="34" charset="0"/>
              </a:rPr>
              <a:t>.</a:t>
            </a: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1143" name="Picture 6"/>
          <p:cNvPicPr>
            <a:picLocks noGrp="1" noChangeAspect="1" noChangeArrowheads="1"/>
          </p:cNvPicPr>
          <p:nvPr>
            <p:ph sz="half" idx="4294967295"/>
          </p:nvPr>
        </p:nvPicPr>
        <p:blipFill>
          <a:blip r:embed="rId2" cstate="print"/>
          <a:srcRect/>
          <a:stretch>
            <a:fillRect/>
          </a:stretch>
        </p:blipFill>
        <p:spPr>
          <a:xfrm>
            <a:off x="467544" y="5301208"/>
            <a:ext cx="8229600" cy="1096962"/>
          </a:xfrm>
        </p:spPr>
      </p:pic>
      <p:sp>
        <p:nvSpPr>
          <p:cNvPr id="91145" name="AutoShape 9"/>
          <p:cNvSpPr>
            <a:spLocks noChangeArrowheads="1"/>
          </p:cNvSpPr>
          <p:nvPr/>
        </p:nvSpPr>
        <p:spPr bwMode="auto">
          <a:xfrm>
            <a:off x="446857" y="5717133"/>
            <a:ext cx="2063800" cy="376583"/>
          </a:xfrm>
          <a:prstGeom prst="wedgeEllipseCallout">
            <a:avLst>
              <a:gd name="adj1" fmla="val -24395"/>
              <a:gd name="adj2" fmla="val 87422"/>
            </a:avLst>
          </a:prstGeom>
          <a:solidFill>
            <a:schemeClr val="accent1">
              <a:lumMod val="40000"/>
              <a:lumOff val="60000"/>
            </a:schemeClr>
          </a:solidFill>
          <a:ln w="9525">
            <a:solidFill>
              <a:srgbClr val="000000"/>
            </a:solidFill>
            <a:miter lim="800000"/>
            <a:headEnd/>
            <a:tailEnd/>
          </a:ln>
        </p:spPr>
        <p:txBody>
          <a:bodyPr/>
          <a:lstStyle/>
          <a:p>
            <a:pPr algn="l" rtl="1"/>
            <a:r>
              <a:rPr lang="ar-EG" sz="1200" b="1" i="0" u="none" dirty="0">
                <a:latin typeface="Tahoma" pitchFamily="34" charset="0"/>
                <a:ea typeface="Tahoma" pitchFamily="34" charset="0"/>
                <a:cs typeface="Tahoma" pitchFamily="34" charset="0"/>
              </a:rPr>
              <a:t>زر البدء</a:t>
            </a:r>
            <a:endParaRPr lang="en" sz="1200" b="1" i="0" u="none" dirty="0">
              <a:latin typeface="Tahoma" pitchFamily="34" charset="0"/>
              <a:ea typeface="Tahoma" pitchFamily="34" charset="0"/>
              <a:cs typeface="Tahoma" pitchFamily="34" charset="0"/>
            </a:endParaRPr>
          </a:p>
        </p:txBody>
      </p:sp>
      <p:grpSp>
        <p:nvGrpSpPr>
          <p:cNvPr id="2" name="Group 14"/>
          <p:cNvGrpSpPr>
            <a:grpSpLocks/>
          </p:cNvGrpSpPr>
          <p:nvPr/>
        </p:nvGrpSpPr>
        <p:grpSpPr bwMode="auto">
          <a:xfrm>
            <a:off x="2109019" y="5445670"/>
            <a:ext cx="2160588" cy="863600"/>
            <a:chOff x="1474" y="1797"/>
            <a:chExt cx="1361" cy="544"/>
          </a:xfrm>
        </p:grpSpPr>
        <p:sp>
          <p:nvSpPr>
            <p:cNvPr id="34823" name="Rectangle 10"/>
            <p:cNvSpPr>
              <a:spLocks noChangeArrowheads="1"/>
            </p:cNvSpPr>
            <p:nvPr/>
          </p:nvSpPr>
          <p:spPr bwMode="auto">
            <a:xfrm>
              <a:off x="1837" y="1797"/>
              <a:ext cx="888" cy="272"/>
            </a:xfrm>
            <a:prstGeom prst="rect">
              <a:avLst/>
            </a:prstGeom>
            <a:solidFill>
              <a:schemeClr val="accent1">
                <a:lumMod val="40000"/>
                <a:lumOff val="60000"/>
              </a:schemeClr>
            </a:solidFill>
            <a:ln w="9525">
              <a:solidFill>
                <a:srgbClr val="000000"/>
              </a:solidFill>
              <a:miter lim="800000"/>
              <a:headEnd/>
              <a:tailEnd/>
            </a:ln>
          </p:spPr>
          <p:txBody>
            <a:bodyPr/>
            <a:lstStyle/>
            <a:p>
              <a:pPr algn="ctr" rtl="1"/>
              <a:r>
                <a:rPr lang="ar-EG" sz="1200" b="1" i="0" u="none" dirty="0">
                  <a:latin typeface="Tahoma" pitchFamily="34" charset="0"/>
                  <a:ea typeface="Tahoma" pitchFamily="34" charset="0"/>
                  <a:cs typeface="Tahoma" pitchFamily="34" charset="0"/>
                </a:rPr>
                <a:t>فتح الملفات والبرامج</a:t>
              </a:r>
              <a:endParaRPr lang="en" sz="1800" b="1" dirty="0">
                <a:latin typeface="Tahoma" pitchFamily="34" charset="0"/>
                <a:ea typeface="Tahoma" pitchFamily="34" charset="0"/>
                <a:cs typeface="Tahoma" pitchFamily="34" charset="0"/>
              </a:endParaRPr>
            </a:p>
          </p:txBody>
        </p:sp>
        <p:sp>
          <p:nvSpPr>
            <p:cNvPr id="34824" name="Line 11"/>
            <p:cNvSpPr>
              <a:spLocks noChangeShapeType="1"/>
            </p:cNvSpPr>
            <p:nvPr/>
          </p:nvSpPr>
          <p:spPr bwMode="auto">
            <a:xfrm flipH="1">
              <a:off x="1474" y="2069"/>
              <a:ext cx="408" cy="227"/>
            </a:xfrm>
            <a:prstGeom prst="line">
              <a:avLst/>
            </a:prstGeom>
            <a:noFill/>
            <a:ln w="9525">
              <a:solidFill>
                <a:schemeClr val="tx1"/>
              </a:solidFill>
              <a:round/>
              <a:headEnd/>
              <a:tailEnd type="triangle" w="med" len="med"/>
            </a:ln>
          </p:spPr>
          <p:txBody>
            <a:bodyPr wrap="none" anchor="ctr">
              <a:spAutoFit/>
            </a:bodyPr>
            <a:lstStyle/>
            <a:p>
              <a:pPr algn="r" rtl="1"/>
              <a:endParaRPr lang="en">
                <a:latin typeface="Tahoma" pitchFamily="34" charset="0"/>
                <a:ea typeface="Tahoma" pitchFamily="34" charset="0"/>
                <a:cs typeface="Tahoma" pitchFamily="34" charset="0"/>
              </a:endParaRPr>
            </a:p>
          </p:txBody>
        </p:sp>
        <p:sp>
          <p:nvSpPr>
            <p:cNvPr id="34825" name="Line 12"/>
            <p:cNvSpPr>
              <a:spLocks noChangeShapeType="1"/>
            </p:cNvSpPr>
            <p:nvPr/>
          </p:nvSpPr>
          <p:spPr bwMode="auto">
            <a:xfrm flipH="1">
              <a:off x="2245" y="2069"/>
              <a:ext cx="45" cy="272"/>
            </a:xfrm>
            <a:prstGeom prst="line">
              <a:avLst/>
            </a:prstGeom>
            <a:noFill/>
            <a:ln w="9525">
              <a:solidFill>
                <a:schemeClr val="tx1"/>
              </a:solidFill>
              <a:round/>
              <a:headEnd/>
              <a:tailEnd type="triangle" w="med" len="me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34826" name="Line 13"/>
            <p:cNvSpPr>
              <a:spLocks noChangeShapeType="1"/>
            </p:cNvSpPr>
            <p:nvPr/>
          </p:nvSpPr>
          <p:spPr bwMode="auto">
            <a:xfrm>
              <a:off x="2699" y="2069"/>
              <a:ext cx="136" cy="227"/>
            </a:xfrm>
            <a:prstGeom prst="line">
              <a:avLst/>
            </a:prstGeom>
            <a:noFill/>
            <a:ln w="9525">
              <a:solidFill>
                <a:schemeClr val="tx1"/>
              </a:solidFill>
              <a:round/>
              <a:headEnd/>
              <a:tailEnd type="triangle" w="med" len="med"/>
            </a:ln>
          </p:spPr>
          <p:txBody>
            <a:bodyPr wrap="none" anchor="ctr">
              <a:spAutoFit/>
            </a:bodyPr>
            <a:lstStyle/>
            <a:p>
              <a:pPr algn="r" rtl="1"/>
              <a:endParaRPr lang="en">
                <a:latin typeface="Tahoma" pitchFamily="34" charset="0"/>
                <a:ea typeface="Tahoma" pitchFamily="34" charset="0"/>
                <a:cs typeface="Tahoma" pitchFamily="34" charset="0"/>
              </a:endParaRPr>
            </a:p>
          </p:txBody>
        </p:sp>
      </p:grpSp>
      <p:sp>
        <p:nvSpPr>
          <p:cNvPr id="91151" name="AutoShape 15"/>
          <p:cNvSpPr>
            <a:spLocks noChangeArrowheads="1"/>
          </p:cNvSpPr>
          <p:nvPr/>
        </p:nvSpPr>
        <p:spPr bwMode="auto">
          <a:xfrm>
            <a:off x="5148064" y="5445670"/>
            <a:ext cx="1548830" cy="608013"/>
          </a:xfrm>
          <a:prstGeom prst="wedgeEllipseCallout">
            <a:avLst>
              <a:gd name="adj1" fmla="val 82788"/>
              <a:gd name="adj2" fmla="val 85148"/>
            </a:avLst>
          </a:prstGeom>
          <a:solidFill>
            <a:schemeClr val="accent1">
              <a:lumMod val="40000"/>
              <a:lumOff val="60000"/>
            </a:schemeClr>
          </a:solidFill>
          <a:ln w="9525">
            <a:solidFill>
              <a:srgbClr val="000000"/>
            </a:solidFill>
            <a:miter lim="800000"/>
            <a:headEnd/>
            <a:tailEnd/>
          </a:ln>
        </p:spPr>
        <p:txBody>
          <a:bodyPr/>
          <a:lstStyle/>
          <a:p>
            <a:pPr algn="ctr" rtl="1"/>
            <a:r>
              <a:rPr lang="ar-EG" sz="1200" b="1" i="0" u="none" dirty="0">
                <a:latin typeface="Tahoma" pitchFamily="34" charset="0"/>
                <a:ea typeface="Tahoma" pitchFamily="34" charset="0"/>
                <a:cs typeface="Tahoma" pitchFamily="34" charset="0"/>
              </a:rPr>
              <a:t>زر اللغات</a:t>
            </a:r>
            <a:endParaRPr lang="en" sz="1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2453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barn(inVertical)">
                                      <p:cBhvr>
                                        <p:cTn id="7" dur="500"/>
                                        <p:tgtEl>
                                          <p:spTgt spid="91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45"/>
                                        </p:tgtEl>
                                        <p:attrNameLst>
                                          <p:attrName>style.visibility</p:attrName>
                                        </p:attrNameLst>
                                      </p:cBhvr>
                                      <p:to>
                                        <p:strVal val="visible"/>
                                      </p:to>
                                    </p:set>
                                    <p:animEffect transition="in" filter="barn(inVertical)">
                                      <p:cBhvr>
                                        <p:cTn id="12" dur="500"/>
                                        <p:tgtEl>
                                          <p:spTgt spid="91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barn(inVertical)">
                                      <p:cBhvr>
                                        <p:cTn id="22" dur="500"/>
                                        <p:tgtEl>
                                          <p:spTgt spid="911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1156">
                                            <p:txEl>
                                              <p:pRg st="0" end="0"/>
                                            </p:txEl>
                                          </p:spTgt>
                                        </p:tgtEl>
                                        <p:attrNameLst>
                                          <p:attrName>style.visibility</p:attrName>
                                        </p:attrNameLst>
                                      </p:cBhvr>
                                      <p:to>
                                        <p:strVal val="visible"/>
                                      </p:to>
                                    </p:set>
                                    <p:animEffect transition="in" filter="barn(inVertical)">
                                      <p:cBhvr>
                                        <p:cTn id="27" dur="500"/>
                                        <p:tgtEl>
                                          <p:spTgt spid="911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156">
                                            <p:txEl>
                                              <p:pRg st="1" end="1"/>
                                            </p:txEl>
                                          </p:spTgt>
                                        </p:tgtEl>
                                        <p:attrNameLst>
                                          <p:attrName>style.visibility</p:attrName>
                                        </p:attrNameLst>
                                      </p:cBhvr>
                                      <p:to>
                                        <p:strVal val="visible"/>
                                      </p:to>
                                    </p:set>
                                    <p:animEffect transition="in" filter="barn(inVertical)">
                                      <p:cBhvr>
                                        <p:cTn id="32" dur="500"/>
                                        <p:tgtEl>
                                          <p:spTgt spid="9115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animEffect transition="in" filter="barn(inVertical)">
                                      <p:cBhvr>
                                        <p:cTn id="37" dur="500"/>
                                        <p:tgtEl>
                                          <p:spTgt spid="91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uiExpand="1" build="p"/>
      <p:bldP spid="91145" grpId="0" uiExpand="1" animBg="1"/>
      <p:bldP spid="91151"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043608" y="332656"/>
            <a:ext cx="7169596" cy="1143000"/>
          </a:xfrm>
        </p:spPr>
        <p:txBody>
          <a:bodyPr anchor="ctr" anchorCtr="1">
            <a:normAutofit/>
          </a:bodyPr>
          <a:lstStyle/>
          <a:p>
            <a:pPr eaLnBrk="1" hangingPunct="1">
              <a:defRPr/>
            </a:pPr>
            <a:r>
              <a:rPr lang="ar-IQ" sz="6500" dirty="0">
                <a:solidFill>
                  <a:srgbClr val="0000FF"/>
                </a:solidFill>
                <a:effectLst>
                  <a:outerShdw blurRad="38100" dist="38100" dir="2700000" algn="tl">
                    <a:srgbClr val="C0C0C0"/>
                  </a:outerShdw>
                </a:effectLst>
              </a:rPr>
              <a:t>مقدمة في الحاسوب</a:t>
            </a:r>
            <a:endParaRPr lang="sv-SE" sz="6500" dirty="0">
              <a:solidFill>
                <a:srgbClr val="0000FF"/>
              </a:solidFill>
              <a:effectLst>
                <a:outerShdw blurRad="38100" dist="38100" dir="2700000" algn="tl">
                  <a:srgbClr val="C0C0C0"/>
                </a:outerShdw>
              </a:effectLst>
            </a:endParaRPr>
          </a:p>
        </p:txBody>
      </p:sp>
      <p:sp>
        <p:nvSpPr>
          <p:cNvPr id="10243" name="Rectangle 3"/>
          <p:cNvSpPr>
            <a:spLocks noGrp="1" noChangeArrowheads="1"/>
          </p:cNvSpPr>
          <p:nvPr>
            <p:ph type="body" idx="4294967295"/>
          </p:nvPr>
        </p:nvSpPr>
        <p:spPr>
          <a:xfrm>
            <a:off x="899592" y="1858244"/>
            <a:ext cx="7313612" cy="4114800"/>
          </a:xfrm>
        </p:spPr>
        <p:txBody>
          <a:bodyPr>
            <a:normAutofit fontScale="92500" lnSpcReduction="10000"/>
          </a:bodyPr>
          <a:lstStyle/>
          <a:p>
            <a:pPr algn="r" rtl="1" eaLnBrk="1" hangingPunct="1">
              <a:defRPr/>
            </a:pPr>
            <a:r>
              <a:rPr lang="ar-IQ" dirty="0">
                <a:effectLst>
                  <a:outerShdw blurRad="38100" dist="38100" dir="2700000" algn="tl">
                    <a:srgbClr val="C0C0C0"/>
                  </a:outerShdw>
                </a:effectLst>
              </a:rPr>
              <a:t>يعتبر الحاسوب من اهم الوسائل المساعدة عصرنا وذلك لما يوفره من امكانية على تخزين واسترجاع وتحليل كمية هائلة من المعلومات </a:t>
            </a:r>
            <a:r>
              <a:rPr lang="sv-SE" dirty="0">
                <a:effectLst>
                  <a:outerShdw blurRad="38100" dist="38100" dir="2700000" algn="tl">
                    <a:srgbClr val="C0C0C0"/>
                  </a:outerShdw>
                </a:effectLst>
              </a:rPr>
              <a:t>.</a:t>
            </a:r>
            <a:r>
              <a:rPr lang="ar-IQ" dirty="0">
                <a:effectLst>
                  <a:outerShdw blurRad="38100" dist="38100" dir="2700000" algn="tl">
                    <a:srgbClr val="C0C0C0"/>
                  </a:outerShdw>
                </a:effectLst>
              </a:rPr>
              <a:t>وتوفر الوقت والسرعة والدقة المتناهية في انجاز العمليات الرياضية والحسابية والمنطقية</a:t>
            </a:r>
            <a:r>
              <a:rPr lang="sv-SE" dirty="0">
                <a:effectLst>
                  <a:outerShdw blurRad="38100" dist="38100" dir="2700000" algn="tl">
                    <a:srgbClr val="C0C0C0"/>
                  </a:outerShdw>
                </a:effectLst>
              </a:rPr>
              <a:t>.</a:t>
            </a:r>
            <a:br>
              <a:rPr lang="sv-SE" dirty="0">
                <a:effectLst>
                  <a:outerShdw blurRad="38100" dist="38100" dir="2700000" algn="tl">
                    <a:srgbClr val="C0C0C0"/>
                  </a:outerShdw>
                </a:effectLst>
              </a:rPr>
            </a:br>
            <a:endParaRPr lang="en-US" dirty="0">
              <a:effectLst>
                <a:outerShdw blurRad="38100" dist="38100" dir="2700000" algn="tl">
                  <a:srgbClr val="C0C0C0"/>
                </a:outerShdw>
              </a:effectLst>
            </a:endParaRPr>
          </a:p>
          <a:p>
            <a:pPr algn="r" rtl="1" eaLnBrk="1" hangingPunct="1">
              <a:defRPr/>
            </a:pPr>
            <a:r>
              <a:rPr lang="ar-IQ" dirty="0">
                <a:effectLst>
                  <a:outerShdw blurRad="38100" dist="38100" dir="2700000" algn="tl">
                    <a:srgbClr val="C0C0C0"/>
                  </a:outerShdw>
                </a:effectLst>
              </a:rPr>
              <a:t>قد دخل الكومبيوتر في شتى مجالات الحياة ويستخدمه الانسان في حالات مختلفة</a:t>
            </a:r>
            <a:r>
              <a:rPr lang="sv-SE" dirty="0">
                <a:effectLst>
                  <a:outerShdw blurRad="38100" dist="38100" dir="2700000" algn="tl">
                    <a:srgbClr val="C0C0C0"/>
                  </a:outerShdw>
                </a:effectLst>
              </a:rPr>
              <a:t>. </a:t>
            </a:r>
            <a:r>
              <a:rPr lang="ar-IQ" dirty="0">
                <a:effectLst>
                  <a:outerShdw blurRad="38100" dist="38100" dir="2700000" algn="tl">
                    <a:srgbClr val="C0C0C0"/>
                  </a:outerShdw>
                </a:effectLst>
              </a:rPr>
              <a:t>فهو يستخدم في المدارس والمعاهد والجامعات والمصانع والمؤسسات وفي البيت</a:t>
            </a:r>
            <a:r>
              <a:rPr lang="sv-SE" dirty="0">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ox(in)">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3851920" y="504056"/>
            <a:ext cx="4896544" cy="1052736"/>
          </a:xfrm>
        </p:spPr>
        <p:txBody>
          <a:bodyPr anchor="ctr" anchorCtr="1">
            <a:noAutofit/>
          </a:bodyPr>
          <a:lstStyle/>
          <a:p>
            <a:pPr algn="r" rtl="1">
              <a:defRPr/>
            </a:pPr>
            <a:br>
              <a:rPr lang="ar-EG" sz="2000" b="0" i="0" u="none" dirty="0">
                <a:latin typeface="Tahoma" pitchFamily="34" charset="0"/>
                <a:ea typeface="Tahoma" pitchFamily="34" charset="0"/>
                <a:cs typeface="Tahoma" pitchFamily="34" charset="0"/>
              </a:rPr>
            </a:br>
            <a:r>
              <a:rPr lang="ar-EG" sz="2000" dirty="0">
                <a:latin typeface="Tahoma" pitchFamily="34" charset="0"/>
                <a:ea typeface="Tahoma" pitchFamily="34" charset="0"/>
                <a:cs typeface="Tahoma" pitchFamily="34" charset="0"/>
              </a:rPr>
              <a:t>انقر بزر </a:t>
            </a:r>
            <a:r>
              <a:rPr lang="ar-SA" sz="2000" dirty="0">
                <a:latin typeface="Tahoma" pitchFamily="34" charset="0"/>
                <a:ea typeface="Tahoma" pitchFamily="34" charset="0"/>
                <a:cs typeface="Tahoma" pitchFamily="34" charset="0"/>
              </a:rPr>
              <a:t>الماوس </a:t>
            </a:r>
            <a:r>
              <a:rPr lang="ar-EG" sz="2000" dirty="0">
                <a:latin typeface="Tahoma" pitchFamily="34" charset="0"/>
                <a:ea typeface="Tahoma" pitchFamily="34" charset="0"/>
                <a:cs typeface="Tahoma" pitchFamily="34" charset="0"/>
              </a:rPr>
              <a:t>الأيمن على شريط المهام.</a:t>
            </a:r>
            <a:br>
              <a:rPr lang="en" sz="2000" dirty="0">
                <a:latin typeface="Tahoma" pitchFamily="34" charset="0"/>
                <a:ea typeface="Tahoma" pitchFamily="34" charset="0"/>
                <a:cs typeface="Tahoma" pitchFamily="34" charset="0"/>
              </a:rPr>
            </a:br>
            <a:r>
              <a:rPr lang="ar-EG" sz="2000" dirty="0">
                <a:latin typeface="Tahoma" pitchFamily="34" charset="0"/>
                <a:ea typeface="Tahoma" pitchFamily="34" charset="0"/>
                <a:cs typeface="Tahoma" pitchFamily="34" charset="0"/>
              </a:rPr>
              <a:t>اختر </a:t>
            </a:r>
            <a:r>
              <a:rPr lang="ar-EG" sz="2000" b="1" dirty="0">
                <a:latin typeface="Tahoma" pitchFamily="34" charset="0"/>
                <a:ea typeface="Tahoma" pitchFamily="34" charset="0"/>
                <a:cs typeface="Tahoma" pitchFamily="34" charset="0"/>
              </a:rPr>
              <a:t>الخصائص</a:t>
            </a:r>
            <a:r>
              <a:rPr lang="ar-EG" sz="2000" dirty="0">
                <a:latin typeface="Tahoma" pitchFamily="34" charset="0"/>
                <a:ea typeface="Tahoma" pitchFamily="34" charset="0"/>
                <a:cs typeface="Tahoma" pitchFamily="34" charset="0"/>
              </a:rPr>
              <a:t>.</a:t>
            </a:r>
            <a:br>
              <a:rPr lang="ar-SA" sz="2000" dirty="0">
                <a:latin typeface="Tahoma" pitchFamily="34" charset="0"/>
                <a:ea typeface="Tahoma" pitchFamily="34" charset="0"/>
                <a:cs typeface="Tahoma" pitchFamily="34" charset="0"/>
              </a:rPr>
            </a:br>
            <a:br>
              <a:rPr lang="en" sz="2000" dirty="0">
                <a:latin typeface="Tahoma" pitchFamily="34" charset="0"/>
                <a:ea typeface="Tahoma" pitchFamily="34" charset="0"/>
                <a:cs typeface="Tahoma" pitchFamily="34" charset="0"/>
              </a:rPr>
            </a:br>
            <a:r>
              <a:rPr lang="ar-EG" sz="2000" dirty="0">
                <a:latin typeface="Tahoma" pitchFamily="34" charset="0"/>
                <a:ea typeface="Tahoma" pitchFamily="34" charset="0"/>
                <a:cs typeface="Tahoma" pitchFamily="34" charset="0"/>
              </a:rPr>
              <a:t> يعرض مربع الحوار:</a:t>
            </a:r>
            <a:br>
              <a:rPr lang="ar-EG" sz="2000" dirty="0">
                <a:latin typeface="Tahoma" pitchFamily="34" charset="0"/>
                <a:ea typeface="Tahoma" pitchFamily="34" charset="0"/>
                <a:cs typeface="Tahoma" pitchFamily="34" charset="0"/>
              </a:rPr>
            </a:br>
            <a:endParaRPr lang="en" sz="2000" b="0" i="0" u="none" dirty="0">
              <a:latin typeface="Tahoma" pitchFamily="34" charset="0"/>
              <a:ea typeface="Tahoma" pitchFamily="34" charset="0"/>
              <a:cs typeface="Tahoma" pitchFamily="34" charset="0"/>
            </a:endParaRPr>
          </a:p>
        </p:txBody>
      </p:sp>
      <p:sp>
        <p:nvSpPr>
          <p:cNvPr id="96262" name="Rectangle 6"/>
          <p:cNvSpPr>
            <a:spLocks noGrp="1" noChangeArrowheads="1"/>
          </p:cNvSpPr>
          <p:nvPr>
            <p:ph type="body" sz="half" idx="4294967295"/>
          </p:nvPr>
        </p:nvSpPr>
        <p:spPr>
          <a:xfrm>
            <a:off x="611560" y="1173362"/>
            <a:ext cx="4283968" cy="4847926"/>
          </a:xfrm>
        </p:spPr>
        <p:txBody>
          <a:bodyPr>
            <a:noAutofit/>
          </a:bodyPr>
          <a:lstStyle/>
          <a:p>
            <a:pPr algn="r" rtl="1" eaLnBrk="1" hangingPunct="1">
              <a:lnSpc>
                <a:spcPct val="90000"/>
              </a:lnSpc>
              <a:tabLst>
                <a:tab pos="57150" algn="l"/>
              </a:tabLst>
              <a:defRPr/>
            </a:pPr>
            <a:r>
              <a:rPr lang="ar-EG" sz="1900" b="1" dirty="0">
                <a:latin typeface="Tahoma" pitchFamily="34" charset="0"/>
                <a:ea typeface="Tahoma" pitchFamily="34" charset="0"/>
                <a:cs typeface="Tahoma" pitchFamily="34" charset="0"/>
              </a:rPr>
              <a:t>تأمين شريط المهام</a:t>
            </a:r>
            <a:r>
              <a:rPr lang="ar-EG" sz="1900" dirty="0">
                <a:latin typeface="Tahoma" pitchFamily="34" charset="0"/>
                <a:ea typeface="Tahoma" pitchFamily="34" charset="0"/>
                <a:cs typeface="Tahoma" pitchFamily="34" charset="0"/>
              </a:rPr>
              <a:t>: لا يمكن نقل شريط المهام إلى موقع آخر عندما يكون مؤمنًا.</a:t>
            </a:r>
            <a:endParaRPr lang="en" sz="1900" b="0" i="0" u="none" dirty="0">
              <a:latin typeface="Tahoma" pitchFamily="34" charset="0"/>
              <a:ea typeface="Tahoma" pitchFamily="34" charset="0"/>
              <a:cs typeface="Tahoma" pitchFamily="34" charset="0"/>
            </a:endParaRPr>
          </a:p>
          <a:p>
            <a:pPr algn="r" rtl="1">
              <a:lnSpc>
                <a:spcPct val="90000"/>
              </a:lnSpc>
              <a:defRPr/>
            </a:pPr>
            <a:r>
              <a:rPr lang="ar-EG" sz="1900" b="1" dirty="0">
                <a:latin typeface="Tahoma" pitchFamily="34" charset="0"/>
                <a:ea typeface="Tahoma" pitchFamily="34" charset="0"/>
                <a:cs typeface="Tahoma" pitchFamily="34" charset="0"/>
              </a:rPr>
              <a:t>إخفاء تلقائي لشريط المهام</a:t>
            </a:r>
            <a:r>
              <a:rPr lang="ar-EG" sz="1900" dirty="0">
                <a:latin typeface="Tahoma" pitchFamily="34" charset="0"/>
                <a:ea typeface="Tahoma" pitchFamily="34" charset="0"/>
                <a:cs typeface="Tahoma" pitchFamily="34" charset="0"/>
              </a:rPr>
              <a:t>: في حالة تنشيط هذا الإعداد، فلن ي</a:t>
            </a:r>
            <a:r>
              <a:rPr lang="ar-SA" sz="1900" dirty="0">
                <a:latin typeface="Tahoma" pitchFamily="34" charset="0"/>
                <a:ea typeface="Tahoma" pitchFamily="34" charset="0"/>
                <a:cs typeface="Tahoma" pitchFamily="34" charset="0"/>
              </a:rPr>
              <a:t>ُ</a:t>
            </a:r>
            <a:r>
              <a:rPr lang="ar-EG" sz="1900" dirty="0">
                <a:latin typeface="Tahoma" pitchFamily="34" charset="0"/>
                <a:ea typeface="Tahoma" pitchFamily="34" charset="0"/>
                <a:cs typeface="Tahoma" pitchFamily="34" charset="0"/>
              </a:rPr>
              <a:t>عرض شريط المهام إلا عند تمرير مؤشر ا</a:t>
            </a:r>
            <a:r>
              <a:rPr lang="ar-SA" sz="1900" dirty="0">
                <a:latin typeface="Tahoma" pitchFamily="34" charset="0"/>
                <a:ea typeface="Tahoma" pitchFamily="34" charset="0"/>
                <a:cs typeface="Tahoma" pitchFamily="34" charset="0"/>
              </a:rPr>
              <a:t>لماوس</a:t>
            </a:r>
            <a:r>
              <a:rPr lang="ar-EG" sz="1900" dirty="0">
                <a:latin typeface="Tahoma" pitchFamily="34" charset="0"/>
                <a:ea typeface="Tahoma" pitchFamily="34" charset="0"/>
                <a:cs typeface="Tahoma" pitchFamily="34" charset="0"/>
              </a:rPr>
              <a:t> قربه. عند إبعاد مؤشر ال</a:t>
            </a:r>
            <a:r>
              <a:rPr lang="ar-SA" sz="1900" dirty="0">
                <a:latin typeface="Tahoma" pitchFamily="34" charset="0"/>
                <a:ea typeface="Tahoma" pitchFamily="34" charset="0"/>
                <a:cs typeface="Tahoma" pitchFamily="34" charset="0"/>
              </a:rPr>
              <a:t>ماوس</a:t>
            </a:r>
            <a:r>
              <a:rPr lang="ar-EG" sz="1900" dirty="0">
                <a:latin typeface="Tahoma" pitchFamily="34" charset="0"/>
                <a:ea typeface="Tahoma" pitchFamily="34" charset="0"/>
                <a:cs typeface="Tahoma" pitchFamily="34" charset="0"/>
              </a:rPr>
              <a:t> فسوف يختفي شريط المهام.</a:t>
            </a:r>
          </a:p>
          <a:p>
            <a:pPr algn="r" rtl="1">
              <a:lnSpc>
                <a:spcPct val="90000"/>
              </a:lnSpc>
              <a:defRPr/>
            </a:pPr>
            <a:r>
              <a:rPr lang="ar-EG" sz="1900" b="1" dirty="0">
                <a:latin typeface="Tahoma" pitchFamily="34" charset="0"/>
                <a:ea typeface="Tahoma" pitchFamily="34" charset="0"/>
                <a:cs typeface="Tahoma" pitchFamily="34" charset="0"/>
              </a:rPr>
              <a:t>اجعل شريط المهام أعلى النوافذ الأخرى:</a:t>
            </a:r>
            <a:r>
              <a:rPr lang="ar-EG" sz="1900" dirty="0">
                <a:latin typeface="Tahoma" pitchFamily="34" charset="0"/>
                <a:ea typeface="Tahoma" pitchFamily="34" charset="0"/>
                <a:cs typeface="Tahoma" pitchFamily="34" charset="0"/>
              </a:rPr>
              <a:t> وبهذه الطريقة سوف ي</a:t>
            </a:r>
            <a:r>
              <a:rPr lang="ar-SA" sz="1900" dirty="0">
                <a:latin typeface="Tahoma" pitchFamily="34" charset="0"/>
                <a:ea typeface="Tahoma" pitchFamily="34" charset="0"/>
                <a:cs typeface="Tahoma" pitchFamily="34" charset="0"/>
              </a:rPr>
              <a:t>ُعرض</a:t>
            </a:r>
            <a:r>
              <a:rPr lang="ar-EG" sz="1900" b="1" dirty="0">
                <a:latin typeface="Tahoma" pitchFamily="34" charset="0"/>
                <a:ea typeface="Tahoma" pitchFamily="34" charset="0"/>
                <a:cs typeface="Tahoma" pitchFamily="34" charset="0"/>
              </a:rPr>
              <a:t> </a:t>
            </a:r>
            <a:r>
              <a:rPr lang="ar-EG" sz="1900" dirty="0">
                <a:latin typeface="Tahoma" pitchFamily="34" charset="0"/>
                <a:ea typeface="Tahoma" pitchFamily="34" charset="0"/>
                <a:cs typeface="Tahoma" pitchFamily="34" charset="0"/>
              </a:rPr>
              <a:t>شريط المهام دائمًا على الشاشة.</a:t>
            </a:r>
          </a:p>
          <a:p>
            <a:pPr algn="r" rtl="1">
              <a:lnSpc>
                <a:spcPct val="90000"/>
              </a:lnSpc>
              <a:defRPr/>
            </a:pPr>
            <a:r>
              <a:rPr lang="ar-EG" sz="1900" b="1" dirty="0">
                <a:latin typeface="Tahoma" pitchFamily="34" charset="0"/>
                <a:ea typeface="Tahoma" pitchFamily="34" charset="0"/>
                <a:cs typeface="Tahoma" pitchFamily="34" charset="0"/>
              </a:rPr>
              <a:t>تجميع أزرار شريط المهام المماثلة: </a:t>
            </a:r>
            <a:r>
              <a:rPr lang="ar-EG" sz="1900" dirty="0">
                <a:latin typeface="Tahoma" pitchFamily="34" charset="0"/>
                <a:ea typeface="Tahoma" pitchFamily="34" charset="0"/>
                <a:cs typeface="Tahoma" pitchFamily="34" charset="0"/>
              </a:rPr>
              <a:t>في هذ</a:t>
            </a:r>
            <a:r>
              <a:rPr lang="ar-SA" sz="1900" dirty="0">
                <a:latin typeface="Tahoma" pitchFamily="34" charset="0"/>
                <a:ea typeface="Tahoma" pitchFamily="34" charset="0"/>
                <a:cs typeface="Tahoma" pitchFamily="34" charset="0"/>
              </a:rPr>
              <a:t>ه</a:t>
            </a:r>
            <a:r>
              <a:rPr lang="ar-EG" sz="1900" dirty="0">
                <a:latin typeface="Tahoma" pitchFamily="34" charset="0"/>
                <a:ea typeface="Tahoma" pitchFamily="34" charset="0"/>
                <a:cs typeface="Tahoma" pitchFamily="34" charset="0"/>
              </a:rPr>
              <a:t> الحالة سوف </a:t>
            </a:r>
            <a:r>
              <a:rPr lang="ar-SA" sz="1900" dirty="0">
                <a:latin typeface="Tahoma" pitchFamily="34" charset="0"/>
                <a:ea typeface="Tahoma" pitchFamily="34" charset="0"/>
                <a:cs typeface="Tahoma" pitchFamily="34" charset="0"/>
              </a:rPr>
              <a:t>تفتح </a:t>
            </a:r>
            <a:r>
              <a:rPr lang="ar-EG" sz="1900" dirty="0">
                <a:latin typeface="Tahoma" pitchFamily="34" charset="0"/>
                <a:ea typeface="Tahoma" pitchFamily="34" charset="0"/>
                <a:cs typeface="Tahoma" pitchFamily="34" charset="0"/>
              </a:rPr>
              <a:t>جميع صفحات المستكشف، على سبيل المثال، </a:t>
            </a:r>
            <a:r>
              <a:rPr lang="ar-SA" sz="1900" dirty="0">
                <a:latin typeface="Tahoma" pitchFamily="34" charset="0"/>
                <a:ea typeface="Tahoma" pitchFamily="34" charset="0"/>
                <a:cs typeface="Tahoma" pitchFamily="34" charset="0"/>
              </a:rPr>
              <a:t>سوف  </a:t>
            </a:r>
            <a:r>
              <a:rPr lang="ar-EG" sz="1900" dirty="0">
                <a:latin typeface="Tahoma" pitchFamily="34" charset="0"/>
                <a:ea typeface="Tahoma" pitchFamily="34" charset="0"/>
                <a:cs typeface="Tahoma" pitchFamily="34" charset="0"/>
              </a:rPr>
              <a:t>تظهر معًا على شريط المهام. </a:t>
            </a:r>
            <a:br>
              <a:rPr lang="ar-EG" sz="1900" dirty="0">
                <a:latin typeface="Tahoma" pitchFamily="34" charset="0"/>
                <a:ea typeface="Tahoma" pitchFamily="34" charset="0"/>
                <a:cs typeface="Tahoma" pitchFamily="34" charset="0"/>
              </a:rPr>
            </a:br>
            <a:endParaRPr lang="en" sz="1900" b="0" i="0" u="none" dirty="0">
              <a:latin typeface="Tahoma" pitchFamily="34" charset="0"/>
              <a:ea typeface="Tahoma" pitchFamily="34" charset="0"/>
              <a:cs typeface="Tahoma" pitchFamily="34" charset="0"/>
            </a:endParaRPr>
          </a:p>
        </p:txBody>
      </p:sp>
      <p:pic>
        <p:nvPicPr>
          <p:cNvPr id="96263"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292080" y="1772816"/>
            <a:ext cx="3456384" cy="3864487"/>
          </a:xfrm>
        </p:spPr>
      </p:pic>
      <p:sp>
        <p:nvSpPr>
          <p:cNvPr id="25612" name="Oval 12"/>
          <p:cNvSpPr>
            <a:spLocks noChangeArrowheads="1"/>
          </p:cNvSpPr>
          <p:nvPr/>
        </p:nvSpPr>
        <p:spPr bwMode="auto">
          <a:xfrm>
            <a:off x="8107928" y="5074673"/>
            <a:ext cx="576063"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2" name="Vänster 1"/>
          <p:cNvSpPr/>
          <p:nvPr/>
        </p:nvSpPr>
        <p:spPr>
          <a:xfrm>
            <a:off x="7668344" y="2487129"/>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
        <p:nvSpPr>
          <p:cNvPr id="3" name="Vänster 2"/>
          <p:cNvSpPr/>
          <p:nvPr/>
        </p:nvSpPr>
        <p:spPr>
          <a:xfrm>
            <a:off x="7518333" y="2720905"/>
            <a:ext cx="86409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
        <p:nvSpPr>
          <p:cNvPr id="4" name="Vänster 3"/>
          <p:cNvSpPr/>
          <p:nvPr/>
        </p:nvSpPr>
        <p:spPr>
          <a:xfrm>
            <a:off x="8496944" y="3140968"/>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
        <p:nvSpPr>
          <p:cNvPr id="5" name="Vänster 4"/>
          <p:cNvSpPr/>
          <p:nvPr/>
        </p:nvSpPr>
        <p:spPr>
          <a:xfrm>
            <a:off x="8495928" y="3429000"/>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Tree>
    <p:extLst>
      <p:ext uri="{BB962C8B-B14F-4D97-AF65-F5344CB8AC3E}">
        <p14:creationId xmlns:p14="http://schemas.microsoft.com/office/powerpoint/2010/main" val="13238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6262">
                                            <p:txEl>
                                              <p:pRg st="0" end="0"/>
                                            </p:txEl>
                                          </p:spTgt>
                                        </p:tgtEl>
                                        <p:attrNameLst>
                                          <p:attrName>style.visibility</p:attrName>
                                        </p:attrNameLst>
                                      </p:cBhvr>
                                      <p:to>
                                        <p:strVal val="visible"/>
                                      </p:to>
                                    </p:set>
                                    <p:animEffect transition="in" filter="fade">
                                      <p:cBhvr>
                                        <p:cTn id="13" dur="1000"/>
                                        <p:tgtEl>
                                          <p:spTgt spid="96262">
                                            <p:txEl>
                                              <p:pRg st="0" end="0"/>
                                            </p:txEl>
                                          </p:spTgt>
                                        </p:tgtEl>
                                      </p:cBhvr>
                                    </p:animEffect>
                                    <p:anim calcmode="lin" valueType="num">
                                      <p:cBhvr>
                                        <p:cTn id="14"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6262">
                                            <p:txEl>
                                              <p:pRg st="1" end="1"/>
                                            </p:txEl>
                                          </p:spTgt>
                                        </p:tgtEl>
                                        <p:attrNameLst>
                                          <p:attrName>style.visibility</p:attrName>
                                        </p:attrNameLst>
                                      </p:cBhvr>
                                      <p:to>
                                        <p:strVal val="visible"/>
                                      </p:to>
                                    </p:set>
                                    <p:animEffect transition="in" filter="fade">
                                      <p:cBhvr>
                                        <p:cTn id="20" dur="1000"/>
                                        <p:tgtEl>
                                          <p:spTgt spid="96262">
                                            <p:txEl>
                                              <p:pRg st="1" end="1"/>
                                            </p:txEl>
                                          </p:spTgt>
                                        </p:tgtEl>
                                      </p:cBhvr>
                                    </p:animEffect>
                                    <p:anim calcmode="lin" valueType="num">
                                      <p:cBhvr>
                                        <p:cTn id="21"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6262">
                                            <p:txEl>
                                              <p:pRg st="2" end="2"/>
                                            </p:txEl>
                                          </p:spTgt>
                                        </p:tgtEl>
                                        <p:attrNameLst>
                                          <p:attrName>style.visibility</p:attrName>
                                        </p:attrNameLst>
                                      </p:cBhvr>
                                      <p:to>
                                        <p:strVal val="visible"/>
                                      </p:to>
                                    </p:set>
                                    <p:animEffect transition="in" filter="fade">
                                      <p:cBhvr>
                                        <p:cTn id="27" dur="1000"/>
                                        <p:tgtEl>
                                          <p:spTgt spid="96262">
                                            <p:txEl>
                                              <p:pRg st="2" end="2"/>
                                            </p:txEl>
                                          </p:spTgt>
                                        </p:tgtEl>
                                      </p:cBhvr>
                                    </p:animEffect>
                                    <p:anim calcmode="lin" valueType="num">
                                      <p:cBhvr>
                                        <p:cTn id="28"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6262">
                                            <p:txEl>
                                              <p:pRg st="3" end="3"/>
                                            </p:txEl>
                                          </p:spTgt>
                                        </p:tgtEl>
                                        <p:attrNameLst>
                                          <p:attrName>style.visibility</p:attrName>
                                        </p:attrNameLst>
                                      </p:cBhvr>
                                      <p:to>
                                        <p:strVal val="visible"/>
                                      </p:to>
                                    </p:set>
                                    <p:animEffect transition="in" filter="fade">
                                      <p:cBhvr>
                                        <p:cTn id="34" dur="1000"/>
                                        <p:tgtEl>
                                          <p:spTgt spid="96262">
                                            <p:txEl>
                                              <p:pRg st="3" end="3"/>
                                            </p:txEl>
                                          </p:spTgt>
                                        </p:tgtEl>
                                      </p:cBhvr>
                                    </p:animEffect>
                                    <p:anim calcmode="lin" valueType="num">
                                      <p:cBhvr>
                                        <p:cTn id="35"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6263"/>
                                        </p:tgtEl>
                                        <p:attrNameLst>
                                          <p:attrName>style.visibility</p:attrName>
                                        </p:attrNameLst>
                                      </p:cBhvr>
                                      <p:to>
                                        <p:strVal val="visible"/>
                                      </p:to>
                                    </p:set>
                                    <p:animEffect transition="in" filter="fade">
                                      <p:cBhvr>
                                        <p:cTn id="41" dur="1000"/>
                                        <p:tgtEl>
                                          <p:spTgt spid="96263"/>
                                        </p:tgtEl>
                                      </p:cBhvr>
                                    </p:animEffect>
                                    <p:anim calcmode="lin" valueType="num">
                                      <p:cBhvr>
                                        <p:cTn id="42" dur="1000" fill="hold"/>
                                        <p:tgtEl>
                                          <p:spTgt spid="96263"/>
                                        </p:tgtEl>
                                        <p:attrNameLst>
                                          <p:attrName>ppt_x</p:attrName>
                                        </p:attrNameLst>
                                      </p:cBhvr>
                                      <p:tavLst>
                                        <p:tav tm="0">
                                          <p:val>
                                            <p:strVal val="#ppt_x"/>
                                          </p:val>
                                        </p:tav>
                                        <p:tav tm="100000">
                                          <p:val>
                                            <p:strVal val="#ppt_x"/>
                                          </p:val>
                                        </p:tav>
                                      </p:tavLst>
                                    </p:anim>
                                    <p:anim calcmode="lin" valueType="num">
                                      <p:cBhvr>
                                        <p:cTn id="43" dur="1000" fill="hold"/>
                                        <p:tgtEl>
                                          <p:spTgt spid="962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612"/>
                                        </p:tgtEl>
                                        <p:attrNameLst>
                                          <p:attrName>style.visibility</p:attrName>
                                        </p:attrNameLst>
                                      </p:cBhvr>
                                      <p:to>
                                        <p:strVal val="visible"/>
                                      </p:to>
                                    </p:set>
                                    <p:anim calcmode="lin" valueType="num">
                                      <p:cBhvr additive="base">
                                        <p:cTn id="76" dur="500" fill="hold"/>
                                        <p:tgtEl>
                                          <p:spTgt spid="25612"/>
                                        </p:tgtEl>
                                        <p:attrNameLst>
                                          <p:attrName>ppt_x</p:attrName>
                                        </p:attrNameLst>
                                      </p:cBhvr>
                                      <p:tavLst>
                                        <p:tav tm="0">
                                          <p:val>
                                            <p:strVal val="#ppt_x"/>
                                          </p:val>
                                        </p:tav>
                                        <p:tav tm="100000">
                                          <p:val>
                                            <p:strVal val="#ppt_x"/>
                                          </p:val>
                                        </p:tav>
                                      </p:tavLst>
                                    </p:anim>
                                    <p:anim calcmode="lin" valueType="num">
                                      <p:cBhvr additive="base">
                                        <p:cTn id="77"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build="p"/>
      <p:bldP spid="25612" grpId="0" animBg="1"/>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idx="4294967295"/>
          </p:nvPr>
        </p:nvSpPr>
        <p:spPr>
          <a:xfrm>
            <a:off x="0" y="188640"/>
            <a:ext cx="9144000" cy="1143000"/>
          </a:xfrm>
        </p:spPr>
        <p:txBody>
          <a:bodyPr anchor="ctr" anchorCtr="1"/>
          <a:lstStyle/>
          <a:p>
            <a:pPr rtl="1" eaLnBrk="1" hangingPunct="1">
              <a:defRPr/>
            </a:pPr>
            <a:r>
              <a:rPr lang="ar-EG" b="0" i="0" u="none" dirty="0">
                <a:solidFill>
                  <a:schemeClr val="accent1"/>
                </a:solidFill>
                <a:latin typeface="Tahoma" pitchFamily="34" charset="0"/>
                <a:ea typeface="Tahoma" pitchFamily="34" charset="0"/>
                <a:cs typeface="Tahoma" pitchFamily="34" charset="0"/>
              </a:rPr>
              <a:t>زر البدء</a:t>
            </a:r>
            <a:endParaRPr lang="en" b="0" i="0" u="none"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8310" name="Rectangle 6"/>
          <p:cNvSpPr>
            <a:spLocks noGrp="1" noChangeArrowheads="1"/>
          </p:cNvSpPr>
          <p:nvPr>
            <p:ph type="body" sz="half" idx="4294967295"/>
          </p:nvPr>
        </p:nvSpPr>
        <p:spPr>
          <a:xfrm>
            <a:off x="4067944" y="1268760"/>
            <a:ext cx="4788024" cy="5328592"/>
          </a:xfrm>
        </p:spPr>
        <p:txBody>
          <a:bodyPr>
            <a:noAutofit/>
          </a:bodyPr>
          <a:lstStyle/>
          <a:p>
            <a:pPr algn="r" rtl="1" eaLnBrk="1" hangingPunct="1">
              <a:defRPr/>
            </a:pPr>
            <a:r>
              <a:rPr lang="ar-EG" sz="2200" dirty="0">
                <a:effectLst>
                  <a:outerShdw blurRad="38100" dist="38100" dir="2700000" algn="tl">
                    <a:srgbClr val="C0C0C0"/>
                  </a:outerShdw>
                </a:effectLst>
                <a:latin typeface="Tahoma" pitchFamily="34" charset="0"/>
                <a:ea typeface="Tahoma" pitchFamily="34" charset="0"/>
                <a:cs typeface="Tahoma" pitchFamily="34" charset="0"/>
              </a:rPr>
              <a:t>يقع زر البدء على الجانب الأيسر من شريط المهام. عند النقر عليه، تفتح قائمة خاصة تخص نظام التشغيل وبرامج متنوعة.</a:t>
            </a:r>
            <a:endParaRPr lang="ar-SA" sz="22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r>
              <a:rPr lang="ar-EG" sz="2200" dirty="0">
                <a:effectLst>
                  <a:outerShdw blurRad="38100" dist="38100" dir="2700000" algn="tl">
                    <a:srgbClr val="C0C0C0"/>
                  </a:outerShdw>
                </a:effectLst>
                <a:latin typeface="Tahoma" pitchFamily="34" charset="0"/>
                <a:ea typeface="Tahoma" pitchFamily="34" charset="0"/>
                <a:cs typeface="Tahoma" pitchFamily="34" charset="0"/>
              </a:rPr>
              <a:t>من الممكن تعديل خصائص قائمة البدء بالنقر على زر البدء. اختر الخصائص من قائمة السياق التي سوف تظهر. ثم اختر علامة تبويب </a:t>
            </a:r>
            <a:r>
              <a:rPr lang="ar-EG" sz="2200" b="1" dirty="0">
                <a:effectLst>
                  <a:outerShdw blurRad="38100" dist="38100" dir="2700000" algn="tl">
                    <a:srgbClr val="C0C0C0"/>
                  </a:outerShdw>
                </a:effectLst>
                <a:latin typeface="Tahoma" pitchFamily="34" charset="0"/>
                <a:ea typeface="Tahoma" pitchFamily="34" charset="0"/>
                <a:cs typeface="Tahoma" pitchFamily="34" charset="0"/>
              </a:rPr>
              <a:t>قائمة البدء</a:t>
            </a:r>
            <a:r>
              <a:rPr lang="ar-EG" sz="2200" dirty="0">
                <a:effectLst>
                  <a:outerShdw blurRad="38100" dist="38100" dir="2700000" algn="tl">
                    <a:srgbClr val="C0C0C0"/>
                  </a:outerShdw>
                </a:effectLst>
                <a:latin typeface="Tahoma" pitchFamily="34" charset="0"/>
                <a:ea typeface="Tahoma" pitchFamily="34" charset="0"/>
                <a:cs typeface="Tahoma" pitchFamily="34" charset="0"/>
              </a:rPr>
              <a:t>.</a:t>
            </a: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8312"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9552" y="1956048"/>
            <a:ext cx="3294063" cy="3683000"/>
          </a:xfrm>
        </p:spPr>
      </p:pic>
    </p:spTree>
    <p:extLst>
      <p:ext uri="{BB962C8B-B14F-4D97-AF65-F5344CB8AC3E}">
        <p14:creationId xmlns:p14="http://schemas.microsoft.com/office/powerpoint/2010/main" val="37120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arn(inVertic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310">
                                            <p:txEl>
                                              <p:pRg st="0" end="0"/>
                                            </p:txEl>
                                          </p:spTgt>
                                        </p:tgtEl>
                                        <p:attrNameLst>
                                          <p:attrName>style.visibility</p:attrName>
                                        </p:attrNameLst>
                                      </p:cBhvr>
                                      <p:to>
                                        <p:strVal val="visible"/>
                                      </p:to>
                                    </p:set>
                                    <p:animEffect transition="in" filter="barn(inVertical)">
                                      <p:cBhvr>
                                        <p:cTn id="12" dur="500"/>
                                        <p:tgtEl>
                                          <p:spTgt spid="983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310">
                                            <p:txEl>
                                              <p:pRg st="2" end="2"/>
                                            </p:txEl>
                                          </p:spTgt>
                                        </p:tgtEl>
                                        <p:attrNameLst>
                                          <p:attrName>style.visibility</p:attrName>
                                        </p:attrNameLst>
                                      </p:cBhvr>
                                      <p:to>
                                        <p:strVal val="visible"/>
                                      </p:to>
                                    </p:set>
                                    <p:animEffect transition="in" filter="barn(inVertical)">
                                      <p:cBhvr>
                                        <p:cTn id="17" dur="500"/>
                                        <p:tgtEl>
                                          <p:spTgt spid="983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idx="4294967295"/>
          </p:nvPr>
        </p:nvSpPr>
        <p:spPr>
          <a:xfrm>
            <a:off x="691222" y="692720"/>
            <a:ext cx="7758148" cy="1008088"/>
          </a:xfrm>
        </p:spPr>
        <p:txBody>
          <a:bodyPr anchor="ctr" anchorCtr="1">
            <a:normAutofit fontScale="90000"/>
          </a:bodyPr>
          <a:lstStyle/>
          <a:p>
            <a:pPr algn="r" rtl="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r>
              <a:rPr lang="ar-EG" sz="2400" dirty="0">
                <a:effectLst>
                  <a:outerShdw blurRad="38100" dist="38100" dir="2700000" algn="tl">
                    <a:srgbClr val="C0C0C0"/>
                  </a:outerShdw>
                </a:effectLst>
                <a:latin typeface="Tahoma" pitchFamily="34" charset="0"/>
                <a:ea typeface="Tahoma" pitchFamily="34" charset="0"/>
                <a:cs typeface="Tahoma" pitchFamily="34" charset="0"/>
              </a:rPr>
              <a:t>النقر على زر البدء يعرض أهم </a:t>
            </a:r>
            <a:r>
              <a:rPr lang="ar-SA" sz="2400" dirty="0">
                <a:effectLst>
                  <a:outerShdw blurRad="38100" dist="38100" dir="2700000" algn="tl">
                    <a:srgbClr val="C0C0C0"/>
                  </a:outerShdw>
                </a:effectLst>
                <a:latin typeface="Tahoma" pitchFamily="34" charset="0"/>
                <a:ea typeface="Tahoma" pitchFamily="34" charset="0"/>
                <a:cs typeface="Tahoma" pitchFamily="34" charset="0"/>
              </a:rPr>
              <a:t>ال</a:t>
            </a:r>
            <a:r>
              <a:rPr lang="ar-EG" sz="2400" dirty="0">
                <a:effectLst>
                  <a:outerShdw blurRad="38100" dist="38100" dir="2700000" algn="tl">
                    <a:srgbClr val="C0C0C0"/>
                  </a:outerShdw>
                </a:effectLst>
                <a:latin typeface="Tahoma" pitchFamily="34" charset="0"/>
                <a:ea typeface="Tahoma" pitchFamily="34" charset="0"/>
                <a:cs typeface="Tahoma" pitchFamily="34" charset="0"/>
              </a:rPr>
              <a:t>قوائم </a:t>
            </a:r>
            <a:r>
              <a:rPr lang="ar-SA" sz="2400" dirty="0">
                <a:effectLst>
                  <a:outerShdw blurRad="38100" dist="38100" dir="2700000" algn="tl">
                    <a:srgbClr val="C0C0C0"/>
                  </a:outerShdw>
                </a:effectLst>
                <a:latin typeface="Tahoma" pitchFamily="34" charset="0"/>
                <a:ea typeface="Tahoma" pitchFamily="34" charset="0"/>
                <a:cs typeface="Tahoma" pitchFamily="34" charset="0"/>
              </a:rPr>
              <a:t>في </a:t>
            </a:r>
            <a:r>
              <a:rPr lang="ar-EG" sz="2400" dirty="0">
                <a:effectLst>
                  <a:outerShdw blurRad="38100" dist="38100" dir="2700000" algn="tl">
                    <a:srgbClr val="C0C0C0"/>
                  </a:outerShdw>
                </a:effectLst>
                <a:latin typeface="Tahoma" pitchFamily="34" charset="0"/>
                <a:ea typeface="Tahoma" pitchFamily="34" charset="0"/>
                <a:cs typeface="Tahoma" pitchFamily="34" charset="0"/>
              </a:rPr>
              <a:t>نظام التشغيل</a:t>
            </a:r>
            <a:r>
              <a:rPr lang="ar-SA" sz="2400" dirty="0">
                <a:effectLst>
                  <a:outerShdw blurRad="38100" dist="38100" dir="2700000" algn="tl">
                    <a:srgbClr val="C0C0C0"/>
                  </a:outerShdw>
                </a:effectLst>
                <a:latin typeface="Tahoma" pitchFamily="34" charset="0"/>
                <a:ea typeface="Tahoma" pitchFamily="34" charset="0"/>
                <a:cs typeface="Tahoma" pitchFamily="34" charset="0"/>
              </a:rPr>
              <a:t> </a:t>
            </a:r>
            <a:r>
              <a:rPr lang="en-US" sz="2400" dirty="0">
                <a:effectLst>
                  <a:outerShdw blurRad="38100" dist="38100" dir="2700000" algn="tl">
                    <a:srgbClr val="C0C0C0"/>
                  </a:outerShdw>
                </a:effectLst>
                <a:latin typeface="Tahoma" pitchFamily="34" charset="0"/>
                <a:ea typeface="Tahoma" pitchFamily="34" charset="0"/>
                <a:cs typeface="Tahoma" pitchFamily="34" charset="0"/>
              </a:rPr>
              <a:t>Windows</a:t>
            </a:r>
            <a:r>
              <a:rPr lang="ar-SA" sz="2400" dirty="0">
                <a:effectLst>
                  <a:outerShdw blurRad="38100" dist="38100" dir="2700000" algn="tl">
                    <a:srgbClr val="C0C0C0"/>
                  </a:outerShdw>
                </a:effectLst>
                <a:latin typeface="Tahoma" pitchFamily="34" charset="0"/>
                <a:ea typeface="Tahoma" pitchFamily="34" charset="0"/>
                <a:cs typeface="Tahoma" pitchFamily="34" charset="0"/>
              </a:rPr>
              <a:t> </a:t>
            </a:r>
            <a:r>
              <a:rPr lang="ar-EG" sz="2400" dirty="0">
                <a:effectLst>
                  <a:outerShdw blurRad="38100" dist="38100" dir="2700000" algn="tl">
                    <a:srgbClr val="C0C0C0"/>
                  </a:outerShdw>
                </a:effectLst>
                <a:latin typeface="Tahoma" pitchFamily="34" charset="0"/>
                <a:ea typeface="Tahoma" pitchFamily="34" charset="0"/>
                <a:cs typeface="Tahoma" pitchFamily="34" charset="0"/>
              </a:rPr>
              <a:t>وهي قائمة البدء.</a:t>
            </a:r>
            <a:br>
              <a:rPr lang="ar-EG" sz="2400" dirty="0">
                <a:effectLst>
                  <a:outerShdw blurRad="38100" dist="38100" dir="2700000" algn="tl">
                    <a:srgbClr val="C0C0C0"/>
                  </a:outerShdw>
                </a:effectLst>
                <a:latin typeface="Tahoma" pitchFamily="34" charset="0"/>
                <a:ea typeface="Tahoma" pitchFamily="34" charset="0"/>
                <a:cs typeface="Tahoma" pitchFamily="34" charset="0"/>
              </a:rPr>
            </a:br>
            <a:endParaRPr lang="en" sz="24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0357" name="Rectangle 5"/>
          <p:cNvSpPr>
            <a:spLocks noGrp="1" noChangeArrowheads="1"/>
          </p:cNvSpPr>
          <p:nvPr>
            <p:ph type="body" sz="half" idx="4294967295"/>
          </p:nvPr>
        </p:nvSpPr>
        <p:spPr>
          <a:xfrm>
            <a:off x="4860032" y="1916832"/>
            <a:ext cx="3589338" cy="4321175"/>
          </a:xfrm>
        </p:spPr>
        <p:txBody>
          <a:bodyPr>
            <a:noAutofit/>
          </a:bodyPr>
          <a:lstStyle/>
          <a:p>
            <a:pPr algn="r" rtl="1">
              <a:defRPr/>
            </a:pPr>
            <a:r>
              <a:rPr lang="ar-EG" sz="2000" b="1" dirty="0">
                <a:effectLst>
                  <a:outerShdw blurRad="38100" dist="38100" dir="2700000" algn="tl">
                    <a:srgbClr val="C0C0C0"/>
                  </a:outerShdw>
                </a:effectLst>
                <a:latin typeface="Tahoma" pitchFamily="34" charset="0"/>
                <a:ea typeface="Tahoma" pitchFamily="34" charset="0"/>
                <a:cs typeface="Tahoma" pitchFamily="34" charset="0"/>
              </a:rPr>
              <a:t>كافة البرامج</a:t>
            </a:r>
            <a:endParaRPr lang="en" sz="20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algn="r" rtl="1">
              <a:buNone/>
              <a:defRPr/>
            </a:pPr>
            <a:r>
              <a:rPr lang="ar-SA" sz="2000" dirty="0">
                <a:effectLst>
                  <a:outerShdw blurRad="38100" dist="38100" dir="2700000" algn="tl">
                    <a:srgbClr val="C0C0C0"/>
                  </a:outerShdw>
                </a:effectLst>
                <a:latin typeface="Tahoma" pitchFamily="34" charset="0"/>
                <a:ea typeface="Tahoma" pitchFamily="34" charset="0"/>
                <a:cs typeface="Tahoma" pitchFamily="34" charset="0"/>
              </a:rPr>
              <a:t>ت</a:t>
            </a:r>
            <a:r>
              <a:rPr lang="ar-EG" sz="2000" dirty="0">
                <a:effectLst>
                  <a:outerShdw blurRad="38100" dist="38100" dir="2700000" algn="tl">
                    <a:srgbClr val="C0C0C0"/>
                  </a:outerShdw>
                </a:effectLst>
                <a:latin typeface="Tahoma" pitchFamily="34" charset="0"/>
                <a:ea typeface="Tahoma" pitchFamily="34" charset="0"/>
                <a:cs typeface="Tahoma" pitchFamily="34" charset="0"/>
              </a:rPr>
              <a:t>عرض قائمة الاختصارات الخاصة بك</a:t>
            </a:r>
            <a:r>
              <a:rPr lang="ar-SA" sz="2000" dirty="0">
                <a:effectLst>
                  <a:outerShdw blurRad="38100" dist="38100" dir="2700000" algn="tl">
                    <a:srgbClr val="C0C0C0"/>
                  </a:outerShdw>
                </a:effectLst>
                <a:latin typeface="Tahoma" pitchFamily="34" charset="0"/>
                <a:ea typeface="Tahoma" pitchFamily="34" charset="0"/>
                <a:cs typeface="Tahoma" pitchFamily="34" charset="0"/>
              </a:rPr>
              <a:t>ل برنامج مثبت على الكمبيوتر.</a:t>
            </a:r>
          </a:p>
          <a:p>
            <a:pPr marL="0" indent="0" algn="r" rtl="1">
              <a:buNone/>
              <a:defRPr/>
            </a:pPr>
            <a:endParaRPr lang="en" sz="20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r>
              <a:rPr lang="ar-EG" sz="2000" b="1" i="0" u="none" dirty="0">
                <a:effectLst>
                  <a:outerShdw blurRad="38100" dist="38100" dir="2700000" algn="tl">
                    <a:srgbClr val="C0C0C0"/>
                  </a:outerShdw>
                </a:effectLst>
                <a:latin typeface="Tahoma" pitchFamily="34" charset="0"/>
                <a:ea typeface="Tahoma" pitchFamily="34" charset="0"/>
                <a:cs typeface="Tahoma" pitchFamily="34" charset="0"/>
              </a:rPr>
              <a:t>آخر البرامج المُستخدمة</a:t>
            </a:r>
          </a:p>
          <a:p>
            <a:pPr marL="0" indent="0" algn="r" rtl="1" eaLnBrk="1" hangingPunct="1">
              <a:buNone/>
              <a:defRPr/>
            </a:pPr>
            <a:r>
              <a:rPr lang="ar-EG" sz="2000" dirty="0">
                <a:effectLst>
                  <a:outerShdw blurRad="38100" dist="38100" dir="2700000" algn="tl">
                    <a:srgbClr val="C0C0C0"/>
                  </a:outerShdw>
                </a:effectLst>
                <a:latin typeface="Tahoma" pitchFamily="34" charset="0"/>
                <a:ea typeface="Tahoma" pitchFamily="34" charset="0"/>
                <a:cs typeface="Tahoma" pitchFamily="34" charset="0"/>
              </a:rPr>
              <a:t>تعرض آخر البرامج ال</a:t>
            </a:r>
            <a:r>
              <a:rPr lang="ar-SA" sz="2000" dirty="0">
                <a:effectLst>
                  <a:outerShdw blurRad="38100" dist="38100" dir="2700000" algn="tl">
                    <a:srgbClr val="C0C0C0"/>
                  </a:outerShdw>
                </a:effectLst>
                <a:latin typeface="Tahoma" pitchFamily="34" charset="0"/>
                <a:ea typeface="Tahoma" pitchFamily="34" charset="0"/>
                <a:cs typeface="Tahoma" pitchFamily="34" charset="0"/>
              </a:rPr>
              <a:t>مستخدمة مؤخرًا</a:t>
            </a:r>
            <a:r>
              <a:rPr lang="ar-EG" sz="2000" dirty="0">
                <a:effectLst>
                  <a:outerShdw blurRad="38100" dist="38100" dir="2700000" algn="tl">
                    <a:srgbClr val="C0C0C0"/>
                  </a:outerShdw>
                </a:effectLst>
                <a:latin typeface="Tahoma" pitchFamily="34" charset="0"/>
                <a:ea typeface="Tahoma" pitchFamily="34" charset="0"/>
                <a:cs typeface="Tahoma" pitchFamily="34" charset="0"/>
              </a:rPr>
              <a:t>. يمكنك تكوين عدد البرامج التي ترغب في عرضها باستخدام إعدادات قائمة البدء. </a:t>
            </a:r>
            <a:endParaRPr lang="en" sz="200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0359"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91222" y="1772816"/>
            <a:ext cx="3448730" cy="4637088"/>
          </a:xfrm>
        </p:spPr>
      </p:pic>
      <p:sp>
        <p:nvSpPr>
          <p:cNvPr id="9" name="Rectangle 4"/>
          <p:cNvSpPr txBox="1">
            <a:spLocks noChangeArrowheads="1"/>
          </p:cNvSpPr>
          <p:nvPr/>
        </p:nvSpPr>
        <p:spPr bwMode="auto">
          <a:xfrm>
            <a:off x="0" y="332656"/>
            <a:ext cx="9144000" cy="433387"/>
          </a:xfrm>
          <a:prstGeom prst="rect">
            <a:avLst/>
          </a:prstGeom>
          <a:noFill/>
          <a:ln w="9525">
            <a:noFill/>
            <a:miter lim="800000"/>
            <a:headEnd/>
            <a:tailEnd/>
          </a:ln>
          <a:effectLst/>
        </p:spPr>
        <p:txBody>
          <a:bodyPr anchor="ctr" anchorCtr="1"/>
          <a:lstStyle/>
          <a:p>
            <a:pPr algn="ctr" rtl="1">
              <a:defRPr/>
            </a:pPr>
            <a:r>
              <a:rPr lang="ar-EG"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محتويات قائمة البدء </a:t>
            </a:r>
            <a:endParaRPr lang="en" sz="4400"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38919" name="Oval 9"/>
          <p:cNvSpPr>
            <a:spLocks noChangeArrowheads="1"/>
          </p:cNvSpPr>
          <p:nvPr/>
        </p:nvSpPr>
        <p:spPr bwMode="auto">
          <a:xfrm>
            <a:off x="611560" y="5277421"/>
            <a:ext cx="1512888" cy="561975"/>
          </a:xfrm>
          <a:prstGeom prst="ellipse">
            <a:avLst/>
          </a:prstGeom>
          <a:solidFill>
            <a:schemeClr val="accent1">
              <a:alpha val="0"/>
            </a:schemeClr>
          </a:solidFill>
          <a:ln w="38100" algn="ctr">
            <a:solidFill>
              <a:schemeClr val="hlink"/>
            </a:solidFill>
            <a:round/>
            <a:headEnd/>
            <a:tailEn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10" name="AutoShape 12"/>
          <p:cNvSpPr>
            <a:spLocks noChangeArrowheads="1"/>
          </p:cNvSpPr>
          <p:nvPr/>
        </p:nvSpPr>
        <p:spPr bwMode="auto">
          <a:xfrm>
            <a:off x="611560" y="2132856"/>
            <a:ext cx="1728192" cy="442674"/>
          </a:xfrm>
          <a:prstGeom prst="roundRect">
            <a:avLst>
              <a:gd name="adj" fmla="val 16667"/>
            </a:avLst>
          </a:prstGeom>
          <a:solidFill>
            <a:schemeClr val="accent1">
              <a:alpha val="0"/>
            </a:schemeClr>
          </a:solidFill>
          <a:ln w="254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215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359"/>
                                        </p:tgtEl>
                                        <p:attrNameLst>
                                          <p:attrName>style.visibility</p:attrName>
                                        </p:attrNameLst>
                                      </p:cBhvr>
                                      <p:to>
                                        <p:strVal val="visible"/>
                                      </p:to>
                                    </p:set>
                                    <p:animEffect transition="in" filter="barn(inVertical)">
                                      <p:cBhvr>
                                        <p:cTn id="12" dur="500"/>
                                        <p:tgtEl>
                                          <p:spTgt spid="1003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57">
                                            <p:txEl>
                                              <p:pRg st="0" end="0"/>
                                            </p:txEl>
                                          </p:spTgt>
                                        </p:tgtEl>
                                        <p:attrNameLst>
                                          <p:attrName>style.visibility</p:attrName>
                                        </p:attrNameLst>
                                      </p:cBhvr>
                                      <p:to>
                                        <p:strVal val="visible"/>
                                      </p:to>
                                    </p:set>
                                    <p:animEffect transition="in" filter="barn(inVertical)">
                                      <p:cBhvr>
                                        <p:cTn id="17" dur="500"/>
                                        <p:tgtEl>
                                          <p:spTgt spid="1003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0357">
                                            <p:txEl>
                                              <p:pRg st="1" end="1"/>
                                            </p:txEl>
                                          </p:spTgt>
                                        </p:tgtEl>
                                        <p:attrNameLst>
                                          <p:attrName>style.visibility</p:attrName>
                                        </p:attrNameLst>
                                      </p:cBhvr>
                                      <p:to>
                                        <p:strVal val="visible"/>
                                      </p:to>
                                    </p:set>
                                    <p:animEffect transition="in" filter="barn(inVertical)">
                                      <p:cBhvr>
                                        <p:cTn id="22" dur="500"/>
                                        <p:tgtEl>
                                          <p:spTgt spid="10035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0357">
                                            <p:txEl>
                                              <p:pRg st="3" end="3"/>
                                            </p:txEl>
                                          </p:spTgt>
                                        </p:tgtEl>
                                        <p:attrNameLst>
                                          <p:attrName>style.visibility</p:attrName>
                                        </p:attrNameLst>
                                      </p:cBhvr>
                                      <p:to>
                                        <p:strVal val="visible"/>
                                      </p:to>
                                    </p:set>
                                    <p:animEffect transition="in" filter="barn(inVertical)">
                                      <p:cBhvr>
                                        <p:cTn id="27" dur="500"/>
                                        <p:tgtEl>
                                          <p:spTgt spid="10035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0357">
                                            <p:txEl>
                                              <p:pRg st="4" end="4"/>
                                            </p:txEl>
                                          </p:spTgt>
                                        </p:tgtEl>
                                        <p:attrNameLst>
                                          <p:attrName>style.visibility</p:attrName>
                                        </p:attrNameLst>
                                      </p:cBhvr>
                                      <p:to>
                                        <p:strVal val="visible"/>
                                      </p:to>
                                    </p:set>
                                    <p:animEffect transition="in" filter="barn(inVertical)">
                                      <p:cBhvr>
                                        <p:cTn id="32" dur="500"/>
                                        <p:tgtEl>
                                          <p:spTgt spid="10035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uiExpand="1" build="p"/>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body" sz="half" idx="4294967295"/>
          </p:nvPr>
        </p:nvSpPr>
        <p:spPr>
          <a:xfrm>
            <a:off x="0" y="332656"/>
            <a:ext cx="9144000" cy="1428750"/>
          </a:xfrm>
        </p:spPr>
        <p:txBody>
          <a:bodyPr>
            <a:normAutofit fontScale="85000" lnSpcReduction="20000"/>
          </a:bodyPr>
          <a:lstStyle/>
          <a:p>
            <a:pPr algn="ctr" rtl="1" eaLnBrk="1" hangingPunct="1">
              <a:lnSpc>
                <a:spcPct val="90000"/>
              </a:lnSpc>
              <a:buNone/>
              <a:defRPr/>
            </a:pPr>
            <a:r>
              <a:rPr lang="ar-EG" sz="52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المستندات</a:t>
            </a:r>
            <a:r>
              <a:rPr lang="ar-SA" sz="52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الأخيرة</a:t>
            </a:r>
            <a:br>
              <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br>
            <a:endParaRPr lang="en"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lnSpc>
                <a:spcPct val="90000"/>
              </a:lnSpc>
              <a:buNone/>
              <a:defRPr/>
            </a:pPr>
            <a:r>
              <a:rPr lang="ar-SA" sz="2800" dirty="0">
                <a:effectLst>
                  <a:outerShdw blurRad="38100" dist="38100" dir="2700000" algn="tl">
                    <a:srgbClr val="C0C0C0"/>
                  </a:outerShdw>
                </a:effectLst>
                <a:latin typeface="Tahoma" pitchFamily="34" charset="0"/>
                <a:ea typeface="Tahoma" pitchFamily="34" charset="0"/>
                <a:cs typeface="Tahoma" pitchFamily="34" charset="0"/>
              </a:rPr>
              <a:t>تُعرض المستندات الأخيرة المفتوحة مؤخرًا </a:t>
            </a:r>
            <a:r>
              <a:rPr lang="ar-EG" sz="2800" dirty="0">
                <a:effectLst>
                  <a:outerShdw blurRad="38100" dist="38100" dir="2700000" algn="tl">
                    <a:srgbClr val="C0C0C0"/>
                  </a:outerShdw>
                </a:effectLst>
                <a:latin typeface="Tahoma" pitchFamily="34" charset="0"/>
                <a:ea typeface="Tahoma" pitchFamily="34" charset="0"/>
                <a:cs typeface="Tahoma" pitchFamily="34" charset="0"/>
              </a:rPr>
              <a:t>عند النقر على آخر البرامج</a:t>
            </a:r>
            <a:endParaRPr lang="en" sz="25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2410" name="Picture 2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43217" y="2420888"/>
            <a:ext cx="3126201" cy="3565525"/>
          </a:xfrm>
        </p:spPr>
      </p:pic>
      <p:sp>
        <p:nvSpPr>
          <p:cNvPr id="3" name="Höger 2"/>
          <p:cNvSpPr/>
          <p:nvPr/>
        </p:nvSpPr>
        <p:spPr>
          <a:xfrm>
            <a:off x="1547664" y="2852936"/>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Tree>
    <p:extLst>
      <p:ext uri="{BB962C8B-B14F-4D97-AF65-F5344CB8AC3E}">
        <p14:creationId xmlns:p14="http://schemas.microsoft.com/office/powerpoint/2010/main" val="309672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barn(inVertical)">
                                      <p:cBhvr>
                                        <p:cTn id="7"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0" y="0"/>
            <a:ext cx="9144000" cy="836613"/>
          </a:xfrm>
        </p:spPr>
        <p:txBody>
          <a:bodyPr anchor="ctr" anchorCtr="1"/>
          <a:lstStyle/>
          <a:p>
            <a:pPr rtl="1" eaLnBrk="1" hangingPunct="1">
              <a:defRPr/>
            </a:pPr>
            <a:r>
              <a:rPr lang="ar-EG"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البحث</a:t>
            </a:r>
            <a:endParaRPr lang="en" b="0" i="0" u="non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5478" name="Rectangle 6"/>
          <p:cNvSpPr>
            <a:spLocks noGrp="1" noChangeArrowheads="1"/>
          </p:cNvSpPr>
          <p:nvPr>
            <p:ph type="body" sz="half" idx="4294967295"/>
          </p:nvPr>
        </p:nvSpPr>
        <p:spPr>
          <a:xfrm>
            <a:off x="4762282" y="1196752"/>
            <a:ext cx="4355976" cy="3312368"/>
          </a:xfrm>
          <a:ln>
            <a:noFill/>
          </a:ln>
        </p:spPr>
        <p:style>
          <a:lnRef idx="2">
            <a:schemeClr val="dk1"/>
          </a:lnRef>
          <a:fillRef idx="1">
            <a:schemeClr val="lt1"/>
          </a:fillRef>
          <a:effectRef idx="0">
            <a:schemeClr val="dk1"/>
          </a:effectRef>
          <a:fontRef idx="minor">
            <a:schemeClr val="dk1"/>
          </a:fontRef>
        </p:style>
        <p:txBody>
          <a:bodyPr>
            <a:normAutofit/>
          </a:bodyPr>
          <a:lstStyle/>
          <a:p>
            <a:pPr algn="r" rtl="1" eaLnBrk="1" hangingPunct="1">
              <a:lnSpc>
                <a:spcPct val="80000"/>
              </a:lnSpc>
              <a:defRPr/>
            </a:pPr>
            <a:r>
              <a:rPr lang="ar-EG" sz="2200" b="0" i="0" u="none" dirty="0">
                <a:latin typeface="Tahoma" pitchFamily="34" charset="0"/>
                <a:ea typeface="Tahoma" pitchFamily="34" charset="0"/>
                <a:cs typeface="Tahoma" pitchFamily="34" charset="0"/>
              </a:rPr>
              <a:t>تقع وظيفة البحث </a:t>
            </a:r>
            <a:r>
              <a:rPr lang="ar-SA" sz="2200" b="0" i="0" u="none" dirty="0">
                <a:latin typeface="Tahoma" pitchFamily="34" charset="0"/>
                <a:ea typeface="Tahoma" pitchFamily="34" charset="0"/>
                <a:cs typeface="Tahoma" pitchFamily="34" charset="0"/>
              </a:rPr>
              <a:t>في </a:t>
            </a:r>
            <a:r>
              <a:rPr lang="ar-EG" sz="2200" b="0" i="0" u="none" dirty="0">
                <a:latin typeface="Tahoma" pitchFamily="34" charset="0"/>
                <a:ea typeface="Tahoma" pitchFamily="34" charset="0"/>
                <a:cs typeface="Tahoma" pitchFamily="34" charset="0"/>
              </a:rPr>
              <a:t>قائمة البدء.</a:t>
            </a:r>
            <a:r>
              <a:rPr lang="ar-SA" sz="2200" b="0" i="0" u="none" dirty="0">
                <a:latin typeface="Tahoma" pitchFamily="34" charset="0"/>
                <a:ea typeface="Tahoma" pitchFamily="34" charset="0"/>
                <a:cs typeface="Tahoma" pitchFamily="34" charset="0"/>
              </a:rPr>
              <a:t> والتي يمكن أن تساعدنا على العثور على ملف على الكمبيوتر، مثل ملف نصي أو ملف صورة أو ملف صوتي، وما إلى ذلك. حيث تكتب:</a:t>
            </a:r>
          </a:p>
          <a:p>
            <a:pPr algn="r" rtl="1" eaLnBrk="1" hangingPunct="1">
              <a:lnSpc>
                <a:spcPct val="80000"/>
              </a:lnSpc>
              <a:defRPr/>
            </a:pPr>
            <a:endParaRPr lang="ar-EG" sz="2200" b="0" i="0" u="none" dirty="0">
              <a:latin typeface="Tahoma" pitchFamily="34" charset="0"/>
              <a:ea typeface="Tahoma" pitchFamily="34" charset="0"/>
              <a:cs typeface="Tahoma" pitchFamily="34" charset="0"/>
            </a:endParaRPr>
          </a:p>
          <a:p>
            <a:pPr algn="r" rtl="1" eaLnBrk="1" hangingPunct="1">
              <a:lnSpc>
                <a:spcPct val="80000"/>
              </a:lnSpc>
              <a:defRPr/>
            </a:pPr>
            <a:r>
              <a:rPr lang="ar-EG" sz="2200" dirty="0">
                <a:latin typeface="Tahoma" pitchFamily="34" charset="0"/>
                <a:ea typeface="Tahoma" pitchFamily="34" charset="0"/>
                <a:cs typeface="Tahoma" pitchFamily="34" charset="0"/>
              </a:rPr>
              <a:t>اسم الملف أو جزء من اسمه.</a:t>
            </a:r>
            <a:endParaRPr lang="en" sz="2200" b="0" i="0" u="none" dirty="0">
              <a:latin typeface="Tahoma" pitchFamily="34" charset="0"/>
              <a:ea typeface="Tahoma" pitchFamily="34" charset="0"/>
              <a:cs typeface="Tahoma" pitchFamily="34" charset="0"/>
            </a:endParaRPr>
          </a:p>
          <a:p>
            <a:pPr algn="r" rtl="1" eaLnBrk="1" hangingPunct="1">
              <a:lnSpc>
                <a:spcPct val="80000"/>
              </a:lnSpc>
              <a:defRPr/>
            </a:pPr>
            <a:endParaRPr lang="ar-SA" sz="2200" dirty="0">
              <a:latin typeface="Tahoma" pitchFamily="34" charset="0"/>
              <a:ea typeface="Tahoma" pitchFamily="34" charset="0"/>
              <a:cs typeface="Tahoma" pitchFamily="34" charset="0"/>
            </a:endParaRPr>
          </a:p>
          <a:p>
            <a:pPr algn="r" rtl="1" eaLnBrk="1" hangingPunct="1">
              <a:lnSpc>
                <a:spcPct val="80000"/>
              </a:lnSpc>
              <a:defRPr/>
            </a:pPr>
            <a:r>
              <a:rPr lang="ar-EG" sz="2200" dirty="0">
                <a:latin typeface="Tahoma" pitchFamily="34" charset="0"/>
                <a:ea typeface="Tahoma" pitchFamily="34" charset="0"/>
                <a:cs typeface="Tahoma" pitchFamily="34" charset="0"/>
              </a:rPr>
              <a:t>جملة أو عبارة </a:t>
            </a:r>
            <a:r>
              <a:rPr lang="ar-SA" sz="2200" dirty="0">
                <a:latin typeface="Tahoma" pitchFamily="34" charset="0"/>
                <a:ea typeface="Tahoma" pitchFamily="34" charset="0"/>
                <a:cs typeface="Tahoma" pitchFamily="34" charset="0"/>
              </a:rPr>
              <a:t>موجودة </a:t>
            </a:r>
            <a:r>
              <a:rPr lang="ar-EG" sz="2200" dirty="0">
                <a:latin typeface="Tahoma" pitchFamily="34" charset="0"/>
                <a:ea typeface="Tahoma" pitchFamily="34" charset="0"/>
                <a:cs typeface="Tahoma" pitchFamily="34" charset="0"/>
              </a:rPr>
              <a:t>في الملف.</a:t>
            </a:r>
            <a:endParaRPr lang="en" sz="2200" dirty="0">
              <a:latin typeface="Tahoma" pitchFamily="34" charset="0"/>
              <a:ea typeface="Tahoma" pitchFamily="34" charset="0"/>
              <a:cs typeface="Tahoma" pitchFamily="34" charset="0"/>
            </a:endParaRPr>
          </a:p>
          <a:p>
            <a:pPr algn="r" rtl="1" eaLnBrk="1" hangingPunct="1">
              <a:lnSpc>
                <a:spcPct val="80000"/>
              </a:lnSpc>
              <a:defRPr/>
            </a:pPr>
            <a:endParaRPr lang="en" sz="2200" dirty="0">
              <a:latin typeface="Tahoma" pitchFamily="34" charset="0"/>
              <a:ea typeface="Tahoma" pitchFamily="34" charset="0"/>
              <a:cs typeface="Tahoma" pitchFamily="34" charset="0"/>
            </a:endParaRPr>
          </a:p>
          <a:p>
            <a:pPr marL="0" indent="0" algn="r" rtl="1" eaLnBrk="1" hangingPunct="1">
              <a:lnSpc>
                <a:spcPct val="80000"/>
              </a:lnSpc>
              <a:buNone/>
              <a:defRPr/>
            </a:pPr>
            <a:endParaRPr lang="en" sz="2200" dirty="0">
              <a:latin typeface="Tahoma" pitchFamily="34" charset="0"/>
              <a:ea typeface="Tahoma" pitchFamily="34" charset="0"/>
              <a:cs typeface="Tahoma" pitchFamily="34" charset="0"/>
            </a:endParaRPr>
          </a:p>
          <a:p>
            <a:pPr marL="0" indent="0" algn="r" rtl="1" eaLnBrk="1" hangingPunct="1">
              <a:lnSpc>
                <a:spcPct val="80000"/>
              </a:lnSpc>
              <a:buNone/>
              <a:defRPr/>
            </a:pPr>
            <a:endParaRPr lang="en" sz="2200" dirty="0">
              <a:latin typeface="Tahoma" pitchFamily="34" charset="0"/>
              <a:ea typeface="Tahoma" pitchFamily="34" charset="0"/>
              <a:cs typeface="Tahoma" pitchFamily="34" charset="0"/>
            </a:endParaRPr>
          </a:p>
          <a:p>
            <a:pPr algn="r" rtl="1" eaLnBrk="1" hangingPunct="1">
              <a:lnSpc>
                <a:spcPct val="80000"/>
              </a:lnSpc>
              <a:buFont typeface="Wingdings" pitchFamily="2" charset="2"/>
              <a:buNone/>
              <a:defRPr/>
            </a:pPr>
            <a:endParaRPr lang="en" sz="1600" dirty="0">
              <a:latin typeface="Tahoma" pitchFamily="34" charset="0"/>
              <a:ea typeface="Tahoma" pitchFamily="34" charset="0"/>
              <a:cs typeface="Tahoma" pitchFamily="34" charset="0"/>
            </a:endParaRPr>
          </a:p>
        </p:txBody>
      </p:sp>
      <p:pic>
        <p:nvPicPr>
          <p:cNvPr id="105479" name="Picture 21"/>
          <p:cNvPicPr preferRelativeResize="0">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6138" y="1124744"/>
            <a:ext cx="3802929" cy="5113337"/>
          </a:xfrm>
          <a:solidFill>
            <a:schemeClr val="accent1">
              <a:alpha val="0"/>
            </a:schemeClr>
          </a:solidFill>
          <a:ln>
            <a:solidFill>
              <a:schemeClr val="hlink"/>
            </a:solidFill>
          </a:ln>
        </p:spPr>
      </p:pic>
      <p:sp>
        <p:nvSpPr>
          <p:cNvPr id="29708" name="Oval 12"/>
          <p:cNvSpPr>
            <a:spLocks noChangeArrowheads="1"/>
          </p:cNvSpPr>
          <p:nvPr/>
        </p:nvSpPr>
        <p:spPr bwMode="auto">
          <a:xfrm>
            <a:off x="395536" y="5301208"/>
            <a:ext cx="2808312"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194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8">
                                            <p:txEl>
                                              <p:pRg st="0" end="0"/>
                                            </p:txEl>
                                          </p:spTgt>
                                        </p:tgtEl>
                                        <p:attrNameLst>
                                          <p:attrName>style.visibility</p:attrName>
                                        </p:attrNameLst>
                                      </p:cBhvr>
                                      <p:to>
                                        <p:strVal val="visible"/>
                                      </p:to>
                                    </p:set>
                                    <p:animEffect transition="in" filter="barn(inVertical)">
                                      <p:cBhvr>
                                        <p:cTn id="12" dur="500"/>
                                        <p:tgtEl>
                                          <p:spTgt spid="1054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5478">
                                            <p:txEl>
                                              <p:pRg st="2" end="2"/>
                                            </p:txEl>
                                          </p:spTgt>
                                        </p:tgtEl>
                                        <p:attrNameLst>
                                          <p:attrName>style.visibility</p:attrName>
                                        </p:attrNameLst>
                                      </p:cBhvr>
                                      <p:to>
                                        <p:strVal val="visible"/>
                                      </p:to>
                                    </p:set>
                                    <p:animEffect transition="in" filter="barn(inVertical)">
                                      <p:cBhvr>
                                        <p:cTn id="17" dur="500"/>
                                        <p:tgtEl>
                                          <p:spTgt spid="1054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5478">
                                            <p:txEl>
                                              <p:pRg st="4" end="4"/>
                                            </p:txEl>
                                          </p:spTgt>
                                        </p:tgtEl>
                                        <p:attrNameLst>
                                          <p:attrName>style.visibility</p:attrName>
                                        </p:attrNameLst>
                                      </p:cBhvr>
                                      <p:to>
                                        <p:strVal val="visible"/>
                                      </p:to>
                                    </p:set>
                                    <p:animEffect transition="in" filter="barn(inVertical)">
                                      <p:cBhvr>
                                        <p:cTn id="22" dur="500"/>
                                        <p:tgtEl>
                                          <p:spTgt spid="10547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708"/>
                                        </p:tgtEl>
                                        <p:attrNameLst>
                                          <p:attrName>style.visibility</p:attrName>
                                        </p:attrNameLst>
                                      </p:cBhvr>
                                      <p:to>
                                        <p:strVal val="visible"/>
                                      </p:to>
                                    </p:set>
                                    <p:animEffect transition="in" filter="barn(inVertical)">
                                      <p:cBhvr>
                                        <p:cTn id="27"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297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type="body" sz="half" idx="4294967295"/>
          </p:nvPr>
        </p:nvSpPr>
        <p:spPr>
          <a:xfrm>
            <a:off x="0" y="188640"/>
            <a:ext cx="9144000" cy="1008063"/>
          </a:xfrm>
        </p:spPr>
        <p:txBody>
          <a:bodyPr>
            <a:normAutofit fontScale="77500" lnSpcReduction="20000"/>
          </a:bodyPr>
          <a:lstStyle/>
          <a:p>
            <a:pPr algn="r" rtl="1" eaLnBrk="1" hangingPunct="1">
              <a:lnSpc>
                <a:spcPct val="110000"/>
              </a:lnSpc>
              <a:buFont typeface="Wingdings" pitchFamily="2" charset="2"/>
              <a:buNone/>
              <a:defRPr/>
            </a:pPr>
            <a:r>
              <a:rPr lang="en" sz="2200" b="0" i="0" u="none" dirty="0">
                <a:effectLst>
                  <a:outerShdw blurRad="38100" dist="38100" dir="2700000" algn="tl">
                    <a:srgbClr val="C0C0C0"/>
                  </a:outerShdw>
                </a:effectLst>
              </a:rPr>
              <a:t>   	</a:t>
            </a:r>
            <a:endParaRPr lang="ar-EG" sz="2200" b="0" i="0" u="none" dirty="0">
              <a:effectLst>
                <a:outerShdw blurRad="38100" dist="38100" dir="2700000" algn="tl">
                  <a:srgbClr val="C0C0C0"/>
                </a:outerShdw>
              </a:effectLst>
            </a:endParaRPr>
          </a:p>
          <a:p>
            <a:pPr algn="r" rtl="1">
              <a:lnSpc>
                <a:spcPct val="110000"/>
              </a:lnSpc>
              <a:buNone/>
              <a:defRPr/>
            </a:pPr>
            <a:r>
              <a:rPr lang="ar-EG" sz="2200" dirty="0">
                <a:effectLst>
                  <a:outerShdw blurRad="38100" dist="38100" dir="2700000" algn="tl">
                    <a:srgbClr val="C0C0C0"/>
                  </a:outerShdw>
                </a:effectLst>
              </a:rPr>
              <a:t>بمجرد الضغط على </a:t>
            </a:r>
            <a:r>
              <a:rPr lang="ar-EG" sz="2200" b="1" dirty="0">
                <a:effectLst>
                  <a:outerShdw blurRad="38100" dist="38100" dir="2700000" algn="tl">
                    <a:srgbClr val="C0C0C0"/>
                  </a:outerShdw>
                </a:effectLst>
              </a:rPr>
              <a:t>موافق</a:t>
            </a:r>
            <a:r>
              <a:rPr lang="ar-EG" sz="2200" dirty="0">
                <a:effectLst>
                  <a:outerShdw blurRad="38100" dist="38100" dir="2700000" algn="tl">
                    <a:srgbClr val="C0C0C0"/>
                  </a:outerShdw>
                </a:effectLst>
              </a:rPr>
              <a:t> فسوف تظهر لوحة المفاتيح على الشاشة. يمكنك تغيير لوحة المفاتيح بتغيير اللغة من شريط المهام. يمكنك الكتابة مباشرة على الشاشة باستخدام الماوس للنقر على مفاتيح لوحة المفاتيح التي تظهر على الشاشة.</a:t>
            </a:r>
          </a:p>
        </p:txBody>
      </p:sp>
      <p:pic>
        <p:nvPicPr>
          <p:cNvPr id="109575" name="Picture 24"/>
          <p:cNvPicPr>
            <a:picLocks noGrp="1" noChangeAspect="1" noChangeArrowheads="1"/>
          </p:cNvPicPr>
          <p:nvPr>
            <p:ph sz="half" idx="4294967295"/>
          </p:nvPr>
        </p:nvPicPr>
        <p:blipFill>
          <a:blip r:embed="rId2" cstate="print"/>
          <a:srcRect/>
          <a:stretch>
            <a:fillRect/>
          </a:stretch>
        </p:blipFill>
        <p:spPr>
          <a:xfrm>
            <a:off x="827584" y="1196752"/>
            <a:ext cx="7704137" cy="5400675"/>
          </a:xfrm>
        </p:spPr>
      </p:pic>
      <p:sp>
        <p:nvSpPr>
          <p:cNvPr id="31749" name="AutoShape 5"/>
          <p:cNvSpPr>
            <a:spLocks noChangeArrowheads="1"/>
          </p:cNvSpPr>
          <p:nvPr/>
        </p:nvSpPr>
        <p:spPr bwMode="auto">
          <a:xfrm>
            <a:off x="1475656" y="4941168"/>
            <a:ext cx="1008062" cy="855940"/>
          </a:xfrm>
          <a:prstGeom prst="rightArrow">
            <a:avLst>
              <a:gd name="adj1" fmla="val 50000"/>
              <a:gd name="adj2" fmla="val 58364"/>
            </a:avLst>
          </a:prstGeom>
          <a:solidFill>
            <a:schemeClr val="accent1"/>
          </a:solidFill>
          <a:ln w="9525" algn="ctr">
            <a:solidFill>
              <a:schemeClr val="tx1"/>
            </a:solidFill>
            <a:miter lim="800000"/>
            <a:headEnd/>
            <a:tailEnd/>
          </a:ln>
        </p:spPr>
        <p:txBody>
          <a:bodyPr anchor="ctr">
            <a:spAutoFit/>
          </a:bodyPr>
          <a:lstStyle/>
          <a:p>
            <a:endParaRPr lang="en" sz="2200"/>
          </a:p>
        </p:txBody>
      </p:sp>
    </p:spTree>
    <p:extLst>
      <p:ext uri="{BB962C8B-B14F-4D97-AF65-F5344CB8AC3E}">
        <p14:creationId xmlns:p14="http://schemas.microsoft.com/office/powerpoint/2010/main" val="37506083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idx="4294967295"/>
          </p:nvPr>
        </p:nvSpPr>
        <p:spPr>
          <a:xfrm>
            <a:off x="0" y="332655"/>
            <a:ext cx="9144000" cy="1008113"/>
          </a:xfrm>
        </p:spPr>
        <p:txBody>
          <a:bodyPr anchor="ctr" anchorCtr="1">
            <a:normAutofit/>
          </a:bodyPr>
          <a:lstStyle/>
          <a:p>
            <a:pPr rtl="1" eaLnBrk="1" hangingPunct="1">
              <a:defRPr/>
            </a:pPr>
            <a:r>
              <a:rPr lang="ar-EG" b="0" i="0" u="none" dirty="0">
                <a:solidFill>
                  <a:schemeClr val="accent1"/>
                </a:solidFill>
                <a:latin typeface="Tahoma" pitchFamily="34" charset="0"/>
                <a:ea typeface="Tahoma" pitchFamily="34" charset="0"/>
                <a:cs typeface="Tahoma" pitchFamily="34" charset="0"/>
              </a:rPr>
              <a:t>تسجيل الخروج، إيقاف التشغيل </a:t>
            </a:r>
            <a:endParaRPr lang="en" b="0" i="0" u="none" dirty="0">
              <a:solidFill>
                <a:schemeClr val="accent1"/>
              </a:solidFill>
              <a:latin typeface="Tahoma" pitchFamily="34" charset="0"/>
              <a:ea typeface="Tahoma" pitchFamily="34" charset="0"/>
              <a:cs typeface="Tahoma" pitchFamily="34" charset="0"/>
            </a:endParaRPr>
          </a:p>
        </p:txBody>
      </p:sp>
      <p:sp>
        <p:nvSpPr>
          <p:cNvPr id="111621" name="Rectangle 5"/>
          <p:cNvSpPr>
            <a:spLocks noGrp="1" noChangeArrowheads="1"/>
          </p:cNvSpPr>
          <p:nvPr>
            <p:ph type="body" sz="half" idx="4294967295"/>
          </p:nvPr>
        </p:nvSpPr>
        <p:spPr>
          <a:xfrm>
            <a:off x="0" y="1484784"/>
            <a:ext cx="9144000" cy="1079500"/>
          </a:xfrm>
        </p:spPr>
        <p:txBody>
          <a:bodyPr>
            <a:normAutofit lnSpcReduction="10000"/>
          </a:bodyPr>
          <a:lstStyle/>
          <a:p>
            <a:pPr indent="3175" algn="r" rtl="1">
              <a:buNone/>
              <a:defRPr/>
            </a:pPr>
            <a:r>
              <a:rPr lang="ar-EG" sz="2200" dirty="0">
                <a:latin typeface="Tahoma" pitchFamily="34" charset="0"/>
                <a:ea typeface="Tahoma" pitchFamily="34" charset="0"/>
                <a:cs typeface="Tahoma" pitchFamily="34" charset="0"/>
              </a:rPr>
              <a:t>يمكنك تسجيل خروج أحد المستخدمين</a:t>
            </a:r>
            <a:r>
              <a:rPr lang="ar-SA" sz="2200" dirty="0">
                <a:latin typeface="Tahoma" pitchFamily="34" charset="0"/>
                <a:ea typeface="Tahoma" pitchFamily="34" charset="0"/>
                <a:cs typeface="Tahoma" pitchFamily="34" charset="0"/>
              </a:rPr>
              <a:t>،</a:t>
            </a:r>
            <a:r>
              <a:rPr lang="ar-EG" sz="2200" dirty="0">
                <a:latin typeface="Tahoma" pitchFamily="34" charset="0"/>
                <a:ea typeface="Tahoma" pitchFamily="34" charset="0"/>
                <a:cs typeface="Tahoma" pitchFamily="34" charset="0"/>
              </a:rPr>
              <a:t> إن كان </a:t>
            </a:r>
            <a:r>
              <a:rPr lang="ar-EG" sz="2200" dirty="0" err="1">
                <a:latin typeface="Tahoma" pitchFamily="34" charset="0"/>
                <a:ea typeface="Tahoma" pitchFamily="34" charset="0"/>
                <a:cs typeface="Tahoma" pitchFamily="34" charset="0"/>
              </a:rPr>
              <a:t>لل</a:t>
            </a:r>
            <a:r>
              <a:rPr lang="ar-SA" sz="2200" dirty="0">
                <a:latin typeface="Tahoma" pitchFamily="34" charset="0"/>
                <a:ea typeface="Tahoma" pitchFamily="34" charset="0"/>
                <a:cs typeface="Tahoma" pitchFamily="34" charset="0"/>
              </a:rPr>
              <a:t>كمبيوتر</a:t>
            </a:r>
            <a:r>
              <a:rPr lang="ar-EG" sz="2200" dirty="0">
                <a:latin typeface="Tahoma" pitchFamily="34" charset="0"/>
                <a:ea typeface="Tahoma" pitchFamily="34" charset="0"/>
                <a:cs typeface="Tahoma" pitchFamily="34" charset="0"/>
              </a:rPr>
              <a:t> أكثر من مستخدم</a:t>
            </a:r>
            <a:r>
              <a:rPr lang="ar-SA" sz="2200" dirty="0">
                <a:latin typeface="Tahoma" pitchFamily="34" charset="0"/>
                <a:ea typeface="Tahoma" pitchFamily="34" charset="0"/>
                <a:cs typeface="Tahoma" pitchFamily="34" charset="0"/>
              </a:rPr>
              <a:t>،</a:t>
            </a:r>
            <a:r>
              <a:rPr lang="ar-EG" sz="2200" dirty="0">
                <a:latin typeface="Tahoma" pitchFamily="34" charset="0"/>
                <a:ea typeface="Tahoma" pitchFamily="34" charset="0"/>
                <a:cs typeface="Tahoma" pitchFamily="34" charset="0"/>
              </a:rPr>
              <a:t> ثم تسجيل دخول </a:t>
            </a:r>
            <a:r>
              <a:rPr lang="ar-SA" sz="2200" dirty="0">
                <a:latin typeface="Tahoma" pitchFamily="34" charset="0"/>
                <a:ea typeface="Tahoma" pitchFamily="34" charset="0"/>
                <a:cs typeface="Tahoma" pitchFamily="34" charset="0"/>
              </a:rPr>
              <a:t>مستخدم آخر </a:t>
            </a:r>
            <a:r>
              <a:rPr lang="ar-EG" sz="2200" dirty="0">
                <a:latin typeface="Tahoma" pitchFamily="34" charset="0"/>
                <a:ea typeface="Tahoma" pitchFamily="34" charset="0"/>
                <a:cs typeface="Tahoma" pitchFamily="34" charset="0"/>
              </a:rPr>
              <a:t>دون الحاجة إلى إيقاف تشغيل ال</a:t>
            </a:r>
            <a:r>
              <a:rPr lang="ar-SA" sz="2200" dirty="0">
                <a:latin typeface="Tahoma" pitchFamily="34" charset="0"/>
                <a:ea typeface="Tahoma" pitchFamily="34" charset="0"/>
                <a:cs typeface="Tahoma" pitchFamily="34" charset="0"/>
              </a:rPr>
              <a:t>كمبيوتر</a:t>
            </a:r>
            <a:r>
              <a:rPr lang="ar-EG" sz="2200" dirty="0">
                <a:latin typeface="Tahoma" pitchFamily="34" charset="0"/>
                <a:ea typeface="Tahoma" pitchFamily="34" charset="0"/>
                <a:cs typeface="Tahoma" pitchFamily="34" charset="0"/>
              </a:rPr>
              <a:t>.</a:t>
            </a:r>
          </a:p>
          <a:p>
            <a:pPr algn="r" rtl="1" eaLnBrk="1" hangingPunct="1">
              <a:buNone/>
              <a:defRPr/>
            </a:pPr>
            <a:endParaRPr lang="en" sz="2200" b="0" i="0" u="none" dirty="0">
              <a:latin typeface="Tahoma" pitchFamily="34" charset="0"/>
              <a:ea typeface="Tahoma" pitchFamily="34" charset="0"/>
              <a:cs typeface="Tahoma" pitchFamily="34" charset="0"/>
            </a:endParaRPr>
          </a:p>
        </p:txBody>
      </p:sp>
      <p:pic>
        <p:nvPicPr>
          <p:cNvPr id="111623" name="Picture 4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5256" y="2483593"/>
            <a:ext cx="3164936" cy="3609703"/>
          </a:xfrm>
        </p:spPr>
      </p:pic>
      <p:sp>
        <p:nvSpPr>
          <p:cNvPr id="111624" name="Oval 8"/>
          <p:cNvSpPr>
            <a:spLocks noChangeArrowheads="1"/>
          </p:cNvSpPr>
          <p:nvPr/>
        </p:nvSpPr>
        <p:spPr bwMode="auto">
          <a:xfrm>
            <a:off x="4716016" y="5209175"/>
            <a:ext cx="720080" cy="57606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111625" name="Oval 9"/>
          <p:cNvSpPr>
            <a:spLocks noChangeArrowheads="1"/>
          </p:cNvSpPr>
          <p:nvPr/>
        </p:nvSpPr>
        <p:spPr bwMode="auto">
          <a:xfrm>
            <a:off x="2987824" y="5503924"/>
            <a:ext cx="576064"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3578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barn(inVertical)">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inVertic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625"/>
                                        </p:tgtEl>
                                        <p:attrNameLst>
                                          <p:attrName>style.visibility</p:attrName>
                                        </p:attrNameLst>
                                      </p:cBhvr>
                                      <p:to>
                                        <p:strVal val="visible"/>
                                      </p:to>
                                    </p:set>
                                    <p:animEffect transition="in" filter="barn(inVertical)">
                                      <p:cBhvr>
                                        <p:cTn id="17" dur="500"/>
                                        <p:tgtEl>
                                          <p:spTgt spid="1116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arn(inVertical)">
                                      <p:cBhvr>
                                        <p:cTn id="22"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P spid="111624" grpId="0" animBg="1"/>
      <p:bldP spid="1116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395536" y="0"/>
            <a:ext cx="8604448" cy="1183977"/>
          </a:xfrm>
        </p:spPr>
        <p:txBody>
          <a:bodyPr anchor="ctr" anchorCtr="1">
            <a:normAutofit/>
          </a:bodyPr>
          <a:lstStyle/>
          <a:p>
            <a:pPr algn="r" rtl="1" eaLnBrk="1" hangingPunct="1">
              <a:defRPr/>
            </a:pPr>
            <a:r>
              <a:rPr lang="ar-EG"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عرض بضعة خيارات عند النقر على زر إيقاف التشغيل</a:t>
            </a:r>
            <a:r>
              <a:rPr lang="ar-SA"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t>
            </a:r>
            <a:endParaRPr lang="en" sz="3200" b="0" i="0" u="none"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3670" name="Rectangle 6"/>
          <p:cNvSpPr>
            <a:spLocks noGrp="1" noChangeArrowheads="1"/>
          </p:cNvSpPr>
          <p:nvPr>
            <p:ph type="body" sz="half" idx="4294967295"/>
          </p:nvPr>
        </p:nvSpPr>
        <p:spPr>
          <a:xfrm>
            <a:off x="34925" y="3938588"/>
            <a:ext cx="9109075" cy="2919412"/>
          </a:xfrm>
        </p:spPr>
        <p:txBody>
          <a:bodyPr>
            <a:normAutofit/>
          </a:bodyPr>
          <a:lstStyle/>
          <a:p>
            <a:pPr lvl="1" algn="r" rtl="1">
              <a:lnSpc>
                <a:spcPct val="80000"/>
              </a:lnSpc>
              <a:buFont typeface="Arial" pitchFamily="34" charset="0"/>
              <a:buChar char="•"/>
              <a:defRPr/>
            </a:pPr>
            <a:r>
              <a:rPr lang="ar-EG" sz="2000" b="1" dirty="0">
                <a:effectLst>
                  <a:outerShdw blurRad="38100" dist="38100" dir="2700000" algn="tl">
                    <a:srgbClr val="C0C0C0"/>
                  </a:outerShdw>
                </a:effectLst>
                <a:latin typeface="Tahoma" pitchFamily="34" charset="0"/>
                <a:ea typeface="Tahoma" pitchFamily="34" charset="0"/>
                <a:cs typeface="Tahoma" pitchFamily="34" charset="0"/>
              </a:rPr>
              <a:t>إيقاف التشغيل</a:t>
            </a:r>
            <a:r>
              <a:rPr lang="ar-EG" sz="2000" dirty="0">
                <a:effectLst>
                  <a:outerShdw blurRad="38100" dist="38100" dir="2700000" algn="tl">
                    <a:srgbClr val="C0C0C0"/>
                  </a:outerShdw>
                </a:effectLst>
                <a:latin typeface="Tahoma" pitchFamily="34" charset="0"/>
                <a:ea typeface="Tahoma" pitchFamily="34" charset="0"/>
                <a:cs typeface="Tahoma" pitchFamily="34" charset="0"/>
              </a:rPr>
              <a:t>: يتوقف تشغيل الكمبيوتر بطريقة آمنة.</a:t>
            </a:r>
            <a:endParaRPr lang="en" sz="2000" b="1" dirty="0">
              <a:effectLst>
                <a:outerShdw blurRad="38100" dist="38100" dir="2700000" algn="tl">
                  <a:srgbClr val="C0C0C0"/>
                </a:outerShdw>
              </a:effectLst>
              <a:latin typeface="Tahoma" pitchFamily="34" charset="0"/>
              <a:ea typeface="Tahoma" pitchFamily="34" charset="0"/>
              <a:cs typeface="Tahoma" pitchFamily="34" charset="0"/>
            </a:endParaRPr>
          </a:p>
          <a:p>
            <a:pPr lvl="1" algn="r" rtl="1">
              <a:lnSpc>
                <a:spcPct val="80000"/>
              </a:lnSpc>
              <a:buFont typeface="Arial" pitchFamily="34" charset="0"/>
              <a:buChar char="•"/>
              <a:defRPr/>
            </a:pPr>
            <a:endParaRPr lang="ar-SA" sz="2000" b="1" i="0" u="none" dirty="0">
              <a:effectLst>
                <a:outerShdw blurRad="38100" dist="38100" dir="2700000" algn="tl">
                  <a:srgbClr val="C0C0C0"/>
                </a:outerShdw>
              </a:effectLst>
              <a:latin typeface="Tahoma" pitchFamily="34" charset="0"/>
              <a:ea typeface="Tahoma" pitchFamily="34" charset="0"/>
              <a:cs typeface="Tahoma" pitchFamily="34" charset="0"/>
            </a:endParaRPr>
          </a:p>
          <a:p>
            <a:pPr lvl="1" algn="r" rtl="1">
              <a:lnSpc>
                <a:spcPct val="80000"/>
              </a:lnSpc>
              <a:buFont typeface="Arial" pitchFamily="34" charset="0"/>
              <a:buChar char="•"/>
              <a:defRPr/>
            </a:pPr>
            <a:r>
              <a:rPr lang="ar-EG" sz="2000" b="1" i="0" u="none" dirty="0">
                <a:effectLst>
                  <a:outerShdw blurRad="38100" dist="38100" dir="2700000" algn="tl">
                    <a:srgbClr val="C0C0C0"/>
                  </a:outerShdw>
                </a:effectLst>
                <a:latin typeface="Tahoma" pitchFamily="34" charset="0"/>
                <a:ea typeface="Tahoma" pitchFamily="34" charset="0"/>
                <a:cs typeface="Tahoma" pitchFamily="34" charset="0"/>
              </a:rPr>
              <a:t>إعادة التشغيل</a:t>
            </a:r>
            <a:r>
              <a:rPr lang="ar-EG" sz="2000" b="0" i="0" u="none" dirty="0">
                <a:effectLst>
                  <a:outerShdw blurRad="38100" dist="38100" dir="2700000" algn="tl">
                    <a:srgbClr val="C0C0C0"/>
                  </a:outerShdw>
                </a:effectLst>
                <a:latin typeface="Tahoma" pitchFamily="34" charset="0"/>
                <a:ea typeface="Tahoma" pitchFamily="34" charset="0"/>
                <a:cs typeface="Tahoma" pitchFamily="34" charset="0"/>
              </a:rPr>
              <a:t>: يتوقف الكمبيوتر عن العمل </a:t>
            </a:r>
            <a:r>
              <a:rPr lang="ar-EG" sz="2000" dirty="0">
                <a:effectLst>
                  <a:outerShdw blurRad="38100" dist="38100" dir="2700000" algn="tl">
                    <a:srgbClr val="C0C0C0"/>
                  </a:outerShdw>
                </a:effectLst>
                <a:latin typeface="Tahoma" pitchFamily="34" charset="0"/>
                <a:ea typeface="Tahoma" pitchFamily="34" charset="0"/>
                <a:cs typeface="Tahoma" pitchFamily="34" charset="0"/>
              </a:rPr>
              <a:t>ثم ي</a:t>
            </a:r>
            <a:r>
              <a:rPr lang="ar-SA" sz="2000" dirty="0">
                <a:effectLst>
                  <a:outerShdw blurRad="38100" dist="38100" dir="2700000" algn="tl">
                    <a:srgbClr val="C0C0C0"/>
                  </a:outerShdw>
                </a:effectLst>
                <a:latin typeface="Tahoma" pitchFamily="34" charset="0"/>
                <a:ea typeface="Tahoma" pitchFamily="34" charset="0"/>
                <a:cs typeface="Tahoma" pitchFamily="34" charset="0"/>
              </a:rPr>
              <a:t>ُعاد ت</a:t>
            </a:r>
            <a:r>
              <a:rPr lang="ar-EG" sz="2000" dirty="0">
                <a:effectLst>
                  <a:outerShdw blurRad="38100" dist="38100" dir="2700000" algn="tl">
                    <a:srgbClr val="C0C0C0"/>
                  </a:outerShdw>
                </a:effectLst>
                <a:latin typeface="Tahoma" pitchFamily="34" charset="0"/>
                <a:ea typeface="Tahoma" pitchFamily="34" charset="0"/>
                <a:cs typeface="Tahoma" pitchFamily="34" charset="0"/>
              </a:rPr>
              <a:t>شغيل</a:t>
            </a:r>
            <a:r>
              <a:rPr lang="ar-SA" sz="2000" dirty="0">
                <a:effectLst>
                  <a:outerShdw blurRad="38100" dist="38100" dir="2700000" algn="tl">
                    <a:srgbClr val="C0C0C0"/>
                  </a:outerShdw>
                </a:effectLst>
                <a:latin typeface="Tahoma" pitchFamily="34" charset="0"/>
                <a:ea typeface="Tahoma" pitchFamily="34" charset="0"/>
                <a:cs typeface="Tahoma" pitchFamily="34" charset="0"/>
              </a:rPr>
              <a:t>ه</a:t>
            </a:r>
            <a:r>
              <a:rPr lang="ar-EG" sz="2000" dirty="0">
                <a:effectLst>
                  <a:outerShdw blurRad="38100" dist="38100" dir="2700000" algn="tl">
                    <a:srgbClr val="C0C0C0"/>
                  </a:outerShdw>
                </a:effectLst>
                <a:latin typeface="Tahoma" pitchFamily="34" charset="0"/>
                <a:ea typeface="Tahoma" pitchFamily="34" charset="0"/>
                <a:cs typeface="Tahoma" pitchFamily="34" charset="0"/>
              </a:rPr>
              <a:t> على الفور. </a:t>
            </a:r>
            <a:r>
              <a:rPr lang="ar-SA" sz="2000" dirty="0">
                <a:effectLst>
                  <a:outerShdw blurRad="38100" dist="38100" dir="2700000" algn="tl">
                    <a:srgbClr val="C0C0C0"/>
                  </a:outerShdw>
                </a:effectLst>
                <a:latin typeface="Tahoma" pitchFamily="34" charset="0"/>
                <a:ea typeface="Tahoma" pitchFamily="34" charset="0"/>
                <a:cs typeface="Tahoma" pitchFamily="34" charset="0"/>
              </a:rPr>
              <a:t>حيث يكون معدًا للاستخدام بعد </a:t>
            </a:r>
            <a:r>
              <a:rPr lang="ar-EG" sz="2000" dirty="0">
                <a:effectLst>
                  <a:outerShdw blurRad="38100" dist="38100" dir="2700000" algn="tl">
                    <a:srgbClr val="C0C0C0"/>
                  </a:outerShdw>
                </a:effectLst>
                <a:latin typeface="Tahoma" pitchFamily="34" charset="0"/>
                <a:ea typeface="Tahoma" pitchFamily="34" charset="0"/>
                <a:cs typeface="Tahoma" pitchFamily="34" charset="0"/>
              </a:rPr>
              <a:t>تثبيت برنامج.</a:t>
            </a:r>
            <a:endParaRPr lang="ar-SA" sz="2000" dirty="0">
              <a:effectLst>
                <a:outerShdw blurRad="38100" dist="38100" dir="2700000" algn="tl">
                  <a:srgbClr val="C0C0C0"/>
                </a:outerShdw>
              </a:effectLst>
              <a:latin typeface="Tahoma" pitchFamily="34" charset="0"/>
              <a:ea typeface="Tahoma" pitchFamily="34" charset="0"/>
              <a:cs typeface="Tahoma" pitchFamily="34" charset="0"/>
            </a:endParaRPr>
          </a:p>
          <a:p>
            <a:pPr lvl="1" algn="r" rtl="1">
              <a:lnSpc>
                <a:spcPct val="80000"/>
              </a:lnSpc>
              <a:buFont typeface="Arial" pitchFamily="34" charset="0"/>
              <a:buChar char="•"/>
              <a:defRPr/>
            </a:pPr>
            <a:endParaRPr lang="ar-EG" sz="2000" dirty="0">
              <a:effectLst>
                <a:outerShdw blurRad="38100" dist="38100" dir="2700000" algn="tl">
                  <a:srgbClr val="C0C0C0"/>
                </a:outerShdw>
              </a:effectLst>
              <a:latin typeface="Tahoma" pitchFamily="34" charset="0"/>
              <a:ea typeface="Tahoma" pitchFamily="34" charset="0"/>
              <a:cs typeface="Tahoma" pitchFamily="34" charset="0"/>
            </a:endParaRPr>
          </a:p>
          <a:p>
            <a:pPr lvl="1" algn="r" rtl="1">
              <a:lnSpc>
                <a:spcPct val="80000"/>
              </a:lnSpc>
              <a:buFont typeface="Arial" pitchFamily="34" charset="0"/>
              <a:buChar char="•"/>
              <a:defRPr/>
            </a:pPr>
            <a:r>
              <a:rPr lang="ar-EG" sz="2000" b="1" i="0" u="none" dirty="0">
                <a:effectLst>
                  <a:outerShdw blurRad="38100" dist="38100" dir="2700000" algn="tl">
                    <a:srgbClr val="C0C0C0"/>
                  </a:outerShdw>
                </a:effectLst>
                <a:latin typeface="Tahoma" pitchFamily="34" charset="0"/>
                <a:ea typeface="Tahoma" pitchFamily="34" charset="0"/>
                <a:cs typeface="Tahoma" pitchFamily="34" charset="0"/>
              </a:rPr>
              <a:t>سكون</a:t>
            </a:r>
            <a:r>
              <a:rPr lang="ar-EG" sz="2000" b="0" i="0" u="none" dirty="0">
                <a:effectLst>
                  <a:outerShdw blurRad="38100" dist="38100" dir="2700000" algn="tl">
                    <a:srgbClr val="C0C0C0"/>
                  </a:outerShdw>
                </a:effectLst>
                <a:latin typeface="Tahoma" pitchFamily="34" charset="0"/>
                <a:ea typeface="Tahoma" pitchFamily="34" charset="0"/>
                <a:cs typeface="Tahoma" pitchFamily="34" charset="0"/>
              </a:rPr>
              <a:t>: استخدم هذ</a:t>
            </a:r>
            <a:r>
              <a:rPr lang="ar-SA" sz="2000" b="0" i="0" u="none" dirty="0">
                <a:effectLst>
                  <a:outerShdw blurRad="38100" dist="38100" dir="2700000" algn="tl">
                    <a:srgbClr val="C0C0C0"/>
                  </a:outerShdw>
                </a:effectLst>
                <a:latin typeface="Tahoma" pitchFamily="34" charset="0"/>
                <a:ea typeface="Tahoma" pitchFamily="34" charset="0"/>
                <a:cs typeface="Tahoma" pitchFamily="34" charset="0"/>
              </a:rPr>
              <a:t>ا الخيار </a:t>
            </a:r>
            <a:r>
              <a:rPr lang="ar-EG" sz="2000" dirty="0">
                <a:effectLst>
                  <a:outerShdw blurRad="38100" dist="38100" dir="2700000" algn="tl">
                    <a:srgbClr val="C0C0C0"/>
                  </a:outerShdw>
                </a:effectLst>
                <a:latin typeface="Tahoma" pitchFamily="34" charset="0"/>
                <a:ea typeface="Tahoma" pitchFamily="34" charset="0"/>
                <a:cs typeface="Tahoma" pitchFamily="34" charset="0"/>
              </a:rPr>
              <a:t>عند التوقف عن استخدام الكمبيوتر لمدة قصيرة. </a:t>
            </a:r>
            <a:r>
              <a:rPr lang="ar-SA" sz="2000" dirty="0">
                <a:effectLst>
                  <a:outerShdw blurRad="38100" dist="38100" dir="2700000" algn="tl">
                    <a:srgbClr val="C0C0C0"/>
                  </a:outerShdw>
                </a:effectLst>
                <a:latin typeface="Tahoma" pitchFamily="34" charset="0"/>
                <a:ea typeface="Tahoma" pitchFamily="34" charset="0"/>
                <a:cs typeface="Tahoma" pitchFamily="34" charset="0"/>
              </a:rPr>
              <a:t>حيث</a:t>
            </a:r>
            <a:r>
              <a:rPr lang="ar-EG" sz="2000" dirty="0">
                <a:effectLst>
                  <a:outerShdw blurRad="38100" dist="38100" dir="2700000" algn="tl">
                    <a:srgbClr val="C0C0C0"/>
                  </a:outerShdw>
                </a:effectLst>
                <a:latin typeface="Tahoma" pitchFamily="34" charset="0"/>
                <a:ea typeface="Tahoma" pitchFamily="34" charset="0"/>
                <a:cs typeface="Tahoma" pitchFamily="34" charset="0"/>
              </a:rPr>
              <a:t> يدخل الكمبيوتر في وضع الاستعداد. </a:t>
            </a:r>
            <a:r>
              <a:rPr lang="ar-SA" sz="2000" dirty="0">
                <a:effectLst>
                  <a:outerShdw blurRad="38100" dist="38100" dir="2700000" algn="tl">
                    <a:srgbClr val="C0C0C0"/>
                  </a:outerShdw>
                </a:effectLst>
                <a:latin typeface="Tahoma" pitchFamily="34" charset="0"/>
                <a:ea typeface="Tahoma" pitchFamily="34" charset="0"/>
                <a:cs typeface="Tahoma" pitchFamily="34" charset="0"/>
              </a:rPr>
              <a:t>و</a:t>
            </a:r>
            <a:r>
              <a:rPr lang="ar-EG" sz="2000" dirty="0">
                <a:effectLst>
                  <a:outerShdw blurRad="38100" dist="38100" dir="2700000" algn="tl">
                    <a:srgbClr val="C0C0C0"/>
                  </a:outerShdw>
                </a:effectLst>
                <a:latin typeface="Tahoma" pitchFamily="34" charset="0"/>
                <a:ea typeface="Tahoma" pitchFamily="34" charset="0"/>
                <a:cs typeface="Tahoma" pitchFamily="34" charset="0"/>
              </a:rPr>
              <a:t>عندما ترغب في بدء العمل على الكمبيوتر مرة أخرى، </a:t>
            </a:r>
            <a:r>
              <a:rPr lang="ar-SA" sz="2000" dirty="0">
                <a:effectLst>
                  <a:outerShdw blurRad="38100" dist="38100" dir="2700000" algn="tl">
                    <a:srgbClr val="C0C0C0"/>
                  </a:outerShdw>
                </a:effectLst>
                <a:latin typeface="Tahoma" pitchFamily="34" charset="0"/>
                <a:ea typeface="Tahoma" pitchFamily="34" charset="0"/>
                <a:cs typeface="Tahoma" pitchFamily="34" charset="0"/>
              </a:rPr>
              <a:t>فقط اضغط </a:t>
            </a:r>
            <a:r>
              <a:rPr lang="ar-EG" sz="2000" dirty="0">
                <a:effectLst>
                  <a:outerShdw blurRad="38100" dist="38100" dir="2700000" algn="tl">
                    <a:srgbClr val="C0C0C0"/>
                  </a:outerShdw>
                </a:effectLst>
                <a:latin typeface="Tahoma" pitchFamily="34" charset="0"/>
                <a:ea typeface="Tahoma" pitchFamily="34" charset="0"/>
                <a:cs typeface="Tahoma" pitchFamily="34" charset="0"/>
              </a:rPr>
              <a:t>على زر الطاقة على الكمبيوتر.</a:t>
            </a:r>
            <a:endParaRPr lang="en" sz="20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13671" name="Picture 3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94697" y="1412776"/>
            <a:ext cx="2555002" cy="2373313"/>
          </a:xfrm>
        </p:spPr>
      </p:pic>
      <p:sp>
        <p:nvSpPr>
          <p:cNvPr id="113672" name="Line 8"/>
          <p:cNvSpPr>
            <a:spLocks noChangeShapeType="1"/>
          </p:cNvSpPr>
          <p:nvPr/>
        </p:nvSpPr>
        <p:spPr bwMode="auto">
          <a:xfrm>
            <a:off x="2700611" y="2996952"/>
            <a:ext cx="503237" cy="0"/>
          </a:xfrm>
          <a:prstGeom prst="line">
            <a:avLst/>
          </a:prstGeom>
          <a:noFill/>
          <a:ln w="38100">
            <a:solidFill>
              <a:schemeClr val="hlink"/>
            </a:solidFill>
            <a:round/>
            <a:headEnd/>
            <a:tailEnd type="triangle" w="med" len="med"/>
          </a:ln>
        </p:spPr>
        <p:txBody>
          <a:bodyPr wrap="none" anchor="ctr">
            <a:spAutoFit/>
          </a:bodyPr>
          <a:lstStyle/>
          <a:p>
            <a:endParaRPr lang="en" sz="2200">
              <a:latin typeface="Tahoma" pitchFamily="34" charset="0"/>
              <a:ea typeface="Tahoma" pitchFamily="34" charset="0"/>
              <a:cs typeface="Tahoma" pitchFamily="34" charset="0"/>
            </a:endParaRPr>
          </a:p>
        </p:txBody>
      </p:sp>
      <p:sp>
        <p:nvSpPr>
          <p:cNvPr id="113674" name="Line 10"/>
          <p:cNvSpPr>
            <a:spLocks noChangeShapeType="1"/>
          </p:cNvSpPr>
          <p:nvPr/>
        </p:nvSpPr>
        <p:spPr bwMode="auto">
          <a:xfrm>
            <a:off x="3779912" y="2420888"/>
            <a:ext cx="790575" cy="0"/>
          </a:xfrm>
          <a:prstGeom prst="line">
            <a:avLst/>
          </a:prstGeom>
          <a:noFill/>
          <a:ln w="38100">
            <a:solidFill>
              <a:schemeClr val="hlink"/>
            </a:solidFill>
            <a:round/>
            <a:headEnd/>
            <a:tailEnd type="triangle" w="med" len="med"/>
          </a:ln>
        </p:spPr>
        <p:txBody>
          <a:bodyPr anchor="ctr">
            <a:spAutoFit/>
          </a:bodyPr>
          <a:lstStyle/>
          <a:p>
            <a:endParaRPr lang="en" sz="2200">
              <a:latin typeface="Tahoma" pitchFamily="34" charset="0"/>
              <a:ea typeface="Tahoma" pitchFamily="34" charset="0"/>
              <a:cs typeface="Tahoma" pitchFamily="34" charset="0"/>
            </a:endParaRPr>
          </a:p>
        </p:txBody>
      </p:sp>
      <p:sp>
        <p:nvSpPr>
          <p:cNvPr id="3" name="Vänster 2"/>
          <p:cNvSpPr/>
          <p:nvPr/>
        </p:nvSpPr>
        <p:spPr>
          <a:xfrm>
            <a:off x="5724128" y="2996952"/>
            <a:ext cx="100811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7025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arn(inVertical)">
                                      <p:cBhvr>
                                        <p:cTn id="7" dur="500"/>
                                        <p:tgtEl>
                                          <p:spTgt spid="1136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672"/>
                                        </p:tgtEl>
                                        <p:attrNameLst>
                                          <p:attrName>style.visibility</p:attrName>
                                        </p:attrNameLst>
                                      </p:cBhvr>
                                      <p:to>
                                        <p:strVal val="visible"/>
                                      </p:to>
                                    </p:set>
                                    <p:animEffect transition="in" filter="barn(inVertical)">
                                      <p:cBhvr>
                                        <p:cTn id="12" dur="500"/>
                                        <p:tgtEl>
                                          <p:spTgt spid="1136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3670">
                                            <p:txEl>
                                              <p:pRg st="0" end="0"/>
                                            </p:txEl>
                                          </p:spTgt>
                                        </p:tgtEl>
                                        <p:attrNameLst>
                                          <p:attrName>style.visibility</p:attrName>
                                        </p:attrNameLst>
                                      </p:cBhvr>
                                      <p:to>
                                        <p:strVal val="visible"/>
                                      </p:to>
                                    </p:set>
                                    <p:animEffect transition="in" filter="barn(inVertical)">
                                      <p:cBhvr>
                                        <p:cTn id="17" dur="500"/>
                                        <p:tgtEl>
                                          <p:spTgt spid="113670">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3670">
                                            <p:txEl>
                                              <p:pRg st="2" end="2"/>
                                            </p:txEl>
                                          </p:spTgt>
                                        </p:tgtEl>
                                        <p:attrNameLst>
                                          <p:attrName>style.visibility</p:attrName>
                                        </p:attrNameLst>
                                      </p:cBhvr>
                                      <p:to>
                                        <p:strVal val="visible"/>
                                      </p:to>
                                    </p:set>
                                    <p:animEffect transition="in" filter="barn(inVertical)">
                                      <p:cBhvr>
                                        <p:cTn id="20" dur="500"/>
                                        <p:tgtEl>
                                          <p:spTgt spid="113670">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3670">
                                            <p:txEl>
                                              <p:pRg st="4" end="4"/>
                                            </p:txEl>
                                          </p:spTgt>
                                        </p:tgtEl>
                                        <p:attrNameLst>
                                          <p:attrName>style.visibility</p:attrName>
                                        </p:attrNameLst>
                                      </p:cBhvr>
                                      <p:to>
                                        <p:strVal val="visible"/>
                                      </p:to>
                                    </p:set>
                                    <p:animEffect transition="in" filter="barn(inVertical)">
                                      <p:cBhvr>
                                        <p:cTn id="23" dur="500"/>
                                        <p:tgtEl>
                                          <p:spTgt spid="11367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3674"/>
                                        </p:tgtEl>
                                        <p:attrNameLst>
                                          <p:attrName>style.visibility</p:attrName>
                                        </p:attrNameLst>
                                      </p:cBhvr>
                                      <p:to>
                                        <p:strVal val="visible"/>
                                      </p:to>
                                    </p:set>
                                    <p:animEffect transition="in" filter="barn(inVertical)">
                                      <p:cBhvr>
                                        <p:cTn id="28" dur="5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uiExpand="1" build="p"/>
      <p:bldP spid="113672" grpId="0" animBg="1"/>
      <p:bldP spid="1136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sz="half" idx="4294967295"/>
          </p:nvPr>
        </p:nvSpPr>
        <p:spPr>
          <a:xfrm>
            <a:off x="755576" y="1124744"/>
            <a:ext cx="8136904" cy="3600400"/>
          </a:xfrm>
        </p:spPr>
        <p:txBody>
          <a:bodyPr>
            <a:noAutofit/>
          </a:bodyPr>
          <a:lstStyle/>
          <a:p>
            <a:pPr algn="r" rtl="1" eaLnBrk="1" hangingPunct="1">
              <a:lnSpc>
                <a:spcPct val="120000"/>
              </a:lnSpc>
              <a:defRPr/>
            </a:pPr>
            <a:r>
              <a:rPr lang="ar-EG" sz="1800" dirty="0">
                <a:effectLst>
                  <a:outerShdw blurRad="38100" dist="38100" dir="2700000" algn="tl">
                    <a:srgbClr val="C0C0C0"/>
                  </a:outerShdw>
                </a:effectLst>
                <a:latin typeface="Tahoma" pitchFamily="34" charset="0"/>
                <a:ea typeface="Tahoma" pitchFamily="34" charset="0"/>
                <a:cs typeface="Tahoma" pitchFamily="34" charset="0"/>
              </a:rPr>
              <a:t>سلة المحذوفات هي المجلد الوحيد الذي سوف يظهر دائمًا على سطح المكتب.</a:t>
            </a:r>
            <a:r>
              <a:rPr lang="ar-SA" sz="1800" dirty="0">
                <a:effectLst>
                  <a:outerShdw blurRad="38100" dist="38100" dir="2700000" algn="tl">
                    <a:srgbClr val="C0C0C0"/>
                  </a:outerShdw>
                </a:effectLst>
                <a:latin typeface="Tahoma" pitchFamily="34" charset="0"/>
                <a:ea typeface="Tahoma" pitchFamily="34" charset="0"/>
                <a:cs typeface="Tahoma" pitchFamily="34" charset="0"/>
              </a:rPr>
              <a:t> و</a:t>
            </a:r>
            <a:r>
              <a:rPr lang="ar-EG" sz="1800" dirty="0">
                <a:effectLst>
                  <a:outerShdw blurRad="38100" dist="38100" dir="2700000" algn="tl">
                    <a:srgbClr val="C0C0C0"/>
                  </a:outerShdw>
                </a:effectLst>
                <a:latin typeface="Tahoma" pitchFamily="34" charset="0"/>
                <a:ea typeface="Tahoma" pitchFamily="34" charset="0"/>
                <a:cs typeface="Tahoma" pitchFamily="34" charset="0"/>
              </a:rPr>
              <a:t>في هذا المجلد يحفظ </a:t>
            </a:r>
            <a:r>
              <a:rPr lang="en-US" sz="1800" dirty="0">
                <a:effectLst>
                  <a:outerShdw blurRad="38100" dist="38100" dir="2700000" algn="tl">
                    <a:srgbClr val="C0C0C0"/>
                  </a:outerShdw>
                </a:effectLst>
                <a:latin typeface="Tahoma" pitchFamily="34" charset="0"/>
                <a:ea typeface="Tahoma" pitchFamily="34" charset="0"/>
                <a:cs typeface="Tahoma" pitchFamily="34" charset="0"/>
              </a:rPr>
              <a:t>Windows</a:t>
            </a:r>
            <a:r>
              <a:rPr lang="ar-EG" sz="1800" dirty="0">
                <a:effectLst>
                  <a:outerShdw blurRad="38100" dist="38100" dir="2700000" algn="tl">
                    <a:srgbClr val="C0C0C0"/>
                  </a:outerShdw>
                </a:effectLst>
                <a:latin typeface="Tahoma" pitchFamily="34" charset="0"/>
                <a:ea typeface="Tahoma" pitchFamily="34" charset="0"/>
                <a:cs typeface="Tahoma" pitchFamily="34" charset="0"/>
              </a:rPr>
              <a:t> الملفات المحذوفة مؤقتًا حت</a:t>
            </a:r>
            <a:r>
              <a:rPr lang="ar-SA" sz="1800" dirty="0">
                <a:effectLst>
                  <a:outerShdw blurRad="38100" dist="38100" dir="2700000" algn="tl">
                    <a:srgbClr val="C0C0C0"/>
                  </a:outerShdw>
                </a:effectLst>
                <a:latin typeface="Tahoma" pitchFamily="34" charset="0"/>
                <a:ea typeface="Tahoma" pitchFamily="34" charset="0"/>
                <a:cs typeface="Tahoma" pitchFamily="34" charset="0"/>
              </a:rPr>
              <a:t>ى</a:t>
            </a:r>
            <a:r>
              <a:rPr lang="ar-EG" sz="1800" dirty="0">
                <a:effectLst>
                  <a:outerShdw blurRad="38100" dist="38100" dir="2700000" algn="tl">
                    <a:srgbClr val="C0C0C0"/>
                  </a:outerShdw>
                </a:effectLst>
                <a:latin typeface="Tahoma" pitchFamily="34" charset="0"/>
                <a:ea typeface="Tahoma" pitchFamily="34" charset="0"/>
                <a:cs typeface="Tahoma" pitchFamily="34" charset="0"/>
              </a:rPr>
              <a:t> يقرر المُستخدم حذفها حذفًا دائمًا.</a:t>
            </a:r>
          </a:p>
          <a:p>
            <a:pPr algn="r" rtl="1" eaLnBrk="1" hangingPunct="1">
              <a:lnSpc>
                <a:spcPct val="120000"/>
              </a:lnSpc>
              <a:defRPr/>
            </a:pPr>
            <a:r>
              <a:rPr lang="ar-EG" sz="1800" dirty="0">
                <a:effectLst>
                  <a:outerShdw blurRad="38100" dist="38100" dir="2700000" algn="tl">
                    <a:srgbClr val="C0C0C0"/>
                  </a:outerShdw>
                </a:effectLst>
                <a:latin typeface="Tahoma" pitchFamily="34" charset="0"/>
                <a:ea typeface="Tahoma" pitchFamily="34" charset="0"/>
                <a:cs typeface="Tahoma" pitchFamily="34" charset="0"/>
              </a:rPr>
              <a:t>من الممكن استعادة الملفات التي حُذفت بالخطأ من سلة المحذوفات: افتح سلة المحذوفات (بالنقر المزدوج من سطح المكتب). عند فتح سلة المحذوفات فسوف ترى كافة الملفات المحذوفة.</a:t>
            </a:r>
          </a:p>
          <a:p>
            <a:pPr algn="r" rtl="1">
              <a:lnSpc>
                <a:spcPct val="120000"/>
              </a:lnSpc>
              <a:defRPr/>
            </a:pPr>
            <a:r>
              <a:rPr lang="ar-EG" sz="1800" dirty="0">
                <a:effectLst>
                  <a:outerShdw blurRad="38100" dist="38100" dir="2700000" algn="tl">
                    <a:srgbClr val="C0C0C0"/>
                  </a:outerShdw>
                </a:effectLst>
                <a:latin typeface="Tahoma" pitchFamily="34" charset="0"/>
                <a:ea typeface="Tahoma" pitchFamily="34" charset="0"/>
                <a:cs typeface="Tahoma" pitchFamily="34" charset="0"/>
              </a:rPr>
              <a:t>يمكنك حذف الملفات في سلة المحذوفات نهائيًا بإفراغها لزيادة المساحة الخالية على محرك القرص الثابت. </a:t>
            </a:r>
            <a:r>
              <a:rPr lang="ar-SA" sz="1800" dirty="0">
                <a:effectLst>
                  <a:outerShdw blurRad="38100" dist="38100" dir="2700000" algn="tl">
                    <a:srgbClr val="C0C0C0"/>
                  </a:outerShdw>
                </a:effectLst>
                <a:latin typeface="Tahoma" pitchFamily="34" charset="0"/>
                <a:ea typeface="Tahoma" pitchFamily="34" charset="0"/>
                <a:cs typeface="Tahoma" pitchFamily="34" charset="0"/>
              </a:rPr>
              <a:t>أ</a:t>
            </a:r>
            <a:r>
              <a:rPr lang="ar-EG" sz="1800" dirty="0">
                <a:effectLst>
                  <a:outerShdw blurRad="38100" dist="38100" dir="2700000" algn="tl">
                    <a:srgbClr val="C0C0C0"/>
                  </a:outerShdw>
                </a:effectLst>
                <a:latin typeface="Tahoma" pitchFamily="34" charset="0"/>
                <a:ea typeface="Tahoma" pitchFamily="34" charset="0"/>
                <a:cs typeface="Tahoma" pitchFamily="34" charset="0"/>
              </a:rPr>
              <a:t>فرغ سلة المحذوفات نهائيًا بالنقر على زر الماوس الأيمن واختيار أمر </a:t>
            </a:r>
            <a:r>
              <a:rPr lang="ar-EG" sz="1800" b="1" dirty="0">
                <a:effectLst>
                  <a:outerShdw blurRad="38100" dist="38100" dir="2700000" algn="tl">
                    <a:srgbClr val="C0C0C0"/>
                  </a:outerShdw>
                </a:effectLst>
                <a:latin typeface="Tahoma" pitchFamily="34" charset="0"/>
                <a:ea typeface="Tahoma" pitchFamily="34" charset="0"/>
                <a:cs typeface="Tahoma" pitchFamily="34" charset="0"/>
              </a:rPr>
              <a:t>إفراغ سلة المحذوفات</a:t>
            </a:r>
            <a:r>
              <a:rPr lang="ar-EG" sz="1800" dirty="0">
                <a:effectLst>
                  <a:outerShdw blurRad="38100" dist="38100" dir="2700000" algn="tl">
                    <a:srgbClr val="C0C0C0"/>
                  </a:outerShdw>
                </a:effectLst>
                <a:latin typeface="Tahoma" pitchFamily="34" charset="0"/>
                <a:ea typeface="Tahoma" pitchFamily="34" charset="0"/>
                <a:cs typeface="Tahoma" pitchFamily="34" charset="0"/>
              </a:rPr>
              <a:t>.</a:t>
            </a:r>
          </a:p>
          <a:p>
            <a:pPr algn="r" rtl="1" eaLnBrk="1" hangingPunct="1">
              <a:lnSpc>
                <a:spcPct val="120000"/>
              </a:lnSpc>
              <a:defRPr/>
            </a:pP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endParaRPr lang="en" sz="10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21863" name="Picture 123"/>
          <p:cNvPicPr>
            <a:picLocks noGrp="1" noChangeAspect="1" noChangeArrowheads="1"/>
          </p:cNvPicPr>
          <p:nvPr>
            <p:ph sz="half" idx="4294967295"/>
          </p:nvPr>
        </p:nvPicPr>
        <p:blipFill>
          <a:blip r:embed="rId2" cstate="print"/>
          <a:srcRect/>
          <a:stretch>
            <a:fillRect/>
          </a:stretch>
        </p:blipFill>
        <p:spPr>
          <a:xfrm>
            <a:off x="467544" y="5301208"/>
            <a:ext cx="2370138" cy="1387475"/>
          </a:xfrm>
        </p:spPr>
      </p:pic>
      <p:sp>
        <p:nvSpPr>
          <p:cNvPr id="121866" name="Rectangle 10"/>
          <p:cNvSpPr>
            <a:spLocks noGrp="1" noChangeArrowheads="1"/>
          </p:cNvSpPr>
          <p:nvPr>
            <p:ph type="title" idx="4294967295"/>
          </p:nvPr>
        </p:nvSpPr>
        <p:spPr>
          <a:xfrm>
            <a:off x="0" y="0"/>
            <a:ext cx="9144000" cy="1143000"/>
          </a:xfrm>
        </p:spPr>
        <p:txBody>
          <a:bodyPr anchor="ctr" anchorCtr="1">
            <a:normAutofit/>
          </a:bodyPr>
          <a:lstStyle/>
          <a:p>
            <a:pPr algn="r" rtl="0" eaLnBrk="1" hangingPunct="1">
              <a:defRPr/>
            </a:pPr>
            <a:r>
              <a:rPr lang="ar-EG" dirty="0">
                <a:solidFill>
                  <a:schemeClr val="accent1"/>
                </a:solidFill>
                <a:latin typeface="Tahoma" pitchFamily="34" charset="0"/>
                <a:ea typeface="Tahoma" pitchFamily="34" charset="0"/>
                <a:cs typeface="Tahoma" pitchFamily="34" charset="0"/>
              </a:rPr>
              <a:t>سلة المحذوفات</a:t>
            </a:r>
            <a:endParaRPr lang="en" b="0" i="0" u="none" dirty="0">
              <a:solidFill>
                <a:schemeClr val="accent1"/>
              </a:solidFill>
              <a:latin typeface="Tahoma" pitchFamily="34" charset="0"/>
              <a:ea typeface="Tahoma" pitchFamily="34" charset="0"/>
              <a:cs typeface="Tahoma" pitchFamily="34" charset="0"/>
            </a:endParaRPr>
          </a:p>
        </p:txBody>
      </p:sp>
      <p:pic>
        <p:nvPicPr>
          <p:cNvPr id="121864" name="Picture 8"/>
          <p:cNvPicPr>
            <a:picLocks noChangeAspect="1" noChangeArrowheads="1"/>
          </p:cNvPicPr>
          <p:nvPr/>
        </p:nvPicPr>
        <p:blipFill>
          <a:blip r:embed="rId3" cstate="print"/>
          <a:srcRect/>
          <a:stretch>
            <a:fillRect/>
          </a:stretch>
        </p:blipFill>
        <p:spPr bwMode="auto">
          <a:xfrm>
            <a:off x="5508104" y="5157192"/>
            <a:ext cx="1728788" cy="1552575"/>
          </a:xfrm>
          <a:prstGeom prst="rect">
            <a:avLst/>
          </a:prstGeom>
          <a:noFill/>
          <a:ln w="9525">
            <a:noFill/>
            <a:miter lim="800000"/>
            <a:headEnd/>
            <a:tailEnd/>
          </a:ln>
        </p:spPr>
      </p:pic>
      <p:sp>
        <p:nvSpPr>
          <p:cNvPr id="34827" name="AutoShape 11"/>
          <p:cNvSpPr>
            <a:spLocks noChangeArrowheads="1"/>
          </p:cNvSpPr>
          <p:nvPr/>
        </p:nvSpPr>
        <p:spPr bwMode="auto">
          <a:xfrm>
            <a:off x="5364088" y="5157192"/>
            <a:ext cx="366960"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34828" name="AutoShape 12"/>
          <p:cNvSpPr>
            <a:spLocks noChangeArrowheads="1"/>
          </p:cNvSpPr>
          <p:nvPr/>
        </p:nvSpPr>
        <p:spPr bwMode="auto">
          <a:xfrm>
            <a:off x="5148064" y="5589240"/>
            <a:ext cx="792163"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136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box(in)">
                                      <p:cBhvr>
                                        <p:cTn id="7" dur="500"/>
                                        <p:tgtEl>
                                          <p:spTgt spid="121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1">
                                            <p:txEl>
                                              <p:pRg st="1" end="1"/>
                                            </p:txEl>
                                          </p:spTgt>
                                        </p:tgtEl>
                                        <p:attrNameLst>
                                          <p:attrName>style.visibility</p:attrName>
                                        </p:attrNameLst>
                                      </p:cBhvr>
                                      <p:to>
                                        <p:strVal val="visible"/>
                                      </p:to>
                                    </p:set>
                                    <p:animEffect transition="in" filter="box(in)">
                                      <p:cBhvr>
                                        <p:cTn id="12" dur="500"/>
                                        <p:tgtEl>
                                          <p:spTgt spid="1218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1861">
                                            <p:txEl>
                                              <p:pRg st="2" end="2"/>
                                            </p:txEl>
                                          </p:spTgt>
                                        </p:tgtEl>
                                        <p:attrNameLst>
                                          <p:attrName>style.visibility</p:attrName>
                                        </p:attrNameLst>
                                      </p:cBhvr>
                                      <p:to>
                                        <p:strVal val="visible"/>
                                      </p:to>
                                    </p:set>
                                    <p:animEffect transition="in" filter="box(in)">
                                      <p:cBhvr>
                                        <p:cTn id="17" dur="500"/>
                                        <p:tgtEl>
                                          <p:spTgt spid="1218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1863"/>
                                        </p:tgtEl>
                                        <p:attrNameLst>
                                          <p:attrName>style.visibility</p:attrName>
                                        </p:attrNameLst>
                                      </p:cBhvr>
                                      <p:to>
                                        <p:strVal val="visible"/>
                                      </p:to>
                                    </p:set>
                                    <p:animEffect transition="in" filter="wheel(4)">
                                      <p:cBhvr>
                                        <p:cTn id="22" dur="2000"/>
                                        <p:tgtEl>
                                          <p:spTgt spid="12186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1864"/>
                                        </p:tgtEl>
                                        <p:attrNameLst>
                                          <p:attrName>style.visibility</p:attrName>
                                        </p:attrNameLst>
                                      </p:cBhvr>
                                      <p:to>
                                        <p:strVal val="visible"/>
                                      </p:to>
                                    </p:set>
                                    <p:anim calcmode="lin" valueType="num">
                                      <p:cBhvr additive="base">
                                        <p:cTn id="27" dur="500" fill="hold"/>
                                        <p:tgtEl>
                                          <p:spTgt spid="121864"/>
                                        </p:tgtEl>
                                        <p:attrNameLst>
                                          <p:attrName>ppt_x</p:attrName>
                                        </p:attrNameLst>
                                      </p:cBhvr>
                                      <p:tavLst>
                                        <p:tav tm="0">
                                          <p:val>
                                            <p:strVal val="#ppt_x"/>
                                          </p:val>
                                        </p:tav>
                                        <p:tav tm="100000">
                                          <p:val>
                                            <p:strVal val="#ppt_x"/>
                                          </p:val>
                                        </p:tav>
                                      </p:tavLst>
                                    </p:anim>
                                    <p:anim calcmode="lin" valueType="num">
                                      <p:cBhvr additive="base">
                                        <p:cTn id="28"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827"/>
                                        </p:tgtEl>
                                        <p:attrNameLst>
                                          <p:attrName>style.visibility</p:attrName>
                                        </p:attrNameLst>
                                      </p:cBhvr>
                                      <p:to>
                                        <p:strVal val="visible"/>
                                      </p:to>
                                    </p:set>
                                    <p:anim calcmode="lin" valueType="num">
                                      <p:cBhvr additive="base">
                                        <p:cTn id="33" dur="500" fill="hold"/>
                                        <p:tgtEl>
                                          <p:spTgt spid="34827"/>
                                        </p:tgtEl>
                                        <p:attrNameLst>
                                          <p:attrName>ppt_x</p:attrName>
                                        </p:attrNameLst>
                                      </p:cBhvr>
                                      <p:tavLst>
                                        <p:tav tm="0">
                                          <p:val>
                                            <p:strVal val="#ppt_x"/>
                                          </p:val>
                                        </p:tav>
                                        <p:tav tm="100000">
                                          <p:val>
                                            <p:strVal val="#ppt_x"/>
                                          </p:val>
                                        </p:tav>
                                      </p:tavLst>
                                    </p:anim>
                                    <p:anim calcmode="lin" valueType="num">
                                      <p:cBhvr additive="base">
                                        <p:cTn id="3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828"/>
                                        </p:tgtEl>
                                        <p:attrNameLst>
                                          <p:attrName>style.visibility</p:attrName>
                                        </p:attrNameLst>
                                      </p:cBhvr>
                                      <p:to>
                                        <p:strVal val="visible"/>
                                      </p:to>
                                    </p:set>
                                    <p:anim calcmode="lin" valueType="num">
                                      <p:cBhvr additive="base">
                                        <p:cTn id="39" dur="500" fill="hold"/>
                                        <p:tgtEl>
                                          <p:spTgt spid="34828"/>
                                        </p:tgtEl>
                                        <p:attrNameLst>
                                          <p:attrName>ppt_x</p:attrName>
                                        </p:attrNameLst>
                                      </p:cBhvr>
                                      <p:tavLst>
                                        <p:tav tm="0">
                                          <p:val>
                                            <p:strVal val="#ppt_x"/>
                                          </p:val>
                                        </p:tav>
                                        <p:tav tm="100000">
                                          <p:val>
                                            <p:strVal val="#ppt_x"/>
                                          </p:val>
                                        </p:tav>
                                      </p:tavLst>
                                    </p:anim>
                                    <p:anim calcmode="lin" valueType="num">
                                      <p:cBhvr additive="base">
                                        <p:cTn id="4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uiExpand="1" build="p"/>
      <p:bldP spid="34827" grpId="0" animBg="1"/>
      <p:bldP spid="348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88913"/>
            <a:ext cx="8229600" cy="792162"/>
          </a:xfrm>
        </p:spPr>
        <p:txBody>
          <a:bodyPr anchor="ctr" anchorCtr="1">
            <a:normAutofit fontScale="90000"/>
          </a:bodyPr>
          <a:lstStyle/>
          <a:p>
            <a:pPr rtl="0" eaLnBrk="1" hangingPunct="1">
              <a:defRPr/>
            </a:pPr>
            <a:br>
              <a:rPr lang="en" sz="3200" dirty="0">
                <a:effectLst>
                  <a:outerShdw blurRad="38100" dist="38100" dir="2700000" algn="tl">
                    <a:srgbClr val="C0C0C0"/>
                  </a:outerShdw>
                </a:effectLst>
                <a:latin typeface="Tahoma" pitchFamily="34" charset="0"/>
                <a:ea typeface="Tahoma" pitchFamily="34" charset="0"/>
                <a:cs typeface="Tahoma" pitchFamily="34" charset="0"/>
              </a:rPr>
            </a:br>
            <a:endParaRPr lang="en" sz="3200" b="1"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5715" name="Rectangle 3"/>
          <p:cNvSpPr>
            <a:spLocks noGrp="1" noChangeArrowheads="1"/>
          </p:cNvSpPr>
          <p:nvPr>
            <p:ph type="body" sz="half" idx="4294967295"/>
          </p:nvPr>
        </p:nvSpPr>
        <p:spPr>
          <a:xfrm>
            <a:off x="0" y="188913"/>
            <a:ext cx="8229600" cy="1800225"/>
          </a:xfrm>
        </p:spPr>
        <p:txBody>
          <a:bodyPr>
            <a:normAutofit/>
          </a:bodyPr>
          <a:lstStyle/>
          <a:p>
            <a:pPr algn="r" rtl="1" eaLnBrk="1" hangingPunct="1">
              <a:lnSpc>
                <a:spcPct val="80000"/>
              </a:lnSpc>
              <a:defRPr/>
            </a:pPr>
            <a:r>
              <a:rPr lang="ar-EG" sz="2200" b="0" i="0" u="none" dirty="0">
                <a:latin typeface="Tahoma" pitchFamily="34" charset="0"/>
                <a:ea typeface="Tahoma" pitchFamily="34" charset="0"/>
                <a:cs typeface="Tahoma" pitchFamily="34" charset="0"/>
              </a:rPr>
              <a:t>يمكنك بمجرد فتح </a:t>
            </a:r>
            <a:r>
              <a:rPr lang="ar-EG" sz="2200" dirty="0">
                <a:latin typeface="Tahoma" pitchFamily="34" charset="0"/>
                <a:ea typeface="Tahoma" pitchFamily="34" charset="0"/>
                <a:cs typeface="Tahoma" pitchFamily="34" charset="0"/>
              </a:rPr>
              <a:t>سلة المحذوفات أن تختار الملف الذي تر</a:t>
            </a:r>
            <a:r>
              <a:rPr lang="ar-SA" sz="2200" dirty="0">
                <a:latin typeface="Tahoma" pitchFamily="34" charset="0"/>
                <a:ea typeface="Tahoma" pitchFamily="34" charset="0"/>
                <a:cs typeface="Tahoma" pitchFamily="34" charset="0"/>
              </a:rPr>
              <a:t>غب في </a:t>
            </a:r>
            <a:r>
              <a:rPr lang="ar-EG" sz="2200" dirty="0">
                <a:latin typeface="Tahoma" pitchFamily="34" charset="0"/>
                <a:ea typeface="Tahoma" pitchFamily="34" charset="0"/>
                <a:cs typeface="Tahoma" pitchFamily="34" charset="0"/>
              </a:rPr>
              <a:t>استعادته أو حذفه نهائيًا بالنقر على زر الماوس الأيمن واختيار واحدًا من الخيارات التالية.</a:t>
            </a:r>
            <a:endParaRPr lang="en" sz="2200" b="0" i="0" u="none" dirty="0">
              <a:latin typeface="Tahoma" pitchFamily="34" charset="0"/>
              <a:ea typeface="Tahoma" pitchFamily="34" charset="0"/>
              <a:cs typeface="Tahoma" pitchFamily="34" charset="0"/>
            </a:endParaRPr>
          </a:p>
        </p:txBody>
      </p:sp>
      <p:pic>
        <p:nvPicPr>
          <p:cNvPr id="47107" name="Picture 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975794" y="1556792"/>
            <a:ext cx="3359943" cy="2371725"/>
          </a:xfrm>
        </p:spPr>
      </p:pic>
      <p:sp>
        <p:nvSpPr>
          <p:cNvPr id="115723" name="Rectangle 11"/>
          <p:cNvSpPr>
            <a:spLocks noChangeArrowheads="1"/>
          </p:cNvSpPr>
          <p:nvPr/>
        </p:nvSpPr>
        <p:spPr bwMode="auto">
          <a:xfrm>
            <a:off x="0" y="4149080"/>
            <a:ext cx="8713787" cy="2357438"/>
          </a:xfrm>
          <a:prstGeom prst="rect">
            <a:avLst/>
          </a:prstGeom>
          <a:noFill/>
          <a:ln w="9525">
            <a:noFill/>
            <a:miter lim="800000"/>
            <a:headEnd/>
            <a:tailEnd/>
          </a:ln>
        </p:spPr>
        <p:txBody>
          <a:bodyPr/>
          <a:lstStyle/>
          <a:p>
            <a:pPr marL="342900" indent="-342900" algn="r" rtl="1">
              <a:lnSpc>
                <a:spcPct val="80000"/>
              </a:lnSpc>
              <a:spcBef>
                <a:spcPct val="20000"/>
              </a:spcBef>
              <a:buSzPct val="80000"/>
              <a:buFont typeface="Arial" pitchFamily="34" charset="0"/>
              <a:buChar char="•"/>
            </a:pPr>
            <a:r>
              <a:rPr lang="ar-EG" sz="1800" b="1" dirty="0">
                <a:latin typeface="Tahoma" pitchFamily="34" charset="0"/>
                <a:ea typeface="Tahoma" pitchFamily="34" charset="0"/>
                <a:cs typeface="Tahoma" pitchFamily="34" charset="0"/>
              </a:rPr>
              <a:t>استعادة: </a:t>
            </a:r>
            <a:r>
              <a:rPr lang="ar-EG" sz="1800" dirty="0">
                <a:latin typeface="Tahoma" pitchFamily="34" charset="0"/>
                <a:ea typeface="Tahoma" pitchFamily="34" charset="0"/>
                <a:cs typeface="Tahoma" pitchFamily="34" charset="0"/>
              </a:rPr>
              <a:t>استعادة الملفات التي ح</a:t>
            </a:r>
            <a:r>
              <a:rPr lang="ar-SA" sz="1800" dirty="0">
                <a:latin typeface="Tahoma" pitchFamily="34" charset="0"/>
                <a:ea typeface="Tahoma" pitchFamily="34" charset="0"/>
                <a:cs typeface="Tahoma" pitchFamily="34" charset="0"/>
              </a:rPr>
              <a:t>ُ</a:t>
            </a:r>
            <a:r>
              <a:rPr lang="ar-EG" sz="1800" dirty="0">
                <a:latin typeface="Tahoma" pitchFamily="34" charset="0"/>
                <a:ea typeface="Tahoma" pitchFamily="34" charset="0"/>
                <a:cs typeface="Tahoma" pitchFamily="34" charset="0"/>
              </a:rPr>
              <a:t>ذف</a:t>
            </a:r>
            <a:r>
              <a:rPr lang="ar-SA" sz="1800" dirty="0">
                <a:latin typeface="Tahoma" pitchFamily="34" charset="0"/>
                <a:ea typeface="Tahoma" pitchFamily="34" charset="0"/>
                <a:cs typeface="Tahoma" pitchFamily="34" charset="0"/>
              </a:rPr>
              <a:t>ت</a:t>
            </a:r>
            <a:r>
              <a:rPr lang="ar-EG" sz="1800" dirty="0">
                <a:latin typeface="Tahoma" pitchFamily="34" charset="0"/>
                <a:ea typeface="Tahoma" pitchFamily="34" charset="0"/>
                <a:cs typeface="Tahoma" pitchFamily="34" charset="0"/>
              </a:rPr>
              <a:t> بالخطأ وإعادتها إلى مواقعها الأصلية.</a:t>
            </a:r>
            <a:endParaRPr lang="ar-SA" sz="1800" dirty="0">
              <a:latin typeface="Tahoma" pitchFamily="34" charset="0"/>
              <a:ea typeface="Tahoma" pitchFamily="34" charset="0"/>
              <a:cs typeface="Tahoma" pitchFamily="34" charset="0"/>
            </a:endParaRPr>
          </a:p>
          <a:p>
            <a:pPr marL="342900" indent="-342900" algn="r" rtl="1">
              <a:lnSpc>
                <a:spcPct val="80000"/>
              </a:lnSpc>
              <a:spcBef>
                <a:spcPct val="20000"/>
              </a:spcBef>
              <a:buSzPct val="80000"/>
              <a:buFont typeface="Arial" pitchFamily="34" charset="0"/>
              <a:buChar char="•"/>
            </a:pPr>
            <a:endParaRPr lang="ar-EG" sz="1800" dirty="0">
              <a:latin typeface="Tahoma" pitchFamily="34" charset="0"/>
              <a:ea typeface="Tahoma" pitchFamily="34" charset="0"/>
              <a:cs typeface="Tahoma" pitchFamily="34" charset="0"/>
            </a:endParaRPr>
          </a:p>
          <a:p>
            <a:pPr marL="342900" indent="-342900" algn="r" rtl="1">
              <a:lnSpc>
                <a:spcPct val="80000"/>
              </a:lnSpc>
              <a:spcBef>
                <a:spcPct val="20000"/>
              </a:spcBef>
              <a:buSzPct val="80000"/>
              <a:buFont typeface="Arial" pitchFamily="34" charset="0"/>
              <a:buChar char="•"/>
            </a:pPr>
            <a:r>
              <a:rPr lang="ar-EG" sz="1800" b="1" i="0" u="none" dirty="0">
                <a:latin typeface="Tahoma" pitchFamily="34" charset="0"/>
                <a:ea typeface="Tahoma" pitchFamily="34" charset="0"/>
                <a:cs typeface="Tahoma" pitchFamily="34" charset="0"/>
              </a:rPr>
              <a:t>قص: </a:t>
            </a:r>
            <a:r>
              <a:rPr lang="ar-EG" sz="1800" b="0" i="0" u="none" dirty="0">
                <a:latin typeface="Tahoma" pitchFamily="34" charset="0"/>
                <a:ea typeface="Tahoma" pitchFamily="34" charset="0"/>
                <a:cs typeface="Tahoma" pitchFamily="34" charset="0"/>
              </a:rPr>
              <a:t>قص ملف من سلة المحذوفات ولصقه في موقع آخر.</a:t>
            </a:r>
          </a:p>
          <a:p>
            <a:pPr marL="342900" indent="-342900" algn="r" rtl="1">
              <a:lnSpc>
                <a:spcPct val="80000"/>
              </a:lnSpc>
              <a:spcBef>
                <a:spcPct val="20000"/>
              </a:spcBef>
              <a:buSzPct val="80000"/>
              <a:buFont typeface="Arial" pitchFamily="34" charset="0"/>
              <a:buChar char="•"/>
            </a:pPr>
            <a:endParaRPr lang="ar-SA" sz="1800" b="1" dirty="0">
              <a:latin typeface="Tahoma" pitchFamily="34" charset="0"/>
              <a:ea typeface="Tahoma" pitchFamily="34" charset="0"/>
              <a:cs typeface="Tahoma" pitchFamily="34" charset="0"/>
            </a:endParaRPr>
          </a:p>
          <a:p>
            <a:pPr marL="342900" indent="-342900" algn="r" rtl="1">
              <a:lnSpc>
                <a:spcPct val="80000"/>
              </a:lnSpc>
              <a:spcBef>
                <a:spcPct val="20000"/>
              </a:spcBef>
              <a:buSzPct val="80000"/>
              <a:buFont typeface="Arial" pitchFamily="34" charset="0"/>
              <a:buChar char="•"/>
            </a:pPr>
            <a:r>
              <a:rPr lang="ar-EG" sz="1800" b="1" dirty="0">
                <a:latin typeface="Tahoma" pitchFamily="34" charset="0"/>
                <a:ea typeface="Tahoma" pitchFamily="34" charset="0"/>
                <a:cs typeface="Tahoma" pitchFamily="34" charset="0"/>
              </a:rPr>
              <a:t>حذف: </a:t>
            </a:r>
            <a:r>
              <a:rPr lang="ar-EG" sz="1800" dirty="0">
                <a:latin typeface="Tahoma" pitchFamily="34" charset="0"/>
                <a:ea typeface="Tahoma" pitchFamily="34" charset="0"/>
                <a:cs typeface="Tahoma" pitchFamily="34" charset="0"/>
              </a:rPr>
              <a:t>حذف الملف نهائيًا من سلة المحذوفات. </a:t>
            </a:r>
            <a:r>
              <a:rPr lang="ar-SA" sz="1800" dirty="0">
                <a:latin typeface="Tahoma" pitchFamily="34" charset="0"/>
                <a:ea typeface="Tahoma" pitchFamily="34" charset="0"/>
                <a:cs typeface="Tahoma" pitchFamily="34" charset="0"/>
              </a:rPr>
              <a:t>و</a:t>
            </a:r>
            <a:r>
              <a:rPr lang="ar-EG" sz="1800" dirty="0">
                <a:latin typeface="Tahoma" pitchFamily="34" charset="0"/>
                <a:ea typeface="Tahoma" pitchFamily="34" charset="0"/>
                <a:cs typeface="Tahoma" pitchFamily="34" charset="0"/>
              </a:rPr>
              <a:t>بعد ذلك لن يكون ممكنًا استعادة الملف.</a:t>
            </a:r>
          </a:p>
          <a:p>
            <a:pPr marL="342900" indent="-342900" algn="r" rtl="1">
              <a:lnSpc>
                <a:spcPct val="80000"/>
              </a:lnSpc>
              <a:spcBef>
                <a:spcPct val="20000"/>
              </a:spcBef>
              <a:buSzPct val="80000"/>
              <a:buFont typeface="Arial" pitchFamily="34" charset="0"/>
              <a:buChar char="•"/>
            </a:pPr>
            <a:endParaRPr lang="ar-SA" sz="1800" b="1" i="0" u="none" dirty="0">
              <a:latin typeface="Tahoma" pitchFamily="34" charset="0"/>
              <a:ea typeface="Tahoma" pitchFamily="34" charset="0"/>
              <a:cs typeface="Tahoma" pitchFamily="34" charset="0"/>
            </a:endParaRPr>
          </a:p>
          <a:p>
            <a:pPr marL="342900" indent="-342900" algn="r" rtl="1">
              <a:lnSpc>
                <a:spcPct val="80000"/>
              </a:lnSpc>
              <a:spcBef>
                <a:spcPct val="20000"/>
              </a:spcBef>
              <a:buSzPct val="80000"/>
              <a:buFont typeface="Arial" pitchFamily="34" charset="0"/>
              <a:buChar char="•"/>
            </a:pPr>
            <a:r>
              <a:rPr lang="ar-EG" sz="1800" b="1" i="0" u="none" dirty="0">
                <a:latin typeface="Tahoma" pitchFamily="34" charset="0"/>
                <a:ea typeface="Tahoma" pitchFamily="34" charset="0"/>
                <a:cs typeface="Tahoma" pitchFamily="34" charset="0"/>
              </a:rPr>
              <a:t>الخصائص: </a:t>
            </a:r>
            <a:r>
              <a:rPr lang="ar-EG" sz="1800" b="0" i="0" u="none" dirty="0">
                <a:latin typeface="Tahoma" pitchFamily="34" charset="0"/>
                <a:ea typeface="Tahoma" pitchFamily="34" charset="0"/>
                <a:cs typeface="Tahoma" pitchFamily="34" charset="0"/>
              </a:rPr>
              <a:t>استكشاف خصائص الملف مثل حجمه وموقعه (قبل وضعه في سلة المحذوفات).</a:t>
            </a:r>
            <a:endParaRPr lang="en" sz="1800" b="0" i="0" u="none" dirty="0">
              <a:latin typeface="Tahoma" pitchFamily="34" charset="0"/>
              <a:ea typeface="Tahoma" pitchFamily="34" charset="0"/>
              <a:cs typeface="Tahoma" pitchFamily="34" charset="0"/>
            </a:endParaRPr>
          </a:p>
          <a:p>
            <a:pPr marL="342900" indent="-342900" algn="l" rtl="0">
              <a:lnSpc>
                <a:spcPct val="80000"/>
              </a:lnSpc>
              <a:spcBef>
                <a:spcPct val="20000"/>
              </a:spcBef>
              <a:buSzPct val="80000"/>
            </a:pPr>
            <a:endParaRPr lang="en" sz="1800" dirty="0">
              <a:latin typeface="Tahoma" pitchFamily="34" charset="0"/>
              <a:ea typeface="Tahoma" pitchFamily="34" charset="0"/>
              <a:cs typeface="Tahoma" pitchFamily="34" charset="0"/>
            </a:endParaRPr>
          </a:p>
        </p:txBody>
      </p:sp>
      <p:cxnSp>
        <p:nvCxnSpPr>
          <p:cNvPr id="10" name="Straight Arrow Connector 9"/>
          <p:cNvCxnSpPr>
            <a:cxnSpLocks noChangeShapeType="1"/>
          </p:cNvCxnSpPr>
          <p:nvPr/>
        </p:nvCxnSpPr>
        <p:spPr bwMode="auto">
          <a:xfrm flipH="1">
            <a:off x="4716016" y="2204864"/>
            <a:ext cx="357187" cy="0"/>
          </a:xfrm>
          <a:prstGeom prst="straightConnector1">
            <a:avLst/>
          </a:prstGeom>
          <a:noFill/>
          <a:ln w="25400" algn="ctr">
            <a:solidFill>
              <a:schemeClr val="accent1"/>
            </a:solidFill>
            <a:round/>
            <a:headEnd/>
            <a:tailEnd type="stealth" w="med" len="med"/>
          </a:ln>
        </p:spPr>
      </p:cxnSp>
      <p:cxnSp>
        <p:nvCxnSpPr>
          <p:cNvPr id="18" name="Straight Arrow Connector 17"/>
          <p:cNvCxnSpPr>
            <a:cxnSpLocks noChangeShapeType="1"/>
          </p:cNvCxnSpPr>
          <p:nvPr/>
        </p:nvCxnSpPr>
        <p:spPr bwMode="auto">
          <a:xfrm flipH="1">
            <a:off x="4744954" y="2564904"/>
            <a:ext cx="357188" cy="0"/>
          </a:xfrm>
          <a:prstGeom prst="straightConnector1">
            <a:avLst/>
          </a:prstGeom>
          <a:noFill/>
          <a:ln w="25400" algn="ctr">
            <a:solidFill>
              <a:schemeClr val="accent1"/>
            </a:solidFill>
            <a:round/>
            <a:headEnd/>
            <a:tailEnd type="stealth" w="med" len="med"/>
          </a:ln>
        </p:spPr>
      </p:cxnSp>
      <p:cxnSp>
        <p:nvCxnSpPr>
          <p:cNvPr id="19" name="Straight Arrow Connector 18"/>
          <p:cNvCxnSpPr>
            <a:cxnSpLocks noChangeShapeType="1"/>
          </p:cNvCxnSpPr>
          <p:nvPr/>
        </p:nvCxnSpPr>
        <p:spPr bwMode="auto">
          <a:xfrm flipH="1">
            <a:off x="4716015" y="2276872"/>
            <a:ext cx="357188" cy="0"/>
          </a:xfrm>
          <a:prstGeom prst="straightConnector1">
            <a:avLst/>
          </a:prstGeom>
          <a:noFill/>
          <a:ln w="25400" algn="ctr">
            <a:solidFill>
              <a:schemeClr val="accent1"/>
            </a:solidFill>
            <a:round/>
            <a:headEnd/>
            <a:tailEnd type="stealth" w="med" len="med"/>
          </a:ln>
        </p:spPr>
      </p:cxnSp>
      <p:cxnSp>
        <p:nvCxnSpPr>
          <p:cNvPr id="20" name="Straight Arrow Connector 19"/>
          <p:cNvCxnSpPr>
            <a:cxnSpLocks noChangeShapeType="1"/>
          </p:cNvCxnSpPr>
          <p:nvPr/>
        </p:nvCxnSpPr>
        <p:spPr bwMode="auto">
          <a:xfrm flipH="1">
            <a:off x="4716016" y="2420888"/>
            <a:ext cx="357188" cy="0"/>
          </a:xfrm>
          <a:prstGeom prst="straightConnector1">
            <a:avLst/>
          </a:prstGeom>
          <a:noFill/>
          <a:ln w="25400" algn="ctr">
            <a:solidFill>
              <a:schemeClr val="accent1"/>
            </a:solidFill>
            <a:round/>
            <a:headEnd/>
            <a:tailEnd type="stealth" w="med" len="med"/>
          </a:ln>
        </p:spPr>
      </p:cxnSp>
    </p:spTree>
    <p:extLst>
      <p:ext uri="{BB962C8B-B14F-4D97-AF65-F5344CB8AC3E}">
        <p14:creationId xmlns:p14="http://schemas.microsoft.com/office/powerpoint/2010/main" val="38046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23">
                                            <p:txEl>
                                              <p:pRg st="0" end="0"/>
                                            </p:txEl>
                                          </p:spTgt>
                                        </p:tgtEl>
                                        <p:attrNameLst>
                                          <p:attrName>style.visibility</p:attrName>
                                        </p:attrNameLst>
                                      </p:cBhvr>
                                      <p:to>
                                        <p:strVal val="visible"/>
                                      </p:to>
                                    </p:set>
                                    <p:anim calcmode="lin" valueType="num">
                                      <p:cBhvr additive="base">
                                        <p:cTn id="12" dur="500" fill="hold"/>
                                        <p:tgtEl>
                                          <p:spTgt spid="115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5723">
                                            <p:txEl>
                                              <p:pRg st="2" end="2"/>
                                            </p:txEl>
                                          </p:spTgt>
                                        </p:tgtEl>
                                        <p:attrNameLst>
                                          <p:attrName>style.visibility</p:attrName>
                                        </p:attrNameLst>
                                      </p:cBhvr>
                                      <p:to>
                                        <p:strVal val="visible"/>
                                      </p:to>
                                    </p:set>
                                    <p:anim calcmode="lin" valueType="num">
                                      <p:cBhvr additive="base">
                                        <p:cTn id="18" dur="500" fill="hold"/>
                                        <p:tgtEl>
                                          <p:spTgt spid="1157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5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5723">
                                            <p:txEl>
                                              <p:pRg st="4" end="4"/>
                                            </p:txEl>
                                          </p:spTgt>
                                        </p:tgtEl>
                                        <p:attrNameLst>
                                          <p:attrName>style.visibility</p:attrName>
                                        </p:attrNameLst>
                                      </p:cBhvr>
                                      <p:to>
                                        <p:strVal val="visible"/>
                                      </p:to>
                                    </p:set>
                                    <p:anim calcmode="lin" valueType="num">
                                      <p:cBhvr additive="base">
                                        <p:cTn id="24" dur="500" fill="hold"/>
                                        <p:tgtEl>
                                          <p:spTgt spid="11572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5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5723">
                                            <p:txEl>
                                              <p:pRg st="6" end="6"/>
                                            </p:txEl>
                                          </p:spTgt>
                                        </p:tgtEl>
                                        <p:attrNameLst>
                                          <p:attrName>style.visibility</p:attrName>
                                        </p:attrNameLst>
                                      </p:cBhvr>
                                      <p:to>
                                        <p:strVal val="visible"/>
                                      </p:to>
                                    </p:set>
                                    <p:anim calcmode="lin" valueType="num">
                                      <p:cBhvr additive="base">
                                        <p:cTn id="30" dur="500" fill="hold"/>
                                        <p:tgtEl>
                                          <p:spTgt spid="11572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5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idx="4294967295"/>
          </p:nvPr>
        </p:nvSpPr>
        <p:spPr>
          <a:xfrm>
            <a:off x="0" y="247228"/>
            <a:ext cx="9144000" cy="1143000"/>
          </a:xfrm>
        </p:spPr>
        <p:txBody>
          <a:bodyPr anchor="ctr" anchorCtr="1">
            <a:normAutofit fontScale="90000"/>
          </a:bodyPr>
          <a:lstStyle/>
          <a:p>
            <a:pPr eaLnBrk="1" hangingPunct="1">
              <a:defRPr/>
            </a:pPr>
            <a:r>
              <a:rPr lang="ar-IQ" sz="7200" dirty="0">
                <a:solidFill>
                  <a:srgbClr val="0000FF"/>
                </a:solidFill>
                <a:effectLst>
                  <a:outerShdw blurRad="38100" dist="38100" dir="2700000" algn="tl">
                    <a:srgbClr val="C0C0C0"/>
                  </a:outerShdw>
                </a:effectLst>
              </a:rPr>
              <a:t>الفأرة</a:t>
            </a:r>
            <a:endParaRPr lang="sv-SE" sz="7200" dirty="0">
              <a:solidFill>
                <a:srgbClr val="0000FF"/>
              </a:solidFill>
              <a:effectLst>
                <a:outerShdw blurRad="38100" dist="38100" dir="2700000" algn="tl">
                  <a:srgbClr val="C0C0C0"/>
                </a:outerShdw>
              </a:effectLst>
            </a:endParaRPr>
          </a:p>
        </p:txBody>
      </p:sp>
      <p:sp>
        <p:nvSpPr>
          <p:cNvPr id="13322" name="Rectangle 10"/>
          <p:cNvSpPr>
            <a:spLocks noGrp="1" noChangeArrowheads="1"/>
          </p:cNvSpPr>
          <p:nvPr>
            <p:ph type="body" sz="half" idx="4294967295"/>
          </p:nvPr>
        </p:nvSpPr>
        <p:spPr>
          <a:xfrm>
            <a:off x="5220543" y="1772518"/>
            <a:ext cx="3589337" cy="4114800"/>
          </a:xfrm>
        </p:spPr>
        <p:txBody>
          <a:bodyPr/>
          <a:lstStyle/>
          <a:p>
            <a:pPr algn="r" rtl="1" eaLnBrk="1" hangingPunct="1">
              <a:lnSpc>
                <a:spcPct val="90000"/>
              </a:lnSpc>
              <a:defRPr/>
            </a:pPr>
            <a:r>
              <a:rPr lang="ar-IQ" sz="1900" dirty="0">
                <a:effectLst>
                  <a:outerShdw blurRad="38100" dist="38100" dir="2700000" algn="tl">
                    <a:srgbClr val="C0C0C0"/>
                  </a:outerShdw>
                </a:effectLst>
              </a:rPr>
              <a:t>بمساعدة الفأرة (</a:t>
            </a:r>
            <a:r>
              <a:rPr lang="ar-SA" sz="1900" dirty="0">
                <a:effectLst>
                  <a:outerShdw blurRad="38100" dist="38100" dir="2700000" algn="tl">
                    <a:srgbClr val="C0C0C0"/>
                  </a:outerShdw>
                </a:effectLst>
              </a:rPr>
              <a:t> الماوس</a:t>
            </a:r>
            <a:r>
              <a:rPr lang="ar-IQ" sz="1900" dirty="0">
                <a:effectLst>
                  <a:outerShdw blurRad="38100" dist="38100" dir="2700000" algn="tl">
                    <a:srgbClr val="C0C0C0"/>
                  </a:outerShdw>
                </a:effectLst>
              </a:rPr>
              <a:t> )</a:t>
            </a:r>
            <a:r>
              <a:rPr lang="ar-SA" sz="1900" dirty="0">
                <a:effectLst>
                  <a:outerShdw blurRad="38100" dist="38100" dir="2700000" algn="tl">
                    <a:srgbClr val="C0C0C0"/>
                  </a:outerShdw>
                </a:effectLst>
              </a:rPr>
              <a:t> </a:t>
            </a:r>
            <a:r>
              <a:rPr lang="ar-IQ" sz="1900" dirty="0">
                <a:effectLst>
                  <a:outerShdw blurRad="38100" dist="38100" dir="2700000" algn="tl">
                    <a:srgbClr val="C0C0C0"/>
                  </a:outerShdw>
                </a:effectLst>
              </a:rPr>
              <a:t>يمكن لك العمل بالاشياء التي تراها</a:t>
            </a:r>
            <a:r>
              <a:rPr lang="ar-SA" sz="1900" dirty="0">
                <a:effectLst>
                  <a:outerShdw blurRad="38100" dist="38100" dir="2700000" algn="tl">
                    <a:srgbClr val="C0C0C0"/>
                  </a:outerShdw>
                </a:effectLst>
              </a:rPr>
              <a:t> على الشاشة. حيث يمكنك </a:t>
            </a:r>
            <a:r>
              <a:rPr lang="ar-IQ" sz="1900" dirty="0">
                <a:effectLst>
                  <a:outerShdw blurRad="38100" dist="38100" dir="2700000" algn="tl">
                    <a:srgbClr val="C0C0C0"/>
                  </a:outerShdw>
                </a:effectLst>
              </a:rPr>
              <a:t>تشغيل البرامج و</a:t>
            </a:r>
            <a:r>
              <a:rPr lang="ar-SA" sz="1900" dirty="0">
                <a:effectLst>
                  <a:outerShdw blurRad="38100" dist="38100" dir="2700000" algn="tl">
                    <a:srgbClr val="C0C0C0"/>
                  </a:outerShdw>
                </a:effectLst>
              </a:rPr>
              <a:t>نقل الفايلات والأيقونات والمجلدات والبرامج وفتحها أو نقلها او حذفها ، وأشياء أخرى يمكنك إنجازها. يجب أن تعمل الماوس عند تشغيل الكمبيوتر، ثم يصبح بالإمكان إجراء بعض التغييرات على وظيفتها وعلى مظهر مؤشر الماوس وسلوكه. على سبيل المثال، يمكنك تبديل دور أزرار الماوس، أو ضبط سرعة النقر المزدوج. بالنسبة لمؤشر الماوس، يمكن تغيير مظهره، أو تحسين وضوحه، أو تعيينه ليختفي أثناء الكتابة. و يحوي على زرين رئيسيين وهما</a:t>
            </a:r>
            <a:r>
              <a:rPr lang="sv-SE" sz="1900" dirty="0">
                <a:effectLst>
                  <a:outerShdw blurRad="38100" dist="38100" dir="2700000" algn="tl">
                    <a:srgbClr val="C0C0C0"/>
                  </a:outerShdw>
                </a:effectLst>
              </a:rPr>
              <a:t>: </a:t>
            </a:r>
          </a:p>
        </p:txBody>
      </p:sp>
      <p:pic>
        <p:nvPicPr>
          <p:cNvPr id="13326" name="Picture 71"/>
          <p:cNvPicPr>
            <a:picLocks noGrp="1" noChangeAspect="1" noChangeArrowheads="1"/>
          </p:cNvPicPr>
          <p:nvPr>
            <p:ph sz="half" idx="4294967295"/>
          </p:nvPr>
        </p:nvPicPr>
        <p:blipFill>
          <a:blip r:embed="rId2" cstate="print"/>
          <a:srcRect/>
          <a:stretch>
            <a:fillRect/>
          </a:stretch>
        </p:blipFill>
        <p:spPr>
          <a:xfrm>
            <a:off x="1271165" y="2403177"/>
            <a:ext cx="3589338" cy="2957513"/>
          </a:xfrm>
          <a:solidFill>
            <a:schemeClr val="tx2"/>
          </a:solidFill>
          <a:ln>
            <a:solidFill>
              <a:srgbClr val="00B050"/>
            </a:solidFill>
          </a:ln>
        </p:spPr>
      </p:pic>
      <p:sp>
        <p:nvSpPr>
          <p:cNvPr id="6150" name="AutoShape 6"/>
          <p:cNvSpPr>
            <a:spLocks noChangeArrowheads="1"/>
          </p:cNvSpPr>
          <p:nvPr/>
        </p:nvSpPr>
        <p:spPr bwMode="auto">
          <a:xfrm>
            <a:off x="2483768" y="1988840"/>
            <a:ext cx="1152525" cy="647700"/>
          </a:xfrm>
          <a:prstGeom prst="wedgeEllipseCallout">
            <a:avLst>
              <a:gd name="adj1" fmla="val -12120"/>
              <a:gd name="adj2" fmla="val 70097"/>
            </a:avLst>
          </a:prstGeom>
          <a:solidFill>
            <a:schemeClr val="accent1"/>
          </a:solidFill>
          <a:ln w="9525" algn="ctr">
            <a:solidFill>
              <a:schemeClr val="tx1"/>
            </a:solidFill>
            <a:miter lim="800000"/>
            <a:headEnd/>
            <a:tailEnd/>
          </a:ln>
        </p:spPr>
        <p:txBody>
          <a:bodyPr anchor="ctr"/>
          <a:lstStyle/>
          <a:p>
            <a:pPr algn="ctr"/>
            <a:r>
              <a:rPr lang="ar-IQ" sz="1400" b="1"/>
              <a:t>زر الفأرة الأيمن</a:t>
            </a:r>
            <a:endParaRPr lang="sv-SE" sz="1400" b="1"/>
          </a:p>
        </p:txBody>
      </p:sp>
      <p:sp>
        <p:nvSpPr>
          <p:cNvPr id="6151" name="AutoShape 7"/>
          <p:cNvSpPr>
            <a:spLocks noChangeArrowheads="1"/>
          </p:cNvSpPr>
          <p:nvPr/>
        </p:nvSpPr>
        <p:spPr bwMode="auto">
          <a:xfrm>
            <a:off x="324768" y="2636540"/>
            <a:ext cx="1152525" cy="647700"/>
          </a:xfrm>
          <a:prstGeom prst="wedgeEllipseCallout">
            <a:avLst>
              <a:gd name="adj1" fmla="val 101380"/>
              <a:gd name="adj2" fmla="val 21569"/>
            </a:avLst>
          </a:prstGeom>
          <a:solidFill>
            <a:schemeClr val="accent1"/>
          </a:solidFill>
          <a:ln w="9525" algn="ctr">
            <a:solidFill>
              <a:schemeClr val="tx1"/>
            </a:solidFill>
            <a:miter lim="800000"/>
            <a:headEnd/>
            <a:tailEnd/>
          </a:ln>
        </p:spPr>
        <p:txBody>
          <a:bodyPr anchor="ctr"/>
          <a:lstStyle/>
          <a:p>
            <a:pPr algn="ctr"/>
            <a:r>
              <a:rPr lang="ar-IQ" sz="1400" b="1"/>
              <a:t>زر الفأرة الأيسر</a:t>
            </a:r>
            <a:endParaRPr lang="sv-SE" sz="1400" b="1"/>
          </a:p>
        </p:txBody>
      </p:sp>
      <p:sp>
        <p:nvSpPr>
          <p:cNvPr id="6152" name="AutoShape 8"/>
          <p:cNvSpPr>
            <a:spLocks noChangeArrowheads="1"/>
          </p:cNvSpPr>
          <p:nvPr/>
        </p:nvSpPr>
        <p:spPr bwMode="auto">
          <a:xfrm>
            <a:off x="1259805" y="1772940"/>
            <a:ext cx="1152525" cy="647700"/>
          </a:xfrm>
          <a:prstGeom prst="wedgeEllipseCallout">
            <a:avLst>
              <a:gd name="adj1" fmla="val 41597"/>
              <a:gd name="adj2" fmla="val 101963"/>
            </a:avLst>
          </a:prstGeom>
          <a:solidFill>
            <a:schemeClr val="accent1"/>
          </a:solidFill>
          <a:ln w="9525" algn="ctr">
            <a:solidFill>
              <a:schemeClr val="tx1"/>
            </a:solidFill>
            <a:miter lim="800000"/>
            <a:headEnd/>
            <a:tailEnd/>
          </a:ln>
        </p:spPr>
        <p:txBody>
          <a:bodyPr anchor="ctr"/>
          <a:lstStyle/>
          <a:p>
            <a:pPr algn="ctr"/>
            <a:r>
              <a:rPr lang="ar-IQ" sz="900" b="1"/>
              <a:t>العجلة الوسطيه للتحرك الى الأعلى والأسفل داخل الفايل</a:t>
            </a:r>
            <a:endParaRPr lang="sv-SE" sz="9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Effect transition="in" filter="box(in)">
                                      <p:cBhvr>
                                        <p:cTn id="13" dur="500"/>
                                        <p:tgtEl>
                                          <p:spTgt spid="13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additive="base">
                                        <p:cTn id="18" dur="500" fill="hold"/>
                                        <p:tgtEl>
                                          <p:spTgt spid="6150"/>
                                        </p:tgtEl>
                                        <p:attrNameLst>
                                          <p:attrName>ppt_x</p:attrName>
                                        </p:attrNameLst>
                                      </p:cBhvr>
                                      <p:tavLst>
                                        <p:tav tm="0">
                                          <p:val>
                                            <p:strVal val="#ppt_x"/>
                                          </p:val>
                                        </p:tav>
                                        <p:tav tm="100000">
                                          <p:val>
                                            <p:strVal val="#ppt_x"/>
                                          </p:val>
                                        </p:tav>
                                      </p:tavLst>
                                    </p:anim>
                                    <p:anim calcmode="lin" valueType="num">
                                      <p:cBhvr additive="base">
                                        <p:cTn id="1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51"/>
                                        </p:tgtEl>
                                        <p:attrNameLst>
                                          <p:attrName>style.visibility</p:attrName>
                                        </p:attrNameLst>
                                      </p:cBhvr>
                                      <p:to>
                                        <p:strVal val="visible"/>
                                      </p:to>
                                    </p:set>
                                    <p:anim calcmode="lin" valueType="num">
                                      <p:cBhvr additive="base">
                                        <p:cTn id="24" dur="500" fill="hold"/>
                                        <p:tgtEl>
                                          <p:spTgt spid="6151"/>
                                        </p:tgtEl>
                                        <p:attrNameLst>
                                          <p:attrName>ppt_x</p:attrName>
                                        </p:attrNameLst>
                                      </p:cBhvr>
                                      <p:tavLst>
                                        <p:tav tm="0">
                                          <p:val>
                                            <p:strVal val="#ppt_x"/>
                                          </p:val>
                                        </p:tav>
                                        <p:tav tm="100000">
                                          <p:val>
                                            <p:strVal val="#ppt_x"/>
                                          </p:val>
                                        </p:tav>
                                      </p:tavLst>
                                    </p:anim>
                                    <p:anim calcmode="lin" valueType="num">
                                      <p:cBhvr additive="base">
                                        <p:cTn id="25"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52"/>
                                        </p:tgtEl>
                                        <p:attrNameLst>
                                          <p:attrName>style.visibility</p:attrName>
                                        </p:attrNameLst>
                                      </p:cBhvr>
                                      <p:to>
                                        <p:strVal val="visible"/>
                                      </p:to>
                                    </p:set>
                                    <p:anim calcmode="lin" valueType="num">
                                      <p:cBhvr additive="base">
                                        <p:cTn id="30" dur="500" fill="hold"/>
                                        <p:tgtEl>
                                          <p:spTgt spid="6152"/>
                                        </p:tgtEl>
                                        <p:attrNameLst>
                                          <p:attrName>ppt_x</p:attrName>
                                        </p:attrNameLst>
                                      </p:cBhvr>
                                      <p:tavLst>
                                        <p:tav tm="0">
                                          <p:val>
                                            <p:strVal val="#ppt_x"/>
                                          </p:val>
                                        </p:tav>
                                        <p:tav tm="100000">
                                          <p:val>
                                            <p:strVal val="#ppt_x"/>
                                          </p:val>
                                        </p:tav>
                                      </p:tavLst>
                                    </p:anim>
                                    <p:anim calcmode="lin" valueType="num">
                                      <p:cBhvr additive="base">
                                        <p:cTn id="3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6150" grpId="0" animBg="1"/>
      <p:bldP spid="6151" grpId="0" animBg="1"/>
      <p:bldP spid="6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idx="4294967295"/>
          </p:nvPr>
        </p:nvSpPr>
        <p:spPr>
          <a:xfrm>
            <a:off x="0" y="115888"/>
            <a:ext cx="9144000" cy="504825"/>
          </a:xfrm>
        </p:spPr>
        <p:txBody>
          <a:bodyPr anchor="ctr" anchorCtr="1">
            <a:normAutofit fontScale="90000"/>
          </a:bodyPr>
          <a:lstStyle/>
          <a:p>
            <a:pPr rtl="1" eaLnBrk="1" hangingPunct="1">
              <a:defRPr/>
            </a:pPr>
            <a:r>
              <a:rPr lang="ar-EG" b="0" i="0" u="none" dirty="0">
                <a:solidFill>
                  <a:schemeClr val="accent1"/>
                </a:solidFill>
                <a:latin typeface="Tahoma" pitchFamily="34" charset="0"/>
                <a:ea typeface="Tahoma" pitchFamily="34" charset="0"/>
                <a:cs typeface="Tahoma" pitchFamily="34" charset="0"/>
              </a:rPr>
              <a:t>النوافذ </a:t>
            </a:r>
            <a:endParaRPr lang="en" b="0" i="0" u="none" dirty="0">
              <a:solidFill>
                <a:schemeClr val="accent1"/>
              </a:solidFill>
              <a:latin typeface="Tahoma" pitchFamily="34" charset="0"/>
              <a:ea typeface="Tahoma" pitchFamily="34" charset="0"/>
              <a:cs typeface="Tahoma" pitchFamily="34" charset="0"/>
            </a:endParaRPr>
          </a:p>
        </p:txBody>
      </p:sp>
      <p:sp>
        <p:nvSpPr>
          <p:cNvPr id="123909" name="Rectangle 5"/>
          <p:cNvSpPr>
            <a:spLocks noGrp="1" noChangeArrowheads="1"/>
          </p:cNvSpPr>
          <p:nvPr>
            <p:ph type="body" sz="half" idx="4294967295"/>
          </p:nvPr>
        </p:nvSpPr>
        <p:spPr>
          <a:xfrm>
            <a:off x="395536" y="692696"/>
            <a:ext cx="8316416" cy="2592413"/>
          </a:xfrm>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algn="r" rtl="1" eaLnBrk="1" hangingPunct="1">
              <a:buClr>
                <a:schemeClr val="tx1"/>
              </a:buClr>
              <a:buSzPct val="80000"/>
              <a:defRPr/>
            </a:pPr>
            <a:r>
              <a:rPr lang="ar-EG" sz="1400" dirty="0">
                <a:solidFill>
                  <a:schemeClr val="tx1"/>
                </a:solidFill>
                <a:latin typeface="Tahoma" pitchFamily="34" charset="0"/>
                <a:ea typeface="Tahoma" pitchFamily="34" charset="0"/>
                <a:cs typeface="Tahoma" pitchFamily="34" charset="0"/>
              </a:rPr>
              <a:t>عند فتح برنامج أو ملف أو مجلد فسوف </a:t>
            </a:r>
            <a:r>
              <a:rPr lang="ar-SA" sz="1400" dirty="0">
                <a:solidFill>
                  <a:schemeClr val="tx1"/>
                </a:solidFill>
                <a:latin typeface="Tahoma" pitchFamily="34" charset="0"/>
                <a:ea typeface="Tahoma" pitchFamily="34" charset="0"/>
                <a:cs typeface="Tahoma" pitchFamily="34" charset="0"/>
              </a:rPr>
              <a:t>تُ</a:t>
            </a:r>
            <a:r>
              <a:rPr lang="ar-EG" sz="1400" dirty="0">
                <a:solidFill>
                  <a:schemeClr val="tx1"/>
                </a:solidFill>
                <a:latin typeface="Tahoma" pitchFamily="34" charset="0"/>
                <a:ea typeface="Tahoma" pitchFamily="34" charset="0"/>
                <a:cs typeface="Tahoma" pitchFamily="34" charset="0"/>
              </a:rPr>
              <a:t>عرض المحتويات في مربع يُشار إليه باسم نافذة. </a:t>
            </a:r>
            <a:endParaRPr lang="ar-SA" sz="1400" dirty="0">
              <a:solidFill>
                <a:schemeClr val="tx1"/>
              </a:solidFill>
              <a:latin typeface="Tahoma" pitchFamily="34" charset="0"/>
              <a:ea typeface="Tahoma" pitchFamily="34" charset="0"/>
              <a:cs typeface="Tahoma" pitchFamily="34" charset="0"/>
            </a:endParaRPr>
          </a:p>
          <a:p>
            <a:pPr marL="346075" indent="0" algn="r" rtl="1" eaLnBrk="1" hangingPunct="1">
              <a:buClr>
                <a:schemeClr val="tx1"/>
              </a:buClr>
              <a:buSzPct val="80000"/>
              <a:buNone/>
              <a:defRPr/>
            </a:pPr>
            <a:r>
              <a:rPr lang="ar-SA" sz="1400" dirty="0">
                <a:solidFill>
                  <a:schemeClr val="tx1"/>
                </a:solidFill>
                <a:latin typeface="Tahoma" pitchFamily="34" charset="0"/>
                <a:ea typeface="Tahoma" pitchFamily="34" charset="0"/>
                <a:cs typeface="Tahoma" pitchFamily="34" charset="0"/>
              </a:rPr>
              <a:t>جميع </a:t>
            </a:r>
            <a:r>
              <a:rPr lang="ar-EG" sz="1400" dirty="0">
                <a:solidFill>
                  <a:schemeClr val="tx1"/>
                </a:solidFill>
                <a:latin typeface="Tahoma" pitchFamily="34" charset="0"/>
                <a:ea typeface="Tahoma" pitchFamily="34" charset="0"/>
                <a:cs typeface="Tahoma" pitchFamily="34" charset="0"/>
              </a:rPr>
              <a:t>النوافذ </a:t>
            </a:r>
            <a:r>
              <a:rPr lang="ar-SA" sz="1400" dirty="0">
                <a:solidFill>
                  <a:schemeClr val="tx1"/>
                </a:solidFill>
                <a:latin typeface="Tahoma" pitchFamily="34" charset="0"/>
                <a:ea typeface="Tahoma" pitchFamily="34" charset="0"/>
                <a:cs typeface="Tahoma" pitchFamily="34" charset="0"/>
              </a:rPr>
              <a:t>يتوافر بها </a:t>
            </a:r>
            <a:r>
              <a:rPr lang="ar-EG" sz="1400" dirty="0">
                <a:solidFill>
                  <a:schemeClr val="tx1"/>
                </a:solidFill>
                <a:latin typeface="Tahoma" pitchFamily="34" charset="0"/>
                <a:ea typeface="Tahoma" pitchFamily="34" charset="0"/>
                <a:cs typeface="Tahoma" pitchFamily="34" charset="0"/>
              </a:rPr>
              <a:t>العناصر التالية:</a:t>
            </a:r>
            <a:endParaRPr lang="en" sz="1400" b="0" i="0" u="none" kern="1200" dirty="0">
              <a:solidFill>
                <a:schemeClr val="tx1"/>
              </a:solidFill>
              <a:latin typeface="Tahoma" pitchFamily="34" charset="0"/>
              <a:ea typeface="Tahoma" pitchFamily="34" charset="0"/>
              <a:cs typeface="Tahoma" pitchFamily="34" charset="0"/>
            </a:endParaRPr>
          </a:p>
          <a:p>
            <a:pPr algn="r" rtl="1" eaLnBrk="1" hangingPunct="1">
              <a:buClr>
                <a:schemeClr val="tx1"/>
              </a:buClr>
              <a:buSzPct val="80000"/>
              <a:defRPr/>
            </a:pPr>
            <a:r>
              <a:rPr lang="ar-EG" sz="1400" b="1" kern="1200" dirty="0">
                <a:solidFill>
                  <a:schemeClr val="tx1"/>
                </a:solidFill>
                <a:latin typeface="Tahoma" pitchFamily="34" charset="0"/>
                <a:ea typeface="Tahoma" pitchFamily="34" charset="0"/>
                <a:cs typeface="Tahoma" pitchFamily="34" charset="0"/>
              </a:rPr>
              <a:t>حقل الاسم: </a:t>
            </a:r>
            <a:r>
              <a:rPr lang="ar-EG" sz="1400" kern="1200" dirty="0">
                <a:solidFill>
                  <a:schemeClr val="tx1"/>
                </a:solidFill>
                <a:latin typeface="Tahoma" pitchFamily="34" charset="0"/>
                <a:ea typeface="Tahoma" pitchFamily="34" charset="0"/>
                <a:cs typeface="Tahoma" pitchFamily="34" charset="0"/>
              </a:rPr>
              <a:t>يعرض الشريط الأزرق العلوي اسم النافذة في </a:t>
            </a:r>
            <a:r>
              <a:rPr lang="ar-EG" sz="1400" dirty="0">
                <a:solidFill>
                  <a:schemeClr val="tx1"/>
                </a:solidFill>
                <a:latin typeface="Tahoma" pitchFamily="34" charset="0"/>
                <a:ea typeface="Tahoma" pitchFamily="34" charset="0"/>
                <a:cs typeface="Tahoma" pitchFamily="34" charset="0"/>
              </a:rPr>
              <a:t>الركن الأيسر. وفي أقصى يمين الشريط يوجد ثلاثة أزرار:</a:t>
            </a:r>
            <a:endParaRPr lang="ar-EG" sz="1400" b="0" i="0" u="none" kern="1200" dirty="0">
              <a:solidFill>
                <a:schemeClr val="tx1"/>
              </a:solidFill>
              <a:latin typeface="Tahoma" pitchFamily="34" charset="0"/>
              <a:ea typeface="Tahoma" pitchFamily="34" charset="0"/>
              <a:cs typeface="Tahoma" pitchFamily="34" charset="0"/>
            </a:endParaRPr>
          </a:p>
          <a:p>
            <a:pPr indent="3175" algn="r" rtl="1" eaLnBrk="1" hangingPunct="1">
              <a:buClr>
                <a:schemeClr val="tx1"/>
              </a:buClr>
              <a:buSzPct val="80000"/>
              <a:buNone/>
              <a:defRPr/>
            </a:pPr>
            <a:r>
              <a:rPr lang="ar-EG" sz="1400" i="1" kern="1200" dirty="0">
                <a:solidFill>
                  <a:schemeClr val="tx1"/>
                </a:solidFill>
                <a:latin typeface="Tahoma" pitchFamily="34" charset="0"/>
                <a:ea typeface="Tahoma" pitchFamily="34" charset="0"/>
                <a:cs typeface="Tahoma" pitchFamily="34" charset="0"/>
              </a:rPr>
              <a:t>تصغير: </a:t>
            </a:r>
            <a:r>
              <a:rPr lang="ar-EG" sz="1400" kern="1200" dirty="0">
                <a:solidFill>
                  <a:schemeClr val="tx1"/>
                </a:solidFill>
                <a:latin typeface="Tahoma" pitchFamily="34" charset="0"/>
                <a:ea typeface="Tahoma" pitchFamily="34" charset="0"/>
                <a:cs typeface="Tahoma" pitchFamily="34" charset="0"/>
              </a:rPr>
              <a:t>تختفي النافذة من سطح المكتب ولا تظهر إلا في شكل زر على شريط المهام.</a:t>
            </a:r>
          </a:p>
          <a:p>
            <a:pPr indent="3175" algn="r" rtl="1" eaLnBrk="1" hangingPunct="1">
              <a:buClr>
                <a:schemeClr val="tx1"/>
              </a:buClr>
              <a:buSzPct val="80000"/>
              <a:buNone/>
              <a:defRPr/>
            </a:pPr>
            <a:r>
              <a:rPr lang="ar-EG" sz="1400" i="1" dirty="0">
                <a:solidFill>
                  <a:schemeClr val="tx1"/>
                </a:solidFill>
                <a:latin typeface="Tahoma" pitchFamily="34" charset="0"/>
                <a:ea typeface="Tahoma" pitchFamily="34" charset="0"/>
                <a:cs typeface="Tahoma" pitchFamily="34" charset="0"/>
              </a:rPr>
              <a:t>تكبير: </a:t>
            </a:r>
            <a:r>
              <a:rPr lang="ar-EG" sz="1400" dirty="0">
                <a:solidFill>
                  <a:schemeClr val="tx1"/>
                </a:solidFill>
                <a:latin typeface="Tahoma" pitchFamily="34" charset="0"/>
                <a:ea typeface="Tahoma" pitchFamily="34" charset="0"/>
                <a:cs typeface="Tahoma" pitchFamily="34" charset="0"/>
              </a:rPr>
              <a:t>تملأ النافذة كامل الشاشة. </a:t>
            </a:r>
            <a:r>
              <a:rPr lang="ar-EG" sz="1400" i="1" dirty="0">
                <a:solidFill>
                  <a:schemeClr val="tx1"/>
                </a:solidFill>
                <a:latin typeface="Tahoma" pitchFamily="34" charset="0"/>
                <a:ea typeface="Tahoma" pitchFamily="34" charset="0"/>
                <a:cs typeface="Tahoma" pitchFamily="34" charset="0"/>
              </a:rPr>
              <a:t>استعادة: </a:t>
            </a:r>
            <a:r>
              <a:rPr lang="ar-EG" sz="1400" dirty="0">
                <a:solidFill>
                  <a:schemeClr val="tx1"/>
                </a:solidFill>
                <a:latin typeface="Tahoma" pitchFamily="34" charset="0"/>
                <a:ea typeface="Tahoma" pitchFamily="34" charset="0"/>
                <a:cs typeface="Tahoma" pitchFamily="34" charset="0"/>
              </a:rPr>
              <a:t>تغيير الحجم بسحب حد النافذة إلى الداخل أو الخارج.</a:t>
            </a:r>
          </a:p>
          <a:p>
            <a:pPr indent="3175" algn="r" rtl="1" eaLnBrk="1" hangingPunct="1">
              <a:buClr>
                <a:schemeClr val="tx1"/>
              </a:buClr>
              <a:buSzPct val="80000"/>
              <a:buNone/>
              <a:defRPr/>
            </a:pPr>
            <a:r>
              <a:rPr lang="ar-EG" sz="1400" i="1" kern="1200" dirty="0">
                <a:solidFill>
                  <a:schemeClr val="tx1"/>
                </a:solidFill>
                <a:latin typeface="Tahoma" pitchFamily="34" charset="0"/>
                <a:ea typeface="Tahoma" pitchFamily="34" charset="0"/>
                <a:cs typeface="Tahoma" pitchFamily="34" charset="0"/>
              </a:rPr>
              <a:t>غلق: </a:t>
            </a:r>
            <a:r>
              <a:rPr lang="ar-EG" sz="1400" kern="1200" dirty="0">
                <a:solidFill>
                  <a:schemeClr val="tx1"/>
                </a:solidFill>
                <a:latin typeface="Tahoma" pitchFamily="34" charset="0"/>
                <a:ea typeface="Tahoma" pitchFamily="34" charset="0"/>
                <a:cs typeface="Tahoma" pitchFamily="34" charset="0"/>
              </a:rPr>
              <a:t>تختفي النافذة من على كل من سطح المكتب وشريط المهام.</a:t>
            </a:r>
            <a:endParaRPr lang="en" sz="1400" b="0" i="0" u="none" kern="1200" dirty="0">
              <a:solidFill>
                <a:schemeClr val="tx1"/>
              </a:solidFill>
              <a:latin typeface="Tahoma" pitchFamily="34" charset="0"/>
              <a:ea typeface="Tahoma" pitchFamily="34" charset="0"/>
              <a:cs typeface="Tahoma" pitchFamily="34" charset="0"/>
            </a:endParaRPr>
          </a:p>
          <a:p>
            <a:pPr algn="r" rtl="1" eaLnBrk="1" hangingPunct="1">
              <a:buClr>
                <a:schemeClr val="tx1"/>
              </a:buClr>
              <a:buSzPct val="80000"/>
              <a:defRPr/>
            </a:pPr>
            <a:r>
              <a:rPr lang="ar-EG" sz="1400" b="1" dirty="0">
                <a:solidFill>
                  <a:schemeClr val="tx1"/>
                </a:solidFill>
                <a:latin typeface="Tahoma" pitchFamily="34" charset="0"/>
                <a:ea typeface="Tahoma" pitchFamily="34" charset="0"/>
                <a:cs typeface="Tahoma" pitchFamily="34" charset="0"/>
              </a:rPr>
              <a:t>شريط القوائم: </a:t>
            </a:r>
            <a:r>
              <a:rPr lang="ar-EG" sz="1400" dirty="0">
                <a:solidFill>
                  <a:schemeClr val="tx1"/>
                </a:solidFill>
                <a:latin typeface="Tahoma" pitchFamily="34" charset="0"/>
                <a:ea typeface="Tahoma" pitchFamily="34" charset="0"/>
                <a:cs typeface="Tahoma" pitchFamily="34" charset="0"/>
              </a:rPr>
              <a:t>يحتوي على عناصر يمكنك النقر عليها ثم إجراء عمليات داخل البرنامج.</a:t>
            </a:r>
          </a:p>
          <a:p>
            <a:pPr algn="r" rtl="1" eaLnBrk="1" hangingPunct="1">
              <a:buClr>
                <a:schemeClr val="tx1"/>
              </a:buClr>
              <a:buSzPct val="80000"/>
              <a:defRPr/>
            </a:pPr>
            <a:r>
              <a:rPr lang="ar-EG" sz="1400" b="1" i="0" u="none" kern="1200" dirty="0">
                <a:solidFill>
                  <a:schemeClr val="tx1"/>
                </a:solidFill>
                <a:latin typeface="Tahoma" pitchFamily="34" charset="0"/>
                <a:ea typeface="Tahoma" pitchFamily="34" charset="0"/>
                <a:cs typeface="Tahoma" pitchFamily="34" charset="0"/>
              </a:rPr>
              <a:t>مساحة العمل: </a:t>
            </a:r>
            <a:r>
              <a:rPr lang="ar-EG" sz="1400" b="0" i="0" u="none" kern="1200" dirty="0">
                <a:solidFill>
                  <a:schemeClr val="tx1"/>
                </a:solidFill>
                <a:latin typeface="Tahoma" pitchFamily="34" charset="0"/>
                <a:ea typeface="Tahoma" pitchFamily="34" charset="0"/>
                <a:cs typeface="Tahoma" pitchFamily="34" charset="0"/>
              </a:rPr>
              <a:t>المساحة البيضاء من النافذة التي تُعرض فيها المحتويات.</a:t>
            </a:r>
          </a:p>
          <a:p>
            <a:pPr algn="r" rtl="1" eaLnBrk="1" hangingPunct="1">
              <a:buClr>
                <a:schemeClr val="tx1"/>
              </a:buClr>
              <a:buSzPct val="80000"/>
              <a:defRPr/>
            </a:pPr>
            <a:r>
              <a:rPr lang="ar-EG" sz="1400" b="1" i="0" u="none" kern="1200" dirty="0">
                <a:solidFill>
                  <a:schemeClr val="tx1"/>
                </a:solidFill>
                <a:latin typeface="Tahoma" pitchFamily="34" charset="0"/>
                <a:ea typeface="Tahoma" pitchFamily="34" charset="0"/>
                <a:cs typeface="Tahoma" pitchFamily="34" charset="0"/>
              </a:rPr>
              <a:t>شريط الأدوات: </a:t>
            </a:r>
            <a:r>
              <a:rPr lang="ar-EG" sz="1400" b="0" i="0" u="none" kern="1200" dirty="0">
                <a:solidFill>
                  <a:schemeClr val="tx1"/>
                </a:solidFill>
                <a:latin typeface="Tahoma" pitchFamily="34" charset="0"/>
                <a:ea typeface="Tahoma" pitchFamily="34" charset="0"/>
                <a:cs typeface="Tahoma" pitchFamily="34" charset="0"/>
              </a:rPr>
              <a:t>الأدوات التي تساعدنا على العمل بمحتوي النافذة المفتوحة.</a:t>
            </a:r>
          </a:p>
          <a:p>
            <a:pPr algn="r" rtl="1" eaLnBrk="1" hangingPunct="1">
              <a:buClr>
                <a:schemeClr val="tx1"/>
              </a:buClr>
              <a:buSzPct val="80000"/>
              <a:defRPr/>
            </a:pPr>
            <a:r>
              <a:rPr lang="ar-EG" sz="1400" b="1" i="0" u="none" kern="1200" dirty="0">
                <a:solidFill>
                  <a:schemeClr val="tx1"/>
                </a:solidFill>
                <a:latin typeface="Tahoma" pitchFamily="34" charset="0"/>
                <a:ea typeface="Tahoma" pitchFamily="34" charset="0"/>
                <a:cs typeface="Tahoma" pitchFamily="34" charset="0"/>
              </a:rPr>
              <a:t>شريط المعلومات: </a:t>
            </a:r>
            <a:r>
              <a:rPr lang="ar-EG" sz="1400" b="0" i="0" u="none" kern="1200" dirty="0">
                <a:solidFill>
                  <a:schemeClr val="tx1"/>
                </a:solidFill>
                <a:latin typeface="Tahoma" pitchFamily="34" charset="0"/>
                <a:ea typeface="Tahoma" pitchFamily="34" charset="0"/>
                <a:cs typeface="Tahoma" pitchFamily="34" charset="0"/>
              </a:rPr>
              <a:t>هو شريط في الجزء السفلي من النافذة يتضمن معلومات عن النافذة المفتوحة.</a:t>
            </a:r>
            <a:endParaRPr lang="en" sz="1400" b="0" i="0" u="none" kern="1200" dirty="0">
              <a:solidFill>
                <a:schemeClr val="tx1"/>
              </a:solidFill>
              <a:latin typeface="Tahoma" pitchFamily="34" charset="0"/>
              <a:ea typeface="Tahoma" pitchFamily="34" charset="0"/>
              <a:cs typeface="Tahoma" pitchFamily="34" charset="0"/>
            </a:endParaRPr>
          </a:p>
        </p:txBody>
      </p:sp>
      <p:pic>
        <p:nvPicPr>
          <p:cNvPr id="123911" name="Picture 11"/>
          <p:cNvPicPr>
            <a:picLocks noGrp="1" noChangeAspect="1" noChangeArrowheads="1"/>
          </p:cNvPicPr>
          <p:nvPr>
            <p:ph sz="half" idx="4294967295"/>
          </p:nvPr>
        </p:nvPicPr>
        <p:blipFill>
          <a:blip r:embed="rId2" cstate="print"/>
          <a:srcRect/>
          <a:stretch>
            <a:fillRect/>
          </a:stretch>
        </p:blipFill>
        <p:spPr>
          <a:xfrm>
            <a:off x="899592" y="3384500"/>
            <a:ext cx="7272338" cy="3644900"/>
          </a:xfrm>
        </p:spPr>
      </p:pic>
      <p:sp>
        <p:nvSpPr>
          <p:cNvPr id="123912" name="Oval 8"/>
          <p:cNvSpPr>
            <a:spLocks noChangeArrowheads="1"/>
          </p:cNvSpPr>
          <p:nvPr/>
        </p:nvSpPr>
        <p:spPr bwMode="auto">
          <a:xfrm>
            <a:off x="7199784" y="3284984"/>
            <a:ext cx="862013" cy="574675"/>
          </a:xfrm>
          <a:prstGeom prst="ellipse">
            <a:avLst/>
          </a:prstGeom>
          <a:solidFill>
            <a:schemeClr val="accent1">
              <a:alpha val="0"/>
            </a:schemeClr>
          </a:solidFill>
          <a:ln w="50800" algn="ctr">
            <a:solidFill>
              <a:schemeClr val="hlink"/>
            </a:solidFill>
            <a:round/>
            <a:headEnd/>
            <a:tailEn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123915" name="Line 11"/>
          <p:cNvSpPr>
            <a:spLocks noChangeShapeType="1"/>
          </p:cNvSpPr>
          <p:nvPr/>
        </p:nvSpPr>
        <p:spPr bwMode="auto">
          <a:xfrm>
            <a:off x="499578" y="3717032"/>
            <a:ext cx="576064" cy="0"/>
          </a:xfrm>
          <a:prstGeom prst="line">
            <a:avLst/>
          </a:prstGeom>
          <a:noFill/>
          <a:ln w="63500">
            <a:solidFill>
              <a:schemeClr val="accent1"/>
            </a:solidFill>
            <a:round/>
            <a:headEnd/>
            <a:tailEnd type="triangle" w="med" len="me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123916" name="Line 12"/>
          <p:cNvSpPr>
            <a:spLocks noChangeShapeType="1"/>
          </p:cNvSpPr>
          <p:nvPr/>
        </p:nvSpPr>
        <p:spPr bwMode="auto">
          <a:xfrm>
            <a:off x="499577" y="3573016"/>
            <a:ext cx="576585" cy="0"/>
          </a:xfrm>
          <a:prstGeom prst="line">
            <a:avLst/>
          </a:prstGeom>
          <a:noFill/>
          <a:ln w="63500">
            <a:solidFill>
              <a:schemeClr val="accent1"/>
            </a:solidFill>
            <a:round/>
            <a:headEnd/>
            <a:tailEnd type="triangle" w="med" len="me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123917" name="Line 13"/>
          <p:cNvSpPr>
            <a:spLocks noChangeShapeType="1"/>
          </p:cNvSpPr>
          <p:nvPr/>
        </p:nvSpPr>
        <p:spPr bwMode="auto">
          <a:xfrm>
            <a:off x="499578" y="3933056"/>
            <a:ext cx="576064" cy="0"/>
          </a:xfrm>
          <a:prstGeom prst="line">
            <a:avLst/>
          </a:prstGeom>
          <a:noFill/>
          <a:ln w="63500">
            <a:solidFill>
              <a:schemeClr val="accent1"/>
            </a:solidFill>
            <a:round/>
            <a:headEnd/>
            <a:tailEnd type="triangle" w="med" len="me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123918" name="Line 14"/>
          <p:cNvSpPr>
            <a:spLocks noChangeShapeType="1"/>
          </p:cNvSpPr>
          <p:nvPr/>
        </p:nvSpPr>
        <p:spPr bwMode="auto">
          <a:xfrm>
            <a:off x="539552" y="6597352"/>
            <a:ext cx="576585" cy="144761"/>
          </a:xfrm>
          <a:prstGeom prst="line">
            <a:avLst/>
          </a:prstGeom>
          <a:noFill/>
          <a:ln w="63500">
            <a:solidFill>
              <a:schemeClr val="accent1"/>
            </a:solidFill>
            <a:round/>
            <a:headEnd/>
            <a:tailEnd type="triangle" w="med" len="me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36876" name="AutoShape 12"/>
          <p:cNvSpPr>
            <a:spLocks noChangeArrowheads="1"/>
          </p:cNvSpPr>
          <p:nvPr/>
        </p:nvSpPr>
        <p:spPr bwMode="auto">
          <a:xfrm>
            <a:off x="2051720" y="5661248"/>
            <a:ext cx="4824536" cy="442674"/>
          </a:xfrm>
          <a:prstGeom prst="roundRect">
            <a:avLst>
              <a:gd name="adj" fmla="val 16667"/>
            </a:avLst>
          </a:prstGeom>
          <a:solidFill>
            <a:schemeClr val="accent1">
              <a:alpha val="0"/>
            </a:schemeClr>
          </a:solidFill>
          <a:ln w="381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2407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heel(4)">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box(in)">
                                      <p:cBhvr>
                                        <p:cTn id="12" dur="500"/>
                                        <p:tgtEl>
                                          <p:spTgt spid="1239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box(in)">
                                      <p:cBhvr>
                                        <p:cTn id="17" dur="500"/>
                                        <p:tgtEl>
                                          <p:spTgt spid="1239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909">
                                            <p:txEl>
                                              <p:pRg st="2" end="2"/>
                                            </p:txEl>
                                          </p:spTgt>
                                        </p:tgtEl>
                                        <p:attrNameLst>
                                          <p:attrName>style.visibility</p:attrName>
                                        </p:attrNameLst>
                                      </p:cBhvr>
                                      <p:to>
                                        <p:strVal val="visible"/>
                                      </p:to>
                                    </p:set>
                                    <p:animEffect transition="in" filter="box(in)">
                                      <p:cBhvr>
                                        <p:cTn id="22" dur="500"/>
                                        <p:tgtEl>
                                          <p:spTgt spid="1239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3909">
                                            <p:txEl>
                                              <p:pRg st="3" end="3"/>
                                            </p:txEl>
                                          </p:spTgt>
                                        </p:tgtEl>
                                        <p:attrNameLst>
                                          <p:attrName>style.visibility</p:attrName>
                                        </p:attrNameLst>
                                      </p:cBhvr>
                                      <p:to>
                                        <p:strVal val="visible"/>
                                      </p:to>
                                    </p:set>
                                    <p:animEffect transition="in" filter="box(in)">
                                      <p:cBhvr>
                                        <p:cTn id="27" dur="500"/>
                                        <p:tgtEl>
                                          <p:spTgt spid="12390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3909">
                                            <p:txEl>
                                              <p:pRg st="4" end="4"/>
                                            </p:txEl>
                                          </p:spTgt>
                                        </p:tgtEl>
                                        <p:attrNameLst>
                                          <p:attrName>style.visibility</p:attrName>
                                        </p:attrNameLst>
                                      </p:cBhvr>
                                      <p:to>
                                        <p:strVal val="visible"/>
                                      </p:to>
                                    </p:set>
                                    <p:animEffect transition="in" filter="box(in)">
                                      <p:cBhvr>
                                        <p:cTn id="32" dur="500"/>
                                        <p:tgtEl>
                                          <p:spTgt spid="12390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3909">
                                            <p:txEl>
                                              <p:pRg st="5" end="5"/>
                                            </p:txEl>
                                          </p:spTgt>
                                        </p:tgtEl>
                                        <p:attrNameLst>
                                          <p:attrName>style.visibility</p:attrName>
                                        </p:attrNameLst>
                                      </p:cBhvr>
                                      <p:to>
                                        <p:strVal val="visible"/>
                                      </p:to>
                                    </p:set>
                                    <p:animEffect transition="in" filter="box(in)">
                                      <p:cBhvr>
                                        <p:cTn id="37" dur="500"/>
                                        <p:tgtEl>
                                          <p:spTgt spid="12390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3916"/>
                                        </p:tgtEl>
                                        <p:attrNameLst>
                                          <p:attrName>style.visibility</p:attrName>
                                        </p:attrNameLst>
                                      </p:cBhvr>
                                      <p:to>
                                        <p:strVal val="visible"/>
                                      </p:to>
                                    </p:set>
                                    <p:anim calcmode="lin" valueType="num">
                                      <p:cBhvr additive="base">
                                        <p:cTn id="42" dur="500" fill="hold"/>
                                        <p:tgtEl>
                                          <p:spTgt spid="123916"/>
                                        </p:tgtEl>
                                        <p:attrNameLst>
                                          <p:attrName>ppt_x</p:attrName>
                                        </p:attrNameLst>
                                      </p:cBhvr>
                                      <p:tavLst>
                                        <p:tav tm="0">
                                          <p:val>
                                            <p:strVal val="#ppt_x"/>
                                          </p:val>
                                        </p:tav>
                                        <p:tav tm="100000">
                                          <p:val>
                                            <p:strVal val="#ppt_x"/>
                                          </p:val>
                                        </p:tav>
                                      </p:tavLst>
                                    </p:anim>
                                    <p:anim calcmode="lin" valueType="num">
                                      <p:cBhvr additive="base">
                                        <p:cTn id="43"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3912"/>
                                        </p:tgtEl>
                                        <p:attrNameLst>
                                          <p:attrName>style.visibility</p:attrName>
                                        </p:attrNameLst>
                                      </p:cBhvr>
                                      <p:to>
                                        <p:strVal val="visible"/>
                                      </p:to>
                                    </p:set>
                                    <p:anim calcmode="lin" valueType="num">
                                      <p:cBhvr additive="base">
                                        <p:cTn id="48" dur="500" fill="hold"/>
                                        <p:tgtEl>
                                          <p:spTgt spid="123912"/>
                                        </p:tgtEl>
                                        <p:attrNameLst>
                                          <p:attrName>ppt_x</p:attrName>
                                        </p:attrNameLst>
                                      </p:cBhvr>
                                      <p:tavLst>
                                        <p:tav tm="0">
                                          <p:val>
                                            <p:strVal val="#ppt_x"/>
                                          </p:val>
                                        </p:tav>
                                        <p:tav tm="100000">
                                          <p:val>
                                            <p:strVal val="#ppt_x"/>
                                          </p:val>
                                        </p:tav>
                                      </p:tavLst>
                                    </p:anim>
                                    <p:anim calcmode="lin" valueType="num">
                                      <p:cBhvr additive="base">
                                        <p:cTn id="49"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23909">
                                            <p:txEl>
                                              <p:pRg st="6" end="6"/>
                                            </p:txEl>
                                          </p:spTgt>
                                        </p:tgtEl>
                                        <p:attrNameLst>
                                          <p:attrName>style.visibility</p:attrName>
                                        </p:attrNameLst>
                                      </p:cBhvr>
                                      <p:to>
                                        <p:strVal val="visible"/>
                                      </p:to>
                                    </p:set>
                                    <p:animEffect transition="in" filter="box(in)">
                                      <p:cBhvr>
                                        <p:cTn id="54" dur="500"/>
                                        <p:tgtEl>
                                          <p:spTgt spid="12390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23909">
                                            <p:txEl>
                                              <p:pRg st="7" end="7"/>
                                            </p:txEl>
                                          </p:spTgt>
                                        </p:tgtEl>
                                        <p:attrNameLst>
                                          <p:attrName>style.visibility</p:attrName>
                                        </p:attrNameLst>
                                      </p:cBhvr>
                                      <p:to>
                                        <p:strVal val="visible"/>
                                      </p:to>
                                    </p:set>
                                    <p:animEffect transition="in" filter="box(in)">
                                      <p:cBhvr>
                                        <p:cTn id="59" dur="500"/>
                                        <p:tgtEl>
                                          <p:spTgt spid="123909">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23909">
                                            <p:txEl>
                                              <p:pRg st="8" end="8"/>
                                            </p:txEl>
                                          </p:spTgt>
                                        </p:tgtEl>
                                        <p:attrNameLst>
                                          <p:attrName>style.visibility</p:attrName>
                                        </p:attrNameLst>
                                      </p:cBhvr>
                                      <p:to>
                                        <p:strVal val="visible"/>
                                      </p:to>
                                    </p:set>
                                    <p:animEffect transition="in" filter="box(in)">
                                      <p:cBhvr>
                                        <p:cTn id="64" dur="500"/>
                                        <p:tgtEl>
                                          <p:spTgt spid="123909">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23909">
                                            <p:txEl>
                                              <p:pRg st="9" end="9"/>
                                            </p:txEl>
                                          </p:spTgt>
                                        </p:tgtEl>
                                        <p:attrNameLst>
                                          <p:attrName>style.visibility</p:attrName>
                                        </p:attrNameLst>
                                      </p:cBhvr>
                                      <p:to>
                                        <p:strVal val="visible"/>
                                      </p:to>
                                    </p:set>
                                    <p:animEffect transition="in" filter="box(in)">
                                      <p:cBhvr>
                                        <p:cTn id="69" dur="500"/>
                                        <p:tgtEl>
                                          <p:spTgt spid="123909">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3915"/>
                                        </p:tgtEl>
                                        <p:attrNameLst>
                                          <p:attrName>style.visibility</p:attrName>
                                        </p:attrNameLst>
                                      </p:cBhvr>
                                      <p:to>
                                        <p:strVal val="visible"/>
                                      </p:to>
                                    </p:set>
                                    <p:anim calcmode="lin" valueType="num">
                                      <p:cBhvr additive="base">
                                        <p:cTn id="74" dur="500" fill="hold"/>
                                        <p:tgtEl>
                                          <p:spTgt spid="123915"/>
                                        </p:tgtEl>
                                        <p:attrNameLst>
                                          <p:attrName>ppt_x</p:attrName>
                                        </p:attrNameLst>
                                      </p:cBhvr>
                                      <p:tavLst>
                                        <p:tav tm="0">
                                          <p:val>
                                            <p:strVal val="#ppt_x"/>
                                          </p:val>
                                        </p:tav>
                                        <p:tav tm="100000">
                                          <p:val>
                                            <p:strVal val="#ppt_x"/>
                                          </p:val>
                                        </p:tav>
                                      </p:tavLst>
                                    </p:anim>
                                    <p:anim calcmode="lin" valueType="num">
                                      <p:cBhvr additive="base">
                                        <p:cTn id="75"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6876"/>
                                        </p:tgtEl>
                                        <p:attrNameLst>
                                          <p:attrName>style.visibility</p:attrName>
                                        </p:attrNameLst>
                                      </p:cBhvr>
                                      <p:to>
                                        <p:strVal val="visible"/>
                                      </p:to>
                                    </p:set>
                                    <p:anim calcmode="lin" valueType="num">
                                      <p:cBhvr additive="base">
                                        <p:cTn id="80" dur="500" fill="hold"/>
                                        <p:tgtEl>
                                          <p:spTgt spid="36876"/>
                                        </p:tgtEl>
                                        <p:attrNameLst>
                                          <p:attrName>ppt_x</p:attrName>
                                        </p:attrNameLst>
                                      </p:cBhvr>
                                      <p:tavLst>
                                        <p:tav tm="0">
                                          <p:val>
                                            <p:strVal val="#ppt_x"/>
                                          </p:val>
                                        </p:tav>
                                        <p:tav tm="100000">
                                          <p:val>
                                            <p:strVal val="#ppt_x"/>
                                          </p:val>
                                        </p:tav>
                                      </p:tavLst>
                                    </p:anim>
                                    <p:anim calcmode="lin" valueType="num">
                                      <p:cBhvr additive="base">
                                        <p:cTn id="81"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23917"/>
                                        </p:tgtEl>
                                        <p:attrNameLst>
                                          <p:attrName>style.visibility</p:attrName>
                                        </p:attrNameLst>
                                      </p:cBhvr>
                                      <p:to>
                                        <p:strVal val="visible"/>
                                      </p:to>
                                    </p:set>
                                    <p:anim calcmode="lin" valueType="num">
                                      <p:cBhvr additive="base">
                                        <p:cTn id="86" dur="500" fill="hold"/>
                                        <p:tgtEl>
                                          <p:spTgt spid="123917"/>
                                        </p:tgtEl>
                                        <p:attrNameLst>
                                          <p:attrName>ppt_x</p:attrName>
                                        </p:attrNameLst>
                                      </p:cBhvr>
                                      <p:tavLst>
                                        <p:tav tm="0">
                                          <p:val>
                                            <p:strVal val="#ppt_x"/>
                                          </p:val>
                                        </p:tav>
                                        <p:tav tm="100000">
                                          <p:val>
                                            <p:strVal val="#ppt_x"/>
                                          </p:val>
                                        </p:tav>
                                      </p:tavLst>
                                    </p:anim>
                                    <p:anim calcmode="lin" valueType="num">
                                      <p:cBhvr additive="base">
                                        <p:cTn id="87"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23918"/>
                                        </p:tgtEl>
                                        <p:attrNameLst>
                                          <p:attrName>style.visibility</p:attrName>
                                        </p:attrNameLst>
                                      </p:cBhvr>
                                      <p:to>
                                        <p:strVal val="visible"/>
                                      </p:to>
                                    </p:set>
                                    <p:anim calcmode="lin" valueType="num">
                                      <p:cBhvr additive="base">
                                        <p:cTn id="92" dur="500" fill="hold"/>
                                        <p:tgtEl>
                                          <p:spTgt spid="123918"/>
                                        </p:tgtEl>
                                        <p:attrNameLst>
                                          <p:attrName>ppt_x</p:attrName>
                                        </p:attrNameLst>
                                      </p:cBhvr>
                                      <p:tavLst>
                                        <p:tav tm="0">
                                          <p:val>
                                            <p:strVal val="#ppt_x"/>
                                          </p:val>
                                        </p:tav>
                                        <p:tav tm="100000">
                                          <p:val>
                                            <p:strVal val="#ppt_x"/>
                                          </p:val>
                                        </p:tav>
                                      </p:tavLst>
                                    </p:anim>
                                    <p:anim calcmode="lin" valueType="num">
                                      <p:cBhvr additive="base">
                                        <p:cTn id="9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uiExpand="1" build="p"/>
      <p:bldP spid="123912" grpId="0" uiExpand="1" animBg="1"/>
      <p:bldP spid="123915" grpId="0" uiExpand="1" animBg="1"/>
      <p:bldP spid="123917" grpId="0" uiExpand="1" animBg="1"/>
      <p:bldP spid="123918" grpId="0" animBg="1"/>
      <p:bldP spid="36876" grpId="0" uiExpan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idx="4294967295"/>
          </p:nvPr>
        </p:nvSpPr>
        <p:spPr>
          <a:xfrm>
            <a:off x="0" y="0"/>
            <a:ext cx="8229600" cy="836613"/>
          </a:xfrm>
        </p:spPr>
        <p:txBody>
          <a:bodyPr anchor="ctr" anchorCtr="1"/>
          <a:lstStyle/>
          <a:p>
            <a:pPr rtl="1" eaLnBrk="1" hangingPunct="1">
              <a:defRPr/>
            </a:pPr>
            <a:r>
              <a:rPr lang="ar-EG" b="0" i="0" u="none" dirty="0">
                <a:solidFill>
                  <a:schemeClr val="accent1"/>
                </a:solidFill>
                <a:latin typeface="Tahoma" pitchFamily="34" charset="0"/>
                <a:ea typeface="Tahoma" pitchFamily="34" charset="0"/>
                <a:cs typeface="Tahoma" pitchFamily="34" charset="0"/>
              </a:rPr>
              <a:t>الكمبيوتر </a:t>
            </a:r>
            <a:r>
              <a:rPr lang="en" b="0" i="0" u="none" dirty="0">
                <a:solidFill>
                  <a:schemeClr val="accent1"/>
                </a:solidFill>
                <a:latin typeface="Tahoma" pitchFamily="34" charset="0"/>
                <a:ea typeface="Tahoma" pitchFamily="34" charset="0"/>
                <a:cs typeface="Tahoma" pitchFamily="34" charset="0"/>
              </a:rPr>
              <a:t> </a:t>
            </a:r>
            <a:endParaRPr lang="en" dirty="0">
              <a:solidFill>
                <a:schemeClr val="accent1"/>
              </a:solidFill>
              <a:latin typeface="Tahoma" pitchFamily="34" charset="0"/>
              <a:ea typeface="Tahoma" pitchFamily="34" charset="0"/>
              <a:cs typeface="Tahoma" pitchFamily="34" charset="0"/>
            </a:endParaRPr>
          </a:p>
        </p:txBody>
      </p:sp>
      <p:sp>
        <p:nvSpPr>
          <p:cNvPr id="125958" name="Rectangle 6"/>
          <p:cNvSpPr>
            <a:spLocks noGrp="1" noChangeArrowheads="1"/>
          </p:cNvSpPr>
          <p:nvPr>
            <p:ph type="body" sz="half" idx="4294967295"/>
          </p:nvPr>
        </p:nvSpPr>
        <p:spPr>
          <a:xfrm>
            <a:off x="4648200" y="692150"/>
            <a:ext cx="4495800" cy="6165850"/>
          </a:xfrm>
          <a:ln>
            <a:noFill/>
          </a:ln>
        </p:spPr>
        <p:style>
          <a:lnRef idx="2">
            <a:schemeClr val="dk1"/>
          </a:lnRef>
          <a:fillRef idx="1">
            <a:schemeClr val="lt1"/>
          </a:fillRef>
          <a:effectRef idx="0">
            <a:schemeClr val="dk1"/>
          </a:effectRef>
          <a:fontRef idx="minor">
            <a:schemeClr val="dk1"/>
          </a:fontRef>
        </p:style>
        <p:txBody>
          <a:bodyPr>
            <a:normAutofit/>
          </a:bodyPr>
          <a:lstStyle/>
          <a:p>
            <a:pPr algn="r" rtl="1" eaLnBrk="1" hangingPunct="1">
              <a:lnSpc>
                <a:spcPct val="80000"/>
              </a:lnSpc>
              <a:buClr>
                <a:schemeClr val="hlink"/>
              </a:buClr>
              <a:buSzPct val="80000"/>
              <a:buNone/>
              <a:defRPr/>
            </a:pPr>
            <a:r>
              <a:rPr lang="en" sz="1800" b="0" i="0" u="none" kern="1200" dirty="0">
                <a:latin typeface="Tahoma" pitchFamily="34" charset="0"/>
                <a:ea typeface="Tahoma" pitchFamily="34" charset="0"/>
                <a:cs typeface="Tahoma" pitchFamily="34" charset="0"/>
              </a:rPr>
              <a:t>	</a:t>
            </a:r>
          </a:p>
          <a:p>
            <a:pPr algn="r" rtl="1">
              <a:lnSpc>
                <a:spcPct val="80000"/>
              </a:lnSpc>
              <a:buClr>
                <a:schemeClr val="tx1"/>
              </a:buClr>
              <a:buSzPct val="80000"/>
              <a:defRPr/>
            </a:pPr>
            <a:r>
              <a:rPr lang="ar-EG" sz="2000" dirty="0">
                <a:latin typeface="Tahoma" pitchFamily="34" charset="0"/>
                <a:ea typeface="Tahoma" pitchFamily="34" charset="0"/>
                <a:cs typeface="Tahoma" pitchFamily="34" charset="0"/>
              </a:rPr>
              <a:t>يعرض محتوى محرك القرص الثابت الخاص بك، ومحرك الأقراص المضغوطة، والقرص المرن، وأجهزة </a:t>
            </a:r>
            <a:r>
              <a:rPr lang="ar-SA" sz="2000" dirty="0">
                <a:latin typeface="Tahoma" pitchFamily="34" charset="0"/>
                <a:ea typeface="Tahoma" pitchFamily="34" charset="0"/>
                <a:cs typeface="Tahoma" pitchFamily="34" charset="0"/>
              </a:rPr>
              <a:t>ا</a:t>
            </a:r>
            <a:r>
              <a:rPr lang="ar-EG" sz="2000" dirty="0">
                <a:latin typeface="Tahoma" pitchFamily="34" charset="0"/>
                <a:ea typeface="Tahoma" pitchFamily="34" charset="0"/>
                <a:cs typeface="Tahoma" pitchFamily="34" charset="0"/>
              </a:rPr>
              <a:t>لشبكة.</a:t>
            </a:r>
            <a:br>
              <a:rPr lang="ar-EG" sz="2000" dirty="0">
                <a:latin typeface="Tahoma" pitchFamily="34" charset="0"/>
                <a:ea typeface="Tahoma" pitchFamily="34" charset="0"/>
                <a:cs typeface="Tahoma" pitchFamily="34" charset="0"/>
              </a:rPr>
            </a:br>
            <a:endParaRPr lang="en" sz="2000" b="0" i="0" u="none" kern="1200" dirty="0">
              <a:latin typeface="Tahoma" pitchFamily="34" charset="0"/>
              <a:ea typeface="Tahoma" pitchFamily="34" charset="0"/>
              <a:cs typeface="Tahoma" pitchFamily="34" charset="0"/>
            </a:endParaRPr>
          </a:p>
          <a:p>
            <a:pPr algn="r" rtl="1"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r" rtl="1" eaLnBrk="1" hangingPunct="1">
              <a:lnSpc>
                <a:spcPct val="80000"/>
              </a:lnSpc>
              <a:buClr>
                <a:schemeClr val="tx1"/>
              </a:buClr>
              <a:buSzPct val="80000"/>
              <a:defRPr/>
            </a:pPr>
            <a:r>
              <a:rPr lang="ar-EG" sz="2000" dirty="0">
                <a:latin typeface="Tahoma" pitchFamily="34" charset="0"/>
                <a:ea typeface="Tahoma" pitchFamily="34" charset="0"/>
                <a:cs typeface="Tahoma" pitchFamily="34" charset="0"/>
              </a:rPr>
              <a:t>لفتح </a:t>
            </a:r>
            <a:r>
              <a:rPr lang="ar-EG" sz="2000" b="1" dirty="0">
                <a:latin typeface="Tahoma" pitchFamily="34" charset="0"/>
                <a:ea typeface="Tahoma" pitchFamily="34" charset="0"/>
                <a:cs typeface="Tahoma" pitchFamily="34" charset="0"/>
              </a:rPr>
              <a:t>الكمبيوتر</a:t>
            </a:r>
            <a:r>
              <a:rPr lang="ar-EG" sz="2000" dirty="0">
                <a:latin typeface="Tahoma" pitchFamily="34" charset="0"/>
                <a:ea typeface="Tahoma" pitchFamily="34" charset="0"/>
                <a:cs typeface="Tahoma" pitchFamily="34" charset="0"/>
              </a:rPr>
              <a:t>، انقر على زر البدء</a:t>
            </a:r>
            <a:r>
              <a:rPr lang="ar-SA" sz="2000" dirty="0">
                <a:latin typeface="Tahoma" pitchFamily="34" charset="0"/>
                <a:ea typeface="Tahoma" pitchFamily="34" charset="0"/>
                <a:cs typeface="Tahoma" pitchFamily="34" charset="0"/>
              </a:rPr>
              <a:t>،</a:t>
            </a:r>
            <a:r>
              <a:rPr lang="ar-EG" sz="2000" dirty="0">
                <a:latin typeface="Tahoma" pitchFamily="34" charset="0"/>
                <a:ea typeface="Tahoma" pitchFamily="34" charset="0"/>
                <a:cs typeface="Tahoma" pitchFamily="34" charset="0"/>
              </a:rPr>
              <a:t> </a:t>
            </a:r>
            <a:r>
              <a:rPr lang="ar-SA" sz="2000" dirty="0">
                <a:latin typeface="Tahoma" pitchFamily="34" charset="0"/>
                <a:ea typeface="Tahoma" pitchFamily="34" charset="0"/>
                <a:cs typeface="Tahoma" pitchFamily="34" charset="0"/>
              </a:rPr>
              <a:t>حيث </a:t>
            </a:r>
            <a:r>
              <a:rPr lang="ar-EG" sz="2000" dirty="0">
                <a:latin typeface="Tahoma" pitchFamily="34" charset="0"/>
                <a:ea typeface="Tahoma" pitchFamily="34" charset="0"/>
                <a:cs typeface="Tahoma" pitchFamily="34" charset="0"/>
              </a:rPr>
              <a:t>يفتح قائمة البدء. ثم انقر على </a:t>
            </a:r>
            <a:r>
              <a:rPr lang="ar-EG" sz="2000" b="1" dirty="0">
                <a:latin typeface="Tahoma" pitchFamily="34" charset="0"/>
                <a:ea typeface="Tahoma" pitchFamily="34" charset="0"/>
                <a:cs typeface="Tahoma" pitchFamily="34" charset="0"/>
              </a:rPr>
              <a:t>الكمبيوتر</a:t>
            </a:r>
            <a:r>
              <a:rPr lang="ar-EG" sz="2000" dirty="0">
                <a:latin typeface="Tahoma" pitchFamily="34" charset="0"/>
                <a:ea typeface="Tahoma" pitchFamily="34" charset="0"/>
                <a:cs typeface="Tahoma" pitchFamily="34" charset="0"/>
              </a:rPr>
              <a:t>.</a:t>
            </a:r>
            <a:endParaRPr lang="en" sz="2000" kern="1200" dirty="0">
              <a:latin typeface="Tahoma" pitchFamily="34" charset="0"/>
              <a:ea typeface="Tahoma" pitchFamily="34" charset="0"/>
              <a:cs typeface="Tahoma" pitchFamily="34" charset="0"/>
            </a:endParaRPr>
          </a:p>
          <a:p>
            <a:pPr algn="r" rtl="1"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r" rtl="1" eaLnBrk="1" hangingPunct="1">
              <a:lnSpc>
                <a:spcPct val="80000"/>
              </a:lnSpc>
              <a:buClr>
                <a:schemeClr val="tx1"/>
              </a:buClr>
              <a:buSzPct val="80000"/>
              <a:defRPr/>
            </a:pPr>
            <a:r>
              <a:rPr lang="ar-EG" sz="2000" dirty="0">
                <a:latin typeface="Tahoma" pitchFamily="34" charset="0"/>
                <a:ea typeface="Tahoma" pitchFamily="34" charset="0"/>
                <a:cs typeface="Tahoma" pitchFamily="34" charset="0"/>
              </a:rPr>
              <a:t>ينقسم محرك القرص الثابت عمومًا إلى قرصين: (</a:t>
            </a:r>
            <a:r>
              <a:rPr lang="en-US" sz="2000" dirty="0">
                <a:latin typeface="Tahoma" pitchFamily="34" charset="0"/>
                <a:ea typeface="Tahoma" pitchFamily="34" charset="0"/>
                <a:cs typeface="Tahoma" pitchFamily="34" charset="0"/>
              </a:rPr>
              <a:t>C:</a:t>
            </a:r>
            <a:r>
              <a:rPr lang="ar-EG" sz="2000" dirty="0">
                <a:latin typeface="Tahoma" pitchFamily="34" charset="0"/>
                <a:ea typeface="Tahoma" pitchFamily="34" charset="0"/>
                <a:cs typeface="Tahoma" pitchFamily="34" charset="0"/>
              </a:rPr>
              <a:t>) و(</a:t>
            </a:r>
            <a:r>
              <a:rPr lang="en-US" sz="2000" dirty="0">
                <a:latin typeface="Tahoma" pitchFamily="34" charset="0"/>
                <a:ea typeface="Tahoma" pitchFamily="34" charset="0"/>
                <a:cs typeface="Tahoma" pitchFamily="34" charset="0"/>
              </a:rPr>
              <a:t>D:</a:t>
            </a:r>
            <a:r>
              <a:rPr lang="ar-EG" sz="2000" dirty="0">
                <a:latin typeface="Tahoma" pitchFamily="34" charset="0"/>
                <a:ea typeface="Tahoma" pitchFamily="34" charset="0"/>
                <a:cs typeface="Tahoma" pitchFamily="34" charset="0"/>
                <a:sym typeface="Wingdings" pitchFamily="2" charset="2"/>
              </a:rPr>
              <a:t>).</a:t>
            </a:r>
            <a:endParaRPr lang="en" sz="2000" b="0" i="0" u="none" kern="1200" dirty="0">
              <a:latin typeface="Tahoma" pitchFamily="34" charset="0"/>
              <a:ea typeface="Tahoma" pitchFamily="34" charset="0"/>
              <a:cs typeface="Tahoma" pitchFamily="34" charset="0"/>
            </a:endParaRPr>
          </a:p>
          <a:p>
            <a:pPr algn="r" rtl="1" eaLnBrk="1" hangingPunct="1">
              <a:lnSpc>
                <a:spcPct val="80000"/>
              </a:lnSpc>
              <a:buClr>
                <a:schemeClr val="tx1"/>
              </a:buClr>
              <a:buSzPct val="80000"/>
              <a:defRPr/>
            </a:pPr>
            <a:endParaRPr lang="en" sz="2000" kern="1200" dirty="0">
              <a:latin typeface="Tahoma" pitchFamily="34" charset="0"/>
              <a:ea typeface="Tahoma" pitchFamily="34" charset="0"/>
              <a:cs typeface="Tahoma" pitchFamily="34" charset="0"/>
            </a:endParaRPr>
          </a:p>
          <a:p>
            <a:pPr algn="r" rtl="1" eaLnBrk="1" hangingPunct="1">
              <a:lnSpc>
                <a:spcPct val="80000"/>
              </a:lnSpc>
              <a:buClr>
                <a:schemeClr val="tx1"/>
              </a:buClr>
              <a:buSzPct val="80000"/>
              <a:defRPr/>
            </a:pPr>
            <a:r>
              <a:rPr lang="ar-EG" sz="2000" dirty="0">
                <a:solidFill>
                  <a:schemeClr val="tx1"/>
                </a:solidFill>
                <a:latin typeface="Tahoma" pitchFamily="34" charset="0"/>
                <a:ea typeface="Tahoma" pitchFamily="34" charset="0"/>
                <a:cs typeface="Tahoma" pitchFamily="34" charset="0"/>
              </a:rPr>
              <a:t>يحمل محرك الأقراص المضغوطة </a:t>
            </a:r>
            <a:r>
              <a:rPr lang="en-US" sz="2000" dirty="0">
                <a:solidFill>
                  <a:schemeClr val="tx1"/>
                </a:solidFill>
                <a:latin typeface="Tahoma" pitchFamily="34" charset="0"/>
                <a:ea typeface="Tahoma" pitchFamily="34" charset="0"/>
                <a:cs typeface="Tahoma" pitchFamily="34" charset="0"/>
              </a:rPr>
              <a:t>CD/DVD</a:t>
            </a:r>
            <a:r>
              <a:rPr lang="ar-EG" sz="2000" dirty="0">
                <a:solidFill>
                  <a:schemeClr val="tx1"/>
                </a:solidFill>
                <a:latin typeface="Tahoma" pitchFamily="34" charset="0"/>
                <a:ea typeface="Tahoma" pitchFamily="34" charset="0"/>
                <a:cs typeface="Tahoma" pitchFamily="34" charset="0"/>
              </a:rPr>
              <a:t> الحرف (</a:t>
            </a:r>
            <a:r>
              <a:rPr lang="en-US" sz="2000" dirty="0">
                <a:solidFill>
                  <a:schemeClr val="tx1"/>
                </a:solidFill>
                <a:latin typeface="Tahoma" pitchFamily="34" charset="0"/>
                <a:ea typeface="Tahoma" pitchFamily="34" charset="0"/>
                <a:cs typeface="Tahoma" pitchFamily="34" charset="0"/>
              </a:rPr>
              <a:t>E:</a:t>
            </a:r>
            <a:r>
              <a:rPr lang="ar-EG" sz="2000" dirty="0">
                <a:solidFill>
                  <a:schemeClr val="tx1"/>
                </a:solidFill>
                <a:latin typeface="Tahoma" pitchFamily="34" charset="0"/>
                <a:ea typeface="Tahoma" pitchFamily="34" charset="0"/>
                <a:cs typeface="Tahoma" pitchFamily="34" charset="0"/>
                <a:sym typeface="Wingdings" pitchFamily="2" charset="2"/>
              </a:rPr>
              <a:t>).</a:t>
            </a:r>
            <a:endParaRPr lang="en" sz="2000" kern="1200" dirty="0">
              <a:solidFill>
                <a:schemeClr val="tx1"/>
              </a:solidFill>
              <a:latin typeface="Tahoma" pitchFamily="34" charset="0"/>
              <a:ea typeface="Tahoma" pitchFamily="34" charset="0"/>
              <a:cs typeface="Tahoma" pitchFamily="34" charset="0"/>
            </a:endParaRPr>
          </a:p>
          <a:p>
            <a:pPr algn="r" rtl="1" eaLnBrk="1" hangingPunct="1">
              <a:lnSpc>
                <a:spcPct val="80000"/>
              </a:lnSpc>
              <a:buClr>
                <a:schemeClr val="tx1"/>
              </a:buClr>
              <a:buSzPct val="80000"/>
              <a:defRPr/>
            </a:pPr>
            <a:endParaRPr lang="en" sz="2000" kern="1200" dirty="0">
              <a:solidFill>
                <a:schemeClr val="tx2">
                  <a:lumMod val="40000"/>
                  <a:lumOff val="60000"/>
                </a:schemeClr>
              </a:solidFill>
              <a:latin typeface="Tahoma" pitchFamily="34" charset="0"/>
              <a:ea typeface="Tahoma" pitchFamily="34" charset="0"/>
              <a:cs typeface="Tahoma" pitchFamily="34" charset="0"/>
            </a:endParaRPr>
          </a:p>
          <a:p>
            <a:pPr algn="r" rtl="1">
              <a:lnSpc>
                <a:spcPct val="80000"/>
              </a:lnSpc>
              <a:buClr>
                <a:schemeClr val="tx1"/>
              </a:buClr>
              <a:buSzPct val="80000"/>
              <a:defRPr/>
            </a:pPr>
            <a:r>
              <a:rPr lang="ar-EG" sz="2000" dirty="0">
                <a:latin typeface="Tahoma" pitchFamily="34" charset="0"/>
                <a:ea typeface="Tahoma" pitchFamily="34" charset="0"/>
                <a:cs typeface="Tahoma" pitchFamily="34" charset="0"/>
              </a:rPr>
              <a:t>ي</a:t>
            </a:r>
            <a:r>
              <a:rPr lang="ar-SA" sz="2000" dirty="0">
                <a:latin typeface="Tahoma" pitchFamily="34" charset="0"/>
                <a:ea typeface="Tahoma" pitchFamily="34" charset="0"/>
                <a:cs typeface="Tahoma" pitchFamily="34" charset="0"/>
              </a:rPr>
              <a:t>مكن</a:t>
            </a:r>
            <a:r>
              <a:rPr lang="ar-EG" sz="2000" dirty="0">
                <a:latin typeface="Tahoma" pitchFamily="34" charset="0"/>
                <a:ea typeface="Tahoma" pitchFamily="34" charset="0"/>
                <a:cs typeface="Tahoma" pitchFamily="34" charset="0"/>
              </a:rPr>
              <a:t> توصيل محركات الأقراص القابلة للإزالة بواسطة جهاز </a:t>
            </a:r>
            <a:r>
              <a:rPr lang="en-US" sz="2000" dirty="0">
                <a:latin typeface="Tahoma" pitchFamily="34" charset="0"/>
                <a:ea typeface="Tahoma" pitchFamily="34" charset="0"/>
                <a:cs typeface="Tahoma" pitchFamily="34" charset="0"/>
              </a:rPr>
              <a:t>USB</a:t>
            </a:r>
            <a:r>
              <a:rPr lang="ar-EG" sz="2000" dirty="0">
                <a:latin typeface="Tahoma" pitchFamily="34" charset="0"/>
                <a:ea typeface="Tahoma" pitchFamily="34" charset="0"/>
                <a:cs typeface="Tahoma" pitchFamily="34" charset="0"/>
              </a:rPr>
              <a:t>. ويُعرض في هذا الحالة وحدة الذاكرة </a:t>
            </a:r>
            <a:r>
              <a:rPr lang="en-US" sz="2000" dirty="0">
                <a:latin typeface="Tahoma" pitchFamily="34" charset="0"/>
                <a:ea typeface="Tahoma" pitchFamily="34" charset="0"/>
                <a:cs typeface="Tahoma" pitchFamily="34" charset="0"/>
              </a:rPr>
              <a:t>USB</a:t>
            </a:r>
            <a:r>
              <a:rPr lang="ar-EG" sz="2000" dirty="0">
                <a:latin typeface="Tahoma" pitchFamily="34" charset="0"/>
                <a:ea typeface="Tahoma" pitchFamily="34" charset="0"/>
                <a:cs typeface="Tahoma" pitchFamily="34" charset="0"/>
              </a:rPr>
              <a:t> تحمل حرف (</a:t>
            </a:r>
            <a:r>
              <a:rPr lang="en-US" sz="2000" dirty="0">
                <a:latin typeface="Tahoma" pitchFamily="34" charset="0"/>
                <a:ea typeface="Tahoma" pitchFamily="34" charset="0"/>
                <a:cs typeface="Tahoma" pitchFamily="34" charset="0"/>
              </a:rPr>
              <a:t>F:</a:t>
            </a:r>
            <a:r>
              <a:rPr lang="ar-EG" sz="2000" dirty="0">
                <a:latin typeface="Tahoma" pitchFamily="34" charset="0"/>
                <a:ea typeface="Tahoma" pitchFamily="34" charset="0"/>
                <a:cs typeface="Tahoma" pitchFamily="34" charset="0"/>
                <a:sym typeface="Wingdings" pitchFamily="2" charset="2"/>
              </a:rPr>
              <a:t>).</a:t>
            </a:r>
            <a:endParaRPr lang="en" sz="2000" b="0" i="0" u="none" kern="1200" dirty="0">
              <a:latin typeface="Tahoma" pitchFamily="34" charset="0"/>
              <a:ea typeface="Tahoma" pitchFamily="34" charset="0"/>
              <a:cs typeface="Tahoma" pitchFamily="34" charset="0"/>
            </a:endParaRPr>
          </a:p>
        </p:txBody>
      </p:sp>
      <p:pic>
        <p:nvPicPr>
          <p:cNvPr id="125959" name="Picture 5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10565" y="1052736"/>
            <a:ext cx="4069760" cy="5472112"/>
          </a:xfrm>
        </p:spPr>
      </p:pic>
      <p:sp>
        <p:nvSpPr>
          <p:cNvPr id="125960" name="Oval 8"/>
          <p:cNvSpPr>
            <a:spLocks noChangeArrowheads="1"/>
          </p:cNvSpPr>
          <p:nvPr/>
        </p:nvSpPr>
        <p:spPr bwMode="auto">
          <a:xfrm>
            <a:off x="2699792" y="3019849"/>
            <a:ext cx="1624434" cy="561975"/>
          </a:xfrm>
          <a:prstGeom prst="ellipse">
            <a:avLst/>
          </a:prstGeom>
          <a:solidFill>
            <a:schemeClr val="accent1">
              <a:alpha val="0"/>
            </a:schemeClr>
          </a:solidFill>
          <a:ln w="381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28" y="1484784"/>
            <a:ext cx="4799958" cy="2698659"/>
          </a:xfrm>
          <a:prstGeom prst="rect">
            <a:avLst/>
          </a:prstGeom>
        </p:spPr>
      </p:pic>
      <p:sp>
        <p:nvSpPr>
          <p:cNvPr id="3" name="Vänster 2"/>
          <p:cNvSpPr/>
          <p:nvPr/>
        </p:nvSpPr>
        <p:spPr>
          <a:xfrm>
            <a:off x="1907704" y="1988840"/>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
        <p:nvSpPr>
          <p:cNvPr id="4" name="Vänster 3"/>
          <p:cNvSpPr/>
          <p:nvPr/>
        </p:nvSpPr>
        <p:spPr>
          <a:xfrm>
            <a:off x="1907704" y="2276872"/>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
        <p:nvSpPr>
          <p:cNvPr id="5" name="Vänster 4"/>
          <p:cNvSpPr/>
          <p:nvPr/>
        </p:nvSpPr>
        <p:spPr>
          <a:xfrm>
            <a:off x="755576" y="3019849"/>
            <a:ext cx="21602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
        <p:nvSpPr>
          <p:cNvPr id="6" name="Vänster 5"/>
          <p:cNvSpPr/>
          <p:nvPr/>
        </p:nvSpPr>
        <p:spPr>
          <a:xfrm>
            <a:off x="755576" y="3140968"/>
            <a:ext cx="36004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
          </a:p>
        </p:txBody>
      </p:sp>
    </p:spTree>
    <p:extLst>
      <p:ext uri="{BB962C8B-B14F-4D97-AF65-F5344CB8AC3E}">
        <p14:creationId xmlns:p14="http://schemas.microsoft.com/office/powerpoint/2010/main" val="27249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fade">
                                      <p:cBhvr>
                                        <p:cTn id="7" dur="1000"/>
                                        <p:tgtEl>
                                          <p:spTgt spid="125959"/>
                                        </p:tgtEl>
                                      </p:cBhvr>
                                    </p:animEffect>
                                    <p:anim calcmode="lin" valueType="num">
                                      <p:cBhvr>
                                        <p:cTn id="8" dur="1000" fill="hold"/>
                                        <p:tgtEl>
                                          <p:spTgt spid="125959"/>
                                        </p:tgtEl>
                                        <p:attrNameLst>
                                          <p:attrName>ppt_x</p:attrName>
                                        </p:attrNameLst>
                                      </p:cBhvr>
                                      <p:tavLst>
                                        <p:tav tm="0">
                                          <p:val>
                                            <p:strVal val="#ppt_x"/>
                                          </p:val>
                                        </p:tav>
                                        <p:tav tm="100000">
                                          <p:val>
                                            <p:strVal val="#ppt_x"/>
                                          </p:val>
                                        </p:tav>
                                      </p:tavLst>
                                    </p:anim>
                                    <p:anim calcmode="lin" valueType="num">
                                      <p:cBhvr>
                                        <p:cTn id="9" dur="1000" fill="hold"/>
                                        <p:tgtEl>
                                          <p:spTgt spid="1259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5958">
                                            <p:bg/>
                                          </p:spTgt>
                                        </p:tgtEl>
                                        <p:attrNameLst>
                                          <p:attrName>style.visibility</p:attrName>
                                        </p:attrNameLst>
                                      </p:cBhvr>
                                      <p:to>
                                        <p:strVal val="visible"/>
                                      </p:to>
                                    </p:set>
                                    <p:anim calcmode="lin" valueType="num">
                                      <p:cBhvr additive="base">
                                        <p:cTn id="14" dur="500" fill="hold"/>
                                        <p:tgtEl>
                                          <p:spTgt spid="12595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5958">
                                            <p:txEl>
                                              <p:pRg st="0" end="0"/>
                                            </p:txEl>
                                          </p:spTgt>
                                        </p:tgtEl>
                                        <p:attrNameLst>
                                          <p:attrName>style.visibility</p:attrName>
                                        </p:attrNameLst>
                                      </p:cBhvr>
                                      <p:to>
                                        <p:strVal val="visible"/>
                                      </p:to>
                                    </p:set>
                                    <p:anim calcmode="lin" valueType="num">
                                      <p:cBhvr additive="base">
                                        <p:cTn id="20" dur="500" fill="hold"/>
                                        <p:tgtEl>
                                          <p:spTgt spid="12595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5958">
                                            <p:txEl>
                                              <p:pRg st="1" end="1"/>
                                            </p:txEl>
                                          </p:spTgt>
                                        </p:tgtEl>
                                        <p:attrNameLst>
                                          <p:attrName>style.visibility</p:attrName>
                                        </p:attrNameLst>
                                      </p:cBhvr>
                                      <p:to>
                                        <p:strVal val="visible"/>
                                      </p:to>
                                    </p:set>
                                    <p:anim calcmode="lin" valueType="num">
                                      <p:cBhvr additive="base">
                                        <p:cTn id="26" dur="500" fill="hold"/>
                                        <p:tgtEl>
                                          <p:spTgt spid="12595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9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5958">
                                            <p:txEl>
                                              <p:pRg st="3" end="3"/>
                                            </p:txEl>
                                          </p:spTgt>
                                        </p:tgtEl>
                                        <p:attrNameLst>
                                          <p:attrName>style.visibility</p:attrName>
                                        </p:attrNameLst>
                                      </p:cBhvr>
                                      <p:to>
                                        <p:strVal val="visible"/>
                                      </p:to>
                                    </p:set>
                                    <p:anim calcmode="lin" valueType="num">
                                      <p:cBhvr additive="base">
                                        <p:cTn id="32" dur="500" fill="hold"/>
                                        <p:tgtEl>
                                          <p:spTgt spid="12595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9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5958">
                                            <p:txEl>
                                              <p:pRg st="5" end="5"/>
                                            </p:txEl>
                                          </p:spTgt>
                                        </p:tgtEl>
                                        <p:attrNameLst>
                                          <p:attrName>style.visibility</p:attrName>
                                        </p:attrNameLst>
                                      </p:cBhvr>
                                      <p:to>
                                        <p:strVal val="visible"/>
                                      </p:to>
                                    </p:set>
                                    <p:anim calcmode="lin" valueType="num">
                                      <p:cBhvr additive="base">
                                        <p:cTn id="38" dur="500" fill="hold"/>
                                        <p:tgtEl>
                                          <p:spTgt spid="12595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59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5958">
                                            <p:txEl>
                                              <p:pRg st="7" end="7"/>
                                            </p:txEl>
                                          </p:spTgt>
                                        </p:tgtEl>
                                        <p:attrNameLst>
                                          <p:attrName>style.visibility</p:attrName>
                                        </p:attrNameLst>
                                      </p:cBhvr>
                                      <p:to>
                                        <p:strVal val="visible"/>
                                      </p:to>
                                    </p:set>
                                    <p:anim calcmode="lin" valueType="num">
                                      <p:cBhvr additive="base">
                                        <p:cTn id="44" dur="500" fill="hold"/>
                                        <p:tgtEl>
                                          <p:spTgt spid="125958">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9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5958">
                                            <p:txEl>
                                              <p:pRg st="9" end="9"/>
                                            </p:txEl>
                                          </p:spTgt>
                                        </p:tgtEl>
                                        <p:attrNameLst>
                                          <p:attrName>style.visibility</p:attrName>
                                        </p:attrNameLst>
                                      </p:cBhvr>
                                      <p:to>
                                        <p:strVal val="visible"/>
                                      </p:to>
                                    </p:set>
                                    <p:anim calcmode="lin" valueType="num">
                                      <p:cBhvr additive="base">
                                        <p:cTn id="50" dur="500" fill="hold"/>
                                        <p:tgtEl>
                                          <p:spTgt spid="125958">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59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build="p" animBg="1"/>
      <p:bldP spid="3" grpId="0" animBg="1"/>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0" y="0"/>
            <a:ext cx="9144000" cy="1143000"/>
          </a:xfrm>
        </p:spPr>
        <p:txBody>
          <a:bodyPr anchor="ctr" anchorCtr="1">
            <a:normAutofit/>
          </a:bodyPr>
          <a:lstStyle/>
          <a:p>
            <a:pPr rtl="1" eaLnBrk="1" hangingPunct="1">
              <a:defRPr/>
            </a:pPr>
            <a:r>
              <a:rPr lang="ar-EG" b="0" i="0" u="none" dirty="0">
                <a:solidFill>
                  <a:schemeClr val="accent1"/>
                </a:solidFill>
                <a:latin typeface="Tahoma" pitchFamily="34" charset="0"/>
                <a:ea typeface="Tahoma" pitchFamily="34" charset="0"/>
                <a:cs typeface="Tahoma" pitchFamily="34" charset="0"/>
              </a:rPr>
              <a:t>فتح خصائص </a:t>
            </a:r>
            <a:r>
              <a:rPr lang="ar-EG" dirty="0">
                <a:solidFill>
                  <a:schemeClr val="accent1"/>
                </a:solidFill>
                <a:latin typeface="Tahoma" pitchFamily="34" charset="0"/>
                <a:ea typeface="Tahoma" pitchFamily="34" charset="0"/>
                <a:cs typeface="Tahoma" pitchFamily="34" charset="0"/>
              </a:rPr>
              <a:t>محرك الأقراص</a:t>
            </a:r>
            <a:r>
              <a:rPr lang="en" b="0" i="0" u="none" dirty="0">
                <a:solidFill>
                  <a:schemeClr val="accent1"/>
                </a:solidFill>
                <a:latin typeface="Tahoma" pitchFamily="34" charset="0"/>
                <a:ea typeface="Tahoma" pitchFamily="34" charset="0"/>
                <a:cs typeface="Tahoma" pitchFamily="34" charset="0"/>
              </a:rPr>
              <a:t>  </a:t>
            </a:r>
          </a:p>
        </p:txBody>
      </p:sp>
      <p:sp>
        <p:nvSpPr>
          <p:cNvPr id="128007" name="Rectangle 7"/>
          <p:cNvSpPr>
            <a:spLocks noGrp="1" noChangeArrowheads="1"/>
          </p:cNvSpPr>
          <p:nvPr>
            <p:ph type="body" sz="half" idx="4294967295"/>
          </p:nvPr>
        </p:nvSpPr>
        <p:spPr>
          <a:xfrm>
            <a:off x="5220072" y="1484784"/>
            <a:ext cx="3581400" cy="4625975"/>
          </a:xfrm>
        </p:spPr>
        <p:txBody>
          <a:bodyPr>
            <a:noAutofit/>
          </a:bodyPr>
          <a:lstStyle/>
          <a:p>
            <a:pPr algn="r" rtl="1" eaLnBrk="1" hangingPunct="1">
              <a:defRPr/>
            </a:pPr>
            <a:r>
              <a:rPr lang="ar-EG" sz="2000" dirty="0">
                <a:effectLst>
                  <a:outerShdw blurRad="38100" dist="38100" dir="2700000" algn="tl">
                    <a:srgbClr val="C0C0C0"/>
                  </a:outerShdw>
                </a:effectLst>
                <a:latin typeface="Tahoma" pitchFamily="34" charset="0"/>
                <a:ea typeface="Tahoma" pitchFamily="34" charset="0"/>
                <a:cs typeface="Tahoma" pitchFamily="34" charset="0"/>
              </a:rPr>
              <a:t>افتح محرك القرص بالنقر المزدوج على أيقونة محرك الأقراص في نافذة الكمبيوتر.</a:t>
            </a:r>
            <a:endParaRPr lang="en" sz="20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endParaRPr lang="en" sz="20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r>
              <a:rPr lang="ar-EG" sz="2000" dirty="0">
                <a:effectLst>
                  <a:outerShdw blurRad="38100" dist="38100" dir="2700000" algn="tl">
                    <a:srgbClr val="C0C0C0"/>
                  </a:outerShdw>
                </a:effectLst>
                <a:latin typeface="Tahoma" pitchFamily="34" charset="0"/>
                <a:ea typeface="Tahoma" pitchFamily="34" charset="0"/>
                <a:cs typeface="Tahoma" pitchFamily="34" charset="0"/>
              </a:rPr>
              <a:t>اعرض خصائص محرك القرص</a:t>
            </a:r>
            <a:r>
              <a:rPr lang="en" sz="2000" b="0" i="0" u="none" dirty="0">
                <a:effectLst>
                  <a:outerShdw blurRad="38100" dist="38100" dir="2700000" algn="tl">
                    <a:srgbClr val="C0C0C0"/>
                  </a:outerShdw>
                </a:effectLst>
                <a:latin typeface="Tahoma" pitchFamily="34" charset="0"/>
                <a:ea typeface="Tahoma" pitchFamily="34" charset="0"/>
                <a:cs typeface="Tahoma" pitchFamily="34" charset="0"/>
              </a:rPr>
              <a:t> </a:t>
            </a:r>
            <a:r>
              <a:rPr lang="ar-EG" sz="2000" dirty="0">
                <a:effectLst>
                  <a:outerShdw blurRad="38100" dist="38100" dir="2700000" algn="tl">
                    <a:srgbClr val="C0C0C0"/>
                  </a:outerShdw>
                </a:effectLst>
                <a:latin typeface="Tahoma" pitchFamily="34" charset="0"/>
                <a:ea typeface="Tahoma" pitchFamily="34" charset="0"/>
                <a:cs typeface="Tahoma" pitchFamily="34" charset="0"/>
              </a:rPr>
              <a:t>بالنقر على زر الماوس الأيمن على محرك القرص واختر </a:t>
            </a:r>
            <a:r>
              <a:rPr lang="ar-EG" sz="2000" b="1" dirty="0">
                <a:effectLst>
                  <a:outerShdw blurRad="38100" dist="38100" dir="2700000" algn="tl">
                    <a:srgbClr val="C0C0C0"/>
                  </a:outerShdw>
                </a:effectLst>
                <a:latin typeface="Tahoma" pitchFamily="34" charset="0"/>
                <a:ea typeface="Tahoma" pitchFamily="34" charset="0"/>
                <a:cs typeface="Tahoma" pitchFamily="34" charset="0"/>
              </a:rPr>
              <a:t>خصائص</a:t>
            </a:r>
            <a:r>
              <a:rPr lang="ar-EG" sz="2000" dirty="0">
                <a:effectLst>
                  <a:outerShdw blurRad="38100" dist="38100" dir="2700000" algn="tl">
                    <a:srgbClr val="C0C0C0"/>
                  </a:outerShdw>
                </a:effectLst>
                <a:latin typeface="Tahoma" pitchFamily="34" charset="0"/>
                <a:ea typeface="Tahoma" pitchFamily="34" charset="0"/>
                <a:cs typeface="Tahoma" pitchFamily="34" charset="0"/>
              </a:rPr>
              <a:t>.</a:t>
            </a:r>
            <a:endParaRPr lang="ar-SA" sz="20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endParaRPr lang="ar-EG" sz="20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r>
              <a:rPr lang="ar-EG" sz="2000" b="0" i="0" u="none" dirty="0">
                <a:effectLst>
                  <a:outerShdw blurRad="38100" dist="38100" dir="2700000" algn="tl">
                    <a:srgbClr val="C0C0C0"/>
                  </a:outerShdw>
                </a:effectLst>
                <a:latin typeface="Tahoma" pitchFamily="34" charset="0"/>
                <a:ea typeface="Tahoma" pitchFamily="34" charset="0"/>
                <a:cs typeface="Tahoma" pitchFamily="34" charset="0"/>
              </a:rPr>
              <a:t>سوف يعرض ذلك مربع يحتوي على معلومات عن المساحة الخالية، والمساحة المستخدمة، </a:t>
            </a:r>
            <a:r>
              <a:rPr lang="ar-EG" sz="2000" dirty="0">
                <a:effectLst>
                  <a:outerShdw blurRad="38100" dist="38100" dir="2700000" algn="tl">
                    <a:srgbClr val="C0C0C0"/>
                  </a:outerShdw>
                </a:effectLst>
                <a:latin typeface="Tahoma" pitchFamily="34" charset="0"/>
                <a:ea typeface="Tahoma" pitchFamily="34" charset="0"/>
                <a:cs typeface="Tahoma" pitchFamily="34" charset="0"/>
              </a:rPr>
              <a:t>وسعة المحرك.</a:t>
            </a:r>
            <a:endParaRPr lang="en" sz="20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endParaRPr lang="en" sz="22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28008" name="Picture 58"/>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829750" y="1268760"/>
            <a:ext cx="2926193" cy="2089150"/>
          </a:xfrm>
        </p:spPr>
      </p:pic>
      <p:pic>
        <p:nvPicPr>
          <p:cNvPr id="128009" name="Picture 5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55576" y="3589702"/>
            <a:ext cx="4032250" cy="3107596"/>
          </a:xfrm>
        </p:spPr>
      </p:pic>
    </p:spTree>
    <p:extLst>
      <p:ext uri="{BB962C8B-B14F-4D97-AF65-F5344CB8AC3E}">
        <p14:creationId xmlns:p14="http://schemas.microsoft.com/office/powerpoint/2010/main" val="18314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box(in)">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wheel(4)">
                                      <p:cBhvr>
                                        <p:cTn id="12" dur="2000"/>
                                        <p:tgtEl>
                                          <p:spTgt spid="1280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7">
                                            <p:txEl>
                                              <p:pRg st="2" end="2"/>
                                            </p:txEl>
                                          </p:spTgt>
                                        </p:tgtEl>
                                        <p:attrNameLst>
                                          <p:attrName>style.visibility</p:attrName>
                                        </p:attrNameLst>
                                      </p:cBhvr>
                                      <p:to>
                                        <p:strVal val="visible"/>
                                      </p:to>
                                    </p:set>
                                    <p:animEffect transition="in" filter="box(in)">
                                      <p:cBhvr>
                                        <p:cTn id="17" dur="500"/>
                                        <p:tgtEl>
                                          <p:spTgt spid="1280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8007">
                                            <p:txEl>
                                              <p:pRg st="4" end="4"/>
                                            </p:txEl>
                                          </p:spTgt>
                                        </p:tgtEl>
                                        <p:attrNameLst>
                                          <p:attrName>style.visibility</p:attrName>
                                        </p:attrNameLst>
                                      </p:cBhvr>
                                      <p:to>
                                        <p:strVal val="visible"/>
                                      </p:to>
                                    </p:set>
                                    <p:animEffect transition="in" filter="box(in)">
                                      <p:cBhvr>
                                        <p:cTn id="22" dur="500"/>
                                        <p:tgtEl>
                                          <p:spTgt spid="1280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28009"/>
                                        </p:tgtEl>
                                        <p:attrNameLst>
                                          <p:attrName>style.visibility</p:attrName>
                                        </p:attrNameLst>
                                      </p:cBhvr>
                                      <p:to>
                                        <p:strVal val="visible"/>
                                      </p:to>
                                    </p:set>
                                    <p:animEffect transition="in" filter="wheel(4)">
                                      <p:cBhvr>
                                        <p:cTn id="27" dur="2000"/>
                                        <p:tgtEl>
                                          <p:spTgt spid="128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Grp="1" noChangeArrowheads="1"/>
          </p:cNvSpPr>
          <p:nvPr>
            <p:ph type="title" idx="4294967295"/>
          </p:nvPr>
        </p:nvSpPr>
        <p:spPr>
          <a:xfrm>
            <a:off x="0" y="0"/>
            <a:ext cx="9144000" cy="836613"/>
          </a:xfrm>
        </p:spPr>
        <p:txBody>
          <a:bodyPr anchor="ctr" anchorCtr="1"/>
          <a:lstStyle/>
          <a:p>
            <a:pPr algn="l" rtl="1" eaLnBrk="1" hangingPunct="1">
              <a:defRPr/>
            </a:pPr>
            <a:r>
              <a:rPr lang="ar-EG" b="0" i="0" u="none" dirty="0">
                <a:solidFill>
                  <a:schemeClr val="accent1"/>
                </a:solidFill>
                <a:latin typeface="Tahoma" pitchFamily="34" charset="0"/>
                <a:ea typeface="Tahoma" pitchFamily="34" charset="0"/>
                <a:cs typeface="Tahoma" pitchFamily="34" charset="0"/>
              </a:rPr>
              <a:t>المستند</a:t>
            </a:r>
            <a:endParaRPr lang="en" dirty="0">
              <a:solidFill>
                <a:schemeClr val="accent1"/>
              </a:solidFill>
              <a:latin typeface="Tahoma" pitchFamily="34" charset="0"/>
              <a:ea typeface="Tahoma" pitchFamily="34" charset="0"/>
              <a:cs typeface="Tahoma" pitchFamily="34" charset="0"/>
            </a:endParaRPr>
          </a:p>
        </p:txBody>
      </p:sp>
      <p:sp>
        <p:nvSpPr>
          <p:cNvPr id="130057" name="Rectangle 9"/>
          <p:cNvSpPr>
            <a:spLocks noGrp="1" noChangeArrowheads="1"/>
          </p:cNvSpPr>
          <p:nvPr>
            <p:ph type="body" sz="half" idx="4294967295"/>
          </p:nvPr>
        </p:nvSpPr>
        <p:spPr>
          <a:xfrm>
            <a:off x="683568" y="4293096"/>
            <a:ext cx="7313612" cy="1985963"/>
          </a:xfrm>
        </p:spPr>
        <p:txBody>
          <a:bodyPr>
            <a:noAutofit/>
          </a:bodyPr>
          <a:lstStyle/>
          <a:p>
            <a:pPr algn="r" rtl="1">
              <a:lnSpc>
                <a:spcPct val="90000"/>
              </a:lnSpc>
              <a:defRPr/>
            </a:pPr>
            <a:r>
              <a:rPr lang="ar-EG" sz="2400" b="1" dirty="0"/>
              <a:t>المستندات</a:t>
            </a:r>
            <a:r>
              <a:rPr lang="ar-EG" sz="2400" dirty="0"/>
              <a:t> ه</a:t>
            </a:r>
            <a:r>
              <a:rPr lang="ar-SA" sz="2400" dirty="0"/>
              <a:t>ي</a:t>
            </a:r>
            <a:r>
              <a:rPr lang="ar-EG" sz="2400" dirty="0"/>
              <a:t> مجلد شخصي يمكنك </a:t>
            </a:r>
            <a:r>
              <a:rPr lang="ar-SA" sz="2400" dirty="0"/>
              <a:t>فيه </a:t>
            </a:r>
            <a:r>
              <a:rPr lang="ar-EG" sz="2400" dirty="0"/>
              <a:t>حفظ </a:t>
            </a:r>
            <a:r>
              <a:rPr lang="ar-EG" sz="2400" dirty="0" err="1"/>
              <a:t>المستندا</a:t>
            </a:r>
            <a:r>
              <a:rPr lang="ar-SA" sz="2400" dirty="0"/>
              <a:t>ت</a:t>
            </a:r>
            <a:r>
              <a:rPr lang="ar-EG" sz="2400" dirty="0"/>
              <a:t> </a:t>
            </a:r>
            <a:r>
              <a:rPr lang="ar-SA" sz="2400" dirty="0"/>
              <a:t>و</a:t>
            </a:r>
            <a:r>
              <a:rPr lang="ar-EG" sz="2400" dirty="0"/>
              <a:t>ملفات الصور والملفات الصوتية والملفات الأخرى. في حالة </a:t>
            </a:r>
            <a:r>
              <a:rPr lang="ar-SA" sz="2400" dirty="0"/>
              <a:t>استخدام </a:t>
            </a:r>
            <a:r>
              <a:rPr lang="ar-EG" sz="2400" dirty="0"/>
              <a:t>أكثر من شخص </a:t>
            </a:r>
            <a:r>
              <a:rPr lang="ar-SA" sz="2400" dirty="0"/>
              <a:t>جهاز</a:t>
            </a:r>
            <a:r>
              <a:rPr lang="ar-EG" sz="2400" dirty="0"/>
              <a:t> الكمبيوتر فسو يتم إنشاء مجلد اسمه مستنداتي لكل مُستخدم.</a:t>
            </a:r>
          </a:p>
          <a:p>
            <a:pPr algn="r" rtl="1">
              <a:lnSpc>
                <a:spcPct val="90000"/>
              </a:lnSpc>
              <a:defRPr/>
            </a:pPr>
            <a:r>
              <a:rPr lang="ar-EG" sz="2400" b="1" dirty="0"/>
              <a:t>يمكن العثور على المستندات من قائمة البدء.</a:t>
            </a:r>
          </a:p>
          <a:p>
            <a:pPr algn="r" rtl="1">
              <a:lnSpc>
                <a:spcPct val="90000"/>
              </a:lnSpc>
              <a:defRPr/>
            </a:pPr>
            <a:endParaRPr lang="en-US" sz="2400" dirty="0"/>
          </a:p>
          <a:p>
            <a:pPr algn="r" rtl="1" eaLnBrk="1" hangingPunct="1">
              <a:lnSpc>
                <a:spcPct val="90000"/>
              </a:lnSpc>
              <a:defRPr/>
            </a:pPr>
            <a:endParaRPr lang="en" sz="2400" b="0" i="0" u="none" dirty="0"/>
          </a:p>
        </p:txBody>
      </p:sp>
      <p:pic>
        <p:nvPicPr>
          <p:cNvPr id="130059" name="Picture 6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72484" y="1052736"/>
            <a:ext cx="4270568" cy="3021013"/>
          </a:xfrm>
        </p:spPr>
      </p:pic>
      <p:pic>
        <p:nvPicPr>
          <p:cNvPr id="130058" name="Picture 6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6376" y="5856562"/>
            <a:ext cx="850900" cy="556663"/>
          </a:xfrm>
          <a:prstGeom prst="rect">
            <a:avLst/>
          </a:prstGeom>
          <a:noFill/>
          <a:ln w="9525">
            <a:noFill/>
            <a:miter lim="800000"/>
            <a:headEnd/>
            <a:tailEnd/>
          </a:ln>
        </p:spPr>
      </p:pic>
    </p:spTree>
    <p:extLst>
      <p:ext uri="{BB962C8B-B14F-4D97-AF65-F5344CB8AC3E}">
        <p14:creationId xmlns:p14="http://schemas.microsoft.com/office/powerpoint/2010/main" val="117826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Effect transition="in" filter="diamond(in)">
                                      <p:cBhvr>
                                        <p:cTn id="7" dur="2000"/>
                                        <p:tgtEl>
                                          <p:spTgt spid="130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xEl>
                                              <p:pRg st="1" end="1"/>
                                            </p:txEl>
                                          </p:spTgt>
                                        </p:tgtEl>
                                        <p:attrNameLst>
                                          <p:attrName>style.visibility</p:attrName>
                                        </p:attrNameLst>
                                      </p:cBhvr>
                                      <p:to>
                                        <p:strVal val="visible"/>
                                      </p:to>
                                    </p:set>
                                    <p:animEffect transition="in" filter="diamond(in)">
                                      <p:cBhvr>
                                        <p:cTn id="12" dur="2000"/>
                                        <p:tgtEl>
                                          <p:spTgt spid="130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 calcmode="lin" valueType="num">
                                      <p:cBhvr additive="base">
                                        <p:cTn id="17" dur="500" fill="hold"/>
                                        <p:tgtEl>
                                          <p:spTgt spid="130058"/>
                                        </p:tgtEl>
                                        <p:attrNameLst>
                                          <p:attrName>ppt_x</p:attrName>
                                        </p:attrNameLst>
                                      </p:cBhvr>
                                      <p:tavLst>
                                        <p:tav tm="0">
                                          <p:val>
                                            <p:strVal val="#ppt_x"/>
                                          </p:val>
                                        </p:tav>
                                        <p:tav tm="100000">
                                          <p:val>
                                            <p:strVal val="#ppt_x"/>
                                          </p:val>
                                        </p:tav>
                                      </p:tavLst>
                                    </p:anim>
                                    <p:anim calcmode="lin" valueType="num">
                                      <p:cBhvr additive="base">
                                        <p:cTn id="18"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0059"/>
                                        </p:tgtEl>
                                        <p:attrNameLst>
                                          <p:attrName>style.visibility</p:attrName>
                                        </p:attrNameLst>
                                      </p:cBhvr>
                                      <p:to>
                                        <p:strVal val="visible"/>
                                      </p:to>
                                    </p:set>
                                    <p:animEffect transition="in" filter="wheel(4)">
                                      <p:cBhvr>
                                        <p:cTn id="2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idx="4294967295"/>
          </p:nvPr>
        </p:nvSpPr>
        <p:spPr>
          <a:xfrm>
            <a:off x="0" y="0"/>
            <a:ext cx="9144000" cy="549275"/>
          </a:xfrm>
        </p:spPr>
        <p:txBody>
          <a:bodyPr anchor="ctr" anchorCtr="1">
            <a:noAutofit/>
          </a:bodyPr>
          <a:lstStyle/>
          <a:p>
            <a:pPr rtl="1" eaLnBrk="1" hangingPunct="1">
              <a:defRPr/>
            </a:pPr>
            <a:r>
              <a:rPr lang="ar-EG" b="0" i="0" u="none" dirty="0">
                <a:solidFill>
                  <a:schemeClr val="accent1"/>
                </a:solidFill>
                <a:latin typeface="Tahoma" pitchFamily="34" charset="0"/>
                <a:ea typeface="Tahoma" pitchFamily="34" charset="0"/>
                <a:cs typeface="Tahoma" pitchFamily="34" charset="0"/>
              </a:rPr>
              <a:t>إدارة الملفات والمجلدات</a:t>
            </a:r>
            <a:endParaRPr lang="en" b="0" i="0" u="none" dirty="0">
              <a:solidFill>
                <a:schemeClr val="accent1"/>
              </a:solidFill>
              <a:latin typeface="Tahoma" pitchFamily="34" charset="0"/>
              <a:ea typeface="Tahoma" pitchFamily="34" charset="0"/>
              <a:cs typeface="Tahoma" pitchFamily="34" charset="0"/>
            </a:endParaRPr>
          </a:p>
        </p:txBody>
      </p:sp>
      <p:sp>
        <p:nvSpPr>
          <p:cNvPr id="133125" name="Rectangle 5"/>
          <p:cNvSpPr>
            <a:spLocks noGrp="1" noChangeArrowheads="1"/>
          </p:cNvSpPr>
          <p:nvPr>
            <p:ph type="body" sz="half" idx="4294967295"/>
          </p:nvPr>
        </p:nvSpPr>
        <p:spPr>
          <a:xfrm>
            <a:off x="3765079" y="692696"/>
            <a:ext cx="4839369" cy="6165304"/>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algn="r" rtl="1" eaLnBrk="1" hangingPunct="1">
              <a:lnSpc>
                <a:spcPct val="80000"/>
              </a:lnSpc>
              <a:buFont typeface="Wingdings" pitchFamily="2" charset="2"/>
              <a:buNone/>
              <a:defRPr/>
            </a:pPr>
            <a:r>
              <a:rPr lang="ar-SA" sz="1600" dirty="0">
                <a:latin typeface="Tahoma" pitchFamily="34" charset="0"/>
                <a:ea typeface="Tahoma" pitchFamily="34" charset="0"/>
                <a:cs typeface="Tahoma" pitchFamily="34" charset="0"/>
              </a:rPr>
              <a:t>من المهم </a:t>
            </a:r>
            <a:r>
              <a:rPr lang="ar-EG" sz="1600" dirty="0">
                <a:latin typeface="Tahoma" pitchFamily="34" charset="0"/>
                <a:ea typeface="Tahoma" pitchFamily="34" charset="0"/>
                <a:cs typeface="Tahoma" pitchFamily="34" charset="0"/>
              </a:rPr>
              <a:t>إدارة الملفات </a:t>
            </a:r>
            <a:r>
              <a:rPr lang="ar-EG" sz="1600" dirty="0" err="1">
                <a:latin typeface="Tahoma" pitchFamily="34" charset="0"/>
                <a:ea typeface="Tahoma" pitchFamily="34" charset="0"/>
                <a:cs typeface="Tahoma" pitchFamily="34" charset="0"/>
              </a:rPr>
              <a:t>والمجلدا</a:t>
            </a:r>
            <a:r>
              <a:rPr lang="ar-SA" sz="1600" dirty="0">
                <a:latin typeface="Tahoma" pitchFamily="34" charset="0"/>
                <a:ea typeface="Tahoma" pitchFamily="34" charset="0"/>
                <a:cs typeface="Tahoma" pitchFamily="34" charset="0"/>
              </a:rPr>
              <a:t>ت</a:t>
            </a:r>
            <a:r>
              <a:rPr lang="ar-EG" sz="1600" dirty="0">
                <a:latin typeface="Tahoma" pitchFamily="34" charset="0"/>
                <a:ea typeface="Tahoma" pitchFamily="34" charset="0"/>
                <a:cs typeface="Tahoma" pitchFamily="34" charset="0"/>
              </a:rPr>
              <a:t>.</a:t>
            </a:r>
            <a:endParaRPr lang="en" sz="1600" b="0" i="0" u="none" dirty="0">
              <a:latin typeface="Tahoma" pitchFamily="34" charset="0"/>
              <a:ea typeface="Tahoma" pitchFamily="34" charset="0"/>
              <a:cs typeface="Tahoma" pitchFamily="34" charset="0"/>
            </a:endParaRPr>
          </a:p>
          <a:p>
            <a:pPr marL="0" indent="0" algn="r" rtl="1" eaLnBrk="1" hangingPunct="1">
              <a:lnSpc>
                <a:spcPct val="80000"/>
              </a:lnSpc>
              <a:buFont typeface="Wingdings" pitchFamily="2" charset="2"/>
              <a:buNone/>
              <a:defRPr/>
            </a:pPr>
            <a:endParaRPr lang="en" sz="1600" dirty="0">
              <a:latin typeface="Tahoma" pitchFamily="34" charset="0"/>
              <a:ea typeface="Tahoma" pitchFamily="34" charset="0"/>
              <a:cs typeface="Tahoma" pitchFamily="34" charset="0"/>
            </a:endParaRPr>
          </a:p>
          <a:p>
            <a:pPr marL="0" indent="0" algn="r" rtl="1" eaLnBrk="1" hangingPunct="1">
              <a:lnSpc>
                <a:spcPct val="80000"/>
              </a:lnSpc>
              <a:defRPr/>
            </a:pPr>
            <a:r>
              <a:rPr lang="ar-EG" sz="1600" b="1" dirty="0">
                <a:latin typeface="Tahoma" pitchFamily="34" charset="0"/>
                <a:ea typeface="Tahoma" pitchFamily="34" charset="0"/>
                <a:cs typeface="Tahoma" pitchFamily="34" charset="0"/>
              </a:rPr>
              <a:t>فتح</a:t>
            </a:r>
            <a:r>
              <a:rPr lang="ar-EG" sz="1600" dirty="0">
                <a:latin typeface="Tahoma" pitchFamily="34" charset="0"/>
                <a:ea typeface="Tahoma" pitchFamily="34" charset="0"/>
                <a:cs typeface="Tahoma" pitchFamily="34" charset="0"/>
              </a:rPr>
              <a:t> ملف (بثلاثة طرق مختلفة):</a:t>
            </a:r>
          </a:p>
          <a:p>
            <a:pPr marL="0" indent="0" algn="r" rtl="1" eaLnBrk="1" hangingPunct="1">
              <a:lnSpc>
                <a:spcPct val="80000"/>
              </a:lnSpc>
              <a:buNone/>
              <a:defRPr/>
            </a:pPr>
            <a:r>
              <a:rPr lang="ar-EG" sz="1600" b="0" i="0" u="none" dirty="0">
                <a:latin typeface="Tahoma" pitchFamily="34" charset="0"/>
                <a:ea typeface="Tahoma" pitchFamily="34" charset="0"/>
                <a:cs typeface="Tahoma" pitchFamily="34" charset="0"/>
              </a:rPr>
              <a:t>النقر </a:t>
            </a:r>
            <a:r>
              <a:rPr lang="ar-EG" sz="1600" dirty="0">
                <a:latin typeface="Tahoma" pitchFamily="34" charset="0"/>
                <a:ea typeface="Tahoma" pitchFamily="34" charset="0"/>
                <a:cs typeface="Tahoma" pitchFamily="34" charset="0"/>
              </a:rPr>
              <a:t>المزدوج أو</a:t>
            </a:r>
            <a:br>
              <a:rPr lang="ar-EG" sz="1600"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اختر الملف ثم</a:t>
            </a:r>
            <a:r>
              <a:rPr lang="ar-SA" sz="1600" dirty="0">
                <a:latin typeface="Tahoma" pitchFamily="34" charset="0"/>
                <a:ea typeface="Tahoma" pitchFamily="34" charset="0"/>
                <a:cs typeface="Tahoma" pitchFamily="34" charset="0"/>
              </a:rPr>
              <a:t> اضغط على</a:t>
            </a:r>
            <a:r>
              <a:rPr lang="ar-EG" sz="1600" dirty="0">
                <a:latin typeface="Tahoma" pitchFamily="34" charset="0"/>
                <a:ea typeface="Tahoma" pitchFamily="34" charset="0"/>
                <a:cs typeface="Tahoma" pitchFamily="34" charset="0"/>
              </a:rPr>
              <a:t> مفتاح </a:t>
            </a:r>
            <a:r>
              <a:rPr lang="en-US" sz="1600" dirty="0">
                <a:latin typeface="Tahoma" pitchFamily="34" charset="0"/>
                <a:ea typeface="Tahoma" pitchFamily="34" charset="0"/>
                <a:cs typeface="Tahoma" pitchFamily="34" charset="0"/>
              </a:rPr>
              <a:t>Enter</a:t>
            </a:r>
            <a:r>
              <a:rPr lang="ar-EG" sz="1600" dirty="0">
                <a:latin typeface="Tahoma" pitchFamily="34" charset="0"/>
                <a:ea typeface="Tahoma" pitchFamily="34" charset="0"/>
                <a:cs typeface="Tahoma" pitchFamily="34" charset="0"/>
              </a:rPr>
              <a:t> أو</a:t>
            </a:r>
            <a:br>
              <a:rPr lang="ar-EG" sz="1600"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انقر بزر </a:t>
            </a:r>
            <a:r>
              <a:rPr lang="ar-SA" sz="1600" dirty="0">
                <a:latin typeface="Tahoma" pitchFamily="34" charset="0"/>
                <a:ea typeface="Tahoma" pitchFamily="34" charset="0"/>
                <a:cs typeface="Tahoma" pitchFamily="34" charset="0"/>
              </a:rPr>
              <a:t>الماوس </a:t>
            </a:r>
            <a:r>
              <a:rPr lang="ar-EG" sz="1600" dirty="0">
                <a:latin typeface="Tahoma" pitchFamily="34" charset="0"/>
                <a:ea typeface="Tahoma" pitchFamily="34" charset="0"/>
                <a:cs typeface="Tahoma" pitchFamily="34" charset="0"/>
              </a:rPr>
              <a:t>الأيمن واختر </a:t>
            </a:r>
            <a:r>
              <a:rPr lang="ar-EG" sz="1600" b="1" dirty="0">
                <a:latin typeface="Tahoma" pitchFamily="34" charset="0"/>
                <a:ea typeface="Tahoma" pitchFamily="34" charset="0"/>
                <a:cs typeface="Tahoma" pitchFamily="34" charset="0"/>
              </a:rPr>
              <a:t>فتح</a:t>
            </a:r>
            <a:r>
              <a:rPr lang="ar-EG" sz="1600" dirty="0">
                <a:latin typeface="Tahoma" pitchFamily="34" charset="0"/>
                <a:ea typeface="Tahoma" pitchFamily="34" charset="0"/>
                <a:cs typeface="Tahoma" pitchFamily="34" charset="0"/>
              </a:rPr>
              <a:t>.</a:t>
            </a:r>
            <a:endParaRPr lang="en" sz="1600" b="0" i="0" u="none" dirty="0">
              <a:latin typeface="Tahoma" pitchFamily="34" charset="0"/>
              <a:ea typeface="Tahoma" pitchFamily="34" charset="0"/>
              <a:cs typeface="Tahoma" pitchFamily="34" charset="0"/>
            </a:endParaRPr>
          </a:p>
          <a:p>
            <a:pPr marL="0" indent="0" algn="r" rtl="1" eaLnBrk="1" hangingPunct="1">
              <a:lnSpc>
                <a:spcPct val="80000"/>
              </a:lnSpc>
              <a:buNone/>
              <a:defRPr/>
            </a:pPr>
            <a:endParaRPr lang="en" sz="1600" dirty="0">
              <a:latin typeface="Tahoma" pitchFamily="34" charset="0"/>
              <a:ea typeface="Tahoma" pitchFamily="34" charset="0"/>
              <a:cs typeface="Tahoma" pitchFamily="34" charset="0"/>
            </a:endParaRPr>
          </a:p>
          <a:p>
            <a:pPr marL="0" indent="0" algn="r" rtl="1" eaLnBrk="1" hangingPunct="1">
              <a:lnSpc>
                <a:spcPct val="80000"/>
              </a:lnSpc>
              <a:defRPr/>
            </a:pPr>
            <a:r>
              <a:rPr lang="ar-EG" sz="1600" b="1" dirty="0">
                <a:latin typeface="Tahoma" pitchFamily="34" charset="0"/>
                <a:ea typeface="Tahoma" pitchFamily="34" charset="0"/>
                <a:cs typeface="Tahoma" pitchFamily="34" charset="0"/>
              </a:rPr>
              <a:t>إعادة التسمية:</a:t>
            </a:r>
            <a:br>
              <a:rPr lang="ar-EG" sz="1600"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انقر بزر </a:t>
            </a:r>
            <a:r>
              <a:rPr lang="ar-SA" sz="1600" dirty="0">
                <a:latin typeface="Tahoma" pitchFamily="34" charset="0"/>
                <a:ea typeface="Tahoma" pitchFamily="34" charset="0"/>
                <a:cs typeface="Tahoma" pitchFamily="34" charset="0"/>
              </a:rPr>
              <a:t>الماوس </a:t>
            </a:r>
            <a:r>
              <a:rPr lang="ar-EG" sz="1600" dirty="0">
                <a:latin typeface="Tahoma" pitchFamily="34" charset="0"/>
                <a:ea typeface="Tahoma" pitchFamily="34" charset="0"/>
                <a:cs typeface="Tahoma" pitchFamily="34" charset="0"/>
              </a:rPr>
              <a:t>الأيمن على الملف الذي تريد إعادة تسميته. اختر </a:t>
            </a:r>
            <a:r>
              <a:rPr lang="ar-EG" sz="1600" b="1" dirty="0">
                <a:latin typeface="Tahoma" pitchFamily="34" charset="0"/>
                <a:ea typeface="Tahoma" pitchFamily="34" charset="0"/>
                <a:cs typeface="Tahoma" pitchFamily="34" charset="0"/>
              </a:rPr>
              <a:t>إعادة التسمية</a:t>
            </a:r>
            <a:r>
              <a:rPr lang="ar-EG" sz="1600" dirty="0">
                <a:latin typeface="Tahoma" pitchFamily="34" charset="0"/>
                <a:ea typeface="Tahoma" pitchFamily="34" charset="0"/>
                <a:cs typeface="Tahoma" pitchFamily="34" charset="0"/>
              </a:rPr>
              <a:t>. أدخل الاسم الجديد. اضغط على مفتاح </a:t>
            </a:r>
            <a:r>
              <a:rPr lang="en-US" sz="1600" dirty="0">
                <a:latin typeface="Tahoma" pitchFamily="34" charset="0"/>
                <a:ea typeface="Tahoma" pitchFamily="34" charset="0"/>
                <a:cs typeface="Tahoma" pitchFamily="34" charset="0"/>
              </a:rPr>
              <a:t>Enter</a:t>
            </a:r>
            <a:r>
              <a:rPr lang="ar-EG" sz="1600" dirty="0">
                <a:latin typeface="Tahoma" pitchFamily="34" charset="0"/>
                <a:ea typeface="Tahoma" pitchFamily="34" charset="0"/>
                <a:cs typeface="Tahoma" pitchFamily="34" charset="0"/>
              </a:rPr>
              <a:t>.</a:t>
            </a:r>
            <a:endParaRPr lang="en" sz="1600" b="0" i="0" u="none" dirty="0">
              <a:latin typeface="Tahoma" pitchFamily="34" charset="0"/>
              <a:ea typeface="Tahoma" pitchFamily="34" charset="0"/>
              <a:cs typeface="Tahoma" pitchFamily="34" charset="0"/>
            </a:endParaRPr>
          </a:p>
          <a:p>
            <a:pPr marL="0" indent="0" algn="r" rtl="1" eaLnBrk="1" hangingPunct="1">
              <a:lnSpc>
                <a:spcPct val="80000"/>
              </a:lnSpc>
              <a:defRPr/>
            </a:pPr>
            <a:endParaRPr lang="en" sz="1600" dirty="0">
              <a:latin typeface="Tahoma" pitchFamily="34" charset="0"/>
              <a:ea typeface="Tahoma" pitchFamily="34" charset="0"/>
              <a:cs typeface="Tahoma" pitchFamily="34" charset="0"/>
            </a:endParaRPr>
          </a:p>
          <a:p>
            <a:pPr marL="0" indent="0" algn="r" rtl="1">
              <a:lnSpc>
                <a:spcPct val="80000"/>
              </a:lnSpc>
              <a:defRPr/>
            </a:pPr>
            <a:r>
              <a:rPr lang="ar-EG" sz="1600" dirty="0">
                <a:latin typeface="Tahoma" pitchFamily="34" charset="0"/>
                <a:ea typeface="Tahoma" pitchFamily="34" charset="0"/>
                <a:cs typeface="Tahoma" pitchFamily="34" charset="0"/>
              </a:rPr>
              <a:t>ا</a:t>
            </a:r>
            <a:r>
              <a:rPr lang="ar-EG" sz="1600" b="1" dirty="0">
                <a:latin typeface="Tahoma" pitchFamily="34" charset="0"/>
                <a:ea typeface="Tahoma" pitchFamily="34" charset="0"/>
                <a:cs typeface="Tahoma" pitchFamily="34" charset="0"/>
              </a:rPr>
              <a:t>لحذف:</a:t>
            </a:r>
            <a:br>
              <a:rPr lang="ar-EG" sz="1600"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انقر بزر </a:t>
            </a:r>
            <a:r>
              <a:rPr lang="ar-SA" sz="1600" dirty="0">
                <a:latin typeface="Tahoma" pitchFamily="34" charset="0"/>
                <a:ea typeface="Tahoma" pitchFamily="34" charset="0"/>
                <a:cs typeface="Tahoma" pitchFamily="34" charset="0"/>
              </a:rPr>
              <a:t>الماوس </a:t>
            </a:r>
            <a:r>
              <a:rPr lang="ar-EG" sz="1600" dirty="0">
                <a:latin typeface="Tahoma" pitchFamily="34" charset="0"/>
                <a:ea typeface="Tahoma" pitchFamily="34" charset="0"/>
                <a:cs typeface="Tahoma" pitchFamily="34" charset="0"/>
              </a:rPr>
              <a:t>الأيمن واختر </a:t>
            </a:r>
            <a:r>
              <a:rPr lang="ar-EG" sz="1600" b="1" dirty="0">
                <a:latin typeface="Tahoma" pitchFamily="34" charset="0"/>
                <a:ea typeface="Tahoma" pitchFamily="34" charset="0"/>
                <a:cs typeface="Tahoma" pitchFamily="34" charset="0"/>
              </a:rPr>
              <a:t>حذف</a:t>
            </a:r>
            <a:r>
              <a:rPr lang="ar-EG" sz="1600" dirty="0">
                <a:latin typeface="Tahoma" pitchFamily="34" charset="0"/>
                <a:ea typeface="Tahoma" pitchFamily="34" charset="0"/>
                <a:cs typeface="Tahoma" pitchFamily="34" charset="0"/>
              </a:rPr>
              <a:t>. </a:t>
            </a:r>
            <a:r>
              <a:rPr lang="ar-SA" sz="1600" dirty="0">
                <a:latin typeface="Tahoma" pitchFamily="34" charset="0"/>
                <a:ea typeface="Tahoma" pitchFamily="34" charset="0"/>
                <a:cs typeface="Tahoma" pitchFamily="34" charset="0"/>
              </a:rPr>
              <a:t>بعد ت</a:t>
            </a:r>
            <a:r>
              <a:rPr lang="ar-EG" sz="1600" dirty="0">
                <a:latin typeface="Tahoma" pitchFamily="34" charset="0"/>
                <a:ea typeface="Tahoma" pitchFamily="34" charset="0"/>
                <a:cs typeface="Tahoma" pitchFamily="34" charset="0"/>
              </a:rPr>
              <a:t>أك</a:t>
            </a:r>
            <a:r>
              <a:rPr lang="ar-SA" sz="1600" dirty="0">
                <a:latin typeface="Tahoma" pitchFamily="34" charset="0"/>
                <a:ea typeface="Tahoma" pitchFamily="34" charset="0"/>
                <a:cs typeface="Tahoma" pitchFamily="34" charset="0"/>
              </a:rPr>
              <a:t>ي</a:t>
            </a:r>
            <a:r>
              <a:rPr lang="ar-EG" sz="1600" dirty="0">
                <a:latin typeface="Tahoma" pitchFamily="34" charset="0"/>
                <a:ea typeface="Tahoma" pitchFamily="34" charset="0"/>
                <a:cs typeface="Tahoma" pitchFamily="34" charset="0"/>
              </a:rPr>
              <a:t>د أنك تريد حذفه</a:t>
            </a:r>
            <a:r>
              <a:rPr lang="ar-SA" sz="1600" dirty="0">
                <a:latin typeface="Tahoma" pitchFamily="34" charset="0"/>
                <a:ea typeface="Tahoma" pitchFamily="34" charset="0"/>
                <a:cs typeface="Tahoma" pitchFamily="34" charset="0"/>
              </a:rPr>
              <a:t>، </a:t>
            </a:r>
            <a:r>
              <a:rPr lang="ar-EG" sz="1600" dirty="0">
                <a:latin typeface="Tahoma" pitchFamily="34" charset="0"/>
                <a:ea typeface="Tahoma" pitchFamily="34" charset="0"/>
                <a:cs typeface="Tahoma" pitchFamily="34" charset="0"/>
              </a:rPr>
              <a:t>سوف ي</a:t>
            </a:r>
            <a:r>
              <a:rPr lang="ar-SA" sz="1600" dirty="0">
                <a:latin typeface="Tahoma" pitchFamily="34" charset="0"/>
                <a:ea typeface="Tahoma" pitchFamily="34" charset="0"/>
                <a:cs typeface="Tahoma" pitchFamily="34" charset="0"/>
              </a:rPr>
              <a:t>ُ</a:t>
            </a:r>
            <a:r>
              <a:rPr lang="ar-EG" sz="1600" dirty="0">
                <a:latin typeface="Tahoma" pitchFamily="34" charset="0"/>
                <a:ea typeface="Tahoma" pitchFamily="34" charset="0"/>
                <a:cs typeface="Tahoma" pitchFamily="34" charset="0"/>
              </a:rPr>
              <a:t>نقل الملف بعدها إلى سلة المحذوفات.</a:t>
            </a:r>
            <a:endParaRPr lang="en" sz="1600" b="0" i="0" u="none" dirty="0">
              <a:latin typeface="Tahoma" pitchFamily="34" charset="0"/>
              <a:ea typeface="Tahoma" pitchFamily="34" charset="0"/>
              <a:cs typeface="Tahoma" pitchFamily="34" charset="0"/>
            </a:endParaRPr>
          </a:p>
          <a:p>
            <a:pPr marL="0" indent="0" algn="r" rtl="1" eaLnBrk="1" hangingPunct="1">
              <a:lnSpc>
                <a:spcPct val="80000"/>
              </a:lnSpc>
              <a:defRPr/>
            </a:pPr>
            <a:endParaRPr lang="en" sz="1600" dirty="0">
              <a:latin typeface="Tahoma" pitchFamily="34" charset="0"/>
              <a:ea typeface="Tahoma" pitchFamily="34" charset="0"/>
              <a:cs typeface="Tahoma" pitchFamily="34" charset="0"/>
            </a:endParaRPr>
          </a:p>
          <a:p>
            <a:pPr marL="0" indent="0" algn="r" rtl="1">
              <a:lnSpc>
                <a:spcPct val="80000"/>
              </a:lnSpc>
              <a:defRPr/>
            </a:pPr>
            <a:r>
              <a:rPr lang="ar-EG" sz="1600" b="1" dirty="0">
                <a:latin typeface="Tahoma" pitchFamily="34" charset="0"/>
                <a:ea typeface="Tahoma" pitchFamily="34" charset="0"/>
                <a:cs typeface="Tahoma" pitchFamily="34" charset="0"/>
              </a:rPr>
              <a:t>نسخ: </a:t>
            </a:r>
            <a:br>
              <a:rPr lang="ar-EG" sz="1600" b="1"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انقر بزر </a:t>
            </a:r>
            <a:r>
              <a:rPr lang="ar-SA" sz="1600" dirty="0">
                <a:latin typeface="Tahoma" pitchFamily="34" charset="0"/>
                <a:ea typeface="Tahoma" pitchFamily="34" charset="0"/>
                <a:cs typeface="Tahoma" pitchFamily="34" charset="0"/>
              </a:rPr>
              <a:t>الماوس </a:t>
            </a:r>
            <a:r>
              <a:rPr lang="ar-EG" sz="1600" dirty="0">
                <a:latin typeface="Tahoma" pitchFamily="34" charset="0"/>
                <a:ea typeface="Tahoma" pitchFamily="34" charset="0"/>
                <a:cs typeface="Tahoma" pitchFamily="34" charset="0"/>
              </a:rPr>
              <a:t>الأيمن. اختر </a:t>
            </a:r>
            <a:r>
              <a:rPr lang="ar-EG" sz="1600" b="1" dirty="0">
                <a:latin typeface="Tahoma" pitchFamily="34" charset="0"/>
                <a:ea typeface="Tahoma" pitchFamily="34" charset="0"/>
                <a:cs typeface="Tahoma" pitchFamily="34" charset="0"/>
              </a:rPr>
              <a:t>نسخ.</a:t>
            </a:r>
            <a:r>
              <a:rPr lang="ar-EG" sz="1600" dirty="0">
                <a:latin typeface="Tahoma" pitchFamily="34" charset="0"/>
                <a:ea typeface="Tahoma" pitchFamily="34" charset="0"/>
                <a:cs typeface="Tahoma" pitchFamily="34" charset="0"/>
              </a:rPr>
              <a:t> يمكنك لصق نسخة من الملف في موقع مختلف بالنقر بزر </a:t>
            </a:r>
            <a:r>
              <a:rPr lang="ar-SA" sz="1600" dirty="0">
                <a:latin typeface="Tahoma" pitchFamily="34" charset="0"/>
                <a:ea typeface="Tahoma" pitchFamily="34" charset="0"/>
                <a:cs typeface="Tahoma" pitchFamily="34" charset="0"/>
              </a:rPr>
              <a:t>الماوس </a:t>
            </a:r>
            <a:r>
              <a:rPr lang="ar-EG" sz="1600" dirty="0">
                <a:latin typeface="Tahoma" pitchFamily="34" charset="0"/>
                <a:ea typeface="Tahoma" pitchFamily="34" charset="0"/>
                <a:cs typeface="Tahoma" pitchFamily="34" charset="0"/>
              </a:rPr>
              <a:t>الأيمن على مساحة خالية واختيار </a:t>
            </a:r>
            <a:r>
              <a:rPr lang="ar-EG" sz="1600" b="1" dirty="0">
                <a:latin typeface="Tahoma" pitchFamily="34" charset="0"/>
                <a:ea typeface="Tahoma" pitchFamily="34" charset="0"/>
                <a:cs typeface="Tahoma" pitchFamily="34" charset="0"/>
              </a:rPr>
              <a:t>لصق</a:t>
            </a:r>
            <a:r>
              <a:rPr lang="ar-EG" sz="1600" dirty="0">
                <a:latin typeface="Tahoma" pitchFamily="34" charset="0"/>
                <a:ea typeface="Tahoma" pitchFamily="34" charset="0"/>
                <a:cs typeface="Tahoma" pitchFamily="34" charset="0"/>
              </a:rPr>
              <a:t>. يظل الملف الأصلي في موقعه.</a:t>
            </a:r>
            <a:endParaRPr lang="ar-SA" sz="1600" dirty="0">
              <a:latin typeface="Tahoma" pitchFamily="34" charset="0"/>
              <a:ea typeface="Tahoma" pitchFamily="34" charset="0"/>
              <a:cs typeface="Tahoma" pitchFamily="34" charset="0"/>
            </a:endParaRPr>
          </a:p>
          <a:p>
            <a:pPr marL="0" indent="0" algn="r" rtl="1">
              <a:lnSpc>
                <a:spcPct val="80000"/>
              </a:lnSpc>
              <a:defRPr/>
            </a:pPr>
            <a:endParaRPr lang="ar-EG" sz="1600" dirty="0">
              <a:latin typeface="Tahoma" pitchFamily="34" charset="0"/>
              <a:ea typeface="Tahoma" pitchFamily="34" charset="0"/>
              <a:cs typeface="Tahoma" pitchFamily="34" charset="0"/>
            </a:endParaRPr>
          </a:p>
          <a:p>
            <a:pPr marL="0" indent="0" algn="r" rtl="1">
              <a:lnSpc>
                <a:spcPct val="80000"/>
              </a:lnSpc>
              <a:defRPr/>
            </a:pPr>
            <a:r>
              <a:rPr lang="ar-EG" sz="1600" b="1" dirty="0">
                <a:latin typeface="Tahoma" pitchFamily="34" charset="0"/>
                <a:ea typeface="Tahoma" pitchFamily="34" charset="0"/>
                <a:cs typeface="Tahoma" pitchFamily="34" charset="0"/>
              </a:rPr>
              <a:t>قص:</a:t>
            </a:r>
            <a:br>
              <a:rPr lang="ar-EG" sz="1600"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انقر بزر </a:t>
            </a:r>
            <a:r>
              <a:rPr lang="ar-SA" sz="1600" dirty="0">
                <a:latin typeface="Tahoma" pitchFamily="34" charset="0"/>
                <a:ea typeface="Tahoma" pitchFamily="34" charset="0"/>
                <a:cs typeface="Tahoma" pitchFamily="34" charset="0"/>
              </a:rPr>
              <a:t>الماوس </a:t>
            </a:r>
            <a:r>
              <a:rPr lang="ar-EG" sz="1600" dirty="0">
                <a:latin typeface="Tahoma" pitchFamily="34" charset="0"/>
                <a:ea typeface="Tahoma" pitchFamily="34" charset="0"/>
                <a:cs typeface="Tahoma" pitchFamily="34" charset="0"/>
              </a:rPr>
              <a:t>الأيمن. اختر </a:t>
            </a:r>
            <a:r>
              <a:rPr lang="ar-EG" sz="1600" b="1" dirty="0">
                <a:latin typeface="Tahoma" pitchFamily="34" charset="0"/>
                <a:ea typeface="Tahoma" pitchFamily="34" charset="0"/>
                <a:cs typeface="Tahoma" pitchFamily="34" charset="0"/>
              </a:rPr>
              <a:t>قص</a:t>
            </a:r>
            <a:r>
              <a:rPr lang="ar-EG" sz="1600" dirty="0">
                <a:latin typeface="Tahoma" pitchFamily="34" charset="0"/>
                <a:ea typeface="Tahoma" pitchFamily="34" charset="0"/>
                <a:cs typeface="Tahoma" pitchFamily="34" charset="0"/>
              </a:rPr>
              <a:t>. يمكنك لصق نسخة من الملف في موقع مختلف بالنقر بزر </a:t>
            </a:r>
            <a:r>
              <a:rPr lang="ar-SA" sz="1600" dirty="0">
                <a:latin typeface="Tahoma" pitchFamily="34" charset="0"/>
                <a:ea typeface="Tahoma" pitchFamily="34" charset="0"/>
                <a:cs typeface="Tahoma" pitchFamily="34" charset="0"/>
              </a:rPr>
              <a:t>الماوس </a:t>
            </a:r>
            <a:r>
              <a:rPr lang="ar-EG" sz="1600" dirty="0">
                <a:latin typeface="Tahoma" pitchFamily="34" charset="0"/>
                <a:ea typeface="Tahoma" pitchFamily="34" charset="0"/>
                <a:cs typeface="Tahoma" pitchFamily="34" charset="0"/>
              </a:rPr>
              <a:t>الأيمن على مساحة خالية واختيار </a:t>
            </a:r>
            <a:r>
              <a:rPr lang="ar-EG" sz="1600" b="1" dirty="0">
                <a:latin typeface="Tahoma" pitchFamily="34" charset="0"/>
                <a:ea typeface="Tahoma" pitchFamily="34" charset="0"/>
                <a:cs typeface="Tahoma" pitchFamily="34" charset="0"/>
              </a:rPr>
              <a:t>لصق. </a:t>
            </a:r>
            <a:r>
              <a:rPr lang="ar-EG" sz="1600" dirty="0">
                <a:latin typeface="Tahoma" pitchFamily="34" charset="0"/>
                <a:ea typeface="Tahoma" pitchFamily="34" charset="0"/>
                <a:cs typeface="Tahoma" pitchFamily="34" charset="0"/>
              </a:rPr>
              <a:t>عند اختيار قص ولصق </a:t>
            </a:r>
            <a:r>
              <a:rPr lang="ar-SA" sz="1600" dirty="0">
                <a:latin typeface="Tahoma" pitchFamily="34" charset="0"/>
                <a:ea typeface="Tahoma" pitchFamily="34" charset="0"/>
                <a:cs typeface="Tahoma" pitchFamily="34" charset="0"/>
              </a:rPr>
              <a:t>سوف يُنقل ا</a:t>
            </a:r>
            <a:r>
              <a:rPr lang="ar-EG" sz="1600" dirty="0">
                <a:latin typeface="Tahoma" pitchFamily="34" charset="0"/>
                <a:ea typeface="Tahoma" pitchFamily="34" charset="0"/>
                <a:cs typeface="Tahoma" pitchFamily="34" charset="0"/>
              </a:rPr>
              <a:t>لملف الأصلي إلى موقع جديد.</a:t>
            </a:r>
            <a:endParaRPr lang="en" sz="1600" dirty="0">
              <a:latin typeface="Tahoma" pitchFamily="34" charset="0"/>
              <a:ea typeface="Tahoma" pitchFamily="34" charset="0"/>
              <a:cs typeface="Tahoma" pitchFamily="34" charset="0"/>
            </a:endParaRPr>
          </a:p>
        </p:txBody>
      </p:sp>
      <p:pic>
        <p:nvPicPr>
          <p:cNvPr id="133127" name="Picture 35"/>
          <p:cNvPicPr>
            <a:picLocks noGrp="1" noChangeAspect="1" noChangeArrowheads="1"/>
          </p:cNvPicPr>
          <p:nvPr>
            <p:ph sz="half" idx="4294967295"/>
          </p:nvPr>
        </p:nvPicPr>
        <p:blipFill>
          <a:blip r:embed="rId2" cstate="print"/>
          <a:srcRect/>
          <a:stretch>
            <a:fillRect/>
          </a:stretch>
        </p:blipFill>
        <p:spPr>
          <a:xfrm>
            <a:off x="740743" y="692696"/>
            <a:ext cx="2751137" cy="5881688"/>
          </a:xfrm>
        </p:spPr>
      </p:pic>
      <p:sp>
        <p:nvSpPr>
          <p:cNvPr id="125962" name="Oval 10"/>
          <p:cNvSpPr>
            <a:spLocks noChangeArrowheads="1"/>
          </p:cNvSpPr>
          <p:nvPr/>
        </p:nvSpPr>
        <p:spPr bwMode="auto">
          <a:xfrm>
            <a:off x="899592" y="429309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40970" name="AutoShape 10"/>
          <p:cNvSpPr>
            <a:spLocks noChangeArrowheads="1"/>
          </p:cNvSpPr>
          <p:nvPr/>
        </p:nvSpPr>
        <p:spPr bwMode="auto">
          <a:xfrm>
            <a:off x="610344" y="5301208"/>
            <a:ext cx="649288" cy="794802"/>
          </a:xfrm>
          <a:prstGeom prst="rightArrow">
            <a:avLst>
              <a:gd name="adj1" fmla="val 50000"/>
              <a:gd name="adj2" fmla="val 75184"/>
            </a:avLst>
          </a:prstGeom>
          <a:solidFill>
            <a:schemeClr val="accent1"/>
          </a:solidFill>
          <a:ln w="9525" algn="ctr">
            <a:solidFill>
              <a:schemeClr val="tx1"/>
            </a:solidFill>
            <a:miter lim="800000"/>
            <a:headEnd/>
            <a:tailEn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40971" name="AutoShape 11"/>
          <p:cNvSpPr>
            <a:spLocks noChangeArrowheads="1"/>
          </p:cNvSpPr>
          <p:nvPr/>
        </p:nvSpPr>
        <p:spPr bwMode="auto">
          <a:xfrm>
            <a:off x="467544" y="1196752"/>
            <a:ext cx="719138" cy="794802"/>
          </a:xfrm>
          <a:prstGeom prst="rightArrow">
            <a:avLst>
              <a:gd name="adj1" fmla="val 50000"/>
              <a:gd name="adj2" fmla="val 125833"/>
            </a:avLst>
          </a:prstGeom>
          <a:solidFill>
            <a:schemeClr val="accent1"/>
          </a:solidFill>
          <a:ln w="9525" algn="ctr">
            <a:solidFill>
              <a:schemeClr val="tx1"/>
            </a:solidFill>
            <a:miter lim="800000"/>
            <a:headEnd/>
            <a:tailEn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40972" name="AutoShape 12"/>
          <p:cNvSpPr>
            <a:spLocks noChangeArrowheads="1"/>
          </p:cNvSpPr>
          <p:nvPr/>
        </p:nvSpPr>
        <p:spPr bwMode="auto">
          <a:xfrm>
            <a:off x="611560" y="4941168"/>
            <a:ext cx="576263" cy="794802"/>
          </a:xfrm>
          <a:prstGeom prst="rightArrow">
            <a:avLst>
              <a:gd name="adj1" fmla="val 50000"/>
              <a:gd name="adj2" fmla="val 66728"/>
            </a:avLst>
          </a:prstGeom>
          <a:solidFill>
            <a:schemeClr val="accent1"/>
          </a:solidFill>
          <a:ln w="9525" algn="ctr">
            <a:solidFill>
              <a:schemeClr val="tx1"/>
            </a:solidFill>
            <a:miter lim="800000"/>
            <a:headEnd/>
            <a:tailEn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9" name="Oval 10"/>
          <p:cNvSpPr>
            <a:spLocks noChangeArrowheads="1"/>
          </p:cNvSpPr>
          <p:nvPr/>
        </p:nvSpPr>
        <p:spPr bwMode="auto">
          <a:xfrm>
            <a:off x="899592" y="3861048"/>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824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box(in)">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wheel(4)">
                                      <p:cBhvr>
                                        <p:cTn id="12" dur="2000"/>
                                        <p:tgtEl>
                                          <p:spTgt spid="1331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5">
                                            <p:txEl>
                                              <p:pRg st="2" end="2"/>
                                            </p:txEl>
                                          </p:spTgt>
                                        </p:tgtEl>
                                        <p:attrNameLst>
                                          <p:attrName>style.visibility</p:attrName>
                                        </p:attrNameLst>
                                      </p:cBhvr>
                                      <p:to>
                                        <p:strVal val="visible"/>
                                      </p:to>
                                    </p:set>
                                    <p:animEffect transition="in" filter="box(in)">
                                      <p:cBhvr>
                                        <p:cTn id="17" dur="500"/>
                                        <p:tgtEl>
                                          <p:spTgt spid="133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25">
                                            <p:txEl>
                                              <p:pRg st="3" end="3"/>
                                            </p:txEl>
                                          </p:spTgt>
                                        </p:tgtEl>
                                        <p:attrNameLst>
                                          <p:attrName>style.visibility</p:attrName>
                                        </p:attrNameLst>
                                      </p:cBhvr>
                                      <p:to>
                                        <p:strVal val="visible"/>
                                      </p:to>
                                    </p:set>
                                    <p:animEffect transition="in" filter="box(in)">
                                      <p:cBhvr>
                                        <p:cTn id="22" dur="500"/>
                                        <p:tgtEl>
                                          <p:spTgt spid="133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125">
                                            <p:txEl>
                                              <p:pRg st="5" end="5"/>
                                            </p:txEl>
                                          </p:spTgt>
                                        </p:tgtEl>
                                        <p:attrNameLst>
                                          <p:attrName>style.visibility</p:attrName>
                                        </p:attrNameLst>
                                      </p:cBhvr>
                                      <p:to>
                                        <p:strVal val="visible"/>
                                      </p:to>
                                    </p:set>
                                    <p:animEffect transition="in" filter="box(in)">
                                      <p:cBhvr>
                                        <p:cTn id="33" dur="500"/>
                                        <p:tgtEl>
                                          <p:spTgt spid="13312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970"/>
                                        </p:tgtEl>
                                        <p:attrNameLst>
                                          <p:attrName>style.visibility</p:attrName>
                                        </p:attrNameLst>
                                      </p:cBhvr>
                                      <p:to>
                                        <p:strVal val="visible"/>
                                      </p:to>
                                    </p:set>
                                    <p:anim calcmode="lin" valueType="num">
                                      <p:cBhvr additive="base">
                                        <p:cTn id="38" dur="500" fill="hold"/>
                                        <p:tgtEl>
                                          <p:spTgt spid="40970"/>
                                        </p:tgtEl>
                                        <p:attrNameLst>
                                          <p:attrName>ppt_x</p:attrName>
                                        </p:attrNameLst>
                                      </p:cBhvr>
                                      <p:tavLst>
                                        <p:tav tm="0">
                                          <p:val>
                                            <p:strVal val="#ppt_x"/>
                                          </p:val>
                                        </p:tav>
                                        <p:tav tm="100000">
                                          <p:val>
                                            <p:strVal val="#ppt_x"/>
                                          </p:val>
                                        </p:tav>
                                      </p:tavLst>
                                    </p:anim>
                                    <p:anim calcmode="lin" valueType="num">
                                      <p:cBhvr additive="base">
                                        <p:cTn id="3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3125">
                                            <p:txEl>
                                              <p:pRg st="7" end="7"/>
                                            </p:txEl>
                                          </p:spTgt>
                                        </p:tgtEl>
                                        <p:attrNameLst>
                                          <p:attrName>style.visibility</p:attrName>
                                        </p:attrNameLst>
                                      </p:cBhvr>
                                      <p:to>
                                        <p:strVal val="visible"/>
                                      </p:to>
                                    </p:set>
                                    <p:animEffect transition="in" filter="box(in)">
                                      <p:cBhvr>
                                        <p:cTn id="44" dur="500"/>
                                        <p:tgtEl>
                                          <p:spTgt spid="13312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72"/>
                                        </p:tgtEl>
                                        <p:attrNameLst>
                                          <p:attrName>style.visibility</p:attrName>
                                        </p:attrNameLst>
                                      </p:cBhvr>
                                      <p:to>
                                        <p:strVal val="visible"/>
                                      </p:to>
                                    </p:set>
                                    <p:anim calcmode="lin" valueType="num">
                                      <p:cBhvr additive="base">
                                        <p:cTn id="49" dur="500" fill="hold"/>
                                        <p:tgtEl>
                                          <p:spTgt spid="40972"/>
                                        </p:tgtEl>
                                        <p:attrNameLst>
                                          <p:attrName>ppt_x</p:attrName>
                                        </p:attrNameLst>
                                      </p:cBhvr>
                                      <p:tavLst>
                                        <p:tav tm="0">
                                          <p:val>
                                            <p:strVal val="#ppt_x"/>
                                          </p:val>
                                        </p:tav>
                                        <p:tav tm="100000">
                                          <p:val>
                                            <p:strVal val="#ppt_x"/>
                                          </p:val>
                                        </p:tav>
                                      </p:tavLst>
                                    </p:anim>
                                    <p:anim calcmode="lin" valueType="num">
                                      <p:cBhvr additive="base">
                                        <p:cTn id="50"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3125">
                                            <p:txEl>
                                              <p:pRg st="9" end="9"/>
                                            </p:txEl>
                                          </p:spTgt>
                                        </p:tgtEl>
                                        <p:attrNameLst>
                                          <p:attrName>style.visibility</p:attrName>
                                        </p:attrNameLst>
                                      </p:cBhvr>
                                      <p:to>
                                        <p:strVal val="visible"/>
                                      </p:to>
                                    </p:set>
                                    <p:animEffect transition="in" filter="box(in)">
                                      <p:cBhvr>
                                        <p:cTn id="55" dur="500"/>
                                        <p:tgtEl>
                                          <p:spTgt spid="13312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33125">
                                            <p:txEl>
                                              <p:pRg st="11" end="11"/>
                                            </p:txEl>
                                          </p:spTgt>
                                        </p:tgtEl>
                                        <p:attrNameLst>
                                          <p:attrName>style.visibility</p:attrName>
                                        </p:attrNameLst>
                                      </p:cBhvr>
                                      <p:to>
                                        <p:strVal val="visible"/>
                                      </p:to>
                                    </p:set>
                                    <p:animEffect transition="in" filter="box(in)">
                                      <p:cBhvr>
                                        <p:cTn id="60" dur="500"/>
                                        <p:tgtEl>
                                          <p:spTgt spid="133125">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5962"/>
                                        </p:tgtEl>
                                        <p:attrNameLst>
                                          <p:attrName>style.visibility</p:attrName>
                                        </p:attrNameLst>
                                      </p:cBhvr>
                                      <p:to>
                                        <p:strVal val="visible"/>
                                      </p:to>
                                    </p:set>
                                    <p:anim calcmode="lin" valueType="num">
                                      <p:cBhvr additive="base">
                                        <p:cTn id="65" dur="500" fill="hold"/>
                                        <p:tgtEl>
                                          <p:spTgt spid="125962"/>
                                        </p:tgtEl>
                                        <p:attrNameLst>
                                          <p:attrName>ppt_x</p:attrName>
                                        </p:attrNameLst>
                                      </p:cBhvr>
                                      <p:tavLst>
                                        <p:tav tm="0">
                                          <p:val>
                                            <p:strVal val="#ppt_x"/>
                                          </p:val>
                                        </p:tav>
                                        <p:tav tm="100000">
                                          <p:val>
                                            <p:strVal val="#ppt_x"/>
                                          </p:val>
                                        </p:tav>
                                      </p:tavLst>
                                    </p:anim>
                                    <p:anim calcmode="lin" valueType="num">
                                      <p:cBhvr additive="base">
                                        <p:cTn id="66"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P spid="125962" grpId="0" animBg="1"/>
      <p:bldP spid="40970" grpId="0" animBg="1"/>
      <p:bldP spid="40971" grpId="0" animBg="1"/>
      <p:bldP spid="40972"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body" sz="half" idx="4294967295"/>
          </p:nvPr>
        </p:nvSpPr>
        <p:spPr>
          <a:xfrm>
            <a:off x="3923928" y="1196752"/>
            <a:ext cx="4716016" cy="4568825"/>
          </a:xfrm>
        </p:spPr>
        <p:txBody>
          <a:bodyPr>
            <a:noAutofit/>
          </a:bodyPr>
          <a:lstStyle/>
          <a:p>
            <a:pPr algn="r" rtl="1" eaLnBrk="1" hangingPunct="1">
              <a:defRPr/>
            </a:pP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انقر بزر </a:t>
            </a:r>
            <a:r>
              <a:rPr lang="ar-SA" sz="2200" b="0" i="0" u="none" dirty="0">
                <a:effectLst>
                  <a:outerShdw blurRad="38100" dist="38100" dir="2700000" algn="tl">
                    <a:srgbClr val="C0C0C0"/>
                  </a:outerShdw>
                </a:effectLst>
                <a:latin typeface="Tahoma" pitchFamily="34" charset="0"/>
                <a:ea typeface="Tahoma" pitchFamily="34" charset="0"/>
                <a:cs typeface="Tahoma" pitchFamily="34" charset="0"/>
              </a:rPr>
              <a:t>الماوس </a:t>
            </a: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الأيمن على الملف واختر </a:t>
            </a:r>
            <a:r>
              <a:rPr lang="ar-EG" sz="2200" b="1" i="0" u="none" dirty="0">
                <a:effectLst>
                  <a:outerShdw blurRad="38100" dist="38100" dir="2700000" algn="tl">
                    <a:srgbClr val="C0C0C0"/>
                  </a:outerShdw>
                </a:effectLst>
                <a:latin typeface="Tahoma" pitchFamily="34" charset="0"/>
                <a:ea typeface="Tahoma" pitchFamily="34" charset="0"/>
                <a:cs typeface="Tahoma" pitchFamily="34" charset="0"/>
              </a:rPr>
              <a:t>خصائص</a:t>
            </a: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 يعرض ذلك مربع </a:t>
            </a:r>
            <a:r>
              <a:rPr lang="ar-EG" sz="2200" dirty="0">
                <a:effectLst>
                  <a:outerShdw blurRad="38100" dist="38100" dir="2700000" algn="tl">
                    <a:srgbClr val="C0C0C0"/>
                  </a:outerShdw>
                </a:effectLst>
                <a:latin typeface="Tahoma" pitchFamily="34" charset="0"/>
                <a:ea typeface="Tahoma" pitchFamily="34" charset="0"/>
                <a:cs typeface="Tahoma" pitchFamily="34" charset="0"/>
              </a:rPr>
              <a:t>يتضمن أهم المعلومات عن الملف وهي: اسم الملف وحجمه وتاريخ إنشائه وتاريخ آخر تعديل وتاريخ آخر استخدام.</a:t>
            </a: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الحماية ضد الكتابة: </a:t>
            </a:r>
            <a:b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br>
            <a:r>
              <a:rPr lang="ar-EG" sz="2200" dirty="0">
                <a:effectLst>
                  <a:outerShdw blurRad="38100" dist="38100" dir="2700000" algn="tl">
                    <a:srgbClr val="C0C0C0"/>
                  </a:outerShdw>
                </a:effectLst>
                <a:latin typeface="Tahoma" pitchFamily="34" charset="0"/>
                <a:ea typeface="Tahoma" pitchFamily="34" charset="0"/>
                <a:cs typeface="Tahoma" pitchFamily="34" charset="0"/>
              </a:rPr>
              <a:t>في حالة اختيار </a:t>
            </a:r>
            <a:r>
              <a:rPr lang="ar-SA" sz="2200" b="1" dirty="0">
                <a:effectLst>
                  <a:outerShdw blurRad="38100" dist="38100" dir="2700000" algn="tl">
                    <a:srgbClr val="C0C0C0"/>
                  </a:outerShdw>
                </a:effectLst>
                <a:latin typeface="Tahoma" pitchFamily="34" charset="0"/>
                <a:ea typeface="Tahoma" pitchFamily="34" charset="0"/>
                <a:cs typeface="Tahoma" pitchFamily="34" charset="0"/>
              </a:rPr>
              <a:t>الح</a:t>
            </a:r>
            <a:r>
              <a:rPr lang="ar-EG" sz="2200" b="1" dirty="0" err="1">
                <a:effectLst>
                  <a:outerShdw blurRad="38100" dist="38100" dir="2700000" algn="tl">
                    <a:srgbClr val="C0C0C0"/>
                  </a:outerShdw>
                </a:effectLst>
                <a:latin typeface="Tahoma" pitchFamily="34" charset="0"/>
                <a:ea typeface="Tahoma" pitchFamily="34" charset="0"/>
                <a:cs typeface="Tahoma" pitchFamily="34" charset="0"/>
              </a:rPr>
              <a:t>ماية</a:t>
            </a:r>
            <a:r>
              <a:rPr lang="ar-EG" sz="2200" b="1" dirty="0">
                <a:effectLst>
                  <a:outerShdw blurRad="38100" dist="38100" dir="2700000" algn="tl">
                    <a:srgbClr val="C0C0C0"/>
                  </a:outerShdw>
                </a:effectLst>
                <a:latin typeface="Tahoma" pitchFamily="34" charset="0"/>
                <a:ea typeface="Tahoma" pitchFamily="34" charset="0"/>
                <a:cs typeface="Tahoma" pitchFamily="34" charset="0"/>
              </a:rPr>
              <a:t> ضد الكتابة</a:t>
            </a:r>
            <a:r>
              <a:rPr lang="ar-EG" sz="2200" dirty="0">
                <a:effectLst>
                  <a:outerShdw blurRad="38100" dist="38100" dir="2700000" algn="tl">
                    <a:srgbClr val="C0C0C0"/>
                  </a:outerShdw>
                </a:effectLst>
                <a:latin typeface="Tahoma" pitchFamily="34" charset="0"/>
                <a:ea typeface="Tahoma" pitchFamily="34" charset="0"/>
                <a:cs typeface="Tahoma" pitchFamily="34" charset="0"/>
              </a:rPr>
              <a:t>، فلن تتمكن من تعديل الملف.</a:t>
            </a:r>
          </a:p>
          <a:p>
            <a:pPr algn="r" rtl="1" eaLnBrk="1" hangingPunct="1">
              <a:defRPr/>
            </a:pP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مخفية:</a:t>
            </a:r>
            <a:b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b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في حالة اختيار </a:t>
            </a:r>
            <a:r>
              <a:rPr lang="ar-EG" sz="2200" b="1" i="0" u="none" dirty="0">
                <a:effectLst>
                  <a:outerShdw blurRad="38100" dist="38100" dir="2700000" algn="tl">
                    <a:srgbClr val="C0C0C0"/>
                  </a:outerShdw>
                </a:effectLst>
                <a:latin typeface="Tahoma" pitchFamily="34" charset="0"/>
                <a:ea typeface="Tahoma" pitchFamily="34" charset="0"/>
                <a:cs typeface="Tahoma" pitchFamily="34" charset="0"/>
              </a:rPr>
              <a:t>مخفي</a:t>
            </a:r>
            <a:r>
              <a:rPr lang="ar-EG" sz="2200" b="0" i="0" u="none" dirty="0">
                <a:effectLst>
                  <a:outerShdw blurRad="38100" dist="38100" dir="2700000" algn="tl">
                    <a:srgbClr val="C0C0C0"/>
                  </a:outerShdw>
                </a:effectLst>
                <a:latin typeface="Tahoma" pitchFamily="34" charset="0"/>
                <a:ea typeface="Tahoma" pitchFamily="34" charset="0"/>
                <a:cs typeface="Tahoma" pitchFamily="34" charset="0"/>
              </a:rPr>
              <a:t>، فلن يتمكن المستخدم من رؤية الملف مرة أخرى.</a:t>
            </a: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5175" name="Picture 3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9552" y="1577452"/>
            <a:ext cx="2921000" cy="3920088"/>
          </a:xfrm>
        </p:spPr>
      </p:pic>
      <p:sp>
        <p:nvSpPr>
          <p:cNvPr id="8" name="textruta 7"/>
          <p:cNvSpPr txBox="1"/>
          <p:nvPr/>
        </p:nvSpPr>
        <p:spPr>
          <a:xfrm>
            <a:off x="4932040" y="260648"/>
            <a:ext cx="3707904" cy="769441"/>
          </a:xfrm>
          <a:prstGeom prst="rect">
            <a:avLst/>
          </a:prstGeom>
          <a:noFill/>
        </p:spPr>
        <p:txBody>
          <a:bodyPr wrap="square" rtlCol="0">
            <a:spAutoFit/>
          </a:bodyPr>
          <a:lstStyle/>
          <a:p>
            <a:pPr algn="l" rtl="0"/>
            <a:r>
              <a:rPr lang="ar-EG" sz="4400" b="0" i="0" u="none" dirty="0">
                <a:solidFill>
                  <a:schemeClr val="accent1"/>
                </a:solidFill>
                <a:latin typeface="Tahoma" pitchFamily="34" charset="0"/>
                <a:ea typeface="Tahoma" pitchFamily="34" charset="0"/>
                <a:cs typeface="Tahoma" pitchFamily="34" charset="0"/>
              </a:rPr>
              <a:t>خصائص الملف </a:t>
            </a:r>
            <a:endParaRPr lang="en" sz="4400" b="0" i="0" u="none"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089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heel(4)">
                                      <p:cBhvr>
                                        <p:cTn id="7" dur="20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4">
                                            <p:txEl>
                                              <p:pRg st="0" end="0"/>
                                            </p:txEl>
                                          </p:spTgt>
                                        </p:tgtEl>
                                        <p:attrNameLst>
                                          <p:attrName>style.visibility</p:attrName>
                                        </p:attrNameLst>
                                      </p:cBhvr>
                                      <p:to>
                                        <p:strVal val="visible"/>
                                      </p:to>
                                    </p:set>
                                    <p:animEffect transition="in" filter="box(in)">
                                      <p:cBhvr>
                                        <p:cTn id="12" dur="500"/>
                                        <p:tgtEl>
                                          <p:spTgt spid="135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5174">
                                            <p:txEl>
                                              <p:pRg st="1" end="1"/>
                                            </p:txEl>
                                          </p:spTgt>
                                        </p:tgtEl>
                                        <p:attrNameLst>
                                          <p:attrName>style.visibility</p:attrName>
                                        </p:attrNameLst>
                                      </p:cBhvr>
                                      <p:to>
                                        <p:strVal val="visible"/>
                                      </p:to>
                                    </p:set>
                                    <p:animEffect transition="in" filter="box(in)">
                                      <p:cBhvr>
                                        <p:cTn id="17" dur="500"/>
                                        <p:tgtEl>
                                          <p:spTgt spid="135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5174">
                                            <p:txEl>
                                              <p:pRg st="2" end="2"/>
                                            </p:txEl>
                                          </p:spTgt>
                                        </p:tgtEl>
                                        <p:attrNameLst>
                                          <p:attrName>style.visibility</p:attrName>
                                        </p:attrNameLst>
                                      </p:cBhvr>
                                      <p:to>
                                        <p:strVal val="visible"/>
                                      </p:to>
                                    </p:set>
                                    <p:animEffect transition="in" filter="box(in)">
                                      <p:cBhvr>
                                        <p:cTn id="22" dur="500"/>
                                        <p:tgtEl>
                                          <p:spTgt spid="135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idx="4294967295"/>
          </p:nvPr>
        </p:nvSpPr>
        <p:spPr>
          <a:xfrm>
            <a:off x="0" y="301625"/>
            <a:ext cx="9144000" cy="1143000"/>
          </a:xfrm>
        </p:spPr>
        <p:txBody>
          <a:bodyPr anchor="ctr" anchorCtr="1">
            <a:normAutofit fontScale="90000"/>
          </a:bodyPr>
          <a:lstStyle/>
          <a:p>
            <a:pPr algn="r" rtl="1" eaLnBrk="1" hangingPunct="1">
              <a:defRPr/>
            </a:pPr>
            <a:r>
              <a:rPr lang="ar-EG" dirty="0">
                <a:solidFill>
                  <a:schemeClr val="accent1"/>
                </a:solidFill>
                <a:latin typeface="Tahoma" pitchFamily="34" charset="0"/>
                <a:ea typeface="Tahoma" pitchFamily="34" charset="0"/>
                <a:cs typeface="Tahoma" pitchFamily="34" charset="0"/>
              </a:rPr>
              <a:t>إنشاء مجلد أو ملف جديد في نافذة محددة.</a:t>
            </a:r>
            <a:endParaRPr lang="en" b="0" i="0" u="none" dirty="0">
              <a:solidFill>
                <a:schemeClr val="accent1"/>
              </a:solidFill>
              <a:latin typeface="Tahoma" pitchFamily="34" charset="0"/>
              <a:ea typeface="Tahoma" pitchFamily="34" charset="0"/>
              <a:cs typeface="Tahoma" pitchFamily="34" charset="0"/>
            </a:endParaRPr>
          </a:p>
        </p:txBody>
      </p:sp>
      <p:sp>
        <p:nvSpPr>
          <p:cNvPr id="137222" name="Rectangle 6"/>
          <p:cNvSpPr>
            <a:spLocks noGrp="1" noChangeArrowheads="1"/>
          </p:cNvSpPr>
          <p:nvPr>
            <p:ph type="body" sz="half" idx="4294967295"/>
          </p:nvPr>
        </p:nvSpPr>
        <p:spPr>
          <a:xfrm>
            <a:off x="5004048" y="1628800"/>
            <a:ext cx="3726433" cy="4770437"/>
          </a:xfrm>
        </p:spPr>
        <p:txBody>
          <a:bodyPr>
            <a:noAutofit/>
          </a:bodyPr>
          <a:lstStyle/>
          <a:p>
            <a:pPr algn="r" rtl="1">
              <a:defRPr/>
            </a:pPr>
            <a:r>
              <a:rPr lang="ar-EG" sz="2200" dirty="0">
                <a:effectLst>
                  <a:outerShdw blurRad="38100" dist="38100" dir="2700000" algn="tl">
                    <a:srgbClr val="C0C0C0"/>
                  </a:outerShdw>
                </a:effectLst>
                <a:latin typeface="Tahoma" pitchFamily="34" charset="0"/>
                <a:ea typeface="Tahoma" pitchFamily="34" charset="0"/>
                <a:cs typeface="Tahoma" pitchFamily="34" charset="0"/>
              </a:rPr>
              <a:t>افتح النافذة في الموقع الذي تريد إنشاء ملف أو مجلد جديد </a:t>
            </a:r>
            <a:r>
              <a:rPr lang="ar-EG" sz="2200" dirty="0" err="1">
                <a:effectLst>
                  <a:outerShdw blurRad="38100" dist="38100" dir="2700000" algn="tl">
                    <a:srgbClr val="C0C0C0"/>
                  </a:outerShdw>
                </a:effectLst>
                <a:latin typeface="Tahoma" pitchFamily="34" charset="0"/>
                <a:ea typeface="Tahoma" pitchFamily="34" charset="0"/>
                <a:cs typeface="Tahoma" pitchFamily="34" charset="0"/>
              </a:rPr>
              <a:t>به</a:t>
            </a:r>
            <a:r>
              <a:rPr lang="ar-EG" sz="2200" dirty="0">
                <a:effectLst>
                  <a:outerShdw blurRad="38100" dist="38100" dir="2700000" algn="tl">
                    <a:srgbClr val="C0C0C0"/>
                  </a:outerShdw>
                </a:effectLst>
                <a:latin typeface="Tahoma" pitchFamily="34" charset="0"/>
                <a:ea typeface="Tahoma" pitchFamily="34" charset="0"/>
                <a:cs typeface="Tahoma" pitchFamily="34" charset="0"/>
              </a:rPr>
              <a:t>. انقر </a:t>
            </a:r>
            <a:r>
              <a:rPr lang="ar-EG" sz="2400" dirty="0">
                <a:latin typeface="Tahoma" pitchFamily="34" charset="0"/>
                <a:ea typeface="Tahoma" pitchFamily="34" charset="0"/>
                <a:cs typeface="Tahoma" pitchFamily="34" charset="0"/>
              </a:rPr>
              <a:t>بزر </a:t>
            </a:r>
            <a:r>
              <a:rPr lang="ar-SA" sz="2400" dirty="0">
                <a:latin typeface="Tahoma" pitchFamily="34" charset="0"/>
                <a:ea typeface="Tahoma" pitchFamily="34" charset="0"/>
                <a:cs typeface="Tahoma" pitchFamily="34" charset="0"/>
              </a:rPr>
              <a:t>الماوس </a:t>
            </a:r>
            <a:r>
              <a:rPr lang="ar-EG" sz="2400" dirty="0">
                <a:latin typeface="Tahoma" pitchFamily="34" charset="0"/>
                <a:ea typeface="Tahoma" pitchFamily="34" charset="0"/>
                <a:cs typeface="Tahoma" pitchFamily="34" charset="0"/>
              </a:rPr>
              <a:t>الأيمن</a:t>
            </a:r>
            <a:r>
              <a:rPr lang="ar-EG" sz="2200" dirty="0">
                <a:effectLst>
                  <a:outerShdw blurRad="38100" dist="38100" dir="2700000" algn="tl">
                    <a:srgbClr val="C0C0C0"/>
                  </a:outerShdw>
                </a:effectLst>
                <a:latin typeface="Tahoma" pitchFamily="34" charset="0"/>
                <a:ea typeface="Tahoma" pitchFamily="34" charset="0"/>
                <a:cs typeface="Tahoma" pitchFamily="34" charset="0"/>
              </a:rPr>
              <a:t> في مساحة خالية في النافذة ثم اختر </a:t>
            </a:r>
            <a:r>
              <a:rPr lang="ar-EG" sz="2200" b="1" dirty="0">
                <a:effectLst>
                  <a:outerShdw blurRad="38100" dist="38100" dir="2700000" algn="tl">
                    <a:srgbClr val="C0C0C0"/>
                  </a:outerShdw>
                </a:effectLst>
                <a:latin typeface="Tahoma" pitchFamily="34" charset="0"/>
                <a:ea typeface="Tahoma" pitchFamily="34" charset="0"/>
                <a:cs typeface="Tahoma" pitchFamily="34" charset="0"/>
              </a:rPr>
              <a:t>جديد</a:t>
            </a:r>
            <a:r>
              <a:rPr lang="ar-EG" sz="2200" dirty="0">
                <a:effectLst>
                  <a:outerShdw blurRad="38100" dist="38100" dir="2700000" algn="tl">
                    <a:srgbClr val="C0C0C0"/>
                  </a:outerShdw>
                </a:effectLst>
                <a:latin typeface="Tahoma" pitchFamily="34" charset="0"/>
                <a:ea typeface="Tahoma" pitchFamily="34" charset="0"/>
                <a:cs typeface="Tahoma" pitchFamily="34" charset="0"/>
              </a:rPr>
              <a:t> من قائمة السياق واختر </a:t>
            </a:r>
            <a:r>
              <a:rPr lang="ar-EG" sz="2200" b="1" dirty="0">
                <a:effectLst>
                  <a:outerShdw blurRad="38100" dist="38100" dir="2700000" algn="tl">
                    <a:srgbClr val="C0C0C0"/>
                  </a:outerShdw>
                </a:effectLst>
                <a:latin typeface="Tahoma" pitchFamily="34" charset="0"/>
                <a:ea typeface="Tahoma" pitchFamily="34" charset="0"/>
                <a:cs typeface="Tahoma" pitchFamily="34" charset="0"/>
              </a:rPr>
              <a:t>مجلد</a:t>
            </a:r>
            <a:r>
              <a:rPr lang="ar-EG" sz="2200" dirty="0">
                <a:effectLst>
                  <a:outerShdw blurRad="38100" dist="38100" dir="2700000" algn="tl">
                    <a:srgbClr val="C0C0C0"/>
                  </a:outerShdw>
                </a:effectLst>
                <a:latin typeface="Tahoma" pitchFamily="34" charset="0"/>
                <a:ea typeface="Tahoma" pitchFamily="34" charset="0"/>
                <a:cs typeface="Tahoma" pitchFamily="34" charset="0"/>
              </a:rPr>
              <a:t> أو نوع الملف من قائمة السياق التالية.</a:t>
            </a:r>
          </a:p>
          <a:p>
            <a:pPr algn="r" rtl="1">
              <a:defRPr/>
            </a:pPr>
            <a:r>
              <a:rPr lang="ar-EG" sz="2200" dirty="0">
                <a:effectLst>
                  <a:outerShdw blurRad="38100" dist="38100" dir="2700000" algn="tl">
                    <a:srgbClr val="C0C0C0"/>
                  </a:outerShdw>
                </a:effectLst>
                <a:latin typeface="Tahoma" pitchFamily="34" charset="0"/>
                <a:ea typeface="Tahoma" pitchFamily="34" charset="0"/>
                <a:cs typeface="Tahoma" pitchFamily="34" charset="0"/>
              </a:rPr>
              <a:t>قم بتسمية المجلد الجديد. لا يمكن أن يحتوي الاسم على حروف خاصة مثل | ? / ^ * &gt;. اضغط على مفتاح </a:t>
            </a:r>
            <a:r>
              <a:rPr lang="en-US" sz="2200" dirty="0">
                <a:effectLst>
                  <a:outerShdw blurRad="38100" dist="38100" dir="2700000" algn="tl">
                    <a:srgbClr val="C0C0C0"/>
                  </a:outerShdw>
                </a:effectLst>
                <a:latin typeface="Tahoma" pitchFamily="34" charset="0"/>
                <a:ea typeface="Tahoma" pitchFamily="34" charset="0"/>
                <a:cs typeface="Tahoma" pitchFamily="34" charset="0"/>
              </a:rPr>
              <a:t>Enter </a:t>
            </a:r>
            <a:r>
              <a:rPr lang="ar-SA" sz="2200" dirty="0">
                <a:effectLst>
                  <a:outerShdw blurRad="38100" dist="38100" dir="2700000" algn="tl">
                    <a:srgbClr val="C0C0C0"/>
                  </a:outerShdw>
                </a:effectLst>
                <a:latin typeface="Tahoma" pitchFamily="34" charset="0"/>
                <a:ea typeface="Tahoma" pitchFamily="34" charset="0"/>
                <a:cs typeface="Tahoma" pitchFamily="34" charset="0"/>
              </a:rPr>
              <a:t> </a:t>
            </a:r>
            <a:r>
              <a:rPr lang="ar-EG" sz="2200" dirty="0">
                <a:effectLst>
                  <a:outerShdw blurRad="38100" dist="38100" dir="2700000" algn="tl">
                    <a:srgbClr val="C0C0C0"/>
                  </a:outerShdw>
                </a:effectLst>
                <a:latin typeface="Tahoma" pitchFamily="34" charset="0"/>
                <a:ea typeface="Tahoma" pitchFamily="34" charset="0"/>
                <a:cs typeface="Tahoma" pitchFamily="34" charset="0"/>
              </a:rPr>
              <a:t>لحفظ الاسم.</a:t>
            </a:r>
          </a:p>
          <a:p>
            <a:pPr algn="r" rtl="1">
              <a:defRPr/>
            </a:pPr>
            <a:endParaRPr lang="ar-EG" sz="22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defRPr/>
            </a:pPr>
            <a:endParaRPr lang="en" sz="22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7223" name="Picture 3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9552" y="2141351"/>
            <a:ext cx="3963988" cy="3584105"/>
          </a:xfrm>
        </p:spPr>
      </p:pic>
      <p:sp>
        <p:nvSpPr>
          <p:cNvPr id="125962" name="Oval 10"/>
          <p:cNvSpPr>
            <a:spLocks noChangeArrowheads="1"/>
          </p:cNvSpPr>
          <p:nvPr/>
        </p:nvSpPr>
        <p:spPr bwMode="auto">
          <a:xfrm>
            <a:off x="545116" y="3645045"/>
            <a:ext cx="100254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957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Effect transition="in" filter="blinds(horizontal)">
                                      <p:cBhvr>
                                        <p:cTn id="7" dur="500"/>
                                        <p:tgtEl>
                                          <p:spTgt spid="137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22">
                                            <p:txEl>
                                              <p:pRg st="1" end="1"/>
                                            </p:txEl>
                                          </p:spTgt>
                                        </p:tgtEl>
                                        <p:attrNameLst>
                                          <p:attrName>style.visibility</p:attrName>
                                        </p:attrNameLst>
                                      </p:cBhvr>
                                      <p:to>
                                        <p:strVal val="visible"/>
                                      </p:to>
                                    </p:set>
                                    <p:animEffect transition="in" filter="blinds(horizontal)">
                                      <p:cBhvr>
                                        <p:cTn id="12" dur="500"/>
                                        <p:tgtEl>
                                          <p:spTgt spid="137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7223"/>
                                        </p:tgtEl>
                                        <p:attrNameLst>
                                          <p:attrName>style.visibility</p:attrName>
                                        </p:attrNameLst>
                                      </p:cBhvr>
                                      <p:to>
                                        <p:strVal val="visible"/>
                                      </p:to>
                                    </p:set>
                                    <p:animEffect transition="in" filter="checkerboard(across)">
                                      <p:cBhvr>
                                        <p:cTn id="17" dur="500"/>
                                        <p:tgtEl>
                                          <p:spTgt spid="1372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5962"/>
                                        </p:tgtEl>
                                        <p:attrNameLst>
                                          <p:attrName>style.visibility</p:attrName>
                                        </p:attrNameLst>
                                      </p:cBhvr>
                                      <p:to>
                                        <p:strVal val="visible"/>
                                      </p:to>
                                    </p:set>
                                    <p:anim calcmode="lin" valueType="num">
                                      <p:cBhvr additive="base">
                                        <p:cTn id="22" dur="500" fill="hold"/>
                                        <p:tgtEl>
                                          <p:spTgt spid="125962"/>
                                        </p:tgtEl>
                                        <p:attrNameLst>
                                          <p:attrName>ppt_x</p:attrName>
                                        </p:attrNameLst>
                                      </p:cBhvr>
                                      <p:tavLst>
                                        <p:tav tm="0">
                                          <p:val>
                                            <p:strVal val="#ppt_x"/>
                                          </p:val>
                                        </p:tav>
                                        <p:tav tm="100000">
                                          <p:val>
                                            <p:strVal val="#ppt_x"/>
                                          </p:val>
                                        </p:tav>
                                      </p:tavLst>
                                    </p:anim>
                                    <p:anim calcmode="lin" valueType="num">
                                      <p:cBhvr additive="base">
                                        <p:cTn id="23"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259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0" y="301625"/>
            <a:ext cx="9144000" cy="776288"/>
          </a:xfrm>
        </p:spPr>
        <p:txBody>
          <a:bodyPr anchor="ctr" anchorCtr="1"/>
          <a:lstStyle/>
          <a:p>
            <a:pPr rtl="1" eaLnBrk="1" hangingPunct="1">
              <a:defRPr/>
            </a:pPr>
            <a:r>
              <a:rPr lang="ar-EG" b="0" i="0" u="none" dirty="0">
                <a:solidFill>
                  <a:schemeClr val="accent1"/>
                </a:solidFill>
              </a:rPr>
              <a:t>الحفظ والحفظ باسم </a:t>
            </a:r>
            <a:endParaRPr lang="en" dirty="0">
              <a:solidFill>
                <a:schemeClr val="accent1"/>
              </a:solidFill>
            </a:endParaRPr>
          </a:p>
        </p:txBody>
      </p:sp>
      <p:sp>
        <p:nvSpPr>
          <p:cNvPr id="139269" name="Rectangle 5"/>
          <p:cNvSpPr>
            <a:spLocks noGrp="1" noChangeArrowheads="1"/>
          </p:cNvSpPr>
          <p:nvPr>
            <p:ph type="body" sz="half" idx="4294967295"/>
          </p:nvPr>
        </p:nvSpPr>
        <p:spPr>
          <a:xfrm>
            <a:off x="539552" y="1052736"/>
            <a:ext cx="8208912" cy="2662016"/>
          </a:xfrm>
        </p:spPr>
        <p:txBody>
          <a:bodyPr>
            <a:noAutofit/>
          </a:bodyPr>
          <a:lstStyle/>
          <a:p>
            <a:pPr algn="r" rtl="1" eaLnBrk="1" hangingPunct="1">
              <a:defRPr/>
            </a:pPr>
            <a:r>
              <a:rPr lang="ar-EG" sz="1800" b="0" i="0" u="none" dirty="0">
                <a:latin typeface="Tahoma" pitchFamily="34" charset="0"/>
                <a:ea typeface="Tahoma" pitchFamily="34" charset="0"/>
                <a:cs typeface="Tahoma" pitchFamily="34" charset="0"/>
              </a:rPr>
              <a:t>عند حفظ الملف لأول مرة</a:t>
            </a:r>
            <a:r>
              <a:rPr lang="ar-SA" sz="1800" b="0" i="0" u="none" dirty="0">
                <a:latin typeface="Tahoma" pitchFamily="34" charset="0"/>
                <a:ea typeface="Tahoma" pitchFamily="34" charset="0"/>
                <a:cs typeface="Tahoma" pitchFamily="34" charset="0"/>
              </a:rPr>
              <a:t>، </a:t>
            </a:r>
            <a:r>
              <a:rPr lang="ar-EG" sz="1800" b="0" i="0" u="none" dirty="0">
                <a:latin typeface="Tahoma" pitchFamily="34" charset="0"/>
                <a:ea typeface="Tahoma" pitchFamily="34" charset="0"/>
                <a:cs typeface="Tahoma" pitchFamily="34" charset="0"/>
              </a:rPr>
              <a:t>استخدم </a:t>
            </a:r>
            <a:r>
              <a:rPr lang="ar-SA" sz="1800" b="0" i="0" u="none" dirty="0">
                <a:latin typeface="Tahoma" pitchFamily="34" charset="0"/>
                <a:ea typeface="Tahoma" pitchFamily="34" charset="0"/>
                <a:cs typeface="Tahoma" pitchFamily="34" charset="0"/>
              </a:rPr>
              <a:t>خيار </a:t>
            </a:r>
            <a:r>
              <a:rPr lang="ar-EG" sz="1800" b="1" i="0" u="none" dirty="0">
                <a:latin typeface="Tahoma" pitchFamily="34" charset="0"/>
                <a:ea typeface="Tahoma" pitchFamily="34" charset="0"/>
                <a:cs typeface="Tahoma" pitchFamily="34" charset="0"/>
              </a:rPr>
              <a:t>حفظ باسم </a:t>
            </a:r>
            <a:r>
              <a:rPr lang="ar-EG" sz="1800" b="0" i="0" u="none" dirty="0">
                <a:latin typeface="Tahoma" pitchFamily="34" charset="0"/>
                <a:ea typeface="Tahoma" pitchFamily="34" charset="0"/>
                <a:cs typeface="Tahoma" pitchFamily="34" charset="0"/>
              </a:rPr>
              <a:t>من قائمة الملف. ثم اختر اسم الملف والموقع الذي تريد حفظ الملف فيه.</a:t>
            </a:r>
            <a:endParaRPr lang="en" sz="1800" b="0" i="0" u="none" dirty="0">
              <a:latin typeface="Tahoma" pitchFamily="34" charset="0"/>
              <a:ea typeface="Tahoma" pitchFamily="34" charset="0"/>
              <a:cs typeface="Tahoma" pitchFamily="34" charset="0"/>
            </a:endParaRPr>
          </a:p>
          <a:p>
            <a:pPr algn="r" rtl="1">
              <a:defRPr/>
            </a:pPr>
            <a:r>
              <a:rPr lang="ar-EG" sz="1800" b="0" i="0" u="none" dirty="0">
                <a:latin typeface="Tahoma" pitchFamily="34" charset="0"/>
                <a:ea typeface="Tahoma" pitchFamily="34" charset="0"/>
                <a:cs typeface="Tahoma" pitchFamily="34" charset="0"/>
              </a:rPr>
              <a:t>استخدم </a:t>
            </a:r>
            <a:r>
              <a:rPr lang="ar-EG" sz="1800" b="1" i="0" u="none" dirty="0">
                <a:latin typeface="Tahoma" pitchFamily="34" charset="0"/>
                <a:ea typeface="Tahoma" pitchFamily="34" charset="0"/>
                <a:cs typeface="Tahoma" pitchFamily="34" charset="0"/>
              </a:rPr>
              <a:t>حفظ</a:t>
            </a:r>
            <a:r>
              <a:rPr lang="ar-EG" sz="1800" b="0" i="0" u="none" dirty="0">
                <a:latin typeface="Tahoma" pitchFamily="34" charset="0"/>
                <a:ea typeface="Tahoma" pitchFamily="34" charset="0"/>
                <a:cs typeface="Tahoma" pitchFamily="34" charset="0"/>
              </a:rPr>
              <a:t> </a:t>
            </a:r>
            <a:r>
              <a:rPr lang="ar-EG" sz="1800" dirty="0">
                <a:latin typeface="Tahoma" pitchFamily="34" charset="0"/>
                <a:ea typeface="Tahoma" pitchFamily="34" charset="0"/>
                <a:cs typeface="Tahoma" pitchFamily="34" charset="0"/>
              </a:rPr>
              <a:t>مستقبلًا من </a:t>
            </a:r>
            <a:r>
              <a:rPr lang="ar-EG" sz="1800" b="0" i="0" u="none" dirty="0">
                <a:latin typeface="Tahoma" pitchFamily="34" charset="0"/>
                <a:ea typeface="Tahoma" pitchFamily="34" charset="0"/>
                <a:cs typeface="Tahoma" pitchFamily="34" charset="0"/>
              </a:rPr>
              <a:t>قائمة الملف لحفظ مستندك بنفس الموقع وتحت نفس </a:t>
            </a:r>
            <a:r>
              <a:rPr lang="ar-EG" sz="1800" dirty="0">
                <a:latin typeface="Tahoma" pitchFamily="34" charset="0"/>
                <a:ea typeface="Tahoma" pitchFamily="34" charset="0"/>
                <a:cs typeface="Tahoma" pitchFamily="34" charset="0"/>
              </a:rPr>
              <a:t>الاسم كما كان من قبل. ويمكن بدلًا من ذلك ال</a:t>
            </a:r>
            <a:r>
              <a:rPr lang="ar-SA" sz="1800" dirty="0">
                <a:latin typeface="Tahoma" pitchFamily="34" charset="0"/>
                <a:ea typeface="Tahoma" pitchFamily="34" charset="0"/>
                <a:cs typeface="Tahoma" pitchFamily="34" charset="0"/>
              </a:rPr>
              <a:t>ن</a:t>
            </a:r>
            <a:r>
              <a:rPr lang="ar-EG" sz="1800" dirty="0">
                <a:latin typeface="Tahoma" pitchFamily="34" charset="0"/>
                <a:ea typeface="Tahoma" pitchFamily="34" charset="0"/>
                <a:cs typeface="Tahoma" pitchFamily="34" charset="0"/>
              </a:rPr>
              <a:t>قر على أيقونة القرص المرن من شريط القوائم.</a:t>
            </a:r>
          </a:p>
          <a:p>
            <a:pPr algn="r" rtl="1">
              <a:defRPr/>
            </a:pPr>
            <a:r>
              <a:rPr lang="ar-EG" sz="1800" dirty="0">
                <a:latin typeface="Tahoma" pitchFamily="34" charset="0"/>
                <a:ea typeface="Tahoma" pitchFamily="34" charset="0"/>
                <a:cs typeface="Tahoma" pitchFamily="34" charset="0"/>
              </a:rPr>
              <a:t>إن كنت ترغب في تغيير اسم الملف أو حفظه في موقع آخر، استخدم </a:t>
            </a:r>
            <a:r>
              <a:rPr lang="ar-EG" sz="1800" b="1" dirty="0">
                <a:latin typeface="Tahoma" pitchFamily="34" charset="0"/>
                <a:ea typeface="Tahoma" pitchFamily="34" charset="0"/>
                <a:cs typeface="Tahoma" pitchFamily="34" charset="0"/>
              </a:rPr>
              <a:t>حفظ باسم </a:t>
            </a:r>
            <a:r>
              <a:rPr lang="ar-EG" sz="1800" dirty="0">
                <a:latin typeface="Tahoma" pitchFamily="34" charset="0"/>
                <a:ea typeface="Tahoma" pitchFamily="34" charset="0"/>
                <a:cs typeface="Tahoma" pitchFamily="34" charset="0"/>
              </a:rPr>
              <a:t>من قائمة الملف. يمكنك اختيار اسم جديد للملف أو موقع جديد باستخدام هذه الوظيفة.</a:t>
            </a:r>
            <a:endParaRPr lang="en" sz="1800" dirty="0">
              <a:latin typeface="Tahoma" pitchFamily="34" charset="0"/>
              <a:ea typeface="Tahoma" pitchFamily="34" charset="0"/>
              <a:cs typeface="Tahoma" pitchFamily="34" charset="0"/>
            </a:endParaRPr>
          </a:p>
          <a:p>
            <a:pPr algn="r" rtl="1" eaLnBrk="1" hangingPunct="1">
              <a:buNone/>
              <a:defRPr/>
            </a:pPr>
            <a:endParaRPr lang="en" sz="18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9271" name="Picture 38"/>
          <p:cNvPicPr>
            <a:picLocks noGrp="1" noChangeAspect="1" noChangeArrowheads="1"/>
          </p:cNvPicPr>
          <p:nvPr>
            <p:ph sz="half" idx="4294967295"/>
          </p:nvPr>
        </p:nvPicPr>
        <p:blipFill>
          <a:blip r:embed="rId2" cstate="print"/>
          <a:srcRect/>
          <a:stretch>
            <a:fillRect/>
          </a:stretch>
        </p:blipFill>
        <p:spPr>
          <a:xfrm>
            <a:off x="899592" y="3501008"/>
            <a:ext cx="7888287" cy="3143250"/>
          </a:xfrm>
        </p:spPr>
      </p:pic>
      <p:sp>
        <p:nvSpPr>
          <p:cNvPr id="44039" name="Line 7"/>
          <p:cNvSpPr>
            <a:spLocks noChangeShapeType="1"/>
          </p:cNvSpPr>
          <p:nvPr/>
        </p:nvSpPr>
        <p:spPr bwMode="auto">
          <a:xfrm>
            <a:off x="611560" y="4221088"/>
            <a:ext cx="576263" cy="0"/>
          </a:xfrm>
          <a:prstGeom prst="line">
            <a:avLst/>
          </a:prstGeom>
          <a:noFill/>
          <a:ln w="25400">
            <a:solidFill>
              <a:schemeClr val="hlink"/>
            </a:solidFill>
            <a:round/>
            <a:headEnd/>
            <a:tailEnd type="stealth" w="med" len="med"/>
          </a:ln>
        </p:spPr>
        <p:txBody>
          <a:bodyPr wrap="none" anchor="ctr">
            <a:spAutoFit/>
          </a:bodyPr>
          <a:lstStyle/>
          <a:p>
            <a:pPr algn="r" rtl="1"/>
            <a:endParaRPr lang="en"/>
          </a:p>
        </p:txBody>
      </p:sp>
      <p:sp>
        <p:nvSpPr>
          <p:cNvPr id="44040" name="Line 8"/>
          <p:cNvSpPr>
            <a:spLocks noChangeShapeType="1"/>
          </p:cNvSpPr>
          <p:nvPr/>
        </p:nvSpPr>
        <p:spPr bwMode="auto">
          <a:xfrm>
            <a:off x="611560" y="4365104"/>
            <a:ext cx="576263" cy="0"/>
          </a:xfrm>
          <a:prstGeom prst="line">
            <a:avLst/>
          </a:prstGeom>
          <a:noFill/>
          <a:ln w="25400">
            <a:solidFill>
              <a:schemeClr val="hlink"/>
            </a:solidFill>
            <a:round/>
            <a:headEnd/>
            <a:tailEnd type="stealth" w="med" len="med"/>
          </a:ln>
        </p:spPr>
        <p:txBody>
          <a:bodyPr wrap="none" anchor="ctr">
            <a:spAutoFit/>
          </a:bodyPr>
          <a:lstStyle/>
          <a:p>
            <a:pPr algn="r" rtl="1"/>
            <a:endParaRPr lang="en"/>
          </a:p>
        </p:txBody>
      </p:sp>
      <p:sp>
        <p:nvSpPr>
          <p:cNvPr id="44041" name="Line 9"/>
          <p:cNvSpPr>
            <a:spLocks noChangeShapeType="1"/>
          </p:cNvSpPr>
          <p:nvPr/>
        </p:nvSpPr>
        <p:spPr bwMode="auto">
          <a:xfrm>
            <a:off x="4572000" y="4725144"/>
            <a:ext cx="576262" cy="0"/>
          </a:xfrm>
          <a:prstGeom prst="line">
            <a:avLst/>
          </a:prstGeom>
          <a:noFill/>
          <a:ln w="25400">
            <a:solidFill>
              <a:schemeClr val="hlink"/>
            </a:solidFill>
            <a:round/>
            <a:headEnd/>
            <a:tailEnd type="stealth" w="med" len="med"/>
          </a:ln>
        </p:spPr>
        <p:txBody>
          <a:bodyPr wrap="none" anchor="ctr">
            <a:spAutoFit/>
          </a:bodyPr>
          <a:lstStyle/>
          <a:p>
            <a:pPr algn="r" rtl="1"/>
            <a:endParaRPr lang="en"/>
          </a:p>
        </p:txBody>
      </p:sp>
      <p:sp>
        <p:nvSpPr>
          <p:cNvPr id="44042" name="Line 10"/>
          <p:cNvSpPr>
            <a:spLocks noChangeShapeType="1"/>
          </p:cNvSpPr>
          <p:nvPr/>
        </p:nvSpPr>
        <p:spPr bwMode="auto">
          <a:xfrm>
            <a:off x="4572000" y="4581128"/>
            <a:ext cx="576262" cy="0"/>
          </a:xfrm>
          <a:prstGeom prst="line">
            <a:avLst/>
          </a:prstGeom>
          <a:noFill/>
          <a:ln w="25400">
            <a:solidFill>
              <a:schemeClr val="hlink"/>
            </a:solidFill>
            <a:round/>
            <a:headEnd/>
            <a:tailEnd type="stealth" w="med" len="med"/>
          </a:ln>
        </p:spPr>
        <p:txBody>
          <a:bodyPr wrap="none" anchor="ctr">
            <a:spAutoFit/>
          </a:bodyPr>
          <a:lstStyle/>
          <a:p>
            <a:pPr algn="r" rtl="1"/>
            <a:endParaRPr lang="en"/>
          </a:p>
        </p:txBody>
      </p:sp>
      <p:sp>
        <p:nvSpPr>
          <p:cNvPr id="44045" name="Oval 13"/>
          <p:cNvSpPr>
            <a:spLocks noChangeArrowheads="1"/>
          </p:cNvSpPr>
          <p:nvPr/>
        </p:nvSpPr>
        <p:spPr bwMode="auto">
          <a:xfrm>
            <a:off x="1071056" y="3291924"/>
            <a:ext cx="259766" cy="562630"/>
          </a:xfrm>
          <a:prstGeom prst="ellipse">
            <a:avLst/>
          </a:prstGeom>
          <a:solidFill>
            <a:schemeClr val="accent1">
              <a:alpha val="0"/>
            </a:schemeClr>
          </a:solidFill>
          <a:ln w="25400" algn="ctr">
            <a:solidFill>
              <a:schemeClr val="hlink"/>
            </a:solidFill>
            <a:round/>
            <a:headEnd/>
            <a:tailEnd/>
          </a:ln>
        </p:spPr>
        <p:txBody>
          <a:bodyPr wrap="none" anchor="ctr">
            <a:spAutoFit/>
          </a:bodyPr>
          <a:lstStyle/>
          <a:p>
            <a:pPr algn="r" rtl="1"/>
            <a:endParaRPr lang="en"/>
          </a:p>
        </p:txBody>
      </p:sp>
      <p:sp>
        <p:nvSpPr>
          <p:cNvPr id="44046" name="Oval 14"/>
          <p:cNvSpPr>
            <a:spLocks noChangeArrowheads="1"/>
          </p:cNvSpPr>
          <p:nvPr/>
        </p:nvSpPr>
        <p:spPr bwMode="auto">
          <a:xfrm>
            <a:off x="5247519" y="3867989"/>
            <a:ext cx="259766" cy="562630"/>
          </a:xfrm>
          <a:prstGeom prst="ellipse">
            <a:avLst/>
          </a:prstGeom>
          <a:solidFill>
            <a:schemeClr val="accent1">
              <a:alpha val="0"/>
            </a:schemeClr>
          </a:solidFill>
          <a:ln w="25400" algn="ctr">
            <a:solidFill>
              <a:schemeClr val="hlink"/>
            </a:solidFill>
            <a:round/>
            <a:headEnd/>
            <a:tailEnd/>
          </a:ln>
        </p:spPr>
        <p:txBody>
          <a:bodyPr wrap="none" anchor="ctr">
            <a:spAutoFit/>
          </a:bodyPr>
          <a:lstStyle/>
          <a:p>
            <a:pPr algn="r" rtl="1"/>
            <a:endParaRPr lang="en"/>
          </a:p>
        </p:txBody>
      </p:sp>
    </p:spTree>
    <p:extLst>
      <p:ext uri="{BB962C8B-B14F-4D97-AF65-F5344CB8AC3E}">
        <p14:creationId xmlns:p14="http://schemas.microsoft.com/office/powerpoint/2010/main" val="423152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box(in)">
                                      <p:cBhvr>
                                        <p:cTn id="7" dur="5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xEl>
                                              <p:pRg st="1" end="1"/>
                                            </p:txEl>
                                          </p:spTgt>
                                        </p:tgtEl>
                                        <p:attrNameLst>
                                          <p:attrName>style.visibility</p:attrName>
                                        </p:attrNameLst>
                                      </p:cBhvr>
                                      <p:to>
                                        <p:strVal val="visible"/>
                                      </p:to>
                                    </p:set>
                                    <p:animEffect transition="in" filter="box(in)">
                                      <p:cBhvr>
                                        <p:cTn id="12" dur="500"/>
                                        <p:tgtEl>
                                          <p:spTgt spid="139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69">
                                            <p:txEl>
                                              <p:pRg st="2" end="2"/>
                                            </p:txEl>
                                          </p:spTgt>
                                        </p:tgtEl>
                                        <p:attrNameLst>
                                          <p:attrName>style.visibility</p:attrName>
                                        </p:attrNameLst>
                                      </p:cBhvr>
                                      <p:to>
                                        <p:strVal val="visible"/>
                                      </p:to>
                                    </p:set>
                                    <p:animEffect transition="in" filter="box(in)">
                                      <p:cBhvr>
                                        <p:cTn id="17" dur="500"/>
                                        <p:tgtEl>
                                          <p:spTgt spid="139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checkerboard(across)">
                                      <p:cBhvr>
                                        <p:cTn id="22" dur="500"/>
                                        <p:tgtEl>
                                          <p:spTgt spid="1392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45"/>
                                        </p:tgtEl>
                                        <p:attrNameLst>
                                          <p:attrName>style.visibility</p:attrName>
                                        </p:attrNameLst>
                                      </p:cBhvr>
                                      <p:to>
                                        <p:strVal val="visible"/>
                                      </p:to>
                                    </p:set>
                                    <p:anim calcmode="lin" valueType="num">
                                      <p:cBhvr additive="base">
                                        <p:cTn id="27" dur="500" fill="hold"/>
                                        <p:tgtEl>
                                          <p:spTgt spid="44045"/>
                                        </p:tgtEl>
                                        <p:attrNameLst>
                                          <p:attrName>ppt_x</p:attrName>
                                        </p:attrNameLst>
                                      </p:cBhvr>
                                      <p:tavLst>
                                        <p:tav tm="0">
                                          <p:val>
                                            <p:strVal val="#ppt_x"/>
                                          </p:val>
                                        </p:tav>
                                        <p:tav tm="100000">
                                          <p:val>
                                            <p:strVal val="#ppt_x"/>
                                          </p:val>
                                        </p:tav>
                                      </p:tavLst>
                                    </p:anim>
                                    <p:anim calcmode="lin" valueType="num">
                                      <p:cBhvr additive="base">
                                        <p:cTn id="28" dur="500" fill="hold"/>
                                        <p:tgtEl>
                                          <p:spTgt spid="44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46"/>
                                        </p:tgtEl>
                                        <p:attrNameLst>
                                          <p:attrName>style.visibility</p:attrName>
                                        </p:attrNameLst>
                                      </p:cBhvr>
                                      <p:to>
                                        <p:strVal val="visible"/>
                                      </p:to>
                                    </p:set>
                                    <p:anim calcmode="lin" valueType="num">
                                      <p:cBhvr additive="base">
                                        <p:cTn id="31" dur="500" fill="hold"/>
                                        <p:tgtEl>
                                          <p:spTgt spid="44046"/>
                                        </p:tgtEl>
                                        <p:attrNameLst>
                                          <p:attrName>ppt_x</p:attrName>
                                        </p:attrNameLst>
                                      </p:cBhvr>
                                      <p:tavLst>
                                        <p:tav tm="0">
                                          <p:val>
                                            <p:strVal val="#ppt_x"/>
                                          </p:val>
                                        </p:tav>
                                        <p:tav tm="100000">
                                          <p:val>
                                            <p:strVal val="#ppt_x"/>
                                          </p:val>
                                        </p:tav>
                                      </p:tavLst>
                                    </p:anim>
                                    <p:anim calcmode="lin" valueType="num">
                                      <p:cBhvr additive="base">
                                        <p:cTn id="3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9"/>
                                        </p:tgtEl>
                                        <p:attrNameLst>
                                          <p:attrName>style.visibility</p:attrName>
                                        </p:attrNameLst>
                                      </p:cBhvr>
                                      <p:to>
                                        <p:strVal val="visible"/>
                                      </p:to>
                                    </p:set>
                                    <p:anim calcmode="lin" valueType="num">
                                      <p:cBhvr additive="base">
                                        <p:cTn id="37" dur="500" fill="hold"/>
                                        <p:tgtEl>
                                          <p:spTgt spid="44039"/>
                                        </p:tgtEl>
                                        <p:attrNameLst>
                                          <p:attrName>ppt_x</p:attrName>
                                        </p:attrNameLst>
                                      </p:cBhvr>
                                      <p:tavLst>
                                        <p:tav tm="0">
                                          <p:val>
                                            <p:strVal val="#ppt_x"/>
                                          </p:val>
                                        </p:tav>
                                        <p:tav tm="100000">
                                          <p:val>
                                            <p:strVal val="#ppt_x"/>
                                          </p:val>
                                        </p:tav>
                                      </p:tavLst>
                                    </p:anim>
                                    <p:anim calcmode="lin" valueType="num">
                                      <p:cBhvr additive="base">
                                        <p:cTn id="38" dur="500" fill="hold"/>
                                        <p:tgtEl>
                                          <p:spTgt spid="440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additive="base">
                                        <p:cTn id="41" dur="500" fill="hold"/>
                                        <p:tgtEl>
                                          <p:spTgt spid="44041"/>
                                        </p:tgtEl>
                                        <p:attrNameLst>
                                          <p:attrName>ppt_x</p:attrName>
                                        </p:attrNameLst>
                                      </p:cBhvr>
                                      <p:tavLst>
                                        <p:tav tm="0">
                                          <p:val>
                                            <p:strVal val="#ppt_x"/>
                                          </p:val>
                                        </p:tav>
                                        <p:tav tm="100000">
                                          <p:val>
                                            <p:strVal val="#ppt_x"/>
                                          </p:val>
                                        </p:tav>
                                      </p:tavLst>
                                    </p:anim>
                                    <p:anim calcmode="lin" valueType="num">
                                      <p:cBhvr additive="base">
                                        <p:cTn id="4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additive="base">
                                        <p:cTn id="47" dur="500" fill="hold"/>
                                        <p:tgtEl>
                                          <p:spTgt spid="44042"/>
                                        </p:tgtEl>
                                        <p:attrNameLst>
                                          <p:attrName>ppt_x</p:attrName>
                                        </p:attrNameLst>
                                      </p:cBhvr>
                                      <p:tavLst>
                                        <p:tav tm="0">
                                          <p:val>
                                            <p:strVal val="#ppt_x"/>
                                          </p:val>
                                        </p:tav>
                                        <p:tav tm="100000">
                                          <p:val>
                                            <p:strVal val="#ppt_x"/>
                                          </p:val>
                                        </p:tav>
                                      </p:tavLst>
                                    </p:anim>
                                    <p:anim calcmode="lin" valueType="num">
                                      <p:cBhvr additive="base">
                                        <p:cTn id="48" dur="500" fill="hold"/>
                                        <p:tgtEl>
                                          <p:spTgt spid="440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040"/>
                                        </p:tgtEl>
                                        <p:attrNameLst>
                                          <p:attrName>style.visibility</p:attrName>
                                        </p:attrNameLst>
                                      </p:cBhvr>
                                      <p:to>
                                        <p:strVal val="visible"/>
                                      </p:to>
                                    </p:set>
                                    <p:anim calcmode="lin" valueType="num">
                                      <p:cBhvr additive="base">
                                        <p:cTn id="51" dur="500" fill="hold"/>
                                        <p:tgtEl>
                                          <p:spTgt spid="44040"/>
                                        </p:tgtEl>
                                        <p:attrNameLst>
                                          <p:attrName>ppt_x</p:attrName>
                                        </p:attrNameLst>
                                      </p:cBhvr>
                                      <p:tavLst>
                                        <p:tav tm="0">
                                          <p:val>
                                            <p:strVal val="#ppt_x"/>
                                          </p:val>
                                        </p:tav>
                                        <p:tav tm="100000">
                                          <p:val>
                                            <p:strVal val="#ppt_x"/>
                                          </p:val>
                                        </p:tav>
                                      </p:tavLst>
                                    </p:anim>
                                    <p:anim calcmode="lin" valueType="num">
                                      <p:cBhvr additive="base">
                                        <p:cTn id="5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P spid="44039" grpId="0" animBg="1"/>
      <p:bldP spid="44040" grpId="0" animBg="1"/>
      <p:bldP spid="44041" grpId="0" animBg="1"/>
      <p:bldP spid="44042" grpId="0" animBg="1"/>
      <p:bldP spid="44045" grpId="0" animBg="1"/>
      <p:bldP spid="440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body" sz="half" idx="4294967295"/>
          </p:nvPr>
        </p:nvSpPr>
        <p:spPr>
          <a:xfrm>
            <a:off x="0" y="548679"/>
            <a:ext cx="9144000" cy="936105"/>
          </a:xfrm>
        </p:spPr>
        <p:txBody>
          <a:bodyPr>
            <a:normAutofit/>
          </a:bodyPr>
          <a:lstStyle/>
          <a:p>
            <a:pPr indent="-3175" algn="r" rtl="1" eaLnBrk="1" hangingPunct="1">
              <a:buNone/>
              <a:defRPr/>
            </a:pPr>
            <a:r>
              <a:rPr lang="ar-EG" sz="2200" b="0" i="0" u="none" dirty="0">
                <a:latin typeface="Tahoma" pitchFamily="34" charset="0"/>
                <a:ea typeface="Tahoma" pitchFamily="34" charset="0"/>
                <a:cs typeface="Tahoma" pitchFamily="34" charset="0"/>
              </a:rPr>
              <a:t>يفتح اختيار </a:t>
            </a:r>
            <a:r>
              <a:rPr lang="ar-EG" sz="2200" b="1" i="0" u="none" dirty="0">
                <a:latin typeface="Tahoma" pitchFamily="34" charset="0"/>
                <a:ea typeface="Tahoma" pitchFamily="34" charset="0"/>
                <a:cs typeface="Tahoma" pitchFamily="34" charset="0"/>
              </a:rPr>
              <a:t>حفظ باسم </a:t>
            </a:r>
            <a:r>
              <a:rPr lang="ar-EG" sz="2200" b="0" i="0" u="none" dirty="0">
                <a:latin typeface="Tahoma" pitchFamily="34" charset="0"/>
                <a:ea typeface="Tahoma" pitchFamily="34" charset="0"/>
                <a:cs typeface="Tahoma" pitchFamily="34" charset="0"/>
              </a:rPr>
              <a:t>من قائمة الملف مربع حوار. قم بتسمية الملف. حدد الموقع الذي ترغب في حفظ الملف فيه ثم انقر على </a:t>
            </a:r>
            <a:r>
              <a:rPr lang="ar-EG" sz="2200" b="1" i="0" u="none" dirty="0">
                <a:latin typeface="Tahoma" pitchFamily="34" charset="0"/>
                <a:ea typeface="Tahoma" pitchFamily="34" charset="0"/>
                <a:cs typeface="Tahoma" pitchFamily="34" charset="0"/>
              </a:rPr>
              <a:t>حفظ</a:t>
            </a:r>
            <a:r>
              <a:rPr lang="ar-EG" sz="2200" b="0" i="0" u="none" dirty="0">
                <a:latin typeface="Tahoma" pitchFamily="34" charset="0"/>
                <a:ea typeface="Tahoma" pitchFamily="34" charset="0"/>
                <a:cs typeface="Tahoma" pitchFamily="34" charset="0"/>
              </a:rPr>
              <a:t>.</a:t>
            </a:r>
            <a:endParaRPr lang="en" sz="2200" b="0" i="0" u="none" dirty="0">
              <a:latin typeface="Tahoma" pitchFamily="34" charset="0"/>
              <a:ea typeface="Tahoma" pitchFamily="34" charset="0"/>
              <a:cs typeface="Tahoma" pitchFamily="34" charset="0"/>
            </a:endParaRPr>
          </a:p>
        </p:txBody>
      </p:sp>
      <p:pic>
        <p:nvPicPr>
          <p:cNvPr id="142343"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03648" y="1896684"/>
            <a:ext cx="6032500" cy="4469172"/>
          </a:xfrm>
        </p:spPr>
      </p:pic>
      <p:sp>
        <p:nvSpPr>
          <p:cNvPr id="45061" name="Oval 5"/>
          <p:cNvSpPr>
            <a:spLocks noChangeArrowheads="1"/>
          </p:cNvSpPr>
          <p:nvPr/>
        </p:nvSpPr>
        <p:spPr bwMode="auto">
          <a:xfrm>
            <a:off x="2555776" y="4554709"/>
            <a:ext cx="1296144"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45062" name="Oval 6"/>
          <p:cNvSpPr>
            <a:spLocks noChangeArrowheads="1"/>
          </p:cNvSpPr>
          <p:nvPr/>
        </p:nvSpPr>
        <p:spPr bwMode="auto">
          <a:xfrm>
            <a:off x="5420022" y="5842889"/>
            <a:ext cx="1008063" cy="562630"/>
          </a:xfrm>
          <a:prstGeom prst="ellipse">
            <a:avLst/>
          </a:prstGeom>
          <a:solidFill>
            <a:schemeClr val="accent1">
              <a:alpha val="0"/>
            </a:schemeClr>
          </a:solidFill>
          <a:ln w="25400" algn="ctr">
            <a:solidFill>
              <a:schemeClr val="hlink"/>
            </a:solidFill>
            <a:round/>
            <a:headEnd/>
            <a:tailEn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45063" name="AutoShape 7"/>
          <p:cNvSpPr>
            <a:spLocks noChangeArrowheads="1"/>
          </p:cNvSpPr>
          <p:nvPr/>
        </p:nvSpPr>
        <p:spPr bwMode="auto">
          <a:xfrm>
            <a:off x="4160292" y="2853332"/>
            <a:ext cx="1779860" cy="647377"/>
          </a:xfrm>
          <a:prstGeom prst="wedgeRoundRectCallout">
            <a:avLst>
              <a:gd name="adj1" fmla="val -78564"/>
              <a:gd name="adj2" fmla="val -1423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اختر هنا أين تريد حفظ </a:t>
            </a:r>
            <a:r>
              <a:rPr lang="en-US" sz="1200" b="1" dirty="0">
                <a:latin typeface="Tahoma" pitchFamily="34" charset="0"/>
                <a:ea typeface="Tahoma" pitchFamily="34" charset="0"/>
                <a:cs typeface="Tahoma" pitchFamily="34" charset="0"/>
              </a:rPr>
              <a:t> </a:t>
            </a:r>
            <a:r>
              <a:rPr lang="ar-EG" sz="1200" b="1" dirty="0">
                <a:latin typeface="Tahoma" pitchFamily="34" charset="0"/>
                <a:ea typeface="Tahoma" pitchFamily="34" charset="0"/>
                <a:cs typeface="Tahoma" pitchFamily="34" charset="0"/>
              </a:rPr>
              <a:t>الملف</a:t>
            </a:r>
            <a:endParaRPr lang="en" sz="1200" b="1" i="0" u="none" dirty="0">
              <a:latin typeface="Tahoma" pitchFamily="34" charset="0"/>
              <a:ea typeface="Tahoma" pitchFamily="34" charset="0"/>
              <a:cs typeface="Tahoma" pitchFamily="34" charset="0"/>
            </a:endParaRPr>
          </a:p>
        </p:txBody>
      </p:sp>
      <p:sp>
        <p:nvSpPr>
          <p:cNvPr id="7" name="AutoShape 7"/>
          <p:cNvSpPr>
            <a:spLocks noChangeArrowheads="1"/>
          </p:cNvSpPr>
          <p:nvPr/>
        </p:nvSpPr>
        <p:spPr bwMode="auto">
          <a:xfrm>
            <a:off x="29481" y="4221088"/>
            <a:ext cx="1511300" cy="693983"/>
          </a:xfrm>
          <a:prstGeom prst="wedgeRoundRectCallout">
            <a:avLst>
              <a:gd name="adj1" fmla="val 87389"/>
              <a:gd name="adj2" fmla="val 4064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أدخل اسم من اختيارك للملف</a:t>
            </a:r>
            <a:endParaRPr lang="en" sz="1200" b="1" i="0" u="none" dirty="0">
              <a:latin typeface="Tahoma" pitchFamily="34" charset="0"/>
              <a:ea typeface="Tahoma" pitchFamily="34" charset="0"/>
              <a:cs typeface="Tahoma" pitchFamily="34" charset="0"/>
            </a:endParaRPr>
          </a:p>
        </p:txBody>
      </p:sp>
      <p:sp>
        <p:nvSpPr>
          <p:cNvPr id="8" name="AutoShape 7"/>
          <p:cNvSpPr>
            <a:spLocks noChangeArrowheads="1"/>
          </p:cNvSpPr>
          <p:nvPr/>
        </p:nvSpPr>
        <p:spPr bwMode="auto">
          <a:xfrm>
            <a:off x="7020272" y="4007022"/>
            <a:ext cx="2123728" cy="547687"/>
          </a:xfrm>
          <a:prstGeom prst="wedgeRoundRectCallout">
            <a:avLst>
              <a:gd name="adj1" fmla="val -65174"/>
              <a:gd name="adj2" fmla="val 156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هنا </a:t>
            </a:r>
            <a:r>
              <a:rPr lang="ar-SA" sz="1200" b="1" dirty="0">
                <a:latin typeface="Tahoma" pitchFamily="34" charset="0"/>
                <a:ea typeface="Tahoma" pitchFamily="34" charset="0"/>
                <a:cs typeface="Tahoma" pitchFamily="34" charset="0"/>
              </a:rPr>
              <a:t>يمكنك </a:t>
            </a:r>
            <a:r>
              <a:rPr lang="ar-EG" sz="1200" b="1" dirty="0">
                <a:latin typeface="Tahoma" pitchFamily="34" charset="0"/>
                <a:ea typeface="Tahoma" pitchFamily="34" charset="0"/>
                <a:cs typeface="Tahoma" pitchFamily="34" charset="0"/>
              </a:rPr>
              <a:t>اختيار نوع الملف</a:t>
            </a:r>
            <a:endParaRPr lang="en" sz="1200" b="1" i="0" u="none" dirty="0">
              <a:latin typeface="Tahoma" pitchFamily="34" charset="0"/>
              <a:ea typeface="Tahoma" pitchFamily="34" charset="0"/>
              <a:cs typeface="Tahoma" pitchFamily="34" charset="0"/>
            </a:endParaRPr>
          </a:p>
        </p:txBody>
      </p:sp>
      <p:sp>
        <p:nvSpPr>
          <p:cNvPr id="9" name="AutoShape 7"/>
          <p:cNvSpPr>
            <a:spLocks noChangeArrowheads="1"/>
          </p:cNvSpPr>
          <p:nvPr/>
        </p:nvSpPr>
        <p:spPr bwMode="auto">
          <a:xfrm>
            <a:off x="7020272" y="5445275"/>
            <a:ext cx="1511300" cy="630237"/>
          </a:xfrm>
          <a:prstGeom prst="wedgeRoundRectCallout">
            <a:avLst>
              <a:gd name="adj1" fmla="val -90860"/>
              <a:gd name="adj2" fmla="val 4928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i="0" u="none" dirty="0">
                <a:latin typeface="Tahoma" pitchFamily="34" charset="0"/>
                <a:ea typeface="Tahoma" pitchFamily="34" charset="0"/>
                <a:cs typeface="Tahoma" pitchFamily="34" charset="0"/>
              </a:rPr>
              <a:t>وأخيرا </a:t>
            </a:r>
            <a:r>
              <a:rPr lang="ar-SA" sz="1200" b="1" i="0" u="none" dirty="0">
                <a:latin typeface="Tahoma" pitchFamily="34" charset="0"/>
                <a:ea typeface="Tahoma" pitchFamily="34" charset="0"/>
                <a:cs typeface="Tahoma" pitchFamily="34" charset="0"/>
              </a:rPr>
              <a:t>ا</a:t>
            </a:r>
            <a:r>
              <a:rPr lang="ar-EG" sz="1200" b="1" i="0" u="none" dirty="0">
                <a:latin typeface="Tahoma" pitchFamily="34" charset="0"/>
                <a:ea typeface="Tahoma" pitchFamily="34" charset="0"/>
                <a:cs typeface="Tahoma" pitchFamily="34" charset="0"/>
              </a:rPr>
              <a:t>نقر ”حفظ“</a:t>
            </a:r>
            <a:endParaRPr lang="en" sz="1200" b="1" i="0" u="non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2185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heel(4)">
                                      <p:cBhvr>
                                        <p:cTn id="7" dur="2000"/>
                                        <p:tgtEl>
                                          <p:spTgt spid="142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1"/>
                                        </p:tgtEl>
                                        <p:attrNameLst>
                                          <p:attrName>style.visibility</p:attrName>
                                        </p:attrNameLst>
                                      </p:cBhvr>
                                      <p:to>
                                        <p:strVal val="visible"/>
                                      </p:to>
                                    </p:set>
                                    <p:anim calcmode="lin" valueType="num">
                                      <p:cBhvr additive="base">
                                        <p:cTn id="18" dur="500" fill="hold"/>
                                        <p:tgtEl>
                                          <p:spTgt spid="45061"/>
                                        </p:tgtEl>
                                        <p:attrNameLst>
                                          <p:attrName>ppt_x</p:attrName>
                                        </p:attrNameLst>
                                      </p:cBhvr>
                                      <p:tavLst>
                                        <p:tav tm="0">
                                          <p:val>
                                            <p:strVal val="#ppt_x"/>
                                          </p:val>
                                        </p:tav>
                                        <p:tav tm="100000">
                                          <p:val>
                                            <p:strVal val="#ppt_x"/>
                                          </p:val>
                                        </p:tav>
                                      </p:tavLst>
                                    </p:anim>
                                    <p:anim calcmode="lin" valueType="num">
                                      <p:cBhvr additive="base">
                                        <p:cTn id="1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2"/>
                                        </p:tgtEl>
                                        <p:attrNameLst>
                                          <p:attrName>style.visibility</p:attrName>
                                        </p:attrNameLst>
                                      </p:cBhvr>
                                      <p:to>
                                        <p:strVal val="visible"/>
                                      </p:to>
                                    </p:set>
                                    <p:anim calcmode="lin" valueType="num">
                                      <p:cBhvr additive="base">
                                        <p:cTn id="42" dur="500" fill="hold"/>
                                        <p:tgtEl>
                                          <p:spTgt spid="45062"/>
                                        </p:tgtEl>
                                        <p:attrNameLst>
                                          <p:attrName>ppt_x</p:attrName>
                                        </p:attrNameLst>
                                      </p:cBhvr>
                                      <p:tavLst>
                                        <p:tav tm="0">
                                          <p:val>
                                            <p:strVal val="#ppt_x"/>
                                          </p:val>
                                        </p:tav>
                                        <p:tav tm="100000">
                                          <p:val>
                                            <p:strVal val="#ppt_x"/>
                                          </p:val>
                                        </p:tav>
                                      </p:tavLst>
                                    </p:anim>
                                    <p:anim calcmode="lin" valueType="num">
                                      <p:cBhvr additive="base">
                                        <p:cTn id="4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body" sz="half" idx="4294967295"/>
          </p:nvPr>
        </p:nvSpPr>
        <p:spPr>
          <a:xfrm>
            <a:off x="179513" y="4221163"/>
            <a:ext cx="8784975" cy="2636837"/>
          </a:xfrm>
        </p:spPr>
        <p:txBody>
          <a:bodyPr>
            <a:normAutofit/>
          </a:bodyPr>
          <a:lstStyle/>
          <a:p>
            <a:pPr algn="r" rtl="1" eaLnBrk="1" hangingPunct="1">
              <a:lnSpc>
                <a:spcPct val="80000"/>
              </a:lnSpc>
              <a:defRPr/>
            </a:pPr>
            <a:r>
              <a:rPr lang="ar-EG" sz="1400" dirty="0">
                <a:effectLst>
                  <a:outerShdw blurRad="38100" dist="38100" dir="2700000" algn="tl">
                    <a:srgbClr val="C0C0C0"/>
                  </a:outerShdw>
                </a:effectLst>
                <a:latin typeface="Tahoma" pitchFamily="34" charset="0"/>
                <a:ea typeface="Tahoma" pitchFamily="34" charset="0"/>
                <a:cs typeface="Tahoma" pitchFamily="34" charset="0"/>
              </a:rPr>
              <a:t>يمكنك اختيار صيغة الملف باستخدام أمر </a:t>
            </a:r>
            <a:r>
              <a:rPr lang="ar-EG" sz="1400" b="1" dirty="0">
                <a:effectLst>
                  <a:outerShdw blurRad="38100" dist="38100" dir="2700000" algn="tl">
                    <a:srgbClr val="C0C0C0"/>
                  </a:outerShdw>
                </a:effectLst>
                <a:latin typeface="Tahoma" pitchFamily="34" charset="0"/>
                <a:ea typeface="Tahoma" pitchFamily="34" charset="0"/>
                <a:cs typeface="Tahoma" pitchFamily="34" charset="0"/>
              </a:rPr>
              <a:t>حفظ باسم</a:t>
            </a:r>
            <a:r>
              <a:rPr lang="ar-EG" sz="1400" dirty="0">
                <a:effectLst>
                  <a:outerShdw blurRad="38100" dist="38100" dir="2700000" algn="tl">
                    <a:srgbClr val="C0C0C0"/>
                  </a:outerShdw>
                </a:effectLst>
                <a:latin typeface="Tahoma" pitchFamily="34" charset="0"/>
                <a:ea typeface="Tahoma" pitchFamily="34" charset="0"/>
                <a:cs typeface="Tahoma" pitchFamily="34" charset="0"/>
              </a:rPr>
              <a:t>. بعض البرامج تمنح عدة خيارات لصيغة الملف مثل برنامج </a:t>
            </a:r>
            <a:r>
              <a:rPr lang="en-US" sz="1400" dirty="0">
                <a:effectLst>
                  <a:outerShdw blurRad="38100" dist="38100" dir="2700000" algn="tl">
                    <a:srgbClr val="C0C0C0"/>
                  </a:outerShdw>
                </a:effectLst>
                <a:latin typeface="Tahoma" pitchFamily="34" charset="0"/>
                <a:ea typeface="Tahoma" pitchFamily="34" charset="0"/>
                <a:cs typeface="Tahoma" pitchFamily="34" charset="0"/>
              </a:rPr>
              <a:t>Paint</a:t>
            </a:r>
            <a:r>
              <a:rPr lang="ar-EG" sz="1400" dirty="0">
                <a:effectLst>
                  <a:outerShdw blurRad="38100" dist="38100" dir="2700000" algn="tl">
                    <a:srgbClr val="C0C0C0"/>
                  </a:outerShdw>
                </a:effectLst>
                <a:latin typeface="Tahoma" pitchFamily="34" charset="0"/>
                <a:ea typeface="Tahoma" pitchFamily="34" charset="0"/>
                <a:cs typeface="Tahoma" pitchFamily="34" charset="0"/>
              </a:rPr>
              <a:t> (انظر الصورة).</a:t>
            </a:r>
            <a:endParaRPr lang="ar-SA" sz="14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lnSpc>
                <a:spcPct val="80000"/>
              </a:lnSpc>
              <a:defRPr/>
            </a:pPr>
            <a:endParaRPr lang="en" sz="14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lnSpc>
                <a:spcPct val="80000"/>
              </a:lnSpc>
              <a:defRPr/>
            </a:pPr>
            <a:r>
              <a:rPr lang="ar-EG" sz="1400" dirty="0">
                <a:effectLst>
                  <a:outerShdw blurRad="38100" dist="38100" dir="2700000" algn="tl">
                    <a:srgbClr val="C0C0C0"/>
                  </a:outerShdw>
                </a:effectLst>
                <a:latin typeface="Tahoma" pitchFamily="34" charset="0"/>
                <a:ea typeface="Tahoma" pitchFamily="34" charset="0"/>
                <a:cs typeface="Tahoma" pitchFamily="34" charset="0"/>
              </a:rPr>
              <a:t>يتكون اسم الملف من جزأين، على سبيل المثال ملف 1.</a:t>
            </a:r>
            <a:r>
              <a:rPr lang="en-US" sz="1400" dirty="0">
                <a:effectLst>
                  <a:outerShdw blurRad="38100" dist="38100" dir="2700000" algn="tl">
                    <a:srgbClr val="C0C0C0"/>
                  </a:outerShdw>
                </a:effectLst>
                <a:latin typeface="Tahoma" pitchFamily="34" charset="0"/>
                <a:ea typeface="Tahoma" pitchFamily="34" charset="0"/>
                <a:cs typeface="Tahoma" pitchFamily="34" charset="0"/>
              </a:rPr>
              <a:t>jpg</a:t>
            </a:r>
            <a:br>
              <a:rPr lang="ar-EG" sz="1400" dirty="0">
                <a:effectLst>
                  <a:outerShdw blurRad="38100" dist="38100" dir="2700000" algn="tl">
                    <a:srgbClr val="C0C0C0"/>
                  </a:outerShdw>
                </a:effectLst>
                <a:latin typeface="Tahoma" pitchFamily="34" charset="0"/>
                <a:ea typeface="Tahoma" pitchFamily="34" charset="0"/>
                <a:cs typeface="Tahoma" pitchFamily="34" charset="0"/>
              </a:rPr>
            </a:br>
            <a:r>
              <a:rPr lang="ar-EG" sz="1400" dirty="0">
                <a:effectLst>
                  <a:outerShdw blurRad="38100" dist="38100" dir="2700000" algn="tl">
                    <a:srgbClr val="C0C0C0"/>
                  </a:outerShdw>
                </a:effectLst>
                <a:latin typeface="Tahoma" pitchFamily="34" charset="0"/>
                <a:ea typeface="Tahoma" pitchFamily="34" charset="0"/>
                <a:cs typeface="Tahoma" pitchFamily="34" charset="0"/>
              </a:rPr>
              <a:t>الجزء الأول ”ملف 1“ هو الاسم الذي اخترناه للصورة.</a:t>
            </a:r>
            <a:br>
              <a:rPr lang="ar-EG" sz="1400" dirty="0">
                <a:effectLst>
                  <a:outerShdw blurRad="38100" dist="38100" dir="2700000" algn="tl">
                    <a:srgbClr val="C0C0C0"/>
                  </a:outerShdw>
                </a:effectLst>
                <a:latin typeface="Tahoma" pitchFamily="34" charset="0"/>
                <a:ea typeface="Tahoma" pitchFamily="34" charset="0"/>
                <a:cs typeface="Tahoma" pitchFamily="34" charset="0"/>
              </a:rPr>
            </a:br>
            <a:r>
              <a:rPr lang="ar-EG" sz="1400" dirty="0">
                <a:effectLst>
                  <a:outerShdw blurRad="38100" dist="38100" dir="2700000" algn="tl">
                    <a:srgbClr val="C0C0C0"/>
                  </a:outerShdw>
                </a:effectLst>
                <a:latin typeface="Tahoma" pitchFamily="34" charset="0"/>
                <a:ea typeface="Tahoma" pitchFamily="34" charset="0"/>
                <a:cs typeface="Tahoma" pitchFamily="34" charset="0"/>
              </a:rPr>
              <a:t>الجزء الثاني ”</a:t>
            </a:r>
            <a:r>
              <a:rPr lang="en-US" sz="1400" dirty="0">
                <a:effectLst>
                  <a:outerShdw blurRad="38100" dist="38100" dir="2700000" algn="tl">
                    <a:srgbClr val="C0C0C0"/>
                  </a:outerShdw>
                </a:effectLst>
                <a:latin typeface="Tahoma" pitchFamily="34" charset="0"/>
                <a:ea typeface="Tahoma" pitchFamily="34" charset="0"/>
                <a:cs typeface="Tahoma" pitchFamily="34" charset="0"/>
              </a:rPr>
              <a:t>jpg</a:t>
            </a:r>
            <a:r>
              <a:rPr lang="ar-EG" sz="1400" dirty="0">
                <a:effectLst>
                  <a:outerShdw blurRad="38100" dist="38100" dir="2700000" algn="tl">
                    <a:srgbClr val="C0C0C0"/>
                  </a:outerShdw>
                </a:effectLst>
                <a:latin typeface="Tahoma" pitchFamily="34" charset="0"/>
                <a:ea typeface="Tahoma" pitchFamily="34" charset="0"/>
                <a:cs typeface="Tahoma" pitchFamily="34" charset="0"/>
              </a:rPr>
              <a:t>“ هو صيغة الملف التي اخترناها من ضمن الخيارات المتاحة في برنامج معالجة الصور الذي نعمل عليه. </a:t>
            </a:r>
            <a:endParaRPr lang="en" sz="1400" dirty="0">
              <a:effectLst>
                <a:outerShdw blurRad="38100" dist="38100" dir="2700000" algn="tl">
                  <a:srgbClr val="C0C0C0"/>
                </a:outerShdw>
              </a:effectLst>
              <a:latin typeface="Tahoma" pitchFamily="34" charset="0"/>
              <a:ea typeface="Tahoma" pitchFamily="34" charset="0"/>
              <a:cs typeface="Tahoma" pitchFamily="34" charset="0"/>
            </a:endParaRPr>
          </a:p>
          <a:p>
            <a:pPr algn="r" rtl="1">
              <a:lnSpc>
                <a:spcPct val="80000"/>
              </a:lnSpc>
              <a:defRPr/>
            </a:pPr>
            <a:endParaRPr lang="ar-SA" sz="1400" dirty="0">
              <a:effectLst>
                <a:outerShdw blurRad="38100" dist="38100" dir="2700000" algn="tl">
                  <a:srgbClr val="C0C0C0"/>
                </a:outerShdw>
              </a:effectLst>
              <a:latin typeface="Tahoma" pitchFamily="34" charset="0"/>
              <a:ea typeface="Tahoma" pitchFamily="34" charset="0"/>
              <a:cs typeface="Tahoma" pitchFamily="34" charset="0"/>
            </a:endParaRPr>
          </a:p>
          <a:p>
            <a:pPr algn="r" rtl="1">
              <a:lnSpc>
                <a:spcPct val="80000"/>
              </a:lnSpc>
              <a:defRPr/>
            </a:pPr>
            <a:r>
              <a:rPr lang="ar-EG" sz="1400" dirty="0">
                <a:effectLst>
                  <a:outerShdw blurRad="38100" dist="38100" dir="2700000" algn="tl">
                    <a:srgbClr val="C0C0C0"/>
                  </a:outerShdw>
                </a:effectLst>
                <a:latin typeface="Tahoma" pitchFamily="34" charset="0"/>
                <a:ea typeface="Tahoma" pitchFamily="34" charset="0"/>
                <a:cs typeface="Tahoma" pitchFamily="34" charset="0"/>
              </a:rPr>
              <a:t>لا يمكن فتح الملف الم</a:t>
            </a:r>
            <a:r>
              <a:rPr lang="ar-SA" sz="1400" dirty="0">
                <a:effectLst>
                  <a:outerShdw blurRad="38100" dist="38100" dir="2700000" algn="tl">
                    <a:srgbClr val="C0C0C0"/>
                  </a:outerShdw>
                </a:effectLst>
                <a:latin typeface="Tahoma" pitchFamily="34" charset="0"/>
                <a:ea typeface="Tahoma" pitchFamily="34" charset="0"/>
                <a:cs typeface="Tahoma" pitchFamily="34" charset="0"/>
              </a:rPr>
              <a:t>حدد</a:t>
            </a:r>
            <a:r>
              <a:rPr lang="ar-EG" sz="1400" dirty="0">
                <a:effectLst>
                  <a:outerShdw blurRad="38100" dist="38100" dir="2700000" algn="tl">
                    <a:srgbClr val="C0C0C0"/>
                  </a:outerShdw>
                </a:effectLst>
                <a:latin typeface="Tahoma" pitchFamily="34" charset="0"/>
                <a:ea typeface="Tahoma" pitchFamily="34" charset="0"/>
                <a:cs typeface="Tahoma" pitchFamily="34" charset="0"/>
              </a:rPr>
              <a:t> إلا بالبرامج التي تتوافق معها صيغة الملف. على سبيل المثال، يمكن فتح الملفات الصوتية ببرنامج </a:t>
            </a:r>
            <a:r>
              <a:rPr lang="en" sz="1400" dirty="0">
                <a:effectLst>
                  <a:outerShdw blurRad="38100" dist="38100" dir="2700000" algn="tl">
                    <a:srgbClr val="C0C0C0"/>
                  </a:outerShdw>
                </a:effectLst>
                <a:latin typeface="Tahoma" pitchFamily="34" charset="0"/>
                <a:ea typeface="Tahoma" pitchFamily="34" charset="0"/>
                <a:cs typeface="Tahoma" pitchFamily="34" charset="0"/>
              </a:rPr>
              <a:t>Windows Media Player</a:t>
            </a:r>
            <a:r>
              <a:rPr lang="ar-EG" sz="1400" dirty="0">
                <a:effectLst>
                  <a:outerShdw blurRad="38100" dist="38100" dir="2700000" algn="tl">
                    <a:srgbClr val="C0C0C0"/>
                  </a:outerShdw>
                </a:effectLst>
                <a:latin typeface="Tahoma" pitchFamily="34" charset="0"/>
                <a:ea typeface="Tahoma" pitchFamily="34" charset="0"/>
                <a:cs typeface="Tahoma" pitchFamily="34" charset="0"/>
              </a:rPr>
              <a:t>، أو </a:t>
            </a:r>
            <a:r>
              <a:rPr lang="en" sz="1400" dirty="0">
                <a:effectLst>
                  <a:outerShdw blurRad="38100" dist="38100" dir="2700000" algn="tl">
                    <a:srgbClr val="C0C0C0"/>
                  </a:outerShdw>
                </a:effectLst>
                <a:latin typeface="Tahoma" pitchFamily="34" charset="0"/>
                <a:ea typeface="Tahoma" pitchFamily="34" charset="0"/>
                <a:cs typeface="Tahoma" pitchFamily="34" charset="0"/>
              </a:rPr>
              <a:t>RealPlayer </a:t>
            </a:r>
            <a:r>
              <a:rPr lang="ar-EG" sz="1400" dirty="0">
                <a:effectLst>
                  <a:outerShdw blurRad="38100" dist="38100" dir="2700000" algn="tl">
                    <a:srgbClr val="C0C0C0"/>
                  </a:outerShdw>
                </a:effectLst>
                <a:latin typeface="Tahoma" pitchFamily="34" charset="0"/>
                <a:ea typeface="Tahoma" pitchFamily="34" charset="0"/>
                <a:cs typeface="Tahoma" pitchFamily="34" charset="0"/>
              </a:rPr>
              <a:t>، أو نوع آخر من برامج </a:t>
            </a:r>
            <a:r>
              <a:rPr lang="ar-SA" sz="1400" dirty="0">
                <a:effectLst>
                  <a:outerShdw blurRad="38100" dist="38100" dir="2700000" algn="tl">
                    <a:srgbClr val="C0C0C0"/>
                  </a:outerShdw>
                </a:effectLst>
                <a:latin typeface="Tahoma" pitchFamily="34" charset="0"/>
                <a:ea typeface="Tahoma" pitchFamily="34" charset="0"/>
                <a:cs typeface="Tahoma" pitchFamily="34" charset="0"/>
              </a:rPr>
              <a:t>ا</a:t>
            </a:r>
            <a:r>
              <a:rPr lang="ar-EG" sz="1400" dirty="0">
                <a:effectLst>
                  <a:outerShdw blurRad="38100" dist="38100" dir="2700000" algn="tl">
                    <a:srgbClr val="C0C0C0"/>
                  </a:outerShdw>
                </a:effectLst>
                <a:latin typeface="Tahoma" pitchFamily="34" charset="0"/>
                <a:ea typeface="Tahoma" pitchFamily="34" charset="0"/>
                <a:cs typeface="Tahoma" pitchFamily="34" charset="0"/>
              </a:rPr>
              <a:t>لملفات الصوتية. ولكن لا يمكن فتح ملف نصي بواسطة </a:t>
            </a:r>
            <a:r>
              <a:rPr lang="en" sz="1400" dirty="0">
                <a:effectLst>
                  <a:outerShdw blurRad="38100" dist="38100" dir="2700000" algn="tl">
                    <a:srgbClr val="C0C0C0"/>
                  </a:outerShdw>
                </a:effectLst>
                <a:latin typeface="Tahoma" pitchFamily="34" charset="0"/>
                <a:ea typeface="Tahoma" pitchFamily="34" charset="0"/>
                <a:cs typeface="Tahoma" pitchFamily="34" charset="0"/>
              </a:rPr>
              <a:t>Media Player</a:t>
            </a:r>
            <a:r>
              <a:rPr lang="ar-EG" sz="1400" dirty="0">
                <a:effectLst>
                  <a:outerShdw blurRad="38100" dist="38100" dir="2700000" algn="tl">
                    <a:srgbClr val="C0C0C0"/>
                  </a:outerShdw>
                </a:effectLst>
                <a:latin typeface="Tahoma" pitchFamily="34" charset="0"/>
                <a:ea typeface="Tahoma" pitchFamily="34" charset="0"/>
                <a:cs typeface="Tahoma" pitchFamily="34" charset="0"/>
              </a:rPr>
              <a:t>.</a:t>
            </a:r>
            <a:endParaRPr lang="en" sz="14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lnSpc>
                <a:spcPct val="80000"/>
              </a:lnSpc>
              <a:buNone/>
              <a:defRPr/>
            </a:pPr>
            <a:endParaRPr lang="en" sz="1600" b="0" i="0" u="none"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44391" name="Picture 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15298" y="0"/>
            <a:ext cx="4384246" cy="4149725"/>
          </a:xfrm>
        </p:spPr>
      </p:pic>
      <p:sp>
        <p:nvSpPr>
          <p:cNvPr id="46085" name="AutoShape 5"/>
          <p:cNvSpPr>
            <a:spLocks noChangeArrowheads="1"/>
          </p:cNvSpPr>
          <p:nvPr/>
        </p:nvSpPr>
        <p:spPr bwMode="auto">
          <a:xfrm>
            <a:off x="6804248" y="2676135"/>
            <a:ext cx="1871662" cy="720725"/>
          </a:xfrm>
          <a:prstGeom prst="wedgeRoundRectCallout">
            <a:avLst>
              <a:gd name="adj1" fmla="val -71116"/>
              <a:gd name="adj2" fmla="val 859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صيغ الملفات التي يمكن ل</a:t>
            </a:r>
            <a:r>
              <a:rPr lang="ar-SA" sz="1200" b="1" dirty="0">
                <a:latin typeface="Tahoma" pitchFamily="34" charset="0"/>
                <a:ea typeface="Tahoma" pitchFamily="34" charset="0"/>
                <a:cs typeface="Tahoma" pitchFamily="34" charset="0"/>
              </a:rPr>
              <a:t>برنامج الرسام</a:t>
            </a:r>
            <a:r>
              <a:rPr lang="en-US" sz="1200" b="1" dirty="0">
                <a:latin typeface="Tahoma" pitchFamily="34" charset="0"/>
                <a:ea typeface="Tahoma" pitchFamily="34" charset="0"/>
                <a:cs typeface="Tahoma" pitchFamily="34" charset="0"/>
              </a:rPr>
              <a:t>Paint </a:t>
            </a:r>
            <a:r>
              <a:rPr lang="ar-EG" sz="1200" b="1" dirty="0">
                <a:latin typeface="Tahoma" pitchFamily="34" charset="0"/>
                <a:ea typeface="Tahoma" pitchFamily="34" charset="0"/>
                <a:cs typeface="Tahoma" pitchFamily="34" charset="0"/>
              </a:rPr>
              <a:t> فتحها</a:t>
            </a:r>
            <a:endParaRPr lang="en" sz="1200" b="1" i="0" u="none" dirty="0">
              <a:latin typeface="Tahoma" pitchFamily="34" charset="0"/>
              <a:ea typeface="Tahoma" pitchFamily="34" charset="0"/>
              <a:cs typeface="Tahoma" pitchFamily="34" charset="0"/>
            </a:endParaRPr>
          </a:p>
        </p:txBody>
      </p:sp>
      <p:sp>
        <p:nvSpPr>
          <p:cNvPr id="46087" name="AutoShape 7"/>
          <p:cNvSpPr>
            <a:spLocks noChangeArrowheads="1"/>
          </p:cNvSpPr>
          <p:nvPr/>
        </p:nvSpPr>
        <p:spPr bwMode="auto">
          <a:xfrm>
            <a:off x="827584" y="116632"/>
            <a:ext cx="1511920" cy="504056"/>
          </a:xfrm>
          <a:prstGeom prst="wedgeRoundRectCallout">
            <a:avLst>
              <a:gd name="adj1" fmla="val 102553"/>
              <a:gd name="adj2" fmla="val -1413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الموقع الذي تريد حفظ الملف فيه</a:t>
            </a:r>
            <a:endParaRPr lang="en" sz="1200" b="1" i="0" u="non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5790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heel(4)">
                                      <p:cBhvr>
                                        <p:cTn id="7" dur="2000"/>
                                        <p:tgtEl>
                                          <p:spTgt spid="144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linds(horizontal)">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60648"/>
            <a:ext cx="9144000" cy="1143000"/>
          </a:xfrm>
        </p:spPr>
        <p:txBody>
          <a:bodyPr anchor="ctr" anchorCtr="1"/>
          <a:lstStyle/>
          <a:p>
            <a:pPr eaLnBrk="1" hangingPunct="1">
              <a:defRPr/>
            </a:pPr>
            <a:r>
              <a:rPr lang="ar-SA" sz="6500" b="1" dirty="0">
                <a:solidFill>
                  <a:srgbClr val="0000FF"/>
                </a:solidFill>
                <a:effectLst>
                  <a:outerShdw blurRad="38100" dist="38100" dir="2700000" algn="tl">
                    <a:srgbClr val="C0C0C0"/>
                  </a:outerShdw>
                </a:effectLst>
              </a:rPr>
              <a:t>زر الماوس الأيمن</a:t>
            </a:r>
            <a:r>
              <a:rPr lang="sv-SE" b="1" dirty="0">
                <a:solidFill>
                  <a:srgbClr val="0000FF"/>
                </a:solidFill>
                <a:effectLst>
                  <a:outerShdw blurRad="38100" dist="38100" dir="2700000" algn="tl">
                    <a:srgbClr val="C0C0C0"/>
                  </a:outerShdw>
                </a:effectLst>
              </a:rPr>
              <a:t> </a:t>
            </a:r>
          </a:p>
        </p:txBody>
      </p:sp>
      <p:sp>
        <p:nvSpPr>
          <p:cNvPr id="11267" name="Rectangle 3"/>
          <p:cNvSpPr>
            <a:spLocks noGrp="1" noChangeArrowheads="1"/>
          </p:cNvSpPr>
          <p:nvPr>
            <p:ph type="body" idx="4294967295"/>
          </p:nvPr>
        </p:nvSpPr>
        <p:spPr>
          <a:xfrm>
            <a:off x="827584" y="1772816"/>
            <a:ext cx="7313612" cy="4114800"/>
          </a:xfrm>
        </p:spPr>
        <p:txBody>
          <a:bodyPr/>
          <a:lstStyle/>
          <a:p>
            <a:pPr algn="r" eaLnBrk="1" hangingPunct="1">
              <a:buFont typeface="Wingdings" pitchFamily="2" charset="2"/>
              <a:buNone/>
              <a:defRPr/>
            </a:pPr>
            <a:r>
              <a:rPr lang="ar-IQ" dirty="0">
                <a:effectLst>
                  <a:outerShdw blurRad="38100" dist="38100" dir="2700000" algn="tl">
                    <a:srgbClr val="C0C0C0"/>
                  </a:outerShdw>
                </a:effectLst>
              </a:rPr>
              <a:t>عندما تكبس على الزر الايمن تظهر لديك قائمة بعدة خيارت مختلفة </a:t>
            </a:r>
            <a:br>
              <a:rPr lang="ar-IQ" dirty="0">
                <a:effectLst>
                  <a:outerShdw blurRad="38100" dist="38100" dir="2700000" algn="tl">
                    <a:srgbClr val="C0C0C0"/>
                  </a:outerShdw>
                </a:effectLst>
              </a:rPr>
            </a:br>
            <a:r>
              <a:rPr lang="ar-IQ" dirty="0">
                <a:effectLst>
                  <a:outerShdw blurRad="38100" dist="38100" dir="2700000" algn="tl">
                    <a:srgbClr val="C0C0C0"/>
                  </a:outerShdw>
                </a:effectLst>
              </a:rPr>
              <a:t>وهو </a:t>
            </a:r>
            <a:r>
              <a:rPr lang="ar-SA" dirty="0">
                <a:effectLst>
                  <a:outerShdw blurRad="38100" dist="38100" dir="2700000" algn="tl">
                    <a:srgbClr val="C0C0C0"/>
                  </a:outerShdw>
                </a:effectLst>
              </a:rPr>
              <a:t>الزر الذي نستخدمه لعرض القوائم المختصرة أو الميزات بالبرامج والفايلات والمكونات.  وتختلف القوائم المفتوحة تبعا للمكان الذي نقرنا عليه بزر الايمن للماوس بامكاننا عمل التخصيصات على المكونات المختلفة والفايلات والمجلدات والاقراص وسنتطرق لذلك لاحقا بقليل من التفصيل.</a:t>
            </a:r>
            <a:endParaRPr lang="sv-SE"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0" y="285750"/>
            <a:ext cx="9144000" cy="857250"/>
          </a:xfrm>
        </p:spPr>
        <p:txBody>
          <a:bodyPr anchor="ctr" anchorCtr="1"/>
          <a:lstStyle/>
          <a:p>
            <a:pPr rtl="1" eaLnBrk="1" hangingPunct="1">
              <a:defRPr/>
            </a:pPr>
            <a:r>
              <a:rPr lang="ar-EG" b="0" i="0" u="none" dirty="0">
                <a:solidFill>
                  <a:schemeClr val="accent1"/>
                </a:solidFill>
                <a:latin typeface="Tahoma" pitchFamily="34" charset="0"/>
                <a:ea typeface="Tahoma" pitchFamily="34" charset="0"/>
                <a:cs typeface="Tahoma" pitchFamily="34" charset="0"/>
              </a:rPr>
              <a:t>لوحة التحكم </a:t>
            </a:r>
            <a:r>
              <a:rPr lang="en" b="0" i="0" u="none" dirty="0">
                <a:solidFill>
                  <a:srgbClr val="00B050"/>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46437" name="Rectangle 5"/>
          <p:cNvSpPr>
            <a:spLocks noGrp="1" noChangeArrowheads="1"/>
          </p:cNvSpPr>
          <p:nvPr>
            <p:ph type="body" sz="half" idx="4294967295"/>
          </p:nvPr>
        </p:nvSpPr>
        <p:spPr>
          <a:xfrm>
            <a:off x="395536" y="1268760"/>
            <a:ext cx="8136904" cy="5072062"/>
          </a:xfrm>
        </p:spPr>
        <p:txBody>
          <a:bodyPr>
            <a:normAutofit/>
          </a:bodyPr>
          <a:lstStyle/>
          <a:p>
            <a:pPr algn="r" rtl="1" eaLnBrk="1" hangingPunct="1">
              <a:defRPr/>
            </a:pPr>
            <a:r>
              <a:rPr lang="ar-EG" sz="2400" dirty="0">
                <a:effectLst>
                  <a:outerShdw blurRad="38100" dist="38100" dir="2700000" algn="tl">
                    <a:srgbClr val="C0C0C0"/>
                  </a:outerShdw>
                </a:effectLst>
                <a:latin typeface="Tahoma" pitchFamily="34" charset="0"/>
                <a:ea typeface="Tahoma" pitchFamily="34" charset="0"/>
                <a:cs typeface="Tahoma" pitchFamily="34" charset="0"/>
              </a:rPr>
              <a:t>تحتوي نافذة </a:t>
            </a:r>
            <a:r>
              <a:rPr lang="ar-EG" sz="2400" b="1" dirty="0">
                <a:effectLst>
                  <a:outerShdw blurRad="38100" dist="38100" dir="2700000" algn="tl">
                    <a:srgbClr val="C0C0C0"/>
                  </a:outerShdw>
                </a:effectLst>
                <a:latin typeface="Tahoma" pitchFamily="34" charset="0"/>
                <a:ea typeface="Tahoma" pitchFamily="34" charset="0"/>
                <a:cs typeface="Tahoma" pitchFamily="34" charset="0"/>
              </a:rPr>
              <a:t>لوحة التحكم </a:t>
            </a:r>
            <a:r>
              <a:rPr lang="ar-EG" sz="2400" dirty="0">
                <a:effectLst>
                  <a:outerShdw blurRad="38100" dist="38100" dir="2700000" algn="tl">
                    <a:srgbClr val="C0C0C0"/>
                  </a:outerShdw>
                </a:effectLst>
                <a:latin typeface="Tahoma" pitchFamily="34" charset="0"/>
                <a:ea typeface="Tahoma" pitchFamily="34" charset="0"/>
                <a:cs typeface="Tahoma" pitchFamily="34" charset="0"/>
              </a:rPr>
              <a:t>على الأيقونات التي يمكنك استخدامها لتكوين الإعدادات الشخصية. على سبيل المثال، يمكنك إضافة وحذف كل</a:t>
            </a:r>
            <a:r>
              <a:rPr lang="ar-SA" sz="2400" dirty="0">
                <a:effectLst>
                  <a:outerShdw blurRad="38100" dist="38100" dir="2700000" algn="tl">
                    <a:srgbClr val="C0C0C0"/>
                  </a:outerShdw>
                </a:effectLst>
                <a:latin typeface="Tahoma" pitchFamily="34" charset="0"/>
                <a:ea typeface="Tahoma" pitchFamily="34" charset="0"/>
                <a:cs typeface="Tahoma" pitchFamily="34" charset="0"/>
              </a:rPr>
              <a:t> م</a:t>
            </a:r>
            <a:r>
              <a:rPr lang="ar-EG" sz="2400" dirty="0">
                <a:effectLst>
                  <a:outerShdw blurRad="38100" dist="38100" dir="2700000" algn="tl">
                    <a:srgbClr val="C0C0C0"/>
                  </a:outerShdw>
                </a:effectLst>
                <a:latin typeface="Tahoma" pitchFamily="34" charset="0"/>
                <a:ea typeface="Tahoma" pitchFamily="34" charset="0"/>
                <a:cs typeface="Tahoma" pitchFamily="34" charset="0"/>
              </a:rPr>
              <a:t>ن مكونات الكمبيوتر المادية والبرامج</a:t>
            </a:r>
            <a:r>
              <a:rPr lang="ar-SA" sz="2400" dirty="0">
                <a:effectLst>
                  <a:outerShdw blurRad="38100" dist="38100" dir="2700000" algn="tl">
                    <a:srgbClr val="C0C0C0"/>
                  </a:outerShdw>
                </a:effectLst>
                <a:latin typeface="Tahoma" pitchFamily="34" charset="0"/>
                <a:ea typeface="Tahoma" pitchFamily="34" charset="0"/>
                <a:cs typeface="Tahoma" pitchFamily="34" charset="0"/>
              </a:rPr>
              <a:t>، وتثبيت الطابعات وتغيير مظهر المجلدات والنوافذ</a:t>
            </a:r>
            <a:r>
              <a:rPr lang="ar-EG" sz="2400" dirty="0">
                <a:effectLst>
                  <a:outerShdw blurRad="38100" dist="38100" dir="2700000" algn="tl">
                    <a:srgbClr val="C0C0C0"/>
                  </a:outerShdw>
                </a:effectLst>
                <a:latin typeface="Tahoma" pitchFamily="34" charset="0"/>
                <a:ea typeface="Tahoma" pitchFamily="34" charset="0"/>
                <a:cs typeface="Tahoma" pitchFamily="34" charset="0"/>
              </a:rPr>
              <a:t>.</a:t>
            </a:r>
            <a:endParaRPr lang="en" sz="24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buNone/>
              <a:defRPr/>
            </a:pPr>
            <a:endParaRPr lang="en" sz="24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lnSpc>
                <a:spcPct val="80000"/>
              </a:lnSpc>
              <a:defRPr/>
            </a:pPr>
            <a:r>
              <a:rPr lang="ar-SA" sz="2400" dirty="0">
                <a:effectLst>
                  <a:outerShdw blurRad="38100" dist="38100" dir="2700000" algn="tl">
                    <a:srgbClr val="C0C0C0"/>
                  </a:outerShdw>
                </a:effectLst>
                <a:latin typeface="Tahoma" pitchFamily="34" charset="0"/>
                <a:ea typeface="Tahoma" pitchFamily="34" charset="0"/>
                <a:cs typeface="Tahoma" pitchFamily="34" charset="0"/>
              </a:rPr>
              <a:t>يوجد</a:t>
            </a:r>
            <a:r>
              <a:rPr lang="ar-EG" sz="2400" dirty="0">
                <a:effectLst>
                  <a:outerShdw blurRad="38100" dist="38100" dir="2700000" algn="tl">
                    <a:srgbClr val="C0C0C0"/>
                  </a:outerShdw>
                </a:effectLst>
                <a:latin typeface="Tahoma" pitchFamily="34" charset="0"/>
                <a:ea typeface="Tahoma" pitchFamily="34" charset="0"/>
                <a:cs typeface="Tahoma" pitchFamily="34" charset="0"/>
              </a:rPr>
              <a:t> عدة طر</a:t>
            </a:r>
            <a:r>
              <a:rPr lang="ar-SA" sz="2400" dirty="0">
                <a:effectLst>
                  <a:outerShdw blurRad="38100" dist="38100" dir="2700000" algn="tl">
                    <a:srgbClr val="C0C0C0"/>
                  </a:outerShdw>
                </a:effectLst>
                <a:latin typeface="Tahoma" pitchFamily="34" charset="0"/>
                <a:ea typeface="Tahoma" pitchFamily="34" charset="0"/>
                <a:cs typeface="Tahoma" pitchFamily="34" charset="0"/>
              </a:rPr>
              <a:t>ق</a:t>
            </a:r>
            <a:r>
              <a:rPr lang="ar-EG" sz="2400" dirty="0">
                <a:effectLst>
                  <a:outerShdw blurRad="38100" dist="38100" dir="2700000" algn="tl">
                    <a:srgbClr val="C0C0C0"/>
                  </a:outerShdw>
                </a:effectLst>
                <a:latin typeface="Tahoma" pitchFamily="34" charset="0"/>
                <a:ea typeface="Tahoma" pitchFamily="34" charset="0"/>
                <a:cs typeface="Tahoma" pitchFamily="34" charset="0"/>
              </a:rPr>
              <a:t> لفتح لوحة التحكم:</a:t>
            </a:r>
            <a:endParaRPr lang="en" sz="2400" b="0" i="0" u="none"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defRPr/>
            </a:pPr>
            <a:endParaRPr lang="en" sz="2400" dirty="0">
              <a:effectLst>
                <a:outerShdw blurRad="38100" dist="38100" dir="2700000" algn="tl">
                  <a:srgbClr val="C0C0C0"/>
                </a:outerShdw>
              </a:effectLst>
              <a:latin typeface="Tahoma" pitchFamily="34" charset="0"/>
              <a:ea typeface="Tahoma" pitchFamily="34" charset="0"/>
              <a:cs typeface="Tahoma" pitchFamily="34" charset="0"/>
            </a:endParaRPr>
          </a:p>
          <a:p>
            <a:pPr algn="r" rtl="1" eaLnBrk="1" hangingPunct="1">
              <a:lnSpc>
                <a:spcPct val="80000"/>
              </a:lnSpc>
              <a:defRPr/>
            </a:pPr>
            <a:r>
              <a:rPr lang="ar-EG" sz="2400" dirty="0">
                <a:effectLst>
                  <a:outerShdw blurRad="38100" dist="38100" dir="2700000" algn="tl">
                    <a:srgbClr val="C0C0C0"/>
                  </a:outerShdw>
                </a:effectLst>
                <a:latin typeface="Tahoma" pitchFamily="34" charset="0"/>
                <a:ea typeface="Tahoma" pitchFamily="34" charset="0"/>
                <a:cs typeface="Tahoma" pitchFamily="34" charset="0"/>
              </a:rPr>
              <a:t>يمكن الدخول على لوحة التحكم مباشرة من قائمة البدء.</a:t>
            </a:r>
            <a:endParaRPr lang="en" sz="2400" dirty="0">
              <a:effectLst>
                <a:outerShdw blurRad="38100" dist="38100" dir="2700000" algn="tl">
                  <a:srgbClr val="C0C0C0"/>
                </a:outerShdw>
              </a:effectLst>
              <a:latin typeface="Tahoma" pitchFamily="34" charset="0"/>
              <a:ea typeface="Tahoma" pitchFamily="34" charset="0"/>
              <a:cs typeface="Tahoma" pitchFamily="34" charset="0"/>
            </a:endParaRPr>
          </a:p>
          <a:p>
            <a:pPr algn="l" rtl="0" eaLnBrk="1" hangingPunct="1">
              <a:lnSpc>
                <a:spcPct val="80000"/>
              </a:lnSpc>
              <a:buNone/>
              <a:defRPr/>
            </a:pPr>
            <a:endParaRPr lang="en" sz="18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731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7">
                                            <p:txEl>
                                              <p:pRg st="2" end="2"/>
                                            </p:txEl>
                                          </p:spTgt>
                                        </p:tgtEl>
                                        <p:attrNameLst>
                                          <p:attrName>style.visibility</p:attrName>
                                        </p:attrNameLst>
                                      </p:cBhvr>
                                      <p:to>
                                        <p:strVal val="visible"/>
                                      </p:to>
                                    </p:set>
                                    <p:animEffect transition="in" filter="box(in)">
                                      <p:cBhvr>
                                        <p:cTn id="12" dur="500"/>
                                        <p:tgtEl>
                                          <p:spTgt spid="1464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6437">
                                            <p:txEl>
                                              <p:pRg st="4" end="4"/>
                                            </p:txEl>
                                          </p:spTgt>
                                        </p:tgtEl>
                                        <p:attrNameLst>
                                          <p:attrName>style.visibility</p:attrName>
                                        </p:attrNameLst>
                                      </p:cBhvr>
                                      <p:to>
                                        <p:strVal val="visible"/>
                                      </p:to>
                                    </p:set>
                                    <p:animEffect transition="in" filter="box(in)">
                                      <p:cBhvr>
                                        <p:cTn id="17" dur="500"/>
                                        <p:tgtEl>
                                          <p:spTgt spid="146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3536" y="500063"/>
            <a:ext cx="5785553" cy="4357687"/>
          </a:xfrm>
          <a:prstGeom prst="rect">
            <a:avLst/>
          </a:prstGeom>
          <a:noFill/>
          <a:ln w="9525">
            <a:noFill/>
            <a:miter lim="800000"/>
            <a:headEnd/>
            <a:tailEnd/>
          </a:ln>
        </p:spPr>
      </p:pic>
      <p:sp>
        <p:nvSpPr>
          <p:cNvPr id="3" name="Rectangle 9"/>
          <p:cNvSpPr txBox="1">
            <a:spLocks noChangeArrowheads="1"/>
          </p:cNvSpPr>
          <p:nvPr/>
        </p:nvSpPr>
        <p:spPr bwMode="auto">
          <a:xfrm>
            <a:off x="683569" y="5072063"/>
            <a:ext cx="7960370" cy="1597025"/>
          </a:xfrm>
          <a:prstGeom prst="rect">
            <a:avLst/>
          </a:prstGeom>
          <a:noFill/>
          <a:ln w="9525">
            <a:noFill/>
            <a:miter lim="800000"/>
            <a:headEnd/>
            <a:tailEnd/>
          </a:ln>
          <a:effectLst/>
        </p:spPr>
        <p:txBody>
          <a:bodyPr/>
          <a:lstStyle/>
          <a:p>
            <a:pPr marL="381000" indent="-381000" algn="ctr" rtl="0">
              <a:lnSpc>
                <a:spcPct val="90000"/>
              </a:lnSpc>
              <a:spcBef>
                <a:spcPct val="20000"/>
              </a:spcBef>
              <a:buClr>
                <a:schemeClr val="tx2"/>
              </a:buClr>
              <a:buSzPct val="70000"/>
              <a:defRPr/>
            </a:pPr>
            <a:r>
              <a:rPr lang="ar-EG" sz="2200" kern="0" dirty="0">
                <a:latin typeface="Tahoma" pitchFamily="34" charset="0"/>
                <a:ea typeface="Tahoma" pitchFamily="34" charset="0"/>
                <a:cs typeface="Tahoma" pitchFamily="34" charset="0"/>
              </a:rPr>
              <a:t>يمكن استخدام لوحة التحكم لإجراء الكثير من الأشياء ولكننا نسوف نكتفي هنا بسرد أهم الوظائف.</a:t>
            </a:r>
            <a:endParaRPr lang="en" sz="2200" b="0" i="0" u="none" kern="0" dirty="0">
              <a:latin typeface="Tahoma" pitchFamily="34" charset="0"/>
              <a:ea typeface="Tahoma" pitchFamily="34" charset="0"/>
              <a:cs typeface="Tahoma" pitchFamily="34" charset="0"/>
            </a:endParaRPr>
          </a:p>
        </p:txBody>
      </p:sp>
      <p:sp>
        <p:nvSpPr>
          <p:cNvPr id="61443" name="Oval 13"/>
          <p:cNvSpPr>
            <a:spLocks noChangeArrowheads="1"/>
          </p:cNvSpPr>
          <p:nvPr/>
        </p:nvSpPr>
        <p:spPr bwMode="auto">
          <a:xfrm>
            <a:off x="5138996" y="2276872"/>
            <a:ext cx="1809268" cy="5683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4" name="Oval 13"/>
          <p:cNvSpPr>
            <a:spLocks noChangeArrowheads="1"/>
          </p:cNvSpPr>
          <p:nvPr/>
        </p:nvSpPr>
        <p:spPr bwMode="auto">
          <a:xfrm>
            <a:off x="5111750" y="1268760"/>
            <a:ext cx="1683008" cy="4915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6" name="Oval 13"/>
          <p:cNvSpPr>
            <a:spLocks noChangeArrowheads="1"/>
          </p:cNvSpPr>
          <p:nvPr/>
        </p:nvSpPr>
        <p:spPr bwMode="auto">
          <a:xfrm>
            <a:off x="2700339" y="2314611"/>
            <a:ext cx="1439614" cy="461310"/>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61447" name="Oval 13"/>
          <p:cNvSpPr>
            <a:spLocks noChangeArrowheads="1"/>
          </p:cNvSpPr>
          <p:nvPr/>
        </p:nvSpPr>
        <p:spPr bwMode="auto">
          <a:xfrm>
            <a:off x="2484190" y="2990234"/>
            <a:ext cx="1655763" cy="568325"/>
          </a:xfrm>
          <a:prstGeom prst="ellipse">
            <a:avLst/>
          </a:prstGeom>
          <a:solidFill>
            <a:schemeClr val="accent1">
              <a:alpha val="0"/>
            </a:schemeClr>
          </a:solidFill>
          <a:ln w="44450" algn="ctr">
            <a:solidFill>
              <a:schemeClr val="hlink"/>
            </a:solidFill>
            <a:round/>
            <a:headEnd/>
            <a:tailEnd/>
          </a:ln>
        </p:spPr>
        <p:txBody>
          <a:bodyPr anchor="ctr">
            <a:spAutoFit/>
          </a:bodyPr>
          <a:lstStyle/>
          <a:p>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163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body" sz="half" idx="4294967295"/>
          </p:nvPr>
        </p:nvSpPr>
        <p:spPr>
          <a:xfrm>
            <a:off x="4818831" y="1484784"/>
            <a:ext cx="3857625" cy="5170488"/>
          </a:xfrm>
        </p:spPr>
        <p:txBody>
          <a:bodyPr>
            <a:normAutofit/>
          </a:bodyPr>
          <a:lstStyle/>
          <a:p>
            <a:pPr marL="381000" indent="-381000" algn="r" rtl="1" eaLnBrk="1" hangingPunct="1">
              <a:lnSpc>
                <a:spcPct val="90000"/>
              </a:lnSpc>
              <a:buFont typeface="Wingdings" pitchFamily="2" charset="2"/>
              <a:buAutoNum type="arabicPeriod"/>
              <a:defRPr/>
            </a:pPr>
            <a:r>
              <a:rPr lang="ar-EG" sz="2000" b="0" i="0" u="none" dirty="0">
                <a:latin typeface="Tahoma" pitchFamily="34" charset="0"/>
                <a:ea typeface="Tahoma" pitchFamily="34" charset="0"/>
                <a:cs typeface="Tahoma" pitchFamily="34" charset="0"/>
              </a:rPr>
              <a:t>افتح لوحة التحكم</a:t>
            </a:r>
            <a:r>
              <a:rPr lang="ar-SA" sz="2000" b="0" i="0" u="none" dirty="0">
                <a:latin typeface="Tahoma" pitchFamily="34" charset="0"/>
                <a:ea typeface="Tahoma" pitchFamily="34" charset="0"/>
                <a:cs typeface="Tahoma" pitchFamily="34" charset="0"/>
              </a:rPr>
              <a:t>.</a:t>
            </a:r>
          </a:p>
          <a:p>
            <a:pPr marL="381000" indent="-381000" algn="r" rtl="1" eaLnBrk="1" hangingPunct="1">
              <a:lnSpc>
                <a:spcPct val="90000"/>
              </a:lnSpc>
              <a:buFont typeface="Wingdings" pitchFamily="2" charset="2"/>
              <a:buAutoNum type="arabicPeriod"/>
              <a:defRPr/>
            </a:pPr>
            <a:endParaRPr lang="en" sz="2000" dirty="0">
              <a:latin typeface="Tahoma" pitchFamily="34" charset="0"/>
              <a:ea typeface="Tahoma" pitchFamily="34" charset="0"/>
              <a:cs typeface="Tahoma" pitchFamily="34" charset="0"/>
            </a:endParaRPr>
          </a:p>
          <a:p>
            <a:pPr marL="381000" indent="-381000" algn="r" rtl="1">
              <a:lnSpc>
                <a:spcPct val="90000"/>
              </a:lnSpc>
              <a:buFont typeface="Wingdings" pitchFamily="2" charset="2"/>
              <a:buAutoNum type="arabicPeriod"/>
              <a:defRPr/>
            </a:pPr>
            <a:r>
              <a:rPr lang="ar-EG" sz="2000" dirty="0">
                <a:latin typeface="Tahoma" pitchFamily="34" charset="0"/>
                <a:ea typeface="Tahoma" pitchFamily="34" charset="0"/>
                <a:cs typeface="Tahoma" pitchFamily="34" charset="0"/>
              </a:rPr>
              <a:t>اختر </a:t>
            </a:r>
            <a:r>
              <a:rPr lang="ar-EG" sz="2000" b="1" dirty="0">
                <a:latin typeface="Tahoma" pitchFamily="34" charset="0"/>
                <a:ea typeface="Tahoma" pitchFamily="34" charset="0"/>
                <a:cs typeface="Tahoma" pitchFamily="34" charset="0"/>
              </a:rPr>
              <a:t>الخيارات الإقليمية وخيارات اللغة</a:t>
            </a:r>
            <a:r>
              <a:rPr lang="ar-EG" sz="2000" dirty="0">
                <a:latin typeface="Tahoma" pitchFamily="34" charset="0"/>
                <a:ea typeface="Tahoma" pitchFamily="34" charset="0"/>
                <a:cs typeface="Tahoma" pitchFamily="34" charset="0"/>
              </a:rPr>
              <a:t> بالنقر المزدوج باستخدام زر ال</a:t>
            </a:r>
            <a:r>
              <a:rPr lang="ar-SA" sz="2000" dirty="0">
                <a:latin typeface="Tahoma" pitchFamily="34" charset="0"/>
                <a:ea typeface="Tahoma" pitchFamily="34" charset="0"/>
                <a:cs typeface="Tahoma" pitchFamily="34" charset="0"/>
              </a:rPr>
              <a:t>ماوس</a:t>
            </a:r>
            <a:r>
              <a:rPr lang="ar-EG" sz="2000" dirty="0">
                <a:latin typeface="Tahoma" pitchFamily="34" charset="0"/>
                <a:ea typeface="Tahoma" pitchFamily="34" charset="0"/>
                <a:cs typeface="Tahoma" pitchFamily="34" charset="0"/>
              </a:rPr>
              <a:t> الأيسر.</a:t>
            </a:r>
            <a:endParaRPr lang="ar-SA" sz="2000" dirty="0">
              <a:latin typeface="Tahoma" pitchFamily="34" charset="0"/>
              <a:ea typeface="Tahoma" pitchFamily="34" charset="0"/>
              <a:cs typeface="Tahoma" pitchFamily="34" charset="0"/>
            </a:endParaRPr>
          </a:p>
          <a:p>
            <a:pPr marL="381000" indent="-381000" algn="r" rtl="1">
              <a:lnSpc>
                <a:spcPct val="90000"/>
              </a:lnSpc>
              <a:buFont typeface="Wingdings" pitchFamily="2" charset="2"/>
              <a:buAutoNum type="arabicPeriod"/>
              <a:defRPr/>
            </a:pPr>
            <a:endParaRPr lang="en" sz="2000" dirty="0">
              <a:latin typeface="Tahoma" pitchFamily="34" charset="0"/>
              <a:ea typeface="Tahoma" pitchFamily="34" charset="0"/>
              <a:cs typeface="Tahoma" pitchFamily="34" charset="0"/>
            </a:endParaRPr>
          </a:p>
          <a:p>
            <a:pPr marL="381000" indent="-381000" algn="r" rtl="1" eaLnBrk="1" hangingPunct="1">
              <a:lnSpc>
                <a:spcPct val="90000"/>
              </a:lnSpc>
              <a:buFont typeface="Wingdings" pitchFamily="2" charset="2"/>
              <a:buAutoNum type="arabicPeriod"/>
              <a:defRPr/>
            </a:pPr>
            <a:r>
              <a:rPr lang="ar-EG" sz="2000" dirty="0">
                <a:latin typeface="Tahoma" pitchFamily="34" charset="0"/>
                <a:ea typeface="Tahoma" pitchFamily="34" charset="0"/>
                <a:cs typeface="Tahoma" pitchFamily="34" charset="0"/>
              </a:rPr>
              <a:t>يعرض مربع الحوار موقع اختيار كيف ينبغي عرض الأرقام والعملة والتواريخ.</a:t>
            </a:r>
            <a:endParaRPr lang="en" sz="2000" b="0" i="0" u="none" dirty="0">
              <a:latin typeface="Tahoma" pitchFamily="34" charset="0"/>
              <a:ea typeface="Tahoma" pitchFamily="34" charset="0"/>
              <a:cs typeface="Tahoma" pitchFamily="34" charset="0"/>
            </a:endParaRPr>
          </a:p>
          <a:p>
            <a:pPr marL="381000" indent="-381000" algn="l" rtl="0" eaLnBrk="1" hangingPunct="1">
              <a:lnSpc>
                <a:spcPct val="90000"/>
              </a:lnSpc>
              <a:buFont typeface="Wingdings" pitchFamily="2" charset="2"/>
              <a:buAutoNum type="arabicPeriod"/>
              <a:defRPr/>
            </a:pPr>
            <a:endParaRPr lang="en" sz="2000" dirty="0">
              <a:latin typeface="Tahoma" pitchFamily="34" charset="0"/>
              <a:ea typeface="Tahoma" pitchFamily="34" charset="0"/>
              <a:cs typeface="Tahoma" pitchFamily="34" charset="0"/>
            </a:endParaRPr>
          </a:p>
          <a:p>
            <a:pPr marL="381000" indent="-381000" algn="r" rtl="1" eaLnBrk="1" hangingPunct="1">
              <a:lnSpc>
                <a:spcPct val="90000"/>
              </a:lnSpc>
              <a:buFont typeface="Wingdings" pitchFamily="2" charset="2"/>
              <a:buAutoNum type="arabicPeriod"/>
              <a:defRPr/>
            </a:pPr>
            <a:r>
              <a:rPr lang="en" sz="2000" b="0" i="0" u="none" dirty="0">
                <a:latin typeface="Tahoma" pitchFamily="34" charset="0"/>
                <a:ea typeface="Tahoma" pitchFamily="34" charset="0"/>
                <a:cs typeface="Tahoma" pitchFamily="34" charset="0"/>
              </a:rPr>
              <a:t>.</a:t>
            </a:r>
            <a:r>
              <a:rPr lang="ar-EG" sz="2000" b="0" i="0" u="none" dirty="0">
                <a:latin typeface="Tahoma" pitchFamily="34" charset="0"/>
                <a:ea typeface="Tahoma" pitchFamily="34" charset="0"/>
                <a:cs typeface="Tahoma" pitchFamily="34" charset="0"/>
              </a:rPr>
              <a:t> لإضافة أو إزالة </a:t>
            </a:r>
            <a:r>
              <a:rPr lang="ar-EG" sz="2000" dirty="0">
                <a:latin typeface="Tahoma" pitchFamily="34" charset="0"/>
                <a:ea typeface="Tahoma" pitchFamily="34" charset="0"/>
                <a:cs typeface="Tahoma" pitchFamily="34" charset="0"/>
              </a:rPr>
              <a:t>لغة، انقر على علامة تبويب </a:t>
            </a:r>
            <a:r>
              <a:rPr lang="ar-EG" sz="2000" b="1" dirty="0">
                <a:latin typeface="Tahoma" pitchFamily="34" charset="0"/>
                <a:ea typeface="Tahoma" pitchFamily="34" charset="0"/>
                <a:cs typeface="Tahoma" pitchFamily="34" charset="0"/>
              </a:rPr>
              <a:t>لوحات المفاتيح واللغات.</a:t>
            </a:r>
            <a:endParaRPr lang="en" sz="2000" b="1" i="0" u="none" dirty="0">
              <a:latin typeface="Tahoma" pitchFamily="34" charset="0"/>
              <a:ea typeface="Tahoma" pitchFamily="34" charset="0"/>
              <a:cs typeface="Tahoma" pitchFamily="34" charset="0"/>
            </a:endParaRPr>
          </a:p>
        </p:txBody>
      </p:sp>
      <p:pic>
        <p:nvPicPr>
          <p:cNvPr id="148491" name="Picture 4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7544" y="2425843"/>
            <a:ext cx="4171950" cy="3142318"/>
          </a:xfrm>
        </p:spPr>
      </p:pic>
      <p:pic>
        <p:nvPicPr>
          <p:cNvPr id="148492" name="Picture 4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3608" y="6031890"/>
            <a:ext cx="1973262" cy="358775"/>
          </a:xfrm>
          <a:prstGeom prst="rect">
            <a:avLst/>
          </a:prstGeom>
          <a:noFill/>
          <a:ln w="9525">
            <a:noFill/>
            <a:miter lim="800000"/>
            <a:headEnd/>
            <a:tailEnd/>
          </a:ln>
        </p:spPr>
      </p:pic>
      <p:sp>
        <p:nvSpPr>
          <p:cNvPr id="148493" name="Oval 13"/>
          <p:cNvSpPr>
            <a:spLocks noChangeArrowheads="1"/>
          </p:cNvSpPr>
          <p:nvPr/>
        </p:nvSpPr>
        <p:spPr bwMode="auto">
          <a:xfrm>
            <a:off x="1403648" y="3068960"/>
            <a:ext cx="1655365" cy="280293"/>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7" name="Rectangle 4"/>
          <p:cNvSpPr txBox="1">
            <a:spLocks noChangeArrowheads="1"/>
          </p:cNvSpPr>
          <p:nvPr/>
        </p:nvSpPr>
        <p:spPr bwMode="auto">
          <a:xfrm>
            <a:off x="900113" y="257175"/>
            <a:ext cx="6696223" cy="1143000"/>
          </a:xfrm>
          <a:prstGeom prst="rect">
            <a:avLst/>
          </a:prstGeom>
          <a:noFill/>
          <a:ln w="9525">
            <a:noFill/>
            <a:miter lim="800000"/>
            <a:headEnd/>
            <a:tailEnd/>
          </a:ln>
          <a:effectLst/>
        </p:spPr>
        <p:txBody>
          <a:bodyPr anchor="ctr" anchorCtr="1"/>
          <a:lstStyle/>
          <a:p>
            <a:pPr marL="514350" indent="-514350" algn="r" rtl="1">
              <a:buFont typeface="+mj-lt"/>
              <a:buAutoNum type="arabicPeriod"/>
              <a:defRPr/>
            </a:pPr>
            <a:r>
              <a:rPr lang="ar-EG" sz="2800" b="0" i="0" u="none" dirty="0">
                <a:solidFill>
                  <a:schemeClr val="accent1"/>
                </a:solidFill>
                <a:latin typeface="Tahoma" pitchFamily="34" charset="0"/>
                <a:ea typeface="Tahoma" pitchFamily="34" charset="0"/>
                <a:cs typeface="Tahoma" pitchFamily="34" charset="0"/>
              </a:rPr>
              <a:t>خيارات اللغة وطريقة عرض التواريخ والأرقام على الكمبيوتر</a:t>
            </a:r>
            <a:endParaRPr lang="en" sz="2800" b="0" i="0" u="none" dirty="0">
              <a:solidFill>
                <a:schemeClr val="accent1"/>
              </a:solidFill>
              <a:latin typeface="Tahoma" pitchFamily="34" charset="0"/>
              <a:ea typeface="Tahoma" pitchFamily="34" charset="0"/>
              <a:cs typeface="Tahoma" pitchFamily="34" charset="0"/>
            </a:endParaRPr>
          </a:p>
        </p:txBody>
      </p:sp>
      <p:sp>
        <p:nvSpPr>
          <p:cNvPr id="2" name="Pil: höger 1">
            <a:extLst>
              <a:ext uri="{FF2B5EF4-FFF2-40B4-BE49-F238E27FC236}">
                <a16:creationId xmlns:a16="http://schemas.microsoft.com/office/drawing/2014/main" id="{AC7E4743-B1D9-466C-8146-8E6381AA0B93}"/>
              </a:ext>
            </a:extLst>
          </p:cNvPr>
          <p:cNvSpPr/>
          <p:nvPr/>
        </p:nvSpPr>
        <p:spPr>
          <a:xfrm rot="2688441">
            <a:off x="-76482" y="5155390"/>
            <a:ext cx="157455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937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ox(in)">
                                      <p:cBhvr>
                                        <p:cTn id="7" dur="500"/>
                                        <p:tgtEl>
                                          <p:spTgt spid="148489">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48491"/>
                                        </p:tgtEl>
                                        <p:attrNameLst>
                                          <p:attrName>style.visibility</p:attrName>
                                        </p:attrNameLst>
                                      </p:cBhvr>
                                      <p:to>
                                        <p:strVal val="visible"/>
                                      </p:to>
                                    </p:set>
                                    <p:animEffect transition="in" filter="wheel(4)">
                                      <p:cBhvr>
                                        <p:cTn id="10" dur="2000"/>
                                        <p:tgtEl>
                                          <p:spTgt spid="14849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8489">
                                            <p:txEl>
                                              <p:pRg st="2" end="2"/>
                                            </p:txEl>
                                          </p:spTgt>
                                        </p:tgtEl>
                                        <p:attrNameLst>
                                          <p:attrName>style.visibility</p:attrName>
                                        </p:attrNameLst>
                                      </p:cBhvr>
                                      <p:to>
                                        <p:strVal val="visible"/>
                                      </p:to>
                                    </p:set>
                                    <p:animEffect transition="in" filter="box(in)">
                                      <p:cBhvr>
                                        <p:cTn id="15" dur="500"/>
                                        <p:tgtEl>
                                          <p:spTgt spid="148489">
                                            <p:txEl>
                                              <p:pRg st="2" end="2"/>
                                            </p:txEl>
                                          </p:spTgt>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48493"/>
                                        </p:tgtEl>
                                        <p:attrNameLst>
                                          <p:attrName>style.visibility</p:attrName>
                                        </p:attrNameLst>
                                      </p:cBhvr>
                                      <p:to>
                                        <p:strVal val="visible"/>
                                      </p:to>
                                    </p:set>
                                    <p:anim calcmode="lin" valueType="num">
                                      <p:cBhvr additive="base">
                                        <p:cTn id="18" dur="500" fill="hold"/>
                                        <p:tgtEl>
                                          <p:spTgt spid="148493"/>
                                        </p:tgtEl>
                                        <p:attrNameLst>
                                          <p:attrName>ppt_x</p:attrName>
                                        </p:attrNameLst>
                                      </p:cBhvr>
                                      <p:tavLst>
                                        <p:tav tm="0">
                                          <p:val>
                                            <p:strVal val="#ppt_x"/>
                                          </p:val>
                                        </p:tav>
                                        <p:tav tm="100000">
                                          <p:val>
                                            <p:strVal val="#ppt_x"/>
                                          </p:val>
                                        </p:tav>
                                      </p:tavLst>
                                    </p:anim>
                                    <p:anim calcmode="lin" valueType="num">
                                      <p:cBhvr additive="base">
                                        <p:cTn id="19" dur="500" fill="hold"/>
                                        <p:tgtEl>
                                          <p:spTgt spid="14849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48489">
                                            <p:txEl>
                                              <p:pRg st="4" end="4"/>
                                            </p:txEl>
                                          </p:spTgt>
                                        </p:tgtEl>
                                        <p:attrNameLst>
                                          <p:attrName>style.visibility</p:attrName>
                                        </p:attrNameLst>
                                      </p:cBhvr>
                                      <p:to>
                                        <p:strVal val="visible"/>
                                      </p:to>
                                    </p:set>
                                    <p:animEffect transition="in" filter="box(in)">
                                      <p:cBhvr>
                                        <p:cTn id="24" dur="500"/>
                                        <p:tgtEl>
                                          <p:spTgt spid="148489">
                                            <p:txEl>
                                              <p:pRg st="4" end="4"/>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48492"/>
                                        </p:tgtEl>
                                        <p:attrNameLst>
                                          <p:attrName>style.visibility</p:attrName>
                                        </p:attrNameLst>
                                      </p:cBhvr>
                                      <p:to>
                                        <p:strVal val="visible"/>
                                      </p:to>
                                    </p:set>
                                    <p:animEffect transition="in" filter="diamond(in)">
                                      <p:cBhvr>
                                        <p:cTn id="27" dur="2000"/>
                                        <p:tgtEl>
                                          <p:spTgt spid="14849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8489">
                                            <p:txEl>
                                              <p:pRg st="6" end="6"/>
                                            </p:txEl>
                                          </p:spTgt>
                                        </p:tgtEl>
                                        <p:attrNameLst>
                                          <p:attrName>style.visibility</p:attrName>
                                        </p:attrNameLst>
                                      </p:cBhvr>
                                      <p:to>
                                        <p:strVal val="visible"/>
                                      </p:to>
                                    </p:set>
                                    <p:animEffect transition="in" filter="box(in)">
                                      <p:cBhvr>
                                        <p:cTn id="34" dur="500"/>
                                        <p:tgtEl>
                                          <p:spTgt spid="1484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uiExpand="1" build="p"/>
      <p:bldP spid="148493"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4860032" y="476672"/>
            <a:ext cx="4038600" cy="5911850"/>
          </a:xfrm>
          <a:solidFill>
            <a:schemeClr val="bg1"/>
          </a:solidFill>
        </p:spPr>
        <p:txBody>
          <a:bodyPr>
            <a:normAutofit/>
          </a:bodyPr>
          <a:lstStyle/>
          <a:p>
            <a:pPr marL="533400" indent="-533400" algn="r" rtl="1" eaLnBrk="1" hangingPunct="1">
              <a:lnSpc>
                <a:spcPct val="90000"/>
              </a:lnSpc>
              <a:buNone/>
              <a:defRPr/>
            </a:pPr>
            <a:endParaRPr lang="en" sz="2000" dirty="0">
              <a:solidFill>
                <a:srgbClr val="FF0000"/>
              </a:solidFill>
              <a:latin typeface="Tahoma" pitchFamily="34" charset="0"/>
              <a:ea typeface="Tahoma" pitchFamily="34" charset="0"/>
              <a:cs typeface="Tahoma" pitchFamily="34" charset="0"/>
            </a:endParaRPr>
          </a:p>
          <a:p>
            <a:pPr marL="533400" indent="-533400" algn="r" rtl="1" eaLnBrk="1" hangingPunct="1">
              <a:lnSpc>
                <a:spcPct val="90000"/>
              </a:lnSpc>
              <a:defRPr/>
            </a:pPr>
            <a:r>
              <a:rPr lang="ar-EG" sz="2000" dirty="0">
                <a:latin typeface="Tahoma" pitchFamily="34" charset="0"/>
                <a:ea typeface="Tahoma" pitchFamily="34" charset="0"/>
                <a:cs typeface="Tahoma" pitchFamily="34" charset="0"/>
              </a:rPr>
              <a:t>اختر خيار </a:t>
            </a:r>
            <a:r>
              <a:rPr lang="ar-EG" sz="2000" b="1" dirty="0">
                <a:latin typeface="Tahoma" pitchFamily="34" charset="0"/>
                <a:ea typeface="Tahoma" pitchFamily="34" charset="0"/>
                <a:cs typeface="Tahoma" pitchFamily="34" charset="0"/>
              </a:rPr>
              <a:t>تثبيت الملفات للغات التي تٌكتب من اليمين إلى اليسار </a:t>
            </a:r>
            <a:r>
              <a:rPr lang="ar-EG" sz="2000" dirty="0">
                <a:latin typeface="Tahoma" pitchFamily="34" charset="0"/>
                <a:ea typeface="Tahoma" pitchFamily="34" charset="0"/>
                <a:cs typeface="Tahoma" pitchFamily="34" charset="0"/>
              </a:rPr>
              <a:t>إن كنت تريد استخدام هذه الميزة. (إن كانت نسخة </a:t>
            </a:r>
            <a:r>
              <a:rPr lang="en-US" sz="2000" dirty="0">
                <a:latin typeface="Tahoma" pitchFamily="34" charset="0"/>
                <a:ea typeface="Tahoma" pitchFamily="34" charset="0"/>
                <a:cs typeface="Tahoma" pitchFamily="34" charset="0"/>
              </a:rPr>
              <a:t>Windows</a:t>
            </a:r>
            <a:r>
              <a:rPr lang="ar-EG" sz="2000" dirty="0">
                <a:latin typeface="Tahoma" pitchFamily="34" charset="0"/>
                <a:ea typeface="Tahoma" pitchFamily="34" charset="0"/>
                <a:cs typeface="Tahoma" pitchFamily="34" charset="0"/>
              </a:rPr>
              <a:t> الخاصة بك لا تدعم هذه اللغات فلن تتمكن إذن من ذلك)</a:t>
            </a:r>
            <a:r>
              <a:rPr lang="ar-SA" sz="2000" dirty="0">
                <a:latin typeface="Tahoma" pitchFamily="34" charset="0"/>
                <a:ea typeface="Tahoma" pitchFamily="34" charset="0"/>
                <a:cs typeface="Tahoma" pitchFamily="34" charset="0"/>
              </a:rPr>
              <a:t>.</a:t>
            </a:r>
          </a:p>
          <a:p>
            <a:pPr marL="533400" indent="-533400" algn="r" rtl="1" eaLnBrk="1" hangingPunct="1">
              <a:lnSpc>
                <a:spcPct val="90000"/>
              </a:lnSpc>
              <a:defRPr/>
            </a:pPr>
            <a:endParaRPr lang="en" sz="2000" dirty="0">
              <a:latin typeface="Tahoma" pitchFamily="34" charset="0"/>
              <a:ea typeface="Tahoma" pitchFamily="34" charset="0"/>
              <a:cs typeface="Tahoma" pitchFamily="34" charset="0"/>
            </a:endParaRPr>
          </a:p>
          <a:p>
            <a:pPr marL="533400" indent="-533400" algn="r" rtl="1">
              <a:lnSpc>
                <a:spcPct val="90000"/>
              </a:lnSpc>
              <a:defRPr/>
            </a:pPr>
            <a:r>
              <a:rPr lang="ar-EG" sz="2000" dirty="0">
                <a:latin typeface="Tahoma" pitchFamily="34" charset="0"/>
                <a:ea typeface="Tahoma" pitchFamily="34" charset="0"/>
                <a:cs typeface="Tahoma" pitchFamily="34" charset="0"/>
              </a:rPr>
              <a:t>  انقر على زر </a:t>
            </a:r>
            <a:r>
              <a:rPr lang="ar-EG" sz="2000" b="1" dirty="0">
                <a:latin typeface="Tahoma" pitchFamily="34" charset="0"/>
                <a:ea typeface="Tahoma" pitchFamily="34" charset="0"/>
                <a:cs typeface="Tahoma" pitchFamily="34" charset="0"/>
              </a:rPr>
              <a:t>تغيير لوحات المفاتيح</a:t>
            </a:r>
            <a:r>
              <a:rPr lang="ar-EG" sz="2000" dirty="0">
                <a:latin typeface="Tahoma" pitchFamily="34" charset="0"/>
                <a:ea typeface="Tahoma" pitchFamily="34" charset="0"/>
                <a:cs typeface="Tahoma" pitchFamily="34" charset="0"/>
              </a:rPr>
              <a:t>...(انظر الصورة) لإظهار مربع الحوار التالي.</a:t>
            </a:r>
            <a:endParaRPr lang="ar-SA" sz="2000" dirty="0">
              <a:latin typeface="Tahoma" pitchFamily="34" charset="0"/>
              <a:ea typeface="Tahoma" pitchFamily="34" charset="0"/>
              <a:cs typeface="Tahoma" pitchFamily="34" charset="0"/>
            </a:endParaRPr>
          </a:p>
          <a:p>
            <a:pPr marL="533400" indent="-533400" algn="r" rtl="1">
              <a:lnSpc>
                <a:spcPct val="90000"/>
              </a:lnSpc>
              <a:defRPr/>
            </a:pPr>
            <a:endParaRPr lang="ar-EG" sz="2000" dirty="0">
              <a:latin typeface="Tahoma" pitchFamily="34" charset="0"/>
              <a:ea typeface="Tahoma" pitchFamily="34" charset="0"/>
              <a:cs typeface="Tahoma" pitchFamily="34" charset="0"/>
            </a:endParaRPr>
          </a:p>
          <a:p>
            <a:pPr marL="533400" indent="-533400" algn="r" rtl="1">
              <a:lnSpc>
                <a:spcPct val="90000"/>
              </a:lnSpc>
              <a:defRPr/>
            </a:pPr>
            <a:r>
              <a:rPr lang="ar-EG" sz="2000" dirty="0">
                <a:latin typeface="Tahoma" pitchFamily="34" charset="0"/>
                <a:ea typeface="Tahoma" pitchFamily="34" charset="0"/>
                <a:cs typeface="Tahoma" pitchFamily="34" charset="0"/>
              </a:rPr>
              <a:t> اختر خيار </a:t>
            </a:r>
            <a:r>
              <a:rPr lang="ar-EG" sz="2000" b="1" dirty="0">
                <a:latin typeface="Tahoma" pitchFamily="34" charset="0"/>
                <a:ea typeface="Tahoma" pitchFamily="34" charset="0"/>
                <a:cs typeface="Tahoma" pitchFamily="34" charset="0"/>
              </a:rPr>
              <a:t>تثبيت الملفات للغات شرق آسيا</a:t>
            </a:r>
            <a:r>
              <a:rPr lang="ar-EG" sz="2000" dirty="0">
                <a:latin typeface="Tahoma" pitchFamily="34" charset="0"/>
                <a:ea typeface="Tahoma" pitchFamily="34" charset="0"/>
                <a:cs typeface="Tahoma" pitchFamily="34" charset="0"/>
              </a:rPr>
              <a:t> إن كنت تريد استخدام هذه اللغات.</a:t>
            </a:r>
            <a:endParaRPr lang="en" sz="2000" dirty="0">
              <a:latin typeface="Tahoma" pitchFamily="34" charset="0"/>
              <a:ea typeface="Tahoma" pitchFamily="34" charset="0"/>
              <a:cs typeface="Tahoma" pitchFamily="34" charset="0"/>
            </a:endParaRPr>
          </a:p>
          <a:p>
            <a:pPr marL="533400" indent="-533400" algn="l" rtl="0" eaLnBrk="1" hangingPunct="1">
              <a:lnSpc>
                <a:spcPct val="90000"/>
              </a:lnSpc>
              <a:defRPr/>
            </a:pPr>
            <a:endParaRPr lang="en" sz="2000" dirty="0">
              <a:latin typeface="Tahoma" pitchFamily="34" charset="0"/>
              <a:ea typeface="Tahoma" pitchFamily="34" charset="0"/>
              <a:cs typeface="Tahoma" pitchFamily="34" charset="0"/>
            </a:endParaRPr>
          </a:p>
        </p:txBody>
      </p:sp>
      <p:pic>
        <p:nvPicPr>
          <p:cNvPr id="63490" name="Picture 10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7544" y="991669"/>
            <a:ext cx="4116388" cy="4829666"/>
          </a:xfrm>
        </p:spPr>
      </p:pic>
      <p:sp>
        <p:nvSpPr>
          <p:cNvPr id="151561" name="Oval 9"/>
          <p:cNvSpPr>
            <a:spLocks noChangeArrowheads="1"/>
          </p:cNvSpPr>
          <p:nvPr/>
        </p:nvSpPr>
        <p:spPr bwMode="auto">
          <a:xfrm>
            <a:off x="2339753" y="2852936"/>
            <a:ext cx="1944216" cy="540754"/>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sp>
        <p:nvSpPr>
          <p:cNvPr id="125964" name="AutoShape 12"/>
          <p:cNvSpPr>
            <a:spLocks noChangeArrowheads="1"/>
          </p:cNvSpPr>
          <p:nvPr/>
        </p:nvSpPr>
        <p:spPr bwMode="auto">
          <a:xfrm rot="10800000">
            <a:off x="1907704" y="1844824"/>
            <a:ext cx="720080" cy="550247"/>
          </a:xfrm>
          <a:prstGeom prst="leftArrow">
            <a:avLst>
              <a:gd name="adj1" fmla="val 50000"/>
              <a:gd name="adj2" fmla="val 79138"/>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
        <p:nvSpPr>
          <p:cNvPr id="2" name="AutoShape 12"/>
          <p:cNvSpPr>
            <a:spLocks noChangeArrowheads="1"/>
          </p:cNvSpPr>
          <p:nvPr/>
        </p:nvSpPr>
        <p:spPr bwMode="auto">
          <a:xfrm rot="10800000">
            <a:off x="179512" y="3284984"/>
            <a:ext cx="721494" cy="550247"/>
          </a:xfrm>
          <a:prstGeom prst="leftArrow">
            <a:avLst>
              <a:gd name="adj1" fmla="val 50000"/>
              <a:gd name="adj2" fmla="val 81305"/>
            </a:avLst>
          </a:prstGeom>
          <a:solidFill>
            <a:schemeClr val="accent1"/>
          </a:solidFill>
          <a:ln w="9525" algn="ctr">
            <a:solidFill>
              <a:schemeClr val="tx1"/>
            </a:solidFill>
            <a:miter lim="800000"/>
            <a:headEnd/>
            <a:tailEnd/>
          </a:ln>
        </p:spPr>
        <p:txBody>
          <a:bodyPr wrap="square" anchor="ctr">
            <a:spAutoFit/>
          </a:bodyPr>
          <a:lstStyle/>
          <a:p>
            <a:pPr algn="ctr" rtl="0"/>
            <a:endParaRPr lang="en" sz="1200" b="1">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294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additive="base">
                                        <p:cTn id="7" dur="500" fill="hold"/>
                                        <p:tgtEl>
                                          <p:spTgt spid="125964"/>
                                        </p:tgtEl>
                                        <p:attrNameLst>
                                          <p:attrName>ppt_x</p:attrName>
                                        </p:attrNameLst>
                                      </p:cBhvr>
                                      <p:tavLst>
                                        <p:tav tm="0">
                                          <p:val>
                                            <p:strVal val="#ppt_x"/>
                                          </p:val>
                                        </p:tav>
                                        <p:tav tm="100000">
                                          <p:val>
                                            <p:strVal val="#ppt_x"/>
                                          </p:val>
                                        </p:tav>
                                      </p:tavLst>
                                    </p:anim>
                                    <p:anim calcmode="lin" valueType="num">
                                      <p:cBhvr additive="base">
                                        <p:cTn id="8"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500" fill="hold"/>
                                        <p:tgtEl>
                                          <p:spTgt spid="151561"/>
                                        </p:tgtEl>
                                        <p:attrNameLst>
                                          <p:attrName>ppt_x</p:attrName>
                                        </p:attrNameLst>
                                      </p:cBhvr>
                                      <p:tavLst>
                                        <p:tav tm="0">
                                          <p:val>
                                            <p:strVal val="#ppt_x"/>
                                          </p:val>
                                        </p:tav>
                                        <p:tav tm="100000">
                                          <p:val>
                                            <p:strVal val="#ppt_x"/>
                                          </p:val>
                                        </p:tav>
                                      </p:tavLst>
                                    </p:anim>
                                    <p:anim calcmode="lin" valueType="num">
                                      <p:cBhvr additive="base">
                                        <p:cTn id="20"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25964"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4676526" y="1214438"/>
            <a:ext cx="4071938" cy="1134442"/>
          </a:xfrm>
          <a:ln>
            <a:noFill/>
          </a:ln>
        </p:spPr>
        <p:style>
          <a:lnRef idx="2">
            <a:schemeClr val="dk1"/>
          </a:lnRef>
          <a:fillRef idx="1">
            <a:schemeClr val="lt1"/>
          </a:fillRef>
          <a:effectRef idx="0">
            <a:schemeClr val="dk1"/>
          </a:effectRef>
          <a:fontRef idx="minor">
            <a:schemeClr val="dk1"/>
          </a:fontRef>
        </p:style>
        <p:txBody>
          <a:bodyPr>
            <a:normAutofit/>
          </a:bodyPr>
          <a:lstStyle/>
          <a:p>
            <a:pPr marL="533400" indent="-533400" algn="r" rtl="1">
              <a:lnSpc>
                <a:spcPct val="90000"/>
              </a:lnSpc>
              <a:defRPr/>
            </a:pPr>
            <a:r>
              <a:rPr lang="ar-EG" sz="2000" dirty="0">
                <a:effectLst>
                  <a:outerShdw blurRad="38100" dist="38100" dir="2700000" algn="tl">
                    <a:srgbClr val="C0C0C0"/>
                  </a:outerShdw>
                </a:effectLst>
              </a:rPr>
              <a:t>انقر </a:t>
            </a:r>
            <a:r>
              <a:rPr lang="ar-EG" sz="2000" b="1" dirty="0">
                <a:effectLst>
                  <a:outerShdw blurRad="38100" dist="38100" dir="2700000" algn="tl">
                    <a:srgbClr val="C0C0C0"/>
                  </a:outerShdw>
                </a:effectLst>
              </a:rPr>
              <a:t>إضافة</a:t>
            </a:r>
            <a:r>
              <a:rPr lang="ar-EG" sz="2000" dirty="0">
                <a:effectLst>
                  <a:outerShdw blurRad="38100" dist="38100" dir="2700000" algn="tl">
                    <a:srgbClr val="C0C0C0"/>
                  </a:outerShdw>
                </a:effectLst>
              </a:rPr>
              <a:t>... لإضافة لغة جديدة أو </a:t>
            </a:r>
            <a:r>
              <a:rPr lang="ar-EG" sz="2000" b="1" dirty="0">
                <a:effectLst>
                  <a:outerShdw blurRad="38100" dist="38100" dir="2700000" algn="tl">
                    <a:srgbClr val="C0C0C0"/>
                  </a:outerShdw>
                </a:effectLst>
              </a:rPr>
              <a:t>إزالة</a:t>
            </a:r>
            <a:r>
              <a:rPr lang="ar-EG" sz="2000" dirty="0">
                <a:effectLst>
                  <a:outerShdw blurRad="38100" dist="38100" dir="2700000" algn="tl">
                    <a:srgbClr val="C0C0C0"/>
                  </a:outerShdw>
                </a:effectLst>
              </a:rPr>
              <a:t> لحذف لغة قمت بتثبيتها بالفعل على الكمبيوتر.</a:t>
            </a:r>
            <a:endParaRPr lang="en" sz="2000" b="0" i="0" u="none" dirty="0">
              <a:effectLst>
                <a:outerShdw blurRad="38100" dist="38100" dir="2700000" algn="tl">
                  <a:srgbClr val="C0C0C0"/>
                </a:outerShdw>
              </a:effectLst>
            </a:endParaRPr>
          </a:p>
        </p:txBody>
      </p:sp>
      <p:pic>
        <p:nvPicPr>
          <p:cNvPr id="64514" name="Picture 10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404664"/>
            <a:ext cx="3301371" cy="3786188"/>
          </a:xfrm>
          <a:prstGeom prst="rect">
            <a:avLst/>
          </a:prstGeom>
          <a:noFill/>
          <a:ln w="9525">
            <a:noFill/>
            <a:miter lim="800000"/>
            <a:headEnd/>
            <a:tailEnd/>
          </a:ln>
        </p:spPr>
      </p:pic>
      <p:pic>
        <p:nvPicPr>
          <p:cNvPr id="51205" name="Picture 4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4365625"/>
            <a:ext cx="2612492" cy="2214563"/>
          </a:xfrm>
          <a:prstGeom prst="rect">
            <a:avLst/>
          </a:prstGeom>
          <a:noFill/>
          <a:ln w="9525">
            <a:noFill/>
            <a:miter lim="800000"/>
            <a:headEnd/>
            <a:tailEnd/>
          </a:ln>
        </p:spPr>
      </p:pic>
      <p:sp>
        <p:nvSpPr>
          <p:cNvPr id="51208" name="AutoShape 8"/>
          <p:cNvSpPr>
            <a:spLocks noChangeArrowheads="1"/>
          </p:cNvSpPr>
          <p:nvPr/>
        </p:nvSpPr>
        <p:spPr bwMode="auto">
          <a:xfrm rot="10800000">
            <a:off x="3419872" y="2564904"/>
            <a:ext cx="720725" cy="71437"/>
          </a:xfrm>
          <a:prstGeom prst="rightArrow">
            <a:avLst>
              <a:gd name="adj1" fmla="val 50000"/>
              <a:gd name="adj2" fmla="val 252224"/>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0" name="AutoShape 10"/>
          <p:cNvSpPr>
            <a:spLocks noChangeArrowheads="1"/>
          </p:cNvSpPr>
          <p:nvPr/>
        </p:nvSpPr>
        <p:spPr bwMode="auto">
          <a:xfrm rot="10800000">
            <a:off x="4897438" y="5806404"/>
            <a:ext cx="1008062" cy="142875"/>
          </a:xfrm>
          <a:prstGeom prst="leftArrow">
            <a:avLst>
              <a:gd name="adj1" fmla="val 50000"/>
              <a:gd name="adj2" fmla="val 176389"/>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1" name="AutoShape 11"/>
          <p:cNvSpPr>
            <a:spLocks noChangeArrowheads="1"/>
          </p:cNvSpPr>
          <p:nvPr/>
        </p:nvSpPr>
        <p:spPr bwMode="auto">
          <a:xfrm>
            <a:off x="6751413" y="5900131"/>
            <a:ext cx="1008063" cy="71438"/>
          </a:xfrm>
          <a:prstGeom prst="leftArrow">
            <a:avLst>
              <a:gd name="adj1" fmla="val 50000"/>
              <a:gd name="adj2" fmla="val 352775"/>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2" name="AutoShape 12"/>
          <p:cNvSpPr>
            <a:spLocks noChangeArrowheads="1"/>
          </p:cNvSpPr>
          <p:nvPr/>
        </p:nvSpPr>
        <p:spPr bwMode="auto">
          <a:xfrm>
            <a:off x="35496" y="6086858"/>
            <a:ext cx="1008062" cy="71437"/>
          </a:xfrm>
          <a:prstGeom prst="rightArrow">
            <a:avLst>
              <a:gd name="adj1" fmla="val 50000"/>
              <a:gd name="adj2" fmla="val 352780"/>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51214" name="AutoShape 14"/>
          <p:cNvSpPr>
            <a:spLocks noChangeArrowheads="1"/>
          </p:cNvSpPr>
          <p:nvPr/>
        </p:nvSpPr>
        <p:spPr bwMode="auto">
          <a:xfrm>
            <a:off x="5796136" y="3933056"/>
            <a:ext cx="576263" cy="71437"/>
          </a:xfrm>
          <a:prstGeom prst="rightArrow">
            <a:avLst>
              <a:gd name="adj1" fmla="val 50000"/>
              <a:gd name="adj2" fmla="val 201668"/>
            </a:avLst>
          </a:prstGeom>
          <a:solidFill>
            <a:schemeClr val="accent1"/>
          </a:solidFill>
          <a:ln w="9525" algn="ctr">
            <a:solidFill>
              <a:schemeClr val="tx1"/>
            </a:solidFill>
            <a:miter lim="800000"/>
            <a:headEnd/>
            <a:tailEnd/>
          </a:ln>
        </p:spPr>
        <p:txBody>
          <a:bodyPr wrap="none" anchor="ctr">
            <a:spAutoFit/>
          </a:bodyPr>
          <a:lstStyle/>
          <a:p>
            <a:endParaRPr lang="en"/>
          </a:p>
        </p:txBody>
      </p:sp>
      <p:sp>
        <p:nvSpPr>
          <p:cNvPr id="12" name="Rectangle 6"/>
          <p:cNvSpPr txBox="1">
            <a:spLocks noChangeArrowheads="1"/>
          </p:cNvSpPr>
          <p:nvPr/>
        </p:nvSpPr>
        <p:spPr bwMode="auto">
          <a:xfrm>
            <a:off x="4344979" y="2636342"/>
            <a:ext cx="4429125" cy="3486234"/>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gn="r" rtl="1">
              <a:lnSpc>
                <a:spcPct val="90000"/>
              </a:lnSpc>
              <a:spcBef>
                <a:spcPct val="20000"/>
              </a:spcBef>
              <a:buClr>
                <a:schemeClr val="tx1"/>
              </a:buClr>
              <a:buSzPct val="70000"/>
              <a:buFont typeface="Arial" pitchFamily="34" charset="0"/>
              <a:buChar char="•"/>
              <a:defRPr/>
            </a:pPr>
            <a:r>
              <a:rPr lang="ar-EG" sz="1800" dirty="0">
                <a:effectLst>
                  <a:outerShdw blurRad="38100" dist="38100" dir="2700000" algn="tl">
                    <a:srgbClr val="C0C0C0"/>
                  </a:outerShdw>
                </a:effectLst>
                <a:latin typeface="Verdana" pitchFamily="34" charset="0"/>
              </a:rPr>
              <a:t>على سبيل المثال، اختر </a:t>
            </a:r>
            <a:r>
              <a:rPr lang="ar-EG" sz="1800" b="1" dirty="0">
                <a:effectLst>
                  <a:outerShdw blurRad="38100" dist="38100" dir="2700000" algn="tl">
                    <a:srgbClr val="C0C0C0"/>
                  </a:outerShdw>
                </a:effectLst>
                <a:latin typeface="Verdana" pitchFamily="34" charset="0"/>
              </a:rPr>
              <a:t>العربية</a:t>
            </a:r>
            <a:r>
              <a:rPr lang="ar-EG" sz="1800" dirty="0">
                <a:effectLst>
                  <a:outerShdw blurRad="38100" dist="38100" dir="2700000" algn="tl">
                    <a:srgbClr val="C0C0C0"/>
                  </a:outerShdw>
                </a:effectLst>
                <a:latin typeface="Verdana" pitchFamily="34" charset="0"/>
              </a:rPr>
              <a:t> (انظر الصورة). </a:t>
            </a:r>
            <a:r>
              <a:rPr lang="ar-EG" sz="1800" b="0" i="0" u="none" dirty="0">
                <a:effectLst>
                  <a:outerShdw blurRad="38100" dist="38100" dir="2700000" algn="tl">
                    <a:srgbClr val="C0C0C0"/>
                  </a:outerShdw>
                </a:effectLst>
                <a:latin typeface="Verdana" pitchFamily="34" charset="0"/>
              </a:rPr>
              <a:t>ثم انقر على </a:t>
            </a:r>
            <a:r>
              <a:rPr lang="ar-EG" sz="1800" b="1" i="0" u="none" dirty="0">
                <a:effectLst>
                  <a:outerShdw blurRad="38100" dist="38100" dir="2700000" algn="tl">
                    <a:srgbClr val="C0C0C0"/>
                  </a:outerShdw>
                </a:effectLst>
                <a:latin typeface="Verdana" pitchFamily="34" charset="0"/>
              </a:rPr>
              <a:t>موافق</a:t>
            </a:r>
            <a:r>
              <a:rPr lang="ar-EG" sz="1800" b="0" i="0" u="none" dirty="0">
                <a:effectLst>
                  <a:outerShdw blurRad="38100" dist="38100" dir="2700000" algn="tl">
                    <a:srgbClr val="C0C0C0"/>
                  </a:outerShdw>
                </a:effectLst>
                <a:latin typeface="Verdana" pitchFamily="34" charset="0"/>
              </a:rPr>
              <a:t> لحفظ التغييرات.</a:t>
            </a:r>
            <a:endParaRPr lang="ar-SA" sz="1800" b="0" i="0" u="none" dirty="0">
              <a:effectLst>
                <a:outerShdw blurRad="38100" dist="38100" dir="2700000" algn="tl">
                  <a:srgbClr val="C0C0C0"/>
                </a:outerShdw>
              </a:effectLst>
              <a:latin typeface="Verdana" pitchFamily="34" charset="0"/>
            </a:endParaRPr>
          </a:p>
          <a:p>
            <a:pPr marL="533400" indent="-533400" algn="r" rtl="1">
              <a:lnSpc>
                <a:spcPct val="90000"/>
              </a:lnSpc>
              <a:spcBef>
                <a:spcPct val="20000"/>
              </a:spcBef>
              <a:buClr>
                <a:schemeClr val="tx1"/>
              </a:buClr>
              <a:buSzPct val="70000"/>
              <a:buFont typeface="Arial" pitchFamily="34" charset="0"/>
              <a:buChar char="•"/>
              <a:defRPr/>
            </a:pPr>
            <a:endParaRPr lang="ar-SA" sz="1800" dirty="0">
              <a:effectLst>
                <a:outerShdw blurRad="38100" dist="38100" dir="2700000" algn="tl">
                  <a:srgbClr val="C0C0C0"/>
                </a:outerShdw>
              </a:effectLst>
              <a:latin typeface="Verdana" pitchFamily="34" charset="0"/>
            </a:endParaRPr>
          </a:p>
          <a:p>
            <a:pPr marL="533400" indent="-533400" algn="r" rtl="1">
              <a:lnSpc>
                <a:spcPct val="90000"/>
              </a:lnSpc>
              <a:spcBef>
                <a:spcPct val="20000"/>
              </a:spcBef>
              <a:buClr>
                <a:schemeClr val="tx1"/>
              </a:buClr>
              <a:buSzPct val="70000"/>
              <a:buFont typeface="Arial" pitchFamily="34" charset="0"/>
              <a:buChar char="•"/>
              <a:defRPr/>
            </a:pPr>
            <a:r>
              <a:rPr lang="ar-SA" sz="1800" b="0" i="0" u="none" dirty="0">
                <a:effectLst>
                  <a:outerShdw blurRad="38100" dist="38100" dir="2700000" algn="tl">
                    <a:srgbClr val="C0C0C0"/>
                  </a:outerShdw>
                </a:effectLst>
                <a:latin typeface="Verdana" pitchFamily="34" charset="0"/>
              </a:rPr>
              <a:t>اضغ</a:t>
            </a:r>
            <a:r>
              <a:rPr lang="ar-SA" sz="1800" dirty="0">
                <a:effectLst>
                  <a:outerShdw blurRad="38100" dist="38100" dir="2700000" algn="tl">
                    <a:srgbClr val="C0C0C0"/>
                  </a:outerShdw>
                </a:effectLst>
                <a:latin typeface="Verdana" pitchFamily="34" charset="0"/>
              </a:rPr>
              <a:t>ط أيضًا على </a:t>
            </a:r>
            <a:r>
              <a:rPr lang="ar-SA" sz="1800" b="1" dirty="0">
                <a:effectLst>
                  <a:outerShdw blurRad="38100" dist="38100" dir="2700000" algn="tl">
                    <a:srgbClr val="C0C0C0"/>
                  </a:outerShdw>
                </a:effectLst>
                <a:latin typeface="Verdana" pitchFamily="34" charset="0"/>
              </a:rPr>
              <a:t>موافق</a:t>
            </a:r>
            <a:r>
              <a:rPr lang="ar-SA" sz="1800" dirty="0">
                <a:effectLst>
                  <a:outerShdw blurRad="38100" dist="38100" dir="2700000" algn="tl">
                    <a:srgbClr val="C0C0C0"/>
                  </a:outerShdw>
                </a:effectLst>
                <a:latin typeface="Verdana" pitchFamily="34" charset="0"/>
              </a:rPr>
              <a:t> في مربع الحوار الأول لاختيار اللغة.</a:t>
            </a:r>
            <a:endParaRPr lang="en" sz="1800" b="0" i="0" u="none" dirty="0">
              <a:effectLst>
                <a:outerShdw blurRad="38100" dist="38100" dir="2700000" algn="tl">
                  <a:srgbClr val="C0C0C0"/>
                </a:outerShdw>
              </a:effectLst>
              <a:latin typeface="Verdana" pitchFamily="34" charset="0"/>
            </a:endParaRPr>
          </a:p>
          <a:p>
            <a:pPr marL="533400" indent="-533400" algn="l" rtl="0">
              <a:lnSpc>
                <a:spcPct val="90000"/>
              </a:lnSpc>
              <a:spcBef>
                <a:spcPct val="20000"/>
              </a:spcBef>
              <a:buClr>
                <a:schemeClr val="tx1"/>
              </a:buClr>
              <a:buSzPct val="70000"/>
              <a:defRPr/>
            </a:pPr>
            <a:r>
              <a:rPr lang="en" sz="1800" b="0" i="0" u="none" dirty="0">
                <a:effectLst>
                  <a:outerShdw blurRad="38100" dist="38100" dir="2700000" algn="tl">
                    <a:srgbClr val="C0C0C0"/>
                  </a:outerShdw>
                </a:effectLst>
                <a:latin typeface="Verdana" pitchFamily="34" charset="0"/>
              </a:rPr>
              <a:t> </a:t>
            </a:r>
          </a:p>
          <a:p>
            <a:pPr marL="533400" indent="-533400" algn="r" rtl="1">
              <a:lnSpc>
                <a:spcPct val="90000"/>
              </a:lnSpc>
              <a:spcBef>
                <a:spcPct val="20000"/>
              </a:spcBef>
              <a:buClr>
                <a:schemeClr val="tx1"/>
              </a:buClr>
              <a:buSzPct val="70000"/>
              <a:defRPr/>
            </a:pPr>
            <a:endParaRPr lang="en" sz="1800" b="0" i="0" u="none" dirty="0">
              <a:effectLst>
                <a:outerShdw blurRad="38100" dist="38100" dir="2700000" algn="tl">
                  <a:srgbClr val="C0C0C0"/>
                </a:outerShdw>
              </a:effectLst>
              <a:latin typeface="Verdana" pitchFamily="34" charset="0"/>
            </a:endParaRPr>
          </a:p>
          <a:p>
            <a:pPr marL="533400" indent="-533400" algn="l" rtl="0">
              <a:lnSpc>
                <a:spcPct val="90000"/>
              </a:lnSpc>
              <a:spcBef>
                <a:spcPct val="20000"/>
              </a:spcBef>
              <a:buClr>
                <a:schemeClr val="tx1"/>
              </a:buClr>
              <a:buSzPct val="70000"/>
              <a:buFont typeface="Arial" pitchFamily="34" charset="0"/>
              <a:buChar char="•"/>
              <a:defRPr/>
            </a:pPr>
            <a:endParaRPr lang="en" sz="1800" dirty="0">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37248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ppt_x"/>
                                          </p:val>
                                        </p:tav>
                                        <p:tav tm="100000">
                                          <p:val>
                                            <p:strVal val="#ppt_x"/>
                                          </p:val>
                                        </p:tav>
                                      </p:tavLst>
                                    </p:anim>
                                    <p:anim calcmode="lin" valueType="num">
                                      <p:cBhvr additive="base">
                                        <p:cTn id="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ppt_x"/>
                                          </p:val>
                                        </p:tav>
                                        <p:tav tm="100000">
                                          <p:val>
                                            <p:strVal val="#ppt_x"/>
                                          </p:val>
                                        </p:tav>
                                      </p:tavLst>
                                    </p:anim>
                                    <p:anim calcmode="lin" valueType="num">
                                      <p:cBhvr additive="base">
                                        <p:cTn id="26"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11"/>
                                        </p:tgtEl>
                                        <p:attrNameLst>
                                          <p:attrName>style.visibility</p:attrName>
                                        </p:attrNameLst>
                                      </p:cBhvr>
                                      <p:to>
                                        <p:strVal val="visible"/>
                                      </p:to>
                                    </p:set>
                                    <p:anim calcmode="lin" valueType="num">
                                      <p:cBhvr additive="base">
                                        <p:cTn id="31" dur="500" fill="hold"/>
                                        <p:tgtEl>
                                          <p:spTgt spid="51211"/>
                                        </p:tgtEl>
                                        <p:attrNameLst>
                                          <p:attrName>ppt_x</p:attrName>
                                        </p:attrNameLst>
                                      </p:cBhvr>
                                      <p:tavLst>
                                        <p:tav tm="0">
                                          <p:val>
                                            <p:strVal val="#ppt_x"/>
                                          </p:val>
                                        </p:tav>
                                        <p:tav tm="100000">
                                          <p:val>
                                            <p:strVal val="#ppt_x"/>
                                          </p:val>
                                        </p:tav>
                                      </p:tavLst>
                                    </p:anim>
                                    <p:anim calcmode="lin" valueType="num">
                                      <p:cBhvr additive="base">
                                        <p:cTn id="32"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0" grpId="0" animBg="1"/>
      <p:bldP spid="51211" grpId="0" animBg="1"/>
      <p:bldP spid="51212" grpId="0" animBg="1"/>
      <p:bldP spid="512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693316"/>
            <a:ext cx="9143999" cy="1079500"/>
          </a:xfrm>
        </p:spPr>
        <p:txBody>
          <a:bodyPr>
            <a:normAutofit fontScale="90000"/>
          </a:bodyPr>
          <a:lstStyle/>
          <a:p>
            <a:pPr marL="342900" indent="-342900" algn="r" rtl="1"/>
            <a:r>
              <a:rPr lang="en" sz="1600" b="0" i="0" u="none" dirty="0">
                <a:latin typeface="Tahoma" pitchFamily="34" charset="0"/>
                <a:ea typeface="Tahoma" pitchFamily="34" charset="0"/>
                <a:cs typeface="Tahoma" pitchFamily="34" charset="0"/>
              </a:rPr>
              <a:t>   	</a:t>
            </a:r>
            <a:br>
              <a:rPr lang="en" sz="2200" b="0" i="0" u="none" dirty="0">
                <a:latin typeface="Tahoma" pitchFamily="34" charset="0"/>
                <a:ea typeface="Tahoma" pitchFamily="34" charset="0"/>
                <a:cs typeface="Tahoma" pitchFamily="34" charset="0"/>
              </a:rPr>
            </a:br>
            <a:r>
              <a:rPr lang="ar-EG" sz="2200" dirty="0">
                <a:latin typeface="Tahoma" pitchFamily="34" charset="0"/>
                <a:ea typeface="Tahoma" pitchFamily="34" charset="0"/>
                <a:cs typeface="Tahoma" pitchFamily="34" charset="0"/>
              </a:rPr>
              <a:t> يمكنك استخدام لوحة التحكم لاختيار صيغة للتاريخ والوقت واختيار المنطقة الزمنية. وعادة ما يتم تكوينهم بالفعل عند إعداد الكمبيوتر. ولكن إن كنت تحتاج لضبط التاريخ أو الوقت فسوف تتمكن من إجراء ذلك من هنا.</a:t>
            </a:r>
            <a:br>
              <a:rPr lang="ar-EG" sz="2200" dirty="0">
                <a:latin typeface="Tahoma" pitchFamily="34" charset="0"/>
                <a:ea typeface="Tahoma" pitchFamily="34" charset="0"/>
                <a:cs typeface="Tahoma" pitchFamily="34" charset="0"/>
              </a:rPr>
            </a:br>
            <a:br>
              <a:rPr lang="ar-EG" sz="2200" b="0" i="0" u="none" dirty="0">
                <a:latin typeface="Tahoma" pitchFamily="34" charset="0"/>
                <a:ea typeface="Tahoma" pitchFamily="34" charset="0"/>
                <a:cs typeface="Tahoma" pitchFamily="34" charset="0"/>
              </a:rPr>
            </a:br>
            <a:endParaRPr lang="en" sz="1600" dirty="0">
              <a:latin typeface="Tahoma" pitchFamily="34" charset="0"/>
              <a:ea typeface="Tahoma" pitchFamily="34" charset="0"/>
              <a:cs typeface="Tahoma" pitchFamily="34" charset="0"/>
            </a:endParaRPr>
          </a:p>
        </p:txBody>
      </p:sp>
      <p:pic>
        <p:nvPicPr>
          <p:cNvPr id="52227" name="Picture 10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2215" y="1787079"/>
            <a:ext cx="2381633" cy="2786062"/>
          </a:xfrm>
          <a:prstGeom prst="rect">
            <a:avLst/>
          </a:prstGeom>
          <a:noFill/>
          <a:ln w="9525">
            <a:noFill/>
            <a:miter lim="800000"/>
            <a:headEnd/>
            <a:tailEnd/>
          </a:ln>
        </p:spPr>
      </p:pic>
      <p:sp>
        <p:nvSpPr>
          <p:cNvPr id="52230" name="Rectangle 11"/>
          <p:cNvSpPr>
            <a:spLocks noChangeArrowheads="1"/>
          </p:cNvSpPr>
          <p:nvPr/>
        </p:nvSpPr>
        <p:spPr bwMode="auto">
          <a:xfrm>
            <a:off x="3418656" y="1844824"/>
            <a:ext cx="5257800" cy="646331"/>
          </a:xfrm>
          <a:prstGeom prst="rect">
            <a:avLst/>
          </a:prstGeom>
          <a:noFill/>
          <a:ln w="9525">
            <a:noFill/>
            <a:miter lim="800000"/>
            <a:headEnd/>
            <a:tailEnd/>
          </a:ln>
        </p:spPr>
        <p:txBody>
          <a:bodyPr>
            <a:spAutoFit/>
          </a:bodyPr>
          <a:lstStyle/>
          <a:p>
            <a:pPr algn="r" rtl="1"/>
            <a:r>
              <a:rPr lang="ar-EG" sz="1800" dirty="0">
                <a:latin typeface="Tahoma" pitchFamily="34" charset="0"/>
                <a:ea typeface="Tahoma" pitchFamily="34" charset="0"/>
                <a:cs typeface="Tahoma" pitchFamily="34" charset="0"/>
              </a:rPr>
              <a:t>افتح </a:t>
            </a:r>
            <a:r>
              <a:rPr lang="ar-EG" sz="1800" b="1" dirty="0">
                <a:latin typeface="Tahoma" pitchFamily="34" charset="0"/>
                <a:ea typeface="Tahoma" pitchFamily="34" charset="0"/>
                <a:cs typeface="Tahoma" pitchFamily="34" charset="0"/>
              </a:rPr>
              <a:t>لوحة التحكم </a:t>
            </a:r>
            <a:r>
              <a:rPr lang="ar-EG" sz="1800" dirty="0">
                <a:latin typeface="Tahoma" pitchFamily="34" charset="0"/>
                <a:ea typeface="Tahoma" pitchFamily="34" charset="0"/>
                <a:cs typeface="Tahoma" pitchFamily="34" charset="0"/>
              </a:rPr>
              <a:t>وانقر نقرة مزدوجة</a:t>
            </a:r>
            <a:r>
              <a:rPr lang="ar-SA" sz="1800" dirty="0">
                <a:latin typeface="Tahoma" pitchFamily="34" charset="0"/>
                <a:ea typeface="Tahoma" pitchFamily="34" charset="0"/>
                <a:cs typeface="Tahoma" pitchFamily="34" charset="0"/>
              </a:rPr>
              <a:t> </a:t>
            </a:r>
            <a:r>
              <a:rPr lang="ar-EG" sz="1800" dirty="0">
                <a:latin typeface="Tahoma" pitchFamily="34" charset="0"/>
                <a:ea typeface="Tahoma" pitchFamily="34" charset="0"/>
                <a:cs typeface="Tahoma" pitchFamily="34" charset="0"/>
              </a:rPr>
              <a:t>على </a:t>
            </a:r>
            <a:r>
              <a:rPr lang="ar-EG" sz="1800" b="1" dirty="0">
                <a:latin typeface="Tahoma" pitchFamily="34" charset="0"/>
                <a:ea typeface="Tahoma" pitchFamily="34" charset="0"/>
                <a:cs typeface="Tahoma" pitchFamily="34" charset="0"/>
              </a:rPr>
              <a:t>التاريخ والوقت</a:t>
            </a:r>
            <a:r>
              <a:rPr lang="ar-EG" sz="1800" dirty="0">
                <a:latin typeface="Tahoma" pitchFamily="34" charset="0"/>
                <a:ea typeface="Tahoma" pitchFamily="34" charset="0"/>
                <a:cs typeface="Tahoma" pitchFamily="34" charset="0"/>
              </a:rPr>
              <a:t>.</a:t>
            </a:r>
            <a:endParaRPr lang="en" sz="1800" dirty="0">
              <a:latin typeface="Tahoma" pitchFamily="34" charset="0"/>
              <a:ea typeface="Tahoma" pitchFamily="34" charset="0"/>
              <a:cs typeface="Tahoma" pitchFamily="34" charset="0"/>
            </a:endParaRPr>
          </a:p>
        </p:txBody>
      </p:sp>
      <p:sp>
        <p:nvSpPr>
          <p:cNvPr id="52232" name="Rectangle 14"/>
          <p:cNvSpPr>
            <a:spLocks noChangeArrowheads="1"/>
          </p:cNvSpPr>
          <p:nvPr/>
        </p:nvSpPr>
        <p:spPr bwMode="auto">
          <a:xfrm>
            <a:off x="3860998" y="2852936"/>
            <a:ext cx="4743450" cy="923330"/>
          </a:xfrm>
          <a:prstGeom prst="rect">
            <a:avLst/>
          </a:prstGeom>
          <a:noFill/>
          <a:ln w="9525">
            <a:noFill/>
            <a:miter lim="800000"/>
            <a:headEnd/>
            <a:tailEnd/>
          </a:ln>
        </p:spPr>
        <p:txBody>
          <a:bodyPr>
            <a:spAutoFit/>
          </a:bodyPr>
          <a:lstStyle/>
          <a:p>
            <a:pPr algn="r" rtl="1"/>
            <a:r>
              <a:rPr lang="ar-EG" sz="1800" dirty="0">
                <a:latin typeface="Tahoma" pitchFamily="34" charset="0"/>
                <a:ea typeface="Tahoma" pitchFamily="34" charset="0"/>
                <a:cs typeface="Tahoma" pitchFamily="34" charset="0"/>
              </a:rPr>
              <a:t>يعرض مربع الحوار كيفية إجراء التصحيحات في التاريخ والوقت في حالة ضبطهم ضبطًا خاطئ</a:t>
            </a:r>
            <a:r>
              <a:rPr lang="ar-SA" sz="1800" dirty="0">
                <a:latin typeface="Tahoma" pitchFamily="34" charset="0"/>
                <a:ea typeface="Tahoma" pitchFamily="34" charset="0"/>
                <a:cs typeface="Tahoma" pitchFamily="34" charset="0"/>
              </a:rPr>
              <a:t>ًا</a:t>
            </a:r>
            <a:r>
              <a:rPr lang="ar-EG" sz="1800" dirty="0">
                <a:latin typeface="Tahoma" pitchFamily="34" charset="0"/>
                <a:ea typeface="Tahoma" pitchFamily="34" charset="0"/>
                <a:cs typeface="Tahoma" pitchFamily="34" charset="0"/>
              </a:rPr>
              <a:t> مسبقًا.</a:t>
            </a:r>
            <a:endParaRPr lang="en" dirty="0">
              <a:latin typeface="Tahoma" pitchFamily="34" charset="0"/>
              <a:ea typeface="Tahoma" pitchFamily="34" charset="0"/>
              <a:cs typeface="Tahoma" pitchFamily="34" charset="0"/>
            </a:endParaRPr>
          </a:p>
        </p:txBody>
      </p:sp>
      <p:sp>
        <p:nvSpPr>
          <p:cNvPr id="52234" name="AutoShape 10"/>
          <p:cNvSpPr>
            <a:spLocks noChangeArrowheads="1"/>
          </p:cNvSpPr>
          <p:nvPr/>
        </p:nvSpPr>
        <p:spPr bwMode="auto">
          <a:xfrm>
            <a:off x="2987824" y="3319284"/>
            <a:ext cx="576262" cy="794802"/>
          </a:xfrm>
          <a:prstGeom prst="leftArrow">
            <a:avLst>
              <a:gd name="adj1" fmla="val 50000"/>
              <a:gd name="adj2" fmla="val 99726"/>
            </a:avLst>
          </a:prstGeom>
          <a:solidFill>
            <a:schemeClr val="accent1"/>
          </a:solidFill>
          <a:ln w="9525" algn="ctr">
            <a:solidFill>
              <a:schemeClr val="tx1"/>
            </a:solidFill>
            <a:miter lim="800000"/>
            <a:headEnd/>
            <a:tailEnd/>
          </a:ln>
        </p:spPr>
        <p:txBody>
          <a:bodyPr anchor="ctr">
            <a:spAutoFit/>
          </a:bodyPr>
          <a:lstStyle/>
          <a:p>
            <a:endParaRPr lang="en">
              <a:latin typeface="Tahoma" pitchFamily="34" charset="0"/>
              <a:ea typeface="Tahoma" pitchFamily="34" charset="0"/>
              <a:cs typeface="Tahoma" pitchFamily="34" charset="0"/>
            </a:endParaRPr>
          </a:p>
        </p:txBody>
      </p:sp>
      <p:sp>
        <p:nvSpPr>
          <p:cNvPr id="52236" name="AutoShape 12"/>
          <p:cNvSpPr>
            <a:spLocks noChangeArrowheads="1"/>
          </p:cNvSpPr>
          <p:nvPr/>
        </p:nvSpPr>
        <p:spPr bwMode="auto">
          <a:xfrm>
            <a:off x="323528" y="22741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52237" name="AutoShape 13"/>
          <p:cNvSpPr>
            <a:spLocks noChangeArrowheads="1"/>
          </p:cNvSpPr>
          <p:nvPr/>
        </p:nvSpPr>
        <p:spPr bwMode="auto">
          <a:xfrm>
            <a:off x="3059832" y="1844824"/>
            <a:ext cx="366960" cy="794802"/>
          </a:xfrm>
          <a:prstGeom prst="leftArrow">
            <a:avLst>
              <a:gd name="adj1" fmla="val 50000"/>
              <a:gd name="adj2" fmla="val 125556"/>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4" name="AutoShape 12"/>
          <p:cNvSpPr>
            <a:spLocks noChangeArrowheads="1"/>
          </p:cNvSpPr>
          <p:nvPr/>
        </p:nvSpPr>
        <p:spPr bwMode="auto">
          <a:xfrm>
            <a:off x="1331640" y="40743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16" name="AutoShape 12"/>
          <p:cNvSpPr>
            <a:spLocks noChangeArrowheads="1"/>
          </p:cNvSpPr>
          <p:nvPr/>
        </p:nvSpPr>
        <p:spPr bwMode="auto">
          <a:xfrm>
            <a:off x="323528" y="2818428"/>
            <a:ext cx="366960" cy="794802"/>
          </a:xfrm>
          <a:prstGeom prst="rightArrow">
            <a:avLst>
              <a:gd name="adj1" fmla="val 50000"/>
              <a:gd name="adj2" fmla="val 180682"/>
            </a:avLst>
          </a:prstGeom>
          <a:solidFill>
            <a:schemeClr val="accent1"/>
          </a:solidFill>
          <a:ln w="9525" algn="ctr">
            <a:solidFill>
              <a:schemeClr val="tx1"/>
            </a:solidFill>
            <a:miter lim="800000"/>
            <a:headEnd/>
            <a:tailEnd/>
          </a:ln>
        </p:spPr>
        <p:txBody>
          <a:bodyPr wrap="none" anchor="ctr">
            <a:spAutoFit/>
          </a:bodyPr>
          <a:lstStyle/>
          <a:p>
            <a:endParaRPr lang="en">
              <a:latin typeface="Tahoma" pitchFamily="34" charset="0"/>
              <a:ea typeface="Tahoma" pitchFamily="34" charset="0"/>
              <a:cs typeface="Tahoma" pitchFamily="34" charset="0"/>
            </a:endParaRPr>
          </a:p>
        </p:txBody>
      </p:sp>
      <p:sp>
        <p:nvSpPr>
          <p:cNvPr id="65552" name="Title 1"/>
          <p:cNvSpPr txBox="1">
            <a:spLocks/>
          </p:cNvSpPr>
          <p:nvPr/>
        </p:nvSpPr>
        <p:spPr bwMode="auto">
          <a:xfrm>
            <a:off x="395536" y="188640"/>
            <a:ext cx="8419852" cy="476672"/>
          </a:xfrm>
          <a:prstGeom prst="rect">
            <a:avLst/>
          </a:prstGeom>
          <a:noFill/>
          <a:ln w="9525">
            <a:noFill/>
            <a:miter lim="800000"/>
            <a:headEnd/>
            <a:tailEnd/>
          </a:ln>
        </p:spPr>
        <p:txBody>
          <a:bodyPr anchor="b"/>
          <a:lstStyle/>
          <a:p>
            <a:pPr algn="r" rtl="1" eaLnBrk="0" hangingPunct="0"/>
            <a:r>
              <a:rPr lang="ar-EG" sz="3600" b="0" i="0" u="none" dirty="0">
                <a:solidFill>
                  <a:schemeClr val="accent1"/>
                </a:solidFill>
                <a:latin typeface="Tahoma" pitchFamily="34" charset="0"/>
                <a:ea typeface="Tahoma" pitchFamily="34" charset="0"/>
                <a:cs typeface="Tahoma" pitchFamily="34" charset="0"/>
              </a:rPr>
              <a:t>2. التاريخ والوقت</a:t>
            </a:r>
            <a:endParaRPr lang="en" sz="3600"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607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additive="base">
                                        <p:cTn id="19" dur="500" fill="hold"/>
                                        <p:tgtEl>
                                          <p:spTgt spid="52232"/>
                                        </p:tgtEl>
                                        <p:attrNameLst>
                                          <p:attrName>ppt_x</p:attrName>
                                        </p:attrNameLst>
                                      </p:cBhvr>
                                      <p:tavLst>
                                        <p:tav tm="0">
                                          <p:val>
                                            <p:strVal val="#ppt_x"/>
                                          </p:val>
                                        </p:tav>
                                        <p:tav tm="100000">
                                          <p:val>
                                            <p:strVal val="#ppt_x"/>
                                          </p:val>
                                        </p:tav>
                                      </p:tavLst>
                                    </p:anim>
                                    <p:anim calcmode="lin" valueType="num">
                                      <p:cBhvr additive="base">
                                        <p:cTn id="20"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4"/>
                                        </p:tgtEl>
                                        <p:attrNameLst>
                                          <p:attrName>style.visibility</p:attrName>
                                        </p:attrNameLst>
                                      </p:cBhvr>
                                      <p:to>
                                        <p:strVal val="visible"/>
                                      </p:to>
                                    </p:set>
                                    <p:anim calcmode="lin" valueType="num">
                                      <p:cBhvr additive="base">
                                        <p:cTn id="25" dur="500" fill="hold"/>
                                        <p:tgtEl>
                                          <p:spTgt spid="52234"/>
                                        </p:tgtEl>
                                        <p:attrNameLst>
                                          <p:attrName>ppt_x</p:attrName>
                                        </p:attrNameLst>
                                      </p:cBhvr>
                                      <p:tavLst>
                                        <p:tav tm="0">
                                          <p:val>
                                            <p:strVal val="#ppt_x"/>
                                          </p:val>
                                        </p:tav>
                                        <p:tav tm="100000">
                                          <p:val>
                                            <p:strVal val="#ppt_x"/>
                                          </p:val>
                                        </p:tav>
                                      </p:tavLst>
                                    </p:anim>
                                    <p:anim calcmode="lin" valueType="num">
                                      <p:cBhvr additive="base">
                                        <p:cTn id="26"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37"/>
                                        </p:tgtEl>
                                        <p:attrNameLst>
                                          <p:attrName>style.visibility</p:attrName>
                                        </p:attrNameLst>
                                      </p:cBhvr>
                                      <p:to>
                                        <p:strVal val="visible"/>
                                      </p:to>
                                    </p:set>
                                    <p:anim calcmode="lin" valueType="num">
                                      <p:cBhvr additive="base">
                                        <p:cTn id="31" dur="500" fill="hold"/>
                                        <p:tgtEl>
                                          <p:spTgt spid="52237"/>
                                        </p:tgtEl>
                                        <p:attrNameLst>
                                          <p:attrName>ppt_x</p:attrName>
                                        </p:attrNameLst>
                                      </p:cBhvr>
                                      <p:tavLst>
                                        <p:tav tm="0">
                                          <p:val>
                                            <p:strVal val="#ppt_x"/>
                                          </p:val>
                                        </p:tav>
                                        <p:tav tm="100000">
                                          <p:val>
                                            <p:strVal val="#ppt_x"/>
                                          </p:val>
                                        </p:tav>
                                      </p:tavLst>
                                    </p:anim>
                                    <p:anim calcmode="lin" valueType="num">
                                      <p:cBhvr additive="base">
                                        <p:cTn id="32" dur="500" fill="hold"/>
                                        <p:tgtEl>
                                          <p:spTgt spid="522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additive="base">
                                        <p:cTn id="35" dur="500" fill="hold"/>
                                        <p:tgtEl>
                                          <p:spTgt spid="52236"/>
                                        </p:tgtEl>
                                        <p:attrNameLst>
                                          <p:attrName>ppt_x</p:attrName>
                                        </p:attrNameLst>
                                      </p:cBhvr>
                                      <p:tavLst>
                                        <p:tav tm="0">
                                          <p:val>
                                            <p:strVal val="#ppt_x"/>
                                          </p:val>
                                        </p:tav>
                                        <p:tav tm="100000">
                                          <p:val>
                                            <p:strVal val="#ppt_x"/>
                                          </p:val>
                                        </p:tav>
                                      </p:tavLst>
                                    </p:anim>
                                    <p:anim calcmode="lin" valueType="num">
                                      <p:cBhvr additive="base">
                                        <p:cTn id="36" dur="500" fill="hold"/>
                                        <p:tgtEl>
                                          <p:spTgt spid="522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P spid="52234" grpId="0" animBg="1"/>
      <p:bldP spid="52236" grpId="0" animBg="1"/>
      <p:bldP spid="52237" grpId="0" animBg="1"/>
      <p:bldP spid="14"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95536" y="0"/>
            <a:ext cx="8288089" cy="714375"/>
          </a:xfrm>
        </p:spPr>
        <p:txBody>
          <a:bodyPr>
            <a:normAutofit/>
          </a:bodyPr>
          <a:lstStyle/>
          <a:p>
            <a:pPr algn="r" rtl="1" eaLnBrk="1" hangingPunct="1"/>
            <a:r>
              <a:rPr lang="ar-EG" sz="3600" dirty="0">
                <a:solidFill>
                  <a:schemeClr val="accent1"/>
                </a:solidFill>
                <a:latin typeface="Tahoma" pitchFamily="34" charset="0"/>
                <a:ea typeface="Tahoma" pitchFamily="34" charset="0"/>
                <a:cs typeface="Tahoma" pitchFamily="34" charset="0"/>
              </a:rPr>
              <a:t>3. إضافة أو إزالة برامج</a:t>
            </a:r>
            <a:endParaRPr lang="en" sz="3600" b="0" i="0" u="none" dirty="0">
              <a:solidFill>
                <a:schemeClr val="accent1"/>
              </a:solidFill>
              <a:latin typeface="Tahoma" pitchFamily="34" charset="0"/>
              <a:ea typeface="Tahoma" pitchFamily="34" charset="0"/>
              <a:cs typeface="Tahoma" pitchFamily="34" charset="0"/>
            </a:endParaRPr>
          </a:p>
        </p:txBody>
      </p:sp>
      <p:pic>
        <p:nvPicPr>
          <p:cNvPr id="66562" name="Picture 46"/>
          <p:cNvPicPr>
            <a:picLocks noChangeAspect="1" noChangeArrowheads="1"/>
          </p:cNvPicPr>
          <p:nvPr/>
        </p:nvPicPr>
        <p:blipFill>
          <a:blip r:embed="rId2" cstate="print"/>
          <a:srcRect/>
          <a:stretch>
            <a:fillRect/>
          </a:stretch>
        </p:blipFill>
        <p:spPr bwMode="auto">
          <a:xfrm>
            <a:off x="683568" y="692696"/>
            <a:ext cx="1952625" cy="714375"/>
          </a:xfrm>
          <a:prstGeom prst="rect">
            <a:avLst/>
          </a:prstGeom>
          <a:noFill/>
          <a:ln w="9525">
            <a:noFill/>
            <a:miter lim="800000"/>
            <a:headEnd/>
            <a:tailEnd/>
          </a:ln>
        </p:spPr>
      </p:pic>
      <p:pic>
        <p:nvPicPr>
          <p:cNvPr id="53252" name="Picture 4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1953682"/>
            <a:ext cx="5786437" cy="4358352"/>
          </a:xfrm>
          <a:prstGeom prst="rect">
            <a:avLst/>
          </a:prstGeom>
          <a:noFill/>
          <a:ln w="9525">
            <a:noFill/>
            <a:miter lim="800000"/>
            <a:headEnd/>
            <a:tailEnd/>
          </a:ln>
        </p:spPr>
      </p:pic>
      <p:sp>
        <p:nvSpPr>
          <p:cNvPr id="53253" name="Rectangle 5"/>
          <p:cNvSpPr>
            <a:spLocks noChangeArrowheads="1"/>
          </p:cNvSpPr>
          <p:nvPr/>
        </p:nvSpPr>
        <p:spPr bwMode="auto">
          <a:xfrm>
            <a:off x="323528" y="1340768"/>
            <a:ext cx="8533631" cy="923330"/>
          </a:xfrm>
          <a:prstGeom prst="rect">
            <a:avLst/>
          </a:prstGeom>
          <a:noFill/>
          <a:ln w="9525">
            <a:noFill/>
            <a:miter lim="800000"/>
            <a:headEnd/>
            <a:tailEnd/>
          </a:ln>
        </p:spPr>
        <p:txBody>
          <a:bodyPr wrap="square">
            <a:spAutoFit/>
          </a:bodyPr>
          <a:lstStyle/>
          <a:p>
            <a:pPr algn="r" rtl="1"/>
            <a:r>
              <a:rPr lang="ar-EG" sz="1800" dirty="0">
                <a:latin typeface="Tahoma" pitchFamily="34" charset="0"/>
                <a:ea typeface="Tahoma" pitchFamily="34" charset="0"/>
                <a:cs typeface="Tahoma" pitchFamily="34" charset="0"/>
              </a:rPr>
              <a:t>عند النقر على </a:t>
            </a:r>
            <a:r>
              <a:rPr lang="ar-EG" sz="1800" b="1" dirty="0">
                <a:latin typeface="Tahoma" pitchFamily="34" charset="0"/>
                <a:ea typeface="Tahoma" pitchFamily="34" charset="0"/>
                <a:cs typeface="Tahoma" pitchFamily="34" charset="0"/>
              </a:rPr>
              <a:t>البرامج</a:t>
            </a:r>
            <a:r>
              <a:rPr lang="ar-SA" sz="1800" b="1" dirty="0">
                <a:latin typeface="Tahoma" pitchFamily="34" charset="0"/>
                <a:ea typeface="Tahoma" pitchFamily="34" charset="0"/>
                <a:cs typeface="Tahoma" pitchFamily="34" charset="0"/>
              </a:rPr>
              <a:t>،</a:t>
            </a:r>
            <a:r>
              <a:rPr lang="ar-EG" sz="1800" dirty="0">
                <a:latin typeface="Tahoma" pitchFamily="34" charset="0"/>
                <a:ea typeface="Tahoma" pitchFamily="34" charset="0"/>
                <a:cs typeface="Tahoma" pitchFamily="34" charset="0"/>
              </a:rPr>
              <a:t> سوف تظهر قائمة البرامج المثبتة على </a:t>
            </a:r>
            <a:r>
              <a:rPr lang="ar-SA" sz="1800" dirty="0">
                <a:latin typeface="Tahoma" pitchFamily="34" charset="0"/>
                <a:ea typeface="Tahoma" pitchFamily="34" charset="0"/>
                <a:cs typeface="Tahoma" pitchFamily="34" charset="0"/>
              </a:rPr>
              <a:t>ال</a:t>
            </a:r>
            <a:r>
              <a:rPr lang="ar-EG" sz="1800" dirty="0">
                <a:latin typeface="Tahoma" pitchFamily="34" charset="0"/>
                <a:ea typeface="Tahoma" pitchFamily="34" charset="0"/>
                <a:cs typeface="Tahoma" pitchFamily="34" charset="0"/>
              </a:rPr>
              <a:t>كمبيوتر. يمكنك اختيار البرنامج من القائمة وإزالته.</a:t>
            </a:r>
          </a:p>
          <a:p>
            <a:pPr algn="r" rtl="1"/>
            <a:endParaRPr lang="en" sz="1800" b="0" i="0" u="none" dirty="0">
              <a:latin typeface="Tahoma" pitchFamily="34" charset="0"/>
              <a:ea typeface="Tahoma" pitchFamily="34" charset="0"/>
              <a:cs typeface="Tahoma" pitchFamily="34" charset="0"/>
            </a:endParaRPr>
          </a:p>
        </p:txBody>
      </p:sp>
      <p:sp>
        <p:nvSpPr>
          <p:cNvPr id="53255" name="Rectangle 5"/>
          <p:cNvSpPr>
            <a:spLocks noChangeArrowheads="1"/>
          </p:cNvSpPr>
          <p:nvPr/>
        </p:nvSpPr>
        <p:spPr bwMode="auto">
          <a:xfrm>
            <a:off x="5868143" y="2714620"/>
            <a:ext cx="2952329" cy="2585323"/>
          </a:xfrm>
          <a:prstGeom prst="rect">
            <a:avLst/>
          </a:prstGeom>
          <a:noFill/>
          <a:ln w="9525" algn="ctr">
            <a:noFill/>
            <a:miter lim="800000"/>
            <a:headEnd/>
            <a:tailEnd/>
          </a:ln>
        </p:spPr>
        <p:txBody>
          <a:bodyPr wrap="square" anchor="ctr">
            <a:spAutoFit/>
          </a:bodyPr>
          <a:lstStyle/>
          <a:p>
            <a:pPr algn="r" rtl="1" eaLnBrk="0" hangingPunct="0"/>
            <a:r>
              <a:rPr lang="ar-EG" sz="1800" dirty="0">
                <a:solidFill>
                  <a:srgbClr val="333333"/>
                </a:solidFill>
                <a:latin typeface="Tahoma" pitchFamily="34" charset="0"/>
                <a:ea typeface="Tahoma" pitchFamily="34" charset="0"/>
                <a:cs typeface="Tahoma" pitchFamily="34" charset="0"/>
              </a:rPr>
              <a:t>يمكنك إضافة برنامج جديد أو إزالة </a:t>
            </a:r>
            <a:r>
              <a:rPr lang="ar-SA" sz="1800" dirty="0">
                <a:solidFill>
                  <a:srgbClr val="333333"/>
                </a:solidFill>
                <a:latin typeface="Tahoma" pitchFamily="34" charset="0"/>
                <a:ea typeface="Tahoma" pitchFamily="34" charset="0"/>
                <a:cs typeface="Tahoma" pitchFamily="34" charset="0"/>
              </a:rPr>
              <a:t>أ</a:t>
            </a:r>
            <a:r>
              <a:rPr lang="ar-EG" sz="1800" dirty="0">
                <a:solidFill>
                  <a:srgbClr val="333333"/>
                </a:solidFill>
                <a:latin typeface="Tahoma" pitchFamily="34" charset="0"/>
                <a:ea typeface="Tahoma" pitchFamily="34" charset="0"/>
                <a:cs typeface="Tahoma" pitchFamily="34" charset="0"/>
              </a:rPr>
              <a:t>حد مكونات </a:t>
            </a:r>
            <a:r>
              <a:rPr lang="en-US" sz="1800" dirty="0">
                <a:solidFill>
                  <a:srgbClr val="333333"/>
                </a:solidFill>
                <a:latin typeface="Tahoma" pitchFamily="34" charset="0"/>
                <a:ea typeface="Tahoma" pitchFamily="34" charset="0"/>
                <a:cs typeface="Tahoma" pitchFamily="34" charset="0"/>
              </a:rPr>
              <a:t>Windows</a:t>
            </a:r>
            <a:r>
              <a:rPr lang="ar-EG" sz="1800" dirty="0">
                <a:solidFill>
                  <a:srgbClr val="333333"/>
                </a:solidFill>
                <a:latin typeface="Tahoma" pitchFamily="34" charset="0"/>
                <a:ea typeface="Tahoma" pitchFamily="34" charset="0"/>
                <a:cs typeface="Tahoma" pitchFamily="34" charset="0"/>
              </a:rPr>
              <a:t>، ولكن يجب </a:t>
            </a:r>
            <a:r>
              <a:rPr lang="ar-SA" sz="1800" dirty="0">
                <a:solidFill>
                  <a:srgbClr val="333333"/>
                </a:solidFill>
                <a:latin typeface="Tahoma" pitchFamily="34" charset="0"/>
                <a:ea typeface="Tahoma" pitchFamily="34" charset="0"/>
                <a:cs typeface="Tahoma" pitchFamily="34" charset="0"/>
              </a:rPr>
              <a:t>أن تملك </a:t>
            </a:r>
            <a:r>
              <a:rPr lang="ar-EG" sz="1800" dirty="0">
                <a:solidFill>
                  <a:srgbClr val="333333"/>
                </a:solidFill>
                <a:latin typeface="Tahoma" pitchFamily="34" charset="0"/>
                <a:ea typeface="Tahoma" pitchFamily="34" charset="0"/>
                <a:cs typeface="Tahoma" pitchFamily="34" charset="0"/>
              </a:rPr>
              <a:t>حقوق المسئول للقيام بذلك.</a:t>
            </a:r>
            <a:endParaRPr lang="ar-SA" sz="1800" dirty="0">
              <a:solidFill>
                <a:srgbClr val="333333"/>
              </a:solidFill>
              <a:latin typeface="Tahoma" pitchFamily="34" charset="0"/>
              <a:ea typeface="Tahoma" pitchFamily="34" charset="0"/>
              <a:cs typeface="Tahoma" pitchFamily="34" charset="0"/>
            </a:endParaRPr>
          </a:p>
          <a:p>
            <a:pPr algn="r" rtl="1" eaLnBrk="0" hangingPunct="0"/>
            <a:endParaRPr lang="ar-EG" sz="1800" dirty="0">
              <a:solidFill>
                <a:srgbClr val="333333"/>
              </a:solidFill>
              <a:latin typeface="Tahoma" pitchFamily="34" charset="0"/>
              <a:ea typeface="Tahoma" pitchFamily="34" charset="0"/>
              <a:cs typeface="Tahoma" pitchFamily="34" charset="0"/>
            </a:endParaRPr>
          </a:p>
          <a:p>
            <a:pPr algn="r" rtl="1" eaLnBrk="0" hangingPunct="0"/>
            <a:r>
              <a:rPr lang="ar-EG" sz="1800" b="0" i="0" u="none" dirty="0">
                <a:solidFill>
                  <a:srgbClr val="333333"/>
                </a:solidFill>
                <a:latin typeface="Tahoma" pitchFamily="34" charset="0"/>
                <a:ea typeface="Tahoma" pitchFamily="34" charset="0"/>
                <a:cs typeface="Tahoma" pitchFamily="34" charset="0"/>
              </a:rPr>
              <a:t>إن لم يكن لديك حقوق المسئول فلن تتمكن من تغيير </a:t>
            </a:r>
            <a:r>
              <a:rPr lang="ar-SA" sz="1800" b="0" i="0" u="none" dirty="0">
                <a:solidFill>
                  <a:srgbClr val="333333"/>
                </a:solidFill>
                <a:latin typeface="Tahoma" pitchFamily="34" charset="0"/>
                <a:ea typeface="Tahoma" pitchFamily="34" charset="0"/>
                <a:cs typeface="Tahoma" pitchFamily="34" charset="0"/>
              </a:rPr>
              <a:t>أي </a:t>
            </a:r>
            <a:r>
              <a:rPr lang="ar-EG" sz="1800" b="0" i="0" u="none" dirty="0">
                <a:solidFill>
                  <a:srgbClr val="333333"/>
                </a:solidFill>
                <a:latin typeface="Tahoma" pitchFamily="34" charset="0"/>
                <a:ea typeface="Tahoma" pitchFamily="34" charset="0"/>
                <a:cs typeface="Tahoma" pitchFamily="34" charset="0"/>
              </a:rPr>
              <a:t>مكون </a:t>
            </a:r>
            <a:r>
              <a:rPr lang="ar-SA" sz="1800" b="0" i="0" u="none" dirty="0">
                <a:solidFill>
                  <a:srgbClr val="333333"/>
                </a:solidFill>
                <a:latin typeface="Tahoma" pitchFamily="34" charset="0"/>
                <a:ea typeface="Tahoma" pitchFamily="34" charset="0"/>
                <a:cs typeface="Tahoma" pitchFamily="34" charset="0"/>
              </a:rPr>
              <a:t>من مكونات </a:t>
            </a:r>
            <a:r>
              <a:rPr lang="ar-EG" sz="1800" b="0" i="0" u="none" dirty="0">
                <a:solidFill>
                  <a:srgbClr val="333333"/>
                </a:solidFill>
                <a:latin typeface="Tahoma" pitchFamily="34" charset="0"/>
                <a:ea typeface="Tahoma" pitchFamily="34" charset="0"/>
                <a:cs typeface="Tahoma" pitchFamily="34" charset="0"/>
              </a:rPr>
              <a:t>نظام التشغيل أو إزالته.</a:t>
            </a:r>
            <a:endParaRPr lang="en" sz="1800" b="0" i="0" u="none" dirty="0">
              <a:solidFill>
                <a:srgbClr val="333333"/>
              </a:solidFill>
              <a:latin typeface="Tahoma" pitchFamily="34" charset="0"/>
              <a:ea typeface="Tahoma" pitchFamily="34" charset="0"/>
              <a:cs typeface="Tahoma" pitchFamily="34" charset="0"/>
            </a:endParaRPr>
          </a:p>
        </p:txBody>
      </p:sp>
      <p:sp>
        <p:nvSpPr>
          <p:cNvPr id="151561" name="Oval 9"/>
          <p:cNvSpPr>
            <a:spLocks noChangeArrowheads="1"/>
          </p:cNvSpPr>
          <p:nvPr/>
        </p:nvSpPr>
        <p:spPr bwMode="auto">
          <a:xfrm>
            <a:off x="3491880" y="4365104"/>
            <a:ext cx="1440160" cy="574675"/>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en">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74" y="2719519"/>
            <a:ext cx="5567570" cy="3981498"/>
          </a:xfrm>
          <a:prstGeom prst="rect">
            <a:avLst/>
          </a:prstGeom>
        </p:spPr>
      </p:pic>
    </p:spTree>
    <p:extLst>
      <p:ext uri="{BB962C8B-B14F-4D97-AF65-F5344CB8AC3E}">
        <p14:creationId xmlns:p14="http://schemas.microsoft.com/office/powerpoint/2010/main" val="37007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5"/>
                                        </p:tgtEl>
                                        <p:attrNameLst>
                                          <p:attrName>style.visibility</p:attrName>
                                        </p:attrNameLst>
                                      </p:cBhvr>
                                      <p:to>
                                        <p:strVal val="visible"/>
                                      </p:to>
                                    </p:set>
                                    <p:anim calcmode="lin" valueType="num">
                                      <p:cBhvr additive="base">
                                        <p:cTn id="19" dur="500" fill="hold"/>
                                        <p:tgtEl>
                                          <p:spTgt spid="53255"/>
                                        </p:tgtEl>
                                        <p:attrNameLst>
                                          <p:attrName>ppt_x</p:attrName>
                                        </p:attrNameLst>
                                      </p:cBhvr>
                                      <p:tavLst>
                                        <p:tav tm="0">
                                          <p:val>
                                            <p:strVal val="#ppt_x"/>
                                          </p:val>
                                        </p:tav>
                                        <p:tav tm="100000">
                                          <p:val>
                                            <p:strVal val="#ppt_x"/>
                                          </p:val>
                                        </p:tav>
                                      </p:tavLst>
                                    </p:anim>
                                    <p:anim calcmode="lin" valueType="num">
                                      <p:cBhvr additive="base">
                                        <p:cTn id="20"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561"/>
                                        </p:tgtEl>
                                        <p:attrNameLst>
                                          <p:attrName>style.visibility</p:attrName>
                                        </p:attrNameLst>
                                      </p:cBhvr>
                                      <p:to>
                                        <p:strVal val="visible"/>
                                      </p:to>
                                    </p:set>
                                    <p:anim calcmode="lin" valueType="num">
                                      <p:cBhvr additive="base">
                                        <p:cTn id="25" dur="500" fill="hold"/>
                                        <p:tgtEl>
                                          <p:spTgt spid="151561"/>
                                        </p:tgtEl>
                                        <p:attrNameLst>
                                          <p:attrName>ppt_x</p:attrName>
                                        </p:attrNameLst>
                                      </p:cBhvr>
                                      <p:tavLst>
                                        <p:tav tm="0">
                                          <p:val>
                                            <p:strVal val="#ppt_x"/>
                                          </p:val>
                                        </p:tav>
                                        <p:tav tm="100000">
                                          <p:val>
                                            <p:strVal val="#ppt_x"/>
                                          </p:val>
                                        </p:tav>
                                      </p:tavLst>
                                    </p:anim>
                                    <p:anim calcmode="lin" valueType="num">
                                      <p:cBhvr additive="base">
                                        <p:cTn id="26"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1515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67545" y="0"/>
            <a:ext cx="8390706" cy="642938"/>
          </a:xfrm>
        </p:spPr>
        <p:txBody>
          <a:bodyPr>
            <a:normAutofit/>
          </a:bodyPr>
          <a:lstStyle/>
          <a:p>
            <a:pPr algn="r" rtl="1">
              <a:defRPr/>
            </a:pPr>
            <a:r>
              <a:rPr lang="ar-EG" sz="3600" dirty="0">
                <a:solidFill>
                  <a:schemeClr val="accent1"/>
                </a:solidFill>
                <a:latin typeface="Tahoma" pitchFamily="34" charset="0"/>
                <a:ea typeface="Tahoma" pitchFamily="34" charset="0"/>
                <a:cs typeface="Tahoma" pitchFamily="34" charset="0"/>
              </a:rPr>
              <a:t>4. حسابات المستخدم</a:t>
            </a:r>
            <a:endParaRPr lang="en" sz="3600" b="0" i="0" u="none" dirty="0">
              <a:solidFill>
                <a:schemeClr val="accent1"/>
              </a:solidFill>
              <a:latin typeface="Tahoma" pitchFamily="34" charset="0"/>
              <a:ea typeface="Tahoma" pitchFamily="34" charset="0"/>
              <a:cs typeface="Tahoma" pitchFamily="34" charset="0"/>
            </a:endParaRPr>
          </a:p>
        </p:txBody>
      </p:sp>
      <p:sp>
        <p:nvSpPr>
          <p:cNvPr id="54275" name="Rectangle 2"/>
          <p:cNvSpPr>
            <a:spLocks noChangeArrowheads="1"/>
          </p:cNvSpPr>
          <p:nvPr/>
        </p:nvSpPr>
        <p:spPr bwMode="auto">
          <a:xfrm>
            <a:off x="5257229" y="1175548"/>
            <a:ext cx="3635251" cy="5355312"/>
          </a:xfrm>
          <a:prstGeom prst="rect">
            <a:avLst/>
          </a:prstGeom>
          <a:noFill/>
          <a:ln w="9525" algn="ctr">
            <a:noFill/>
            <a:miter lim="800000"/>
            <a:headEnd/>
            <a:tailEnd/>
          </a:ln>
        </p:spPr>
        <p:txBody>
          <a:bodyPr wrap="square" anchor="ctr">
            <a:spAutoFit/>
          </a:bodyPr>
          <a:lstStyle/>
          <a:p>
            <a:pPr marL="285750" indent="-285750" algn="r" rtl="1" eaLnBrk="0" hangingPunct="0">
              <a:buFont typeface="Arial" pitchFamily="34" charset="0"/>
              <a:buChar char="•"/>
            </a:pPr>
            <a:r>
              <a:rPr lang="ar-EG" sz="1800" dirty="0">
                <a:solidFill>
                  <a:srgbClr val="333333"/>
                </a:solidFill>
                <a:latin typeface="Tahoma" pitchFamily="34" charset="0"/>
                <a:ea typeface="Tahoma" pitchFamily="34" charset="0"/>
                <a:cs typeface="Tahoma" pitchFamily="34" charset="0"/>
              </a:rPr>
              <a:t>من الإعدادات الهامة أيضًا التي يمكن إجرائها من لوحة التحكم القدرة على إدارة حساب مستخدم جديد أو تعديل </a:t>
            </a:r>
            <a:r>
              <a:rPr lang="ar-SA" sz="1800" dirty="0">
                <a:solidFill>
                  <a:srgbClr val="333333"/>
                </a:solidFill>
                <a:latin typeface="Tahoma" pitchFamily="34" charset="0"/>
                <a:ea typeface="Tahoma" pitchFamily="34" charset="0"/>
                <a:cs typeface="Tahoma" pitchFamily="34" charset="0"/>
              </a:rPr>
              <a:t>حساب </a:t>
            </a:r>
            <a:r>
              <a:rPr lang="ar-EG" sz="1800" dirty="0">
                <a:solidFill>
                  <a:srgbClr val="333333"/>
                </a:solidFill>
                <a:latin typeface="Tahoma" pitchFamily="34" charset="0"/>
                <a:ea typeface="Tahoma" pitchFamily="34" charset="0"/>
                <a:cs typeface="Tahoma" pitchFamily="34" charset="0"/>
              </a:rPr>
              <a:t>مستخدم قائم. </a:t>
            </a:r>
            <a:endParaRPr lang="ar-SA" sz="1800" dirty="0">
              <a:solidFill>
                <a:srgbClr val="333333"/>
              </a:solidFill>
              <a:latin typeface="Tahoma" pitchFamily="34" charset="0"/>
              <a:ea typeface="Tahoma" pitchFamily="34" charset="0"/>
              <a:cs typeface="Tahoma" pitchFamily="34" charset="0"/>
            </a:endParaRPr>
          </a:p>
          <a:p>
            <a:pPr marL="285750" indent="-285750" algn="r" rtl="1" eaLnBrk="0" hangingPunct="0">
              <a:buFont typeface="Arial" pitchFamily="34" charset="0"/>
              <a:buChar char="•"/>
            </a:pPr>
            <a:endParaRPr lang="ar-SA" sz="1800" dirty="0">
              <a:solidFill>
                <a:srgbClr val="333333"/>
              </a:solidFill>
              <a:latin typeface="Tahoma" pitchFamily="34" charset="0"/>
              <a:ea typeface="Tahoma" pitchFamily="34" charset="0"/>
              <a:cs typeface="Tahoma" pitchFamily="34" charset="0"/>
            </a:endParaRPr>
          </a:p>
          <a:p>
            <a:pPr marL="285750" indent="-285750" algn="r" rtl="1" eaLnBrk="0" hangingPunct="0">
              <a:buFont typeface="Arial" pitchFamily="34" charset="0"/>
              <a:buChar char="•"/>
            </a:pPr>
            <a:r>
              <a:rPr lang="ar-SA" sz="1800" dirty="0">
                <a:solidFill>
                  <a:srgbClr val="333333"/>
                </a:solidFill>
                <a:latin typeface="Tahoma" pitchFamily="34" charset="0"/>
                <a:ea typeface="Tahoma" pitchFamily="34" charset="0"/>
                <a:cs typeface="Tahoma" pitchFamily="34" charset="0"/>
              </a:rPr>
              <a:t>عند تقديم حسابات مستخدمين منفصلة، يمكن أن يعالج كل مستخدم ملفاته الخاصة ويستخدم كلمة المرور الخاصة به. ولكن هذه الخاصية تكون ضرورية عندما يكون هناك أكثر من </a:t>
            </a:r>
            <a:r>
              <a:rPr lang="ar-EG" sz="1800" dirty="0">
                <a:solidFill>
                  <a:srgbClr val="333333"/>
                </a:solidFill>
                <a:latin typeface="Tahoma" pitchFamily="34" charset="0"/>
                <a:ea typeface="Tahoma" pitchFamily="34" charset="0"/>
                <a:cs typeface="Tahoma" pitchFamily="34" charset="0"/>
              </a:rPr>
              <a:t>مستخدم يستخدمون نفس الكمبيوتر.</a:t>
            </a:r>
            <a:endParaRPr lang="en" sz="1800" dirty="0">
              <a:solidFill>
                <a:srgbClr val="333333"/>
              </a:solidFill>
              <a:latin typeface="Tahoma" pitchFamily="34" charset="0"/>
              <a:ea typeface="Tahoma" pitchFamily="34" charset="0"/>
              <a:cs typeface="Tahoma" pitchFamily="34" charset="0"/>
            </a:endParaRPr>
          </a:p>
          <a:p>
            <a:pPr marL="285750" indent="-285750" algn="r" rtl="1" eaLnBrk="0" hangingPunct="0">
              <a:buFont typeface="Arial" pitchFamily="34" charset="0"/>
              <a:buChar char="•"/>
            </a:pPr>
            <a:endParaRPr lang="ar-SA" sz="1800" dirty="0">
              <a:latin typeface="Tahoma" pitchFamily="34" charset="0"/>
              <a:ea typeface="Tahoma" pitchFamily="34" charset="0"/>
              <a:cs typeface="Tahoma" pitchFamily="34" charset="0"/>
            </a:endParaRPr>
          </a:p>
          <a:p>
            <a:pPr marL="285750" indent="-285750" algn="r" rtl="1" eaLnBrk="0" hangingPunct="0">
              <a:buFont typeface="Arial" pitchFamily="34" charset="0"/>
              <a:buChar char="•"/>
            </a:pPr>
            <a:r>
              <a:rPr lang="ar-EG" sz="1800" dirty="0">
                <a:latin typeface="Tahoma" pitchFamily="34" charset="0"/>
                <a:ea typeface="Tahoma" pitchFamily="34" charset="0"/>
                <a:cs typeface="Tahoma" pitchFamily="34" charset="0"/>
              </a:rPr>
              <a:t>ملحوظة! لإعداد </a:t>
            </a:r>
            <a:r>
              <a:rPr lang="ar-SA" sz="1800" dirty="0">
                <a:latin typeface="Tahoma" pitchFamily="34" charset="0"/>
                <a:ea typeface="Tahoma" pitchFamily="34" charset="0"/>
                <a:cs typeface="Tahoma" pitchFamily="34" charset="0"/>
              </a:rPr>
              <a:t>هذه الخاصية، يجب أن يكون لديك حق</a:t>
            </a:r>
            <a:r>
              <a:rPr lang="ar-EG" sz="1800" dirty="0">
                <a:latin typeface="Tahoma" pitchFamily="34" charset="0"/>
                <a:ea typeface="Tahoma" pitchFamily="34" charset="0"/>
                <a:cs typeface="Tahoma" pitchFamily="34" charset="0"/>
              </a:rPr>
              <a:t> إدارة الكمبيوتر (حقوق المسئول). </a:t>
            </a:r>
            <a:endParaRPr lang="en-US" sz="1800" dirty="0">
              <a:latin typeface="Tahoma" pitchFamily="34" charset="0"/>
              <a:ea typeface="Tahoma" pitchFamily="34" charset="0"/>
              <a:cs typeface="Tahoma" pitchFamily="34" charset="0"/>
            </a:endParaRPr>
          </a:p>
          <a:p>
            <a:pPr marL="285750" indent="-285750" algn="r" rtl="1" eaLnBrk="0" hangingPunct="0"/>
            <a:r>
              <a:rPr lang="en" sz="1800" b="0" i="0" u="none" dirty="0">
                <a:solidFill>
                  <a:srgbClr val="333333"/>
                </a:solidFill>
                <a:latin typeface="Tahoma" pitchFamily="34" charset="0"/>
                <a:ea typeface="Tahoma" pitchFamily="34" charset="0"/>
                <a:cs typeface="Tahoma" pitchFamily="34" charset="0"/>
              </a:rPr>
              <a:t> </a:t>
            </a:r>
            <a:endParaRPr lang="en" sz="1800" dirty="0">
              <a:latin typeface="Tahoma" pitchFamily="34" charset="0"/>
              <a:ea typeface="Tahoma" pitchFamily="34" charset="0"/>
              <a:cs typeface="Tahoma" pitchFamily="34" charset="0"/>
            </a:endParaRPr>
          </a:p>
        </p:txBody>
      </p:sp>
      <p:pic>
        <p:nvPicPr>
          <p:cNvPr id="6758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7620" y="642918"/>
            <a:ext cx="595312" cy="762000"/>
          </a:xfrm>
          <a:prstGeom prst="rect">
            <a:avLst/>
          </a:prstGeom>
          <a:noFill/>
          <a:ln w="9525">
            <a:noFill/>
            <a:miter lim="800000"/>
            <a:headEnd/>
            <a:tailEnd/>
          </a:ln>
        </p:spPr>
      </p:pic>
      <p:sp>
        <p:nvSpPr>
          <p:cNvPr id="67588" name="Rectangle 3"/>
          <p:cNvSpPr>
            <a:spLocks noChangeArrowheads="1"/>
          </p:cNvSpPr>
          <p:nvPr/>
        </p:nvSpPr>
        <p:spPr bwMode="auto">
          <a:xfrm>
            <a:off x="419100" y="1019145"/>
            <a:ext cx="184731" cy="400110"/>
          </a:xfrm>
          <a:prstGeom prst="rect">
            <a:avLst/>
          </a:prstGeom>
          <a:noFill/>
          <a:ln w="9525" algn="ctr">
            <a:noFill/>
            <a:miter lim="800000"/>
            <a:headEnd/>
            <a:tailEnd/>
          </a:ln>
        </p:spPr>
        <p:txBody>
          <a:bodyPr wrap="none" anchor="ctr">
            <a:spAutoFit/>
          </a:bodyPr>
          <a:lstStyle/>
          <a:p>
            <a:pPr algn="l" rtl="0" eaLnBrk="0" hangingPunct="0"/>
            <a:endParaRPr lang="en">
              <a:latin typeface="Tahoma" pitchFamily="34" charset="0"/>
              <a:ea typeface="Tahoma" pitchFamily="34" charset="0"/>
              <a:cs typeface="Tahoma" pitchFamily="34" charset="0"/>
            </a:endParaRPr>
          </a:p>
        </p:txBody>
      </p:sp>
      <p:pic>
        <p:nvPicPr>
          <p:cNvPr id="54278" name="Picture 4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1556792"/>
            <a:ext cx="5137150" cy="3869308"/>
          </a:xfrm>
          <a:prstGeom prst="rect">
            <a:avLst/>
          </a:prstGeom>
          <a:noFill/>
          <a:ln w="9525">
            <a:noFill/>
            <a:miter lim="800000"/>
            <a:headEnd/>
            <a:tailEnd/>
          </a:ln>
        </p:spPr>
      </p:pic>
      <p:sp>
        <p:nvSpPr>
          <p:cNvPr id="2" name="Ellips 1"/>
          <p:cNvSpPr/>
          <p:nvPr/>
        </p:nvSpPr>
        <p:spPr>
          <a:xfrm>
            <a:off x="611560" y="2276872"/>
            <a:ext cx="175731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0848"/>
            <a:ext cx="4507534" cy="3223442"/>
          </a:xfrm>
          <a:prstGeom prst="rect">
            <a:avLst/>
          </a:prstGeom>
        </p:spPr>
      </p:pic>
      <p:sp>
        <p:nvSpPr>
          <p:cNvPr id="5" name="Upp 4"/>
          <p:cNvSpPr/>
          <p:nvPr/>
        </p:nvSpPr>
        <p:spPr>
          <a:xfrm>
            <a:off x="3230137" y="2708920"/>
            <a:ext cx="45719"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8034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in)">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ppt_x"/>
                                          </p:val>
                                        </p:tav>
                                        <p:tav tm="100000">
                                          <p:val>
                                            <p:strVal val="#ppt_x"/>
                                          </p:val>
                                        </p:tav>
                                      </p:tavLst>
                                    </p:anim>
                                    <p:anim calcmode="lin" valueType="num">
                                      <p:cBhvr additive="base">
                                        <p:cTn id="13"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2"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fontScale="90000"/>
          </a:bodyPr>
          <a:lstStyle/>
          <a:p>
            <a:pPr algn="r" rtl="1"/>
            <a:r>
              <a:rPr lang="ar-EG" sz="3600" dirty="0">
                <a:solidFill>
                  <a:schemeClr val="accent1"/>
                </a:solidFill>
                <a:latin typeface="Tahoma" pitchFamily="34" charset="0"/>
                <a:ea typeface="Tahoma" pitchFamily="34" charset="0"/>
                <a:cs typeface="Tahoma" pitchFamily="34" charset="0"/>
              </a:rPr>
              <a:t>5. الطابعات والفاكسات</a:t>
            </a:r>
            <a:br>
              <a:rPr lang="ar-EG" sz="3600" dirty="0">
                <a:solidFill>
                  <a:schemeClr val="accent1"/>
                </a:solidFill>
                <a:latin typeface="Tahoma" pitchFamily="34" charset="0"/>
                <a:ea typeface="Tahoma" pitchFamily="34" charset="0"/>
                <a:cs typeface="Tahoma" pitchFamily="34" charset="0"/>
              </a:rPr>
            </a:br>
            <a:endParaRPr lang="en" sz="3600" b="0" i="0" u="none" dirty="0">
              <a:solidFill>
                <a:schemeClr val="accent1"/>
              </a:solidFill>
              <a:latin typeface="Tahoma" pitchFamily="34" charset="0"/>
              <a:ea typeface="Tahoma" pitchFamily="34" charset="0"/>
              <a:cs typeface="Tahoma" pitchFamily="34" charset="0"/>
            </a:endParaRPr>
          </a:p>
        </p:txBody>
      </p:sp>
      <p:sp>
        <p:nvSpPr>
          <p:cNvPr id="55299" name="Rectangle 1"/>
          <p:cNvSpPr>
            <a:spLocks noChangeArrowheads="1"/>
          </p:cNvSpPr>
          <p:nvPr/>
        </p:nvSpPr>
        <p:spPr bwMode="auto">
          <a:xfrm>
            <a:off x="683568" y="1660158"/>
            <a:ext cx="7883525" cy="2677656"/>
          </a:xfrm>
          <a:prstGeom prst="rect">
            <a:avLst/>
          </a:prstGeom>
          <a:noFill/>
          <a:ln w="9525" algn="ctr">
            <a:noFill/>
            <a:miter lim="800000"/>
            <a:headEnd/>
            <a:tailEnd/>
          </a:ln>
        </p:spPr>
        <p:txBody>
          <a:bodyPr anchor="ctr">
            <a:spAutoFit/>
          </a:bodyPr>
          <a:lstStyle/>
          <a:p>
            <a:pPr marL="342900" indent="571500" algn="r" rtl="1" eaLnBrk="0" hangingPunct="0"/>
            <a:r>
              <a:rPr lang="ar-EG" sz="2400" dirty="0">
                <a:solidFill>
                  <a:srgbClr val="333333"/>
                </a:solidFill>
                <a:latin typeface="Tahoma" pitchFamily="34" charset="0"/>
                <a:ea typeface="Tahoma" pitchFamily="34" charset="0"/>
                <a:cs typeface="Tahoma" pitchFamily="34" charset="0"/>
              </a:rPr>
              <a:t>يمكن فتح الطابعات من قائمة البدء. من الممكن أيضًا إضافة طابعة محلية جديدة باستخدام القرص المضغوط المرفق </a:t>
            </a:r>
            <a:r>
              <a:rPr lang="ar-SA" sz="2400" dirty="0" err="1">
                <a:solidFill>
                  <a:srgbClr val="333333"/>
                </a:solidFill>
                <a:latin typeface="Tahoma" pitchFamily="34" charset="0"/>
                <a:ea typeface="Tahoma" pitchFamily="34" charset="0"/>
                <a:cs typeface="Tahoma" pitchFamily="34" charset="0"/>
              </a:rPr>
              <a:t>با</a:t>
            </a:r>
            <a:r>
              <a:rPr lang="ar-EG" sz="2400" dirty="0">
                <a:solidFill>
                  <a:srgbClr val="333333"/>
                </a:solidFill>
                <a:latin typeface="Tahoma" pitchFamily="34" charset="0"/>
                <a:ea typeface="Tahoma" pitchFamily="34" charset="0"/>
                <a:cs typeface="Tahoma" pitchFamily="34" charset="0"/>
              </a:rPr>
              <a:t>لطابعة.</a:t>
            </a:r>
            <a:endParaRPr lang="en" sz="2400" b="0" i="0" u="none" dirty="0">
              <a:solidFill>
                <a:srgbClr val="333333"/>
              </a:solidFill>
              <a:latin typeface="Tahoma" pitchFamily="34" charset="0"/>
              <a:ea typeface="Tahoma" pitchFamily="34" charset="0"/>
              <a:cs typeface="Tahoma" pitchFamily="34" charset="0"/>
            </a:endParaRPr>
          </a:p>
          <a:p>
            <a:pPr marL="342900" indent="571500" algn="r" rtl="1" eaLnBrk="0" hangingPunct="0"/>
            <a:endParaRPr lang="ar-SA" sz="2400" dirty="0">
              <a:solidFill>
                <a:srgbClr val="333333"/>
              </a:solidFill>
              <a:latin typeface="Tahoma" pitchFamily="34" charset="0"/>
              <a:ea typeface="Tahoma" pitchFamily="34" charset="0"/>
              <a:cs typeface="Tahoma" pitchFamily="34" charset="0"/>
            </a:endParaRPr>
          </a:p>
          <a:p>
            <a:pPr marL="342900" indent="571500" algn="r" rtl="1" eaLnBrk="0" hangingPunct="0"/>
            <a:r>
              <a:rPr lang="ar-EG" sz="2400" dirty="0">
                <a:solidFill>
                  <a:srgbClr val="333333"/>
                </a:solidFill>
                <a:latin typeface="Tahoma" pitchFamily="34" charset="0"/>
                <a:ea typeface="Tahoma" pitchFamily="34" charset="0"/>
                <a:cs typeface="Tahoma" pitchFamily="34" charset="0"/>
              </a:rPr>
              <a:t>لطباعة مستند، اختر </a:t>
            </a:r>
            <a:r>
              <a:rPr lang="ar-EG" sz="2400" b="1" dirty="0">
                <a:solidFill>
                  <a:srgbClr val="333333"/>
                </a:solidFill>
                <a:latin typeface="Tahoma" pitchFamily="34" charset="0"/>
                <a:ea typeface="Tahoma" pitchFamily="34" charset="0"/>
                <a:cs typeface="Tahoma" pitchFamily="34" charset="0"/>
              </a:rPr>
              <a:t>طبع</a:t>
            </a:r>
            <a:r>
              <a:rPr lang="ar-EG" sz="2400" dirty="0">
                <a:solidFill>
                  <a:srgbClr val="333333"/>
                </a:solidFill>
                <a:latin typeface="Tahoma" pitchFamily="34" charset="0"/>
                <a:ea typeface="Tahoma" pitchFamily="34" charset="0"/>
                <a:cs typeface="Tahoma" pitchFamily="34" charset="0"/>
              </a:rPr>
              <a:t> من قائمة الملف. يمكنك من </a:t>
            </a:r>
            <a:r>
              <a:rPr lang="ar-EG" sz="2400" b="1" dirty="0">
                <a:solidFill>
                  <a:srgbClr val="333333"/>
                </a:solidFill>
                <a:latin typeface="Tahoma" pitchFamily="34" charset="0"/>
                <a:ea typeface="Tahoma" pitchFamily="34" charset="0"/>
                <a:cs typeface="Tahoma" pitchFamily="34" charset="0"/>
              </a:rPr>
              <a:t>طابعات</a:t>
            </a:r>
            <a:r>
              <a:rPr lang="ar-EG" sz="2400" dirty="0">
                <a:solidFill>
                  <a:srgbClr val="333333"/>
                </a:solidFill>
                <a:latin typeface="Tahoma" pitchFamily="34" charset="0"/>
                <a:ea typeface="Tahoma" pitchFamily="34" charset="0"/>
                <a:cs typeface="Tahoma" pitchFamily="34" charset="0"/>
              </a:rPr>
              <a:t> في لوحة التحكم متابعة مهام الطباعة، أو إلغاء الطبع، أو التحكم بمهمة طبع.</a:t>
            </a:r>
            <a:endParaRPr lang="en" sz="2400" dirty="0">
              <a:solidFill>
                <a:srgbClr val="333333"/>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360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512" y="1628800"/>
            <a:ext cx="4929187" cy="3482453"/>
          </a:xfrm>
          <a:prstGeom prst="rect">
            <a:avLst/>
          </a:prstGeom>
          <a:noFill/>
          <a:ln w="9525">
            <a:noFill/>
            <a:miter lim="800000"/>
            <a:headEnd/>
            <a:tailEnd/>
          </a:ln>
        </p:spPr>
      </p:pic>
      <p:sp>
        <p:nvSpPr>
          <p:cNvPr id="6" name="Rectangle 6"/>
          <p:cNvSpPr txBox="1">
            <a:spLocks noChangeArrowheads="1"/>
          </p:cNvSpPr>
          <p:nvPr/>
        </p:nvSpPr>
        <p:spPr bwMode="auto">
          <a:xfrm>
            <a:off x="5145856" y="2115524"/>
            <a:ext cx="3530600" cy="116946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gn="r" rtl="1">
              <a:lnSpc>
                <a:spcPct val="90000"/>
              </a:lnSpc>
              <a:spcBef>
                <a:spcPct val="20000"/>
              </a:spcBef>
              <a:buClr>
                <a:schemeClr val="tx2"/>
              </a:buClr>
              <a:buSzPct val="70000"/>
              <a:defRPr/>
            </a:pPr>
            <a:r>
              <a:rPr lang="ar-EG" sz="1600" b="1" kern="0" dirty="0">
                <a:latin typeface="Tahoma" pitchFamily="34" charset="0"/>
                <a:ea typeface="Tahoma" pitchFamily="34" charset="0"/>
                <a:cs typeface="Tahoma" pitchFamily="34" charset="0"/>
              </a:rPr>
              <a:t>من هنا يمكنك إضافة طابعة سواء باستخدام قرص مرن أو بتثبيته عن طريق الإنترنت.</a:t>
            </a:r>
            <a:endParaRPr lang="en" sz="1600" b="1" kern="0" dirty="0">
              <a:latin typeface="Tahoma" pitchFamily="34" charset="0"/>
              <a:ea typeface="Tahoma" pitchFamily="34" charset="0"/>
              <a:cs typeface="Tahoma" pitchFamily="34" charset="0"/>
            </a:endParaRPr>
          </a:p>
        </p:txBody>
      </p:sp>
      <p:sp>
        <p:nvSpPr>
          <p:cNvPr id="2" name="Ellips 1"/>
          <p:cNvSpPr/>
          <p:nvPr/>
        </p:nvSpPr>
        <p:spPr>
          <a:xfrm>
            <a:off x="2339752" y="2162095"/>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05" y="2492896"/>
            <a:ext cx="4949251" cy="3634730"/>
          </a:xfrm>
          <a:prstGeom prst="rect">
            <a:avLst/>
          </a:prstGeom>
        </p:spPr>
      </p:pic>
      <p:sp>
        <p:nvSpPr>
          <p:cNvPr id="5" name="Ellips 4"/>
          <p:cNvSpPr/>
          <p:nvPr/>
        </p:nvSpPr>
        <p:spPr>
          <a:xfrm>
            <a:off x="323528" y="3284984"/>
            <a:ext cx="2304256" cy="779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8" name="Title 1"/>
          <p:cNvSpPr txBox="1">
            <a:spLocks/>
          </p:cNvSpPr>
          <p:nvPr/>
        </p:nvSpPr>
        <p:spPr>
          <a:xfrm>
            <a:off x="449110" y="846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fontAlgn="auto">
              <a:spcAft>
                <a:spcPts val="0"/>
              </a:spcAft>
            </a:pPr>
            <a:r>
              <a:rPr lang="ar-EG" sz="3600" dirty="0">
                <a:solidFill>
                  <a:schemeClr val="accent1"/>
                </a:solidFill>
                <a:latin typeface="Tahoma" pitchFamily="34" charset="0"/>
                <a:ea typeface="Tahoma" pitchFamily="34" charset="0"/>
                <a:cs typeface="Tahoma" pitchFamily="34" charset="0"/>
              </a:rPr>
              <a:t>إعداد الطابعات</a:t>
            </a:r>
            <a:endParaRPr lang="en" sz="3600" dirty="0">
              <a:solidFill>
                <a:schemeClr val="accent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4220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9633"/>
                                        </p:tgtEl>
                                        <p:attrNameLst>
                                          <p:attrName>style.visibility</p:attrName>
                                        </p:attrNameLst>
                                      </p:cBhvr>
                                      <p:to>
                                        <p:strVal val="visible"/>
                                      </p:to>
                                    </p:set>
                                    <p:animEffect transition="in" filter="barn(inVertical)">
                                      <p:cBhvr>
                                        <p:cTn id="14" dur="500"/>
                                        <p:tgtEl>
                                          <p:spTgt spid="696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319236"/>
            <a:ext cx="8933284" cy="1143000"/>
          </a:xfrm>
        </p:spPr>
        <p:txBody>
          <a:bodyPr anchor="ctr" anchorCtr="1">
            <a:normAutofit/>
          </a:bodyPr>
          <a:lstStyle/>
          <a:p>
            <a:pPr eaLnBrk="1" hangingPunct="1">
              <a:defRPr/>
            </a:pPr>
            <a:r>
              <a:rPr lang="sv-SE" sz="6500" dirty="0">
                <a:solidFill>
                  <a:srgbClr val="0000FF"/>
                </a:solidFill>
                <a:effectLst>
                  <a:outerShdw blurRad="38100" dist="38100" dir="2700000" algn="tl">
                    <a:srgbClr val="C0C0C0"/>
                  </a:outerShdw>
                </a:effectLst>
              </a:rPr>
              <a:t> </a:t>
            </a:r>
            <a:r>
              <a:rPr lang="ar-SA" sz="6500" b="1" dirty="0">
                <a:solidFill>
                  <a:srgbClr val="0000FF"/>
                </a:solidFill>
                <a:effectLst>
                  <a:outerShdw blurRad="38100" dist="38100" dir="2700000" algn="tl">
                    <a:srgbClr val="C0C0C0"/>
                  </a:outerShdw>
                </a:effectLst>
              </a:rPr>
              <a:t>زر الماوس الأيسر</a:t>
            </a:r>
            <a:r>
              <a:rPr lang="sv-SE" sz="6500" dirty="0">
                <a:solidFill>
                  <a:srgbClr val="0000FF"/>
                </a:solidFill>
                <a:effectLst>
                  <a:outerShdw blurRad="38100" dist="38100" dir="2700000" algn="tl">
                    <a:srgbClr val="C0C0C0"/>
                  </a:outerShdw>
                </a:effectLst>
              </a:rPr>
              <a:t> </a:t>
            </a:r>
          </a:p>
        </p:txBody>
      </p:sp>
      <p:sp>
        <p:nvSpPr>
          <p:cNvPr id="12291" name="Rectangle 3"/>
          <p:cNvSpPr>
            <a:spLocks noGrp="1" noChangeArrowheads="1"/>
          </p:cNvSpPr>
          <p:nvPr>
            <p:ph type="body" idx="4294967295"/>
          </p:nvPr>
        </p:nvSpPr>
        <p:spPr>
          <a:xfrm>
            <a:off x="827584" y="1844824"/>
            <a:ext cx="7313612" cy="4114800"/>
          </a:xfrm>
        </p:spPr>
        <p:txBody>
          <a:bodyPr>
            <a:normAutofit lnSpcReduction="10000"/>
          </a:bodyPr>
          <a:lstStyle/>
          <a:p>
            <a:pPr algn="r" rtl="1" eaLnBrk="1" hangingPunct="1">
              <a:defRPr/>
            </a:pPr>
            <a:r>
              <a:rPr lang="ar-SA" sz="2500" dirty="0">
                <a:effectLst>
                  <a:outerShdw blurRad="38100" dist="38100" dir="2700000" algn="tl">
                    <a:srgbClr val="C0C0C0"/>
                  </a:outerShdw>
                </a:effectLst>
              </a:rPr>
              <a:t>النقر المفرد على زر الماوس الأيسر </a:t>
            </a:r>
            <a:r>
              <a:rPr lang="ar-IQ" sz="2500" dirty="0">
                <a:effectLst>
                  <a:outerShdw blurRad="38100" dist="38100" dir="2700000" algn="tl">
                    <a:srgbClr val="C0C0C0"/>
                  </a:outerShdw>
                </a:effectLst>
              </a:rPr>
              <a:t>للأختيار</a:t>
            </a:r>
            <a:r>
              <a:rPr lang="ar-SA" sz="2500" dirty="0">
                <a:effectLst>
                  <a:outerShdw blurRad="38100" dist="38100" dir="2700000" algn="tl">
                    <a:srgbClr val="C0C0C0"/>
                  </a:outerShdw>
                </a:effectLst>
              </a:rPr>
              <a:t> و التأشير.</a:t>
            </a:r>
            <a:br>
              <a:rPr lang="sv-SE" sz="2500" dirty="0">
                <a:effectLst>
                  <a:outerShdw blurRad="38100" dist="38100" dir="2700000" algn="tl">
                    <a:srgbClr val="C0C0C0"/>
                  </a:outerShdw>
                </a:effectLst>
              </a:rPr>
            </a:br>
            <a:endParaRPr lang="ar-SA" sz="2500" dirty="0">
              <a:effectLst>
                <a:outerShdw blurRad="38100" dist="38100" dir="2700000" algn="tl">
                  <a:srgbClr val="C0C0C0"/>
                </a:outerShdw>
              </a:effectLst>
            </a:endParaRPr>
          </a:p>
          <a:p>
            <a:pPr algn="r" rtl="1" eaLnBrk="1" hangingPunct="1">
              <a:defRPr/>
            </a:pPr>
            <a:r>
              <a:rPr lang="ar-SA" sz="2500" dirty="0">
                <a:effectLst>
                  <a:outerShdw blurRad="38100" dist="38100" dir="2700000" algn="tl">
                    <a:srgbClr val="C0C0C0"/>
                  </a:outerShdw>
                </a:effectLst>
              </a:rPr>
              <a:t> النقر المزدوج ( ضغطتان سريعتان متتاليتين ) على زر الماوس الأيسر لفتح  </a:t>
            </a:r>
            <a:r>
              <a:rPr lang="ar-IQ" sz="2500" dirty="0">
                <a:effectLst>
                  <a:outerShdw blurRad="38100" dist="38100" dir="2700000" algn="tl">
                    <a:srgbClr val="C0C0C0"/>
                  </a:outerShdw>
                </a:effectLst>
              </a:rPr>
              <a:t>الفايل او المجلد او البرنامج المؤشر عليه .</a:t>
            </a:r>
            <a:br>
              <a:rPr lang="sv-SE" sz="2500" dirty="0">
                <a:effectLst>
                  <a:outerShdw blurRad="38100" dist="38100" dir="2700000" algn="tl">
                    <a:srgbClr val="C0C0C0"/>
                  </a:outerShdw>
                </a:effectLst>
              </a:rPr>
            </a:br>
            <a:endParaRPr lang="en-US" sz="2500" dirty="0">
              <a:effectLst>
                <a:outerShdw blurRad="38100" dist="38100" dir="2700000" algn="tl">
                  <a:srgbClr val="C0C0C0"/>
                </a:outerShdw>
              </a:effectLst>
            </a:endParaRPr>
          </a:p>
          <a:p>
            <a:pPr algn="r" rtl="1" eaLnBrk="1" hangingPunct="1">
              <a:defRPr/>
            </a:pPr>
            <a:r>
              <a:rPr lang="ar-SA" sz="2500" dirty="0">
                <a:effectLst>
                  <a:outerShdw blurRad="38100" dist="38100" dir="2700000" algn="tl">
                    <a:srgbClr val="C0C0C0"/>
                  </a:outerShdw>
                </a:effectLst>
              </a:rPr>
              <a:t>السحب هو التأشير على أحد المكونات المعروضة على الشاشة مع الضغط المستمر على زر الماوس الأيسر ومن ثم تحريكه الى اي مكان نريده ويمكن بهذه الطريقة نقل الفايلات والمجلدات من مكان الى اخر داخل الحاسوب دون الحاجة الى عملية الاقتطاع واللصق على شرط ان يكون المكان المنقول له والمنقول اليه مفتوحين على الشاشة امامنا</a:t>
            </a:r>
            <a:endParaRPr lang="sv-SE" sz="250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amond(in)">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amond(in)">
                                      <p:cBhvr>
                                        <p:cTn id="12" dur="2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amond(in)">
                                      <p:cBhvr>
                                        <p:cTn id="17"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ChangeArrowheads="1"/>
          </p:cNvSpPr>
          <p:nvPr/>
        </p:nvSpPr>
        <p:spPr bwMode="auto">
          <a:xfrm>
            <a:off x="395536" y="260648"/>
            <a:ext cx="8355905" cy="1323439"/>
          </a:xfrm>
          <a:prstGeom prst="rect">
            <a:avLst/>
          </a:prstGeom>
          <a:noFill/>
          <a:ln w="9525">
            <a:noFill/>
            <a:miter lim="800000"/>
            <a:headEnd/>
            <a:tailEnd/>
          </a:ln>
        </p:spPr>
        <p:txBody>
          <a:bodyPr wrap="square">
            <a:spAutoFit/>
          </a:bodyPr>
          <a:lstStyle/>
          <a:p>
            <a:pPr algn="r" rtl="1"/>
            <a:r>
              <a:rPr lang="ar-EG" dirty="0">
                <a:latin typeface="Tahoma" pitchFamily="34" charset="0"/>
                <a:ea typeface="Tahoma" pitchFamily="34" charset="0"/>
                <a:cs typeface="Tahoma" pitchFamily="34" charset="0"/>
              </a:rPr>
              <a:t>عند الطبع من برنامج، استخدم </a:t>
            </a:r>
            <a:r>
              <a:rPr lang="ar-EG" b="1" dirty="0">
                <a:latin typeface="Tahoma" pitchFamily="34" charset="0"/>
                <a:ea typeface="Tahoma" pitchFamily="34" charset="0"/>
                <a:cs typeface="Tahoma" pitchFamily="34" charset="0"/>
              </a:rPr>
              <a:t>طبع</a:t>
            </a:r>
            <a:r>
              <a:rPr lang="ar-EG" dirty="0">
                <a:latin typeface="Tahoma" pitchFamily="34" charset="0"/>
                <a:ea typeface="Tahoma" pitchFamily="34" charset="0"/>
                <a:cs typeface="Tahoma" pitchFamily="34" charset="0"/>
              </a:rPr>
              <a:t> من قائمة الملف. إن طلب</a:t>
            </a:r>
            <a:r>
              <a:rPr lang="ar-SA" dirty="0">
                <a:latin typeface="Tahoma" pitchFamily="34" charset="0"/>
                <a:ea typeface="Tahoma" pitchFamily="34" charset="0"/>
                <a:cs typeface="Tahoma" pitchFamily="34" charset="0"/>
              </a:rPr>
              <a:t>ت</a:t>
            </a:r>
            <a:r>
              <a:rPr lang="ar-EG" dirty="0">
                <a:latin typeface="Tahoma" pitchFamily="34" charset="0"/>
                <a:ea typeface="Tahoma" pitchFamily="34" charset="0"/>
                <a:cs typeface="Tahoma" pitchFamily="34" charset="0"/>
              </a:rPr>
              <a:t> الطباعة بالنقر على أيقونة الطابعة من شريط الأدوات، فلن تتمكن من التحكم بمهمة الطباعة. بدلًا من ذلك سوف ت</a:t>
            </a:r>
            <a:r>
              <a:rPr lang="ar-SA" dirty="0">
                <a:latin typeface="Tahoma" pitchFamily="34" charset="0"/>
                <a:ea typeface="Tahoma" pitchFamily="34" charset="0"/>
                <a:cs typeface="Tahoma" pitchFamily="34" charset="0"/>
              </a:rPr>
              <a:t>ط</a:t>
            </a:r>
            <a:r>
              <a:rPr lang="ar-EG" dirty="0">
                <a:latin typeface="Tahoma" pitchFamily="34" charset="0"/>
                <a:ea typeface="Tahoma" pitchFamily="34" charset="0"/>
                <a:cs typeface="Tahoma" pitchFamily="34" charset="0"/>
              </a:rPr>
              <a:t>بع الطابعة كامل المستند باستخدام الطابعة الافتراضية.</a:t>
            </a:r>
          </a:p>
          <a:p>
            <a:pPr algn="r" rtl="1"/>
            <a:endParaRPr lang="en" b="0" i="0" u="none" dirty="0">
              <a:latin typeface="Tahoma" pitchFamily="34" charset="0"/>
              <a:ea typeface="Tahoma" pitchFamily="34" charset="0"/>
              <a:cs typeface="Tahoma" pitchFamily="34" charset="0"/>
            </a:endParaRPr>
          </a:p>
        </p:txBody>
      </p:sp>
      <p:pic>
        <p:nvPicPr>
          <p:cNvPr id="57349" name="Picture 5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1844824"/>
            <a:ext cx="8234530" cy="4629662"/>
          </a:xfrm>
          <a:prstGeom prst="rect">
            <a:avLst/>
          </a:prstGeom>
          <a:noFill/>
          <a:ln w="9525">
            <a:noFill/>
            <a:miter lim="800000"/>
            <a:headEnd/>
            <a:tailEnd/>
          </a:ln>
        </p:spPr>
      </p:pic>
    </p:spTree>
    <p:extLst>
      <p:ext uri="{BB962C8B-B14F-4D97-AF65-F5344CB8AC3E}">
        <p14:creationId xmlns:p14="http://schemas.microsoft.com/office/powerpoint/2010/main" val="7085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ox(in)">
                                      <p:cBhvr>
                                        <p:cTn id="1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827585" y="0"/>
            <a:ext cx="7632848" cy="912813"/>
          </a:xfrm>
        </p:spPr>
        <p:txBody>
          <a:bodyPr>
            <a:normAutofit/>
          </a:bodyPr>
          <a:lstStyle/>
          <a:p>
            <a:pPr algn="r" rtl="1" eaLnBrk="1" hangingPunct="1"/>
            <a:r>
              <a:rPr lang="ar-EG" sz="4000" dirty="0">
                <a:solidFill>
                  <a:schemeClr val="accent1"/>
                </a:solidFill>
                <a:latin typeface="Tahoma" pitchFamily="34" charset="0"/>
                <a:ea typeface="Tahoma" pitchFamily="34" charset="0"/>
                <a:cs typeface="Tahoma" pitchFamily="34" charset="0"/>
              </a:rPr>
              <a:t>الطبع</a:t>
            </a:r>
            <a:endParaRPr lang="en" sz="4000" dirty="0">
              <a:solidFill>
                <a:schemeClr val="accent1"/>
              </a:solidFill>
              <a:latin typeface="Tahoma" pitchFamily="34" charset="0"/>
              <a:ea typeface="Tahoma" pitchFamily="34" charset="0"/>
              <a:cs typeface="Tahoma" pitchFamily="34" charset="0"/>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548680"/>
            <a:ext cx="3656967" cy="5506963"/>
          </a:xfrm>
          <a:prstGeom prst="rect">
            <a:avLst/>
          </a:prstGeom>
          <a:noFill/>
          <a:ln w="9525">
            <a:noFill/>
            <a:miter lim="800000"/>
            <a:headEnd/>
            <a:tailEnd/>
          </a:ln>
        </p:spPr>
      </p:pic>
      <p:sp>
        <p:nvSpPr>
          <p:cNvPr id="58377" name="AutoShape 9"/>
          <p:cNvSpPr>
            <a:spLocks noChangeArrowheads="1"/>
          </p:cNvSpPr>
          <p:nvPr/>
        </p:nvSpPr>
        <p:spPr bwMode="auto">
          <a:xfrm>
            <a:off x="3779912" y="1942146"/>
            <a:ext cx="936625" cy="360363"/>
          </a:xfrm>
          <a:prstGeom prst="wedgeRoundRectCallout">
            <a:avLst>
              <a:gd name="adj1" fmla="val -70870"/>
              <a:gd name="adj2" fmla="val 879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i="0" u="none" dirty="0">
                <a:latin typeface="Tahoma" pitchFamily="34" charset="0"/>
                <a:ea typeface="Tahoma" pitchFamily="34" charset="0"/>
                <a:cs typeface="Tahoma" pitchFamily="34" charset="0"/>
              </a:rPr>
              <a:t>اختر الطابعة</a:t>
            </a:r>
            <a:endParaRPr lang="en" sz="1200" b="1" i="0" u="none" dirty="0">
              <a:latin typeface="Tahoma" pitchFamily="34" charset="0"/>
              <a:ea typeface="Tahoma" pitchFamily="34" charset="0"/>
              <a:cs typeface="Tahoma" pitchFamily="34" charset="0"/>
            </a:endParaRPr>
          </a:p>
        </p:txBody>
      </p:sp>
      <p:sp>
        <p:nvSpPr>
          <p:cNvPr id="58378" name="AutoShape 10"/>
          <p:cNvSpPr>
            <a:spLocks noChangeArrowheads="1"/>
          </p:cNvSpPr>
          <p:nvPr/>
        </p:nvSpPr>
        <p:spPr bwMode="auto">
          <a:xfrm>
            <a:off x="3131840" y="2338402"/>
            <a:ext cx="1410165" cy="730558"/>
          </a:xfrm>
          <a:prstGeom prst="wedgeRoundRectCallout">
            <a:avLst>
              <a:gd name="adj1" fmla="val -88491"/>
              <a:gd name="adj2" fmla="val 6436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000" b="1" dirty="0">
                <a:solidFill>
                  <a:srgbClr val="333333"/>
                </a:solidFill>
                <a:latin typeface="Tahoma" pitchFamily="34" charset="0"/>
                <a:ea typeface="Tahoma" pitchFamily="34" charset="0"/>
                <a:cs typeface="Tahoma" pitchFamily="34" charset="0"/>
              </a:rPr>
              <a:t>اختر الصفحات الفردية أو الصفحات الزوجية أو كافة الصفحات</a:t>
            </a:r>
            <a:endParaRPr lang="en" sz="1000" b="1" dirty="0">
              <a:latin typeface="Tahoma" pitchFamily="34" charset="0"/>
              <a:ea typeface="Tahoma" pitchFamily="34" charset="0"/>
              <a:cs typeface="Tahoma" pitchFamily="34" charset="0"/>
            </a:endParaRPr>
          </a:p>
        </p:txBody>
      </p:sp>
      <p:sp>
        <p:nvSpPr>
          <p:cNvPr id="3" name="Rektangel 2"/>
          <p:cNvSpPr/>
          <p:nvPr/>
        </p:nvSpPr>
        <p:spPr>
          <a:xfrm>
            <a:off x="4570631" y="1002835"/>
            <a:ext cx="4321849" cy="4339650"/>
          </a:xfrm>
          <a:prstGeom prst="rect">
            <a:avLst/>
          </a:prstGeom>
        </p:spPr>
        <p:txBody>
          <a:bodyPr wrap="square">
            <a:spAutoFit/>
          </a:bodyPr>
          <a:lstStyle/>
          <a:p>
            <a:pPr algn="r" rtl="1" eaLnBrk="0" hangingPunct="0"/>
            <a:r>
              <a:rPr lang="ar-EG" dirty="0">
                <a:latin typeface="Tahoma" pitchFamily="34" charset="0"/>
                <a:ea typeface="Tahoma" pitchFamily="34" charset="0"/>
                <a:cs typeface="Tahoma" pitchFamily="34" charset="0"/>
              </a:rPr>
              <a:t>إن قمت بالطبع باستخدام قائمة الملف، فسوف تتمكن من اختيار الطابعة التي تريد إرسال مهمة الطبع إليها (في حالة وجود أكثر من طابعة موصلة بالكمبيوتر).</a:t>
            </a:r>
            <a:endParaRPr lang="en" b="0" i="0" u="none" dirty="0">
              <a:latin typeface="Tahoma" pitchFamily="34" charset="0"/>
              <a:ea typeface="Tahoma" pitchFamily="34" charset="0"/>
              <a:cs typeface="Tahoma" pitchFamily="34" charset="0"/>
            </a:endParaRPr>
          </a:p>
          <a:p>
            <a:pPr algn="r" rtl="1" eaLnBrk="0" hangingPunct="0"/>
            <a:endParaRPr lang="en" dirty="0">
              <a:latin typeface="Tahoma" pitchFamily="34" charset="0"/>
              <a:ea typeface="Tahoma" pitchFamily="34" charset="0"/>
              <a:cs typeface="Tahoma" pitchFamily="34" charset="0"/>
            </a:endParaRPr>
          </a:p>
          <a:p>
            <a:pPr algn="r" rtl="1" eaLnBrk="0" hangingPunct="0"/>
            <a:r>
              <a:rPr lang="ar-EG" dirty="0">
                <a:latin typeface="Tahoma" pitchFamily="34" charset="0"/>
                <a:ea typeface="Tahoma" pitchFamily="34" charset="0"/>
                <a:cs typeface="Tahoma" pitchFamily="34" charset="0"/>
              </a:rPr>
              <a:t>يمكنك اختيار الصفحات التي تريد طباعتها.</a:t>
            </a:r>
            <a:endParaRPr lang="en" b="0" i="0" u="none" dirty="0">
              <a:latin typeface="Tahoma" pitchFamily="34" charset="0"/>
              <a:ea typeface="Tahoma" pitchFamily="34" charset="0"/>
              <a:cs typeface="Tahoma" pitchFamily="34" charset="0"/>
            </a:endParaRPr>
          </a:p>
          <a:p>
            <a:pPr algn="r" rtl="1" eaLnBrk="0" hangingPunct="0"/>
            <a:endParaRPr lang="en" dirty="0">
              <a:latin typeface="Tahoma" pitchFamily="34" charset="0"/>
              <a:ea typeface="Tahoma" pitchFamily="34" charset="0"/>
              <a:cs typeface="Tahoma" pitchFamily="34" charset="0"/>
            </a:endParaRPr>
          </a:p>
          <a:p>
            <a:pPr algn="r" rtl="1" eaLnBrk="0" hangingPunct="0"/>
            <a:r>
              <a:rPr lang="ar-EG" dirty="0">
                <a:latin typeface="Tahoma" pitchFamily="34" charset="0"/>
                <a:ea typeface="Tahoma" pitchFamily="34" charset="0"/>
                <a:cs typeface="Tahoma" pitchFamily="34" charset="0"/>
              </a:rPr>
              <a:t>يمكنك أيضًا طباعة صفحات فردية أو زوجية باستخدام الخيار التالي في الركن الأيسر.</a:t>
            </a:r>
            <a:endParaRPr lang="ar-SA" dirty="0">
              <a:latin typeface="Tahoma" pitchFamily="34" charset="0"/>
              <a:ea typeface="Tahoma" pitchFamily="34" charset="0"/>
              <a:cs typeface="Tahoma" pitchFamily="34" charset="0"/>
            </a:endParaRPr>
          </a:p>
          <a:p>
            <a:pPr algn="r" rtl="1" eaLnBrk="0" hangingPunct="0"/>
            <a:endParaRPr lang="ar-EG" dirty="0">
              <a:latin typeface="Tahoma" pitchFamily="34" charset="0"/>
              <a:ea typeface="Tahoma" pitchFamily="34" charset="0"/>
              <a:cs typeface="Tahoma" pitchFamily="34" charset="0"/>
            </a:endParaRPr>
          </a:p>
          <a:p>
            <a:pPr algn="r" rtl="1" eaLnBrk="0" hangingPunct="0"/>
            <a:r>
              <a:rPr lang="ar-EG" dirty="0">
                <a:latin typeface="Tahoma" pitchFamily="34" charset="0"/>
                <a:ea typeface="Tahoma" pitchFamily="34" charset="0"/>
                <a:cs typeface="Tahoma" pitchFamily="34" charset="0"/>
              </a:rPr>
              <a:t>اختر عدد النسخ وما إن كنت تريد الدمج.</a:t>
            </a:r>
            <a:endParaRPr lang="en" dirty="0">
              <a:latin typeface="Tahoma" pitchFamily="34" charset="0"/>
              <a:ea typeface="Tahoma" pitchFamily="34" charset="0"/>
              <a:cs typeface="Tahoma" pitchFamily="34" charset="0"/>
            </a:endParaRPr>
          </a:p>
          <a:p>
            <a:pPr algn="r" rtl="1">
              <a:buFont typeface="Wingdings" pitchFamily="2" charset="2"/>
              <a:buChar char="Ø"/>
            </a:pPr>
            <a:endParaRPr lang="en" sz="1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519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 calcmode="lin" valueType="num">
                                      <p:cBhvr additive="base">
                                        <p:cTn id="12" dur="500" fill="hold"/>
                                        <p:tgtEl>
                                          <p:spTgt spid="58377"/>
                                        </p:tgtEl>
                                        <p:attrNameLst>
                                          <p:attrName>ppt_x</p:attrName>
                                        </p:attrNameLst>
                                      </p:cBhvr>
                                      <p:tavLst>
                                        <p:tav tm="0">
                                          <p:val>
                                            <p:strVal val="#ppt_x"/>
                                          </p:val>
                                        </p:tav>
                                        <p:tav tm="100000">
                                          <p:val>
                                            <p:strVal val="#ppt_x"/>
                                          </p:val>
                                        </p:tav>
                                      </p:tavLst>
                                    </p:anim>
                                    <p:anim calcmode="lin" valueType="num">
                                      <p:cBhvr additive="base">
                                        <p:cTn id="13"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78"/>
                                        </p:tgtEl>
                                        <p:attrNameLst>
                                          <p:attrName>style.visibility</p:attrName>
                                        </p:attrNameLst>
                                      </p:cBhvr>
                                      <p:to>
                                        <p:strVal val="visible"/>
                                      </p:to>
                                    </p:set>
                                    <p:animEffect transition="in" filter="blinds(horizontal)">
                                      <p:cBhvr>
                                        <p:cTn id="18"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72008" y="222958"/>
            <a:ext cx="9144000" cy="785813"/>
          </a:xfrm>
        </p:spPr>
        <p:txBody>
          <a:bodyPr>
            <a:normAutofit/>
          </a:bodyPr>
          <a:lstStyle/>
          <a:p>
            <a:pPr algn="ctr" rtl="1" eaLnBrk="1" hangingPunct="1"/>
            <a:r>
              <a:rPr lang="ar-EG" b="0" i="0" u="none" dirty="0">
                <a:solidFill>
                  <a:schemeClr val="accent1"/>
                </a:solidFill>
                <a:latin typeface="Tahoma" pitchFamily="34" charset="0"/>
                <a:ea typeface="Tahoma" pitchFamily="34" charset="0"/>
                <a:cs typeface="Tahoma" pitchFamily="34" charset="0"/>
              </a:rPr>
              <a:t>الفتح في </a:t>
            </a:r>
            <a:r>
              <a:rPr lang="en-US" b="0" i="0" u="none" dirty="0">
                <a:solidFill>
                  <a:schemeClr val="accent1"/>
                </a:solidFill>
                <a:latin typeface="Tahoma" pitchFamily="34" charset="0"/>
                <a:ea typeface="Tahoma" pitchFamily="34" charset="0"/>
                <a:cs typeface="Tahoma" pitchFamily="34" charset="0"/>
              </a:rPr>
              <a:t>Window</a:t>
            </a:r>
            <a:r>
              <a:rPr lang="en-US" dirty="0">
                <a:solidFill>
                  <a:schemeClr val="accent1"/>
                </a:solidFill>
                <a:latin typeface="Tahoma" pitchFamily="34" charset="0"/>
                <a:ea typeface="Tahoma" pitchFamily="34" charset="0"/>
                <a:cs typeface="Tahoma" pitchFamily="34" charset="0"/>
              </a:rPr>
              <a:t>s</a:t>
            </a:r>
            <a:endParaRPr lang="en" dirty="0">
              <a:solidFill>
                <a:srgbClr val="00B050"/>
              </a:solidFill>
              <a:latin typeface="Tahoma" pitchFamily="34" charset="0"/>
              <a:ea typeface="Tahoma" pitchFamily="34" charset="0"/>
              <a:cs typeface="Tahoma" pitchFamily="34" charset="0"/>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536" y="2564904"/>
            <a:ext cx="5724525" cy="3995416"/>
          </a:xfrm>
          <a:prstGeom prst="rect">
            <a:avLst/>
          </a:prstGeom>
          <a:noFill/>
          <a:ln w="9525">
            <a:noFill/>
            <a:miter lim="800000"/>
            <a:headEnd/>
            <a:tailEnd/>
          </a:ln>
        </p:spPr>
      </p:pic>
      <p:sp>
        <p:nvSpPr>
          <p:cNvPr id="59396" name="Rectangle 1"/>
          <p:cNvSpPr>
            <a:spLocks noChangeArrowheads="1"/>
          </p:cNvSpPr>
          <p:nvPr/>
        </p:nvSpPr>
        <p:spPr bwMode="auto">
          <a:xfrm>
            <a:off x="395536" y="1159062"/>
            <a:ext cx="8568952" cy="1015663"/>
          </a:xfrm>
          <a:prstGeom prst="rect">
            <a:avLst/>
          </a:prstGeom>
          <a:noFill/>
          <a:ln w="9525" algn="ctr">
            <a:noFill/>
            <a:miter lim="800000"/>
            <a:headEnd/>
            <a:tailEnd/>
          </a:ln>
        </p:spPr>
        <p:txBody>
          <a:bodyPr wrap="square" anchor="ctr">
            <a:spAutoFit/>
          </a:bodyPr>
          <a:lstStyle/>
          <a:p>
            <a:pPr algn="r" rtl="1" eaLnBrk="0" hangingPunct="0"/>
            <a:r>
              <a:rPr lang="ar-EG" dirty="0"/>
              <a:t>يحتوي كل برنامج على أمر قائمة الملف </a:t>
            </a:r>
            <a:r>
              <a:rPr lang="ar-EG" b="1" dirty="0"/>
              <a:t>فتح</a:t>
            </a:r>
            <a:r>
              <a:rPr lang="ar-EG" dirty="0"/>
              <a:t>. عند النقر على </a:t>
            </a:r>
            <a:r>
              <a:rPr lang="ar-EG" b="1" dirty="0"/>
              <a:t>فتح</a:t>
            </a:r>
            <a:r>
              <a:rPr lang="ar-EG" dirty="0"/>
              <a:t> يُعرض مربع الحوار. يمكنك في مربع الحوار الاستعراض حتى الوصول إلى موقع الملف المحفوظ. انقر نقرة مزدوجة على الملف لفتحه.</a:t>
            </a:r>
            <a:endParaRPr lang="en-US" dirty="0"/>
          </a:p>
          <a:p>
            <a:pPr algn="r" rtl="1" eaLnBrk="0" hangingPunct="0"/>
            <a:endParaRPr lang="en" b="0" i="0" u="none" dirty="0">
              <a:latin typeface="Tahoma" pitchFamily="34" charset="0"/>
              <a:ea typeface="Tahoma" pitchFamily="34" charset="0"/>
              <a:cs typeface="Tahoma" pitchFamily="34" charset="0"/>
            </a:endParaRPr>
          </a:p>
        </p:txBody>
      </p:sp>
      <p:sp>
        <p:nvSpPr>
          <p:cNvPr id="59397" name="Rectangle 2"/>
          <p:cNvSpPr>
            <a:spLocks noChangeArrowheads="1"/>
          </p:cNvSpPr>
          <p:nvPr/>
        </p:nvSpPr>
        <p:spPr bwMode="auto">
          <a:xfrm>
            <a:off x="6444208" y="3515079"/>
            <a:ext cx="2376264" cy="2246769"/>
          </a:xfrm>
          <a:prstGeom prst="rect">
            <a:avLst/>
          </a:prstGeom>
          <a:noFill/>
          <a:ln w="9525" algn="ctr">
            <a:noFill/>
            <a:miter lim="800000"/>
            <a:headEnd/>
            <a:tailEnd/>
          </a:ln>
        </p:spPr>
        <p:txBody>
          <a:bodyPr wrap="square" anchor="ctr">
            <a:spAutoFit/>
          </a:bodyPr>
          <a:lstStyle/>
          <a:p>
            <a:pPr algn="r" rtl="1" eaLnBrk="0" hangingPunct="0"/>
            <a:r>
              <a:rPr lang="ar-EG" dirty="0">
                <a:latin typeface="Tahoma" pitchFamily="34" charset="0"/>
                <a:ea typeface="Tahoma" pitchFamily="34" charset="0"/>
                <a:cs typeface="Tahoma" pitchFamily="34" charset="0"/>
              </a:rPr>
              <a:t>لن يفتح البرنامج إلا الملفات المتوافقة مع البرنامج. على سبيل المثال، سوف يفتح </a:t>
            </a:r>
            <a:r>
              <a:rPr lang="en-US" dirty="0">
                <a:latin typeface="Tahoma" pitchFamily="34" charset="0"/>
                <a:ea typeface="Tahoma" pitchFamily="34" charset="0"/>
                <a:cs typeface="Tahoma" pitchFamily="34" charset="0"/>
              </a:rPr>
              <a:t>Microsoft Word </a:t>
            </a:r>
            <a:r>
              <a:rPr lang="ar-EG" dirty="0">
                <a:latin typeface="Tahoma" pitchFamily="34" charset="0"/>
                <a:ea typeface="Tahoma" pitchFamily="34" charset="0"/>
                <a:cs typeface="Tahoma" pitchFamily="34" charset="0"/>
              </a:rPr>
              <a:t>ملفات</a:t>
            </a:r>
            <a:r>
              <a:rPr lang="en-US" dirty="0">
                <a:latin typeface="Tahoma" pitchFamily="34" charset="0"/>
                <a:ea typeface="Tahoma" pitchFamily="34" charset="0"/>
                <a:cs typeface="Tahoma" pitchFamily="34" charset="0"/>
              </a:rPr>
              <a:t>Word</a:t>
            </a:r>
            <a:r>
              <a:rPr lang="ar-SA" dirty="0">
                <a:latin typeface="Tahoma" pitchFamily="34" charset="0"/>
                <a:ea typeface="Tahoma" pitchFamily="34" charset="0"/>
                <a:cs typeface="Tahoma" pitchFamily="34" charset="0"/>
              </a:rPr>
              <a:t> </a:t>
            </a:r>
            <a:r>
              <a:rPr lang="ar-EG" dirty="0">
                <a:latin typeface="Tahoma" pitchFamily="34" charset="0"/>
                <a:ea typeface="Tahoma" pitchFamily="34" charset="0"/>
                <a:cs typeface="Tahoma" pitchFamily="34" charset="0"/>
              </a:rPr>
              <a:t>فقط.</a:t>
            </a:r>
          </a:p>
          <a:p>
            <a:pPr algn="r" rtl="1" eaLnBrk="0" hangingPunct="0"/>
            <a:endParaRPr lang="en" dirty="0">
              <a:latin typeface="Tahoma" pitchFamily="34" charset="0"/>
              <a:ea typeface="Tahoma" pitchFamily="34" charset="0"/>
              <a:cs typeface="Tahoma" pitchFamily="34" charset="0"/>
            </a:endParaRPr>
          </a:p>
        </p:txBody>
      </p:sp>
      <p:sp>
        <p:nvSpPr>
          <p:cNvPr id="59399" name="AutoShape 7"/>
          <p:cNvSpPr>
            <a:spLocks noChangeArrowheads="1"/>
          </p:cNvSpPr>
          <p:nvPr/>
        </p:nvSpPr>
        <p:spPr bwMode="auto">
          <a:xfrm>
            <a:off x="1259632" y="2204542"/>
            <a:ext cx="1728663" cy="610704"/>
          </a:xfrm>
          <a:prstGeom prst="wedgeRoundRectCallout">
            <a:avLst>
              <a:gd name="adj1" fmla="val -25957"/>
              <a:gd name="adj2" fmla="val 26622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SA" sz="1000" b="1" dirty="0">
                <a:latin typeface="Tahoma" pitchFamily="34" charset="0"/>
                <a:ea typeface="Tahoma" pitchFamily="34" charset="0"/>
                <a:cs typeface="Tahoma" pitchFamily="34" charset="0"/>
              </a:rPr>
              <a:t>ا</a:t>
            </a:r>
            <a:r>
              <a:rPr lang="ar-EG" sz="1000" b="1" i="0" u="none" dirty="0">
                <a:latin typeface="Tahoma" pitchFamily="34" charset="0"/>
                <a:ea typeface="Tahoma" pitchFamily="34" charset="0"/>
                <a:cs typeface="Tahoma" pitchFamily="34" charset="0"/>
              </a:rPr>
              <a:t>ستعرض من هنا للوصول إلى الملف المحفوظ</a:t>
            </a:r>
            <a:endParaRPr lang="en" sz="1000" b="1" i="0" u="none" dirty="0">
              <a:latin typeface="Tahoma" pitchFamily="34" charset="0"/>
              <a:ea typeface="Tahoma" pitchFamily="34" charset="0"/>
              <a:cs typeface="Tahoma" pitchFamily="34" charset="0"/>
            </a:endParaRPr>
          </a:p>
        </p:txBody>
      </p:sp>
      <p:sp>
        <p:nvSpPr>
          <p:cNvPr id="59400" name="AutoShape 8"/>
          <p:cNvSpPr>
            <a:spLocks noChangeArrowheads="1"/>
          </p:cNvSpPr>
          <p:nvPr/>
        </p:nvSpPr>
        <p:spPr bwMode="auto">
          <a:xfrm>
            <a:off x="4108935" y="3986349"/>
            <a:ext cx="1655763" cy="576263"/>
          </a:xfrm>
          <a:prstGeom prst="wedgeRoundRectCallout">
            <a:avLst>
              <a:gd name="adj1" fmla="val -80355"/>
              <a:gd name="adj2" fmla="val 16556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اختر الملف الذي تريد فتحه</a:t>
            </a:r>
            <a:endParaRPr lang="en" sz="1200" b="1" i="0" u="none" dirty="0">
              <a:latin typeface="Tahoma" pitchFamily="34" charset="0"/>
              <a:ea typeface="Tahoma" pitchFamily="34" charset="0"/>
              <a:cs typeface="Tahoma" pitchFamily="34" charset="0"/>
            </a:endParaRPr>
          </a:p>
        </p:txBody>
      </p:sp>
      <p:sp>
        <p:nvSpPr>
          <p:cNvPr id="59401" name="AutoShape 9"/>
          <p:cNvSpPr>
            <a:spLocks noChangeArrowheads="1"/>
          </p:cNvSpPr>
          <p:nvPr/>
        </p:nvSpPr>
        <p:spPr bwMode="auto">
          <a:xfrm>
            <a:off x="6732240" y="5691342"/>
            <a:ext cx="1871663" cy="724303"/>
          </a:xfrm>
          <a:prstGeom prst="wedgeRoundRectCallout">
            <a:avLst>
              <a:gd name="adj1" fmla="val -130835"/>
              <a:gd name="adj2" fmla="val 33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انقر</a:t>
            </a:r>
            <a:r>
              <a:rPr lang="ar-SA" sz="1200" b="1" dirty="0">
                <a:latin typeface="Tahoma" pitchFamily="34" charset="0"/>
                <a:ea typeface="Tahoma" pitchFamily="34" charset="0"/>
                <a:cs typeface="Tahoma" pitchFamily="34" charset="0"/>
              </a:rPr>
              <a:t> على</a:t>
            </a:r>
            <a:r>
              <a:rPr lang="ar-EG" sz="1200" b="1" dirty="0">
                <a:latin typeface="Tahoma" pitchFamily="34" charset="0"/>
                <a:ea typeface="Tahoma" pitchFamily="34" charset="0"/>
                <a:cs typeface="Tahoma" pitchFamily="34" charset="0"/>
              </a:rPr>
              <a:t> ”فتح“ مرة واحدة لاختيار الملف</a:t>
            </a:r>
            <a:endParaRPr lang="en" sz="1200" b="1" i="0" u="none"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537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88640"/>
            <a:ext cx="9144000" cy="769938"/>
          </a:xfrm>
        </p:spPr>
        <p:txBody>
          <a:bodyPr>
            <a:normAutofit/>
          </a:bodyPr>
          <a:lstStyle/>
          <a:p>
            <a:pPr algn="ctr" rtl="1" eaLnBrk="1" hangingPunct="1"/>
            <a:r>
              <a:rPr lang="ar-EG" b="0" i="0" u="none" dirty="0">
                <a:solidFill>
                  <a:schemeClr val="accent1"/>
                </a:solidFill>
                <a:latin typeface="Tahoma" pitchFamily="34" charset="0"/>
                <a:ea typeface="Tahoma" pitchFamily="34" charset="0"/>
                <a:cs typeface="Tahoma" pitchFamily="34" charset="0"/>
              </a:rPr>
              <a:t>الاستكشاف في </a:t>
            </a:r>
            <a:r>
              <a:rPr lang="en-US" b="0" i="0" u="none" dirty="0">
                <a:solidFill>
                  <a:schemeClr val="accent1"/>
                </a:solidFill>
                <a:latin typeface="Tahoma" pitchFamily="34" charset="0"/>
                <a:ea typeface="Tahoma" pitchFamily="34" charset="0"/>
                <a:cs typeface="Tahoma" pitchFamily="34" charset="0"/>
              </a:rPr>
              <a:t>Windows</a:t>
            </a:r>
            <a:endParaRPr lang="en" b="0" i="0" u="none" dirty="0">
              <a:solidFill>
                <a:schemeClr val="accent1"/>
              </a:solidFill>
              <a:latin typeface="Tahoma" pitchFamily="34" charset="0"/>
              <a:ea typeface="Tahoma" pitchFamily="34" charset="0"/>
              <a:cs typeface="Tahoma" pitchFamily="34" charset="0"/>
            </a:endParaRPr>
          </a:p>
        </p:txBody>
      </p:sp>
      <p:sp>
        <p:nvSpPr>
          <p:cNvPr id="60419" name="Rectangle 2"/>
          <p:cNvSpPr>
            <a:spLocks noChangeArrowheads="1"/>
          </p:cNvSpPr>
          <p:nvPr/>
        </p:nvSpPr>
        <p:spPr bwMode="auto">
          <a:xfrm>
            <a:off x="746608" y="1024803"/>
            <a:ext cx="3465352" cy="1200329"/>
          </a:xfrm>
          <a:prstGeom prst="rect">
            <a:avLst/>
          </a:prstGeom>
          <a:noFill/>
          <a:ln w="9525">
            <a:noFill/>
            <a:miter lim="800000"/>
            <a:headEnd/>
            <a:tailEnd/>
          </a:ln>
        </p:spPr>
        <p:txBody>
          <a:bodyPr wrap="square">
            <a:spAutoFit/>
          </a:bodyPr>
          <a:lstStyle/>
          <a:p>
            <a:pPr algn="r" rtl="1"/>
            <a:r>
              <a:rPr lang="ar-EG" sz="1800" dirty="0">
                <a:latin typeface="Tahoma" pitchFamily="34" charset="0"/>
                <a:ea typeface="Tahoma" pitchFamily="34" charset="0"/>
                <a:cs typeface="Tahoma" pitchFamily="34" charset="0"/>
              </a:rPr>
              <a:t>افتح </a:t>
            </a:r>
            <a:r>
              <a:rPr lang="ar-EG" sz="1800" b="1" dirty="0">
                <a:latin typeface="Tahoma" pitchFamily="34" charset="0"/>
                <a:ea typeface="Tahoma" pitchFamily="34" charset="0"/>
                <a:cs typeface="Tahoma" pitchFamily="34" charset="0"/>
              </a:rPr>
              <a:t>مستكشف النوافذ </a:t>
            </a:r>
            <a:r>
              <a:rPr lang="ar-EG" sz="1800" dirty="0">
                <a:latin typeface="Tahoma" pitchFamily="34" charset="0"/>
                <a:ea typeface="Tahoma" pitchFamily="34" charset="0"/>
                <a:cs typeface="Tahoma" pitchFamily="34" charset="0"/>
              </a:rPr>
              <a:t>بنقر زر </a:t>
            </a:r>
            <a:r>
              <a:rPr lang="ar-SA" sz="1800" dirty="0">
                <a:latin typeface="Tahoma" pitchFamily="34" charset="0"/>
                <a:ea typeface="Tahoma" pitchFamily="34" charset="0"/>
                <a:cs typeface="Tahoma" pitchFamily="34" charset="0"/>
              </a:rPr>
              <a:t>الماوس </a:t>
            </a:r>
            <a:r>
              <a:rPr lang="ar-EG" sz="1800" dirty="0">
                <a:latin typeface="Tahoma" pitchFamily="34" charset="0"/>
                <a:ea typeface="Tahoma" pitchFamily="34" charset="0"/>
                <a:cs typeface="Tahoma" pitchFamily="34" charset="0"/>
              </a:rPr>
              <a:t>الأيمن على زر البدء واختيار </a:t>
            </a:r>
            <a:r>
              <a:rPr lang="ar-EG" sz="1800" b="1" dirty="0">
                <a:latin typeface="Tahoma" pitchFamily="34" charset="0"/>
                <a:ea typeface="Tahoma" pitchFamily="34" charset="0"/>
                <a:cs typeface="Tahoma" pitchFamily="34" charset="0"/>
              </a:rPr>
              <a:t>فتح مستكشف النوافذ</a:t>
            </a:r>
            <a:r>
              <a:rPr lang="ar-EG" sz="1800" dirty="0">
                <a:latin typeface="Tahoma" pitchFamily="34" charset="0"/>
                <a:ea typeface="Tahoma" pitchFamily="34" charset="0"/>
                <a:cs typeface="Tahoma" pitchFamily="34" charset="0"/>
              </a:rPr>
              <a:t>.</a:t>
            </a:r>
          </a:p>
          <a:p>
            <a:pPr algn="r" rtl="1"/>
            <a:endParaRPr lang="en" sz="1800" dirty="0">
              <a:latin typeface="Tahoma" pitchFamily="34" charset="0"/>
              <a:ea typeface="Tahoma" pitchFamily="34" charset="0"/>
              <a:cs typeface="Tahoma" pitchFamily="34" charset="0"/>
            </a:endParaRP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0932" y="1268760"/>
            <a:ext cx="2019300" cy="635705"/>
          </a:xfrm>
          <a:prstGeom prst="rect">
            <a:avLst/>
          </a:prstGeom>
          <a:noFill/>
          <a:ln w="9525">
            <a:noFill/>
            <a:miter lim="800000"/>
            <a:headEnd/>
            <a:tailEnd/>
          </a:ln>
        </p:spPr>
      </p:pic>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2530200"/>
            <a:ext cx="4786312" cy="2808295"/>
          </a:xfrm>
          <a:prstGeom prst="rect">
            <a:avLst/>
          </a:prstGeom>
          <a:noFill/>
          <a:ln w="9525">
            <a:noFill/>
            <a:miter lim="800000"/>
            <a:headEnd/>
            <a:tailEnd/>
          </a:ln>
        </p:spPr>
      </p:pic>
      <p:sp>
        <p:nvSpPr>
          <p:cNvPr id="60422" name="Rectangle 5"/>
          <p:cNvSpPr>
            <a:spLocks noChangeArrowheads="1"/>
          </p:cNvSpPr>
          <p:nvPr/>
        </p:nvSpPr>
        <p:spPr bwMode="auto">
          <a:xfrm>
            <a:off x="4930650" y="1988840"/>
            <a:ext cx="4033838" cy="4524315"/>
          </a:xfrm>
          <a:prstGeom prst="rect">
            <a:avLst/>
          </a:prstGeom>
          <a:noFill/>
          <a:ln w="9525">
            <a:noFill/>
            <a:miter lim="800000"/>
            <a:headEnd/>
            <a:tailEnd/>
          </a:ln>
        </p:spPr>
        <p:txBody>
          <a:bodyPr wrap="square">
            <a:spAutoFit/>
          </a:bodyPr>
          <a:lstStyle/>
          <a:p>
            <a:pPr algn="r" rtl="1"/>
            <a:r>
              <a:rPr lang="ar-EG" sz="1600" dirty="0">
                <a:latin typeface="Tahoma" pitchFamily="34" charset="0"/>
                <a:ea typeface="Tahoma" pitchFamily="34" charset="0"/>
                <a:cs typeface="Tahoma" pitchFamily="34" charset="0"/>
              </a:rPr>
              <a:t>يتكون مستكشف النوافذ من جزأين وه</a:t>
            </a:r>
            <a:r>
              <a:rPr lang="ar-SA" sz="1600" dirty="0">
                <a:latin typeface="Tahoma" pitchFamily="34" charset="0"/>
                <a:ea typeface="Tahoma" pitchFamily="34" charset="0"/>
                <a:cs typeface="Tahoma" pitchFamily="34" charset="0"/>
              </a:rPr>
              <a:t>ما</a:t>
            </a:r>
            <a:r>
              <a:rPr lang="ar-EG" sz="1600" dirty="0">
                <a:latin typeface="Tahoma" pitchFamily="34" charset="0"/>
                <a:ea typeface="Tahoma" pitchFamily="34" charset="0"/>
                <a:cs typeface="Tahoma" pitchFamily="34" charset="0"/>
              </a:rPr>
              <a:t> الجزء الأيسر والجزء الأيمن.</a:t>
            </a:r>
            <a:endParaRPr lang="en" sz="1600" b="0" i="0" u="none" dirty="0">
              <a:latin typeface="Tahoma" pitchFamily="34" charset="0"/>
              <a:ea typeface="Tahoma" pitchFamily="34" charset="0"/>
              <a:cs typeface="Tahoma" pitchFamily="34" charset="0"/>
            </a:endParaRPr>
          </a:p>
          <a:p>
            <a:pPr algn="r" rtl="1"/>
            <a:endParaRPr lang="en" sz="1600" dirty="0">
              <a:latin typeface="Tahoma" pitchFamily="34" charset="0"/>
              <a:ea typeface="Tahoma" pitchFamily="34" charset="0"/>
              <a:cs typeface="Tahoma" pitchFamily="34" charset="0"/>
            </a:endParaRPr>
          </a:p>
          <a:p>
            <a:pPr algn="r" rtl="1"/>
            <a:r>
              <a:rPr lang="ar-EG" sz="1600" b="0" i="0" u="none" dirty="0">
                <a:latin typeface="Tahoma" pitchFamily="34" charset="0"/>
                <a:ea typeface="Tahoma" pitchFamily="34" charset="0"/>
                <a:cs typeface="Tahoma" pitchFamily="34" charset="0"/>
              </a:rPr>
              <a:t>يعرض مستكشف النوافذ محتويات </a:t>
            </a:r>
            <a:r>
              <a:rPr lang="ar-SA" sz="1600" b="0" i="0" u="none" dirty="0">
                <a:latin typeface="Tahoma" pitchFamily="34" charset="0"/>
                <a:ea typeface="Tahoma" pitchFamily="34" charset="0"/>
                <a:cs typeface="Tahoma" pitchFamily="34" charset="0"/>
              </a:rPr>
              <a:t>ال</a:t>
            </a:r>
            <a:r>
              <a:rPr lang="ar-EG" sz="1600" dirty="0">
                <a:latin typeface="Tahoma" pitchFamily="34" charset="0"/>
                <a:ea typeface="Tahoma" pitchFamily="34" charset="0"/>
                <a:cs typeface="Tahoma" pitchFamily="34" charset="0"/>
              </a:rPr>
              <a:t>كمبيوتر </a:t>
            </a:r>
            <a:br>
              <a:rPr lang="ar-EG" sz="1600" dirty="0">
                <a:latin typeface="Tahoma" pitchFamily="34" charset="0"/>
                <a:ea typeface="Tahoma" pitchFamily="34" charset="0"/>
                <a:cs typeface="Tahoma" pitchFamily="34" charset="0"/>
              </a:rPr>
            </a:br>
            <a:r>
              <a:rPr lang="ar-EG" sz="1600" dirty="0">
                <a:latin typeface="Tahoma" pitchFamily="34" charset="0"/>
                <a:ea typeface="Tahoma" pitchFamily="34" charset="0"/>
                <a:cs typeface="Tahoma" pitchFamily="34" charset="0"/>
              </a:rPr>
              <a:t>بطريقة عرض شجرة. تحتوي الكائنات ذات علامة زائد أمامها على مجلدات فرعية. انقر على علامة زائد بجانب المجلد لعرض محتويات المجلد الفرعي.</a:t>
            </a:r>
            <a:endParaRPr lang="en" sz="1600" b="0" i="0" u="none" dirty="0">
              <a:latin typeface="Tahoma" pitchFamily="34" charset="0"/>
              <a:ea typeface="Tahoma" pitchFamily="34" charset="0"/>
              <a:cs typeface="Tahoma" pitchFamily="34" charset="0"/>
            </a:endParaRPr>
          </a:p>
          <a:p>
            <a:pPr algn="r" rtl="1"/>
            <a:endParaRPr lang="en" sz="1600" dirty="0">
              <a:latin typeface="Tahoma" pitchFamily="34" charset="0"/>
              <a:ea typeface="Tahoma" pitchFamily="34" charset="0"/>
              <a:cs typeface="Tahoma" pitchFamily="34" charset="0"/>
            </a:endParaRPr>
          </a:p>
          <a:p>
            <a:pPr algn="r" rtl="1"/>
            <a:r>
              <a:rPr lang="ar-EG" sz="1600" dirty="0">
                <a:latin typeface="Tahoma" pitchFamily="34" charset="0"/>
                <a:ea typeface="Tahoma" pitchFamily="34" charset="0"/>
                <a:cs typeface="Tahoma" pitchFamily="34" charset="0"/>
              </a:rPr>
              <a:t>بمجرد ظهور المجلدات الفرعية بطريقة عرض شجرة فسوف تتغير علامة زائد إلى علامة طرح. عند النقر على المجلد في الجزء الأيسر، فسوف ي</a:t>
            </a:r>
            <a:r>
              <a:rPr lang="ar-SA" sz="1600" dirty="0">
                <a:latin typeface="Tahoma" pitchFamily="34" charset="0"/>
                <a:ea typeface="Tahoma" pitchFamily="34" charset="0"/>
                <a:cs typeface="Tahoma" pitchFamily="34" charset="0"/>
              </a:rPr>
              <a:t>ُعر</a:t>
            </a:r>
            <a:r>
              <a:rPr lang="ar-EG" sz="1600" dirty="0">
                <a:latin typeface="Tahoma" pitchFamily="34" charset="0"/>
                <a:ea typeface="Tahoma" pitchFamily="34" charset="0"/>
                <a:cs typeface="Tahoma" pitchFamily="34" charset="0"/>
              </a:rPr>
              <a:t>ض محتويات المجلد في الجزء الأيمن.</a:t>
            </a:r>
            <a:endParaRPr lang="ar-SA" sz="1600" dirty="0">
              <a:latin typeface="Tahoma" pitchFamily="34" charset="0"/>
              <a:ea typeface="Tahoma" pitchFamily="34" charset="0"/>
              <a:cs typeface="Tahoma" pitchFamily="34" charset="0"/>
            </a:endParaRPr>
          </a:p>
          <a:p>
            <a:pPr algn="r" rtl="1"/>
            <a:endParaRPr lang="ar-EG" sz="1600" dirty="0">
              <a:latin typeface="Tahoma" pitchFamily="34" charset="0"/>
              <a:ea typeface="Tahoma" pitchFamily="34" charset="0"/>
              <a:cs typeface="Tahoma" pitchFamily="34" charset="0"/>
            </a:endParaRPr>
          </a:p>
          <a:p>
            <a:pPr algn="r" rtl="1"/>
            <a:r>
              <a:rPr lang="ar-EG" sz="1600" b="0" i="0" u="none" dirty="0">
                <a:latin typeface="Tahoma" pitchFamily="34" charset="0"/>
                <a:ea typeface="Tahoma" pitchFamily="34" charset="0"/>
                <a:cs typeface="Tahoma" pitchFamily="34" charset="0"/>
              </a:rPr>
              <a:t>لإخفاء المجلدات الفرعية، انقر على علامة ناقص بجانب المجلد.</a:t>
            </a:r>
            <a:endParaRPr lang="en" sz="1600" b="0" i="0" u="none" dirty="0">
              <a:latin typeface="Tahoma" pitchFamily="34" charset="0"/>
              <a:ea typeface="Tahoma" pitchFamily="34" charset="0"/>
              <a:cs typeface="Tahoma" pitchFamily="34" charset="0"/>
            </a:endParaRPr>
          </a:p>
          <a:p>
            <a:pPr algn="r" rtl="1"/>
            <a:endParaRPr lang="en" sz="1600" dirty="0">
              <a:latin typeface="Tahoma" pitchFamily="34" charset="0"/>
              <a:ea typeface="Tahoma" pitchFamily="34" charset="0"/>
              <a:cs typeface="Tahoma" pitchFamily="34" charset="0"/>
            </a:endParaRPr>
          </a:p>
        </p:txBody>
      </p:sp>
      <p:sp>
        <p:nvSpPr>
          <p:cNvPr id="60424" name="AutoShape 8"/>
          <p:cNvSpPr>
            <a:spLocks noChangeArrowheads="1"/>
          </p:cNvSpPr>
          <p:nvPr/>
        </p:nvSpPr>
        <p:spPr bwMode="auto">
          <a:xfrm>
            <a:off x="1475655" y="5643563"/>
            <a:ext cx="2016225" cy="665757"/>
          </a:xfrm>
          <a:prstGeom prst="wedgeRoundRectCallout">
            <a:avLst>
              <a:gd name="adj1" fmla="val -68816"/>
              <a:gd name="adj2" fmla="val -22743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EG" sz="1200" b="1" dirty="0">
                <a:latin typeface="Tahoma" pitchFamily="34" charset="0"/>
                <a:ea typeface="Tahoma" pitchFamily="34" charset="0"/>
                <a:cs typeface="Tahoma" pitchFamily="34" charset="0"/>
              </a:rPr>
              <a:t>افتح المجلد بأيقونة السهم</a:t>
            </a:r>
            <a:endParaRPr lang="en" sz="1200" b="1" dirty="0">
              <a:latin typeface="Tahoma" pitchFamily="34" charset="0"/>
              <a:ea typeface="Tahoma" pitchFamily="34" charset="0"/>
              <a:cs typeface="Tahoma" pitchFamily="34" charset="0"/>
            </a:endParaRPr>
          </a:p>
        </p:txBody>
      </p:sp>
      <p:sp>
        <p:nvSpPr>
          <p:cNvPr id="60425" name="AutoShape 9"/>
          <p:cNvSpPr>
            <a:spLocks noChangeArrowheads="1"/>
          </p:cNvSpPr>
          <p:nvPr/>
        </p:nvSpPr>
        <p:spPr bwMode="auto">
          <a:xfrm>
            <a:off x="-36512" y="4149081"/>
            <a:ext cx="216024" cy="147428"/>
          </a:xfrm>
          <a:prstGeom prst="rightArrow">
            <a:avLst>
              <a:gd name="adj1" fmla="val 50000"/>
              <a:gd name="adj2" fmla="val 62088"/>
            </a:avLst>
          </a:prstGeom>
          <a:solidFill>
            <a:schemeClr val="accent1"/>
          </a:solidFill>
          <a:ln w="9525" algn="ctr">
            <a:solidFill>
              <a:schemeClr val="tx1"/>
            </a:solidFill>
            <a:miter lim="800000"/>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36512" y="3853596"/>
            <a:ext cx="144563" cy="151468"/>
          </a:xfrm>
          <a:prstGeom prst="rightArrow">
            <a:avLst>
              <a:gd name="adj1" fmla="val 50000"/>
              <a:gd name="adj2" fmla="val 49185"/>
            </a:avLst>
          </a:prstGeom>
          <a:solidFill>
            <a:schemeClr val="accent1"/>
          </a:solidFill>
          <a:ln w="9525" algn="ctr">
            <a:solidFill>
              <a:schemeClr val="tx1"/>
            </a:solidFill>
            <a:miter lim="800000"/>
            <a:headEnd/>
            <a:tailEnd/>
          </a:ln>
        </p:spPr>
        <p:txBody>
          <a:bodyPr wrap="square" anchor="ctr">
            <a:spAutoFit/>
          </a:bodyPr>
          <a:lstStyle/>
          <a:p>
            <a:pPr algn="r" rtl="1"/>
            <a:endParaRPr lang="en">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1259632" y="3644903"/>
            <a:ext cx="3560763" cy="2808290"/>
            <a:chOff x="3309" y="2296"/>
            <a:chExt cx="2243" cy="1769"/>
          </a:xfrm>
        </p:grpSpPr>
        <p:sp>
          <p:nvSpPr>
            <p:cNvPr id="73738" name="AutoShape 11"/>
            <p:cNvSpPr>
              <a:spLocks noChangeArrowheads="1"/>
            </p:cNvSpPr>
            <p:nvPr/>
          </p:nvSpPr>
          <p:spPr bwMode="auto">
            <a:xfrm>
              <a:off x="3309" y="229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pPr algn="r" rtl="1"/>
              <a:endParaRPr lang="en">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771" cy="499"/>
            </a:xfrm>
            <a:prstGeom prst="wedgeRoundRectCallout">
              <a:avLst>
                <a:gd name="adj1" fmla="val -28921"/>
                <a:gd name="adj2" fmla="val -24706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r" rtl="1"/>
              <a:r>
                <a:rPr lang="ar-EG" sz="1200" b="1" dirty="0">
                  <a:latin typeface="Tahoma" pitchFamily="34" charset="0"/>
                  <a:ea typeface="Tahoma" pitchFamily="34" charset="0"/>
                  <a:cs typeface="Tahoma" pitchFamily="34" charset="0"/>
                </a:rPr>
                <a:t>محتويات المجلد المفتوح</a:t>
              </a:r>
              <a:endParaRPr lang="en" sz="1200" b="1" i="0" u="none"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76804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856041" cy="230425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r" rtl="1" eaLnBrk="1" hangingPunct="1"/>
            <a:br>
              <a:rPr lang="en" sz="2000" b="1" dirty="0">
                <a:latin typeface="Tahoma" pitchFamily="34" charset="0"/>
                <a:ea typeface="Tahoma" pitchFamily="34" charset="0"/>
                <a:cs typeface="Tahoma" pitchFamily="34" charset="0"/>
              </a:rPr>
            </a:br>
            <a:br>
              <a:rPr lang="en" sz="2000" b="1" dirty="0">
                <a:latin typeface="Tahoma" pitchFamily="34" charset="0"/>
                <a:ea typeface="Tahoma" pitchFamily="34" charset="0"/>
                <a:cs typeface="Tahoma" pitchFamily="34" charset="0"/>
              </a:rPr>
            </a:br>
            <a:br>
              <a:rPr lang="en" sz="2700" dirty="0">
                <a:latin typeface="Tahoma" pitchFamily="34" charset="0"/>
                <a:ea typeface="Tahoma" pitchFamily="34" charset="0"/>
                <a:cs typeface="Tahoma" pitchFamily="34" charset="0"/>
              </a:rPr>
            </a:br>
            <a:r>
              <a:rPr lang="ar-EG" sz="2700" dirty="0">
                <a:latin typeface="Tahoma" pitchFamily="34" charset="0"/>
                <a:ea typeface="Tahoma" pitchFamily="34" charset="0"/>
                <a:cs typeface="Tahoma" pitchFamily="34" charset="0"/>
              </a:rPr>
              <a:t>من الممكن أداء كافة العمليات التي تم مناقشتها أعلاه من الجزء الأيمن. يمكنك أيضًا الحذف وإعادة التسمية والقص واللصق</a:t>
            </a:r>
            <a:r>
              <a:rPr lang="ar-SA" sz="2700" dirty="0">
                <a:latin typeface="Tahoma" pitchFamily="34" charset="0"/>
                <a:ea typeface="Tahoma" pitchFamily="34" charset="0"/>
                <a:cs typeface="Tahoma" pitchFamily="34" charset="0"/>
              </a:rPr>
              <a:t> وغيره</a:t>
            </a:r>
            <a:r>
              <a:rPr lang="ar-EG" sz="2700" dirty="0">
                <a:latin typeface="Tahoma" pitchFamily="34" charset="0"/>
                <a:ea typeface="Tahoma" pitchFamily="34" charset="0"/>
                <a:cs typeface="Tahoma" pitchFamily="34" charset="0"/>
              </a:rPr>
              <a:t> من شريط الأدوات (انظر الصورة).</a:t>
            </a:r>
            <a:br>
              <a:rPr lang="ar-SA" sz="2700" dirty="0">
                <a:latin typeface="Tahoma" pitchFamily="34" charset="0"/>
                <a:ea typeface="Tahoma" pitchFamily="34" charset="0"/>
                <a:cs typeface="Tahoma" pitchFamily="34" charset="0"/>
              </a:rPr>
            </a:br>
            <a:br>
              <a:rPr lang="ar-EG" sz="2700" dirty="0">
                <a:latin typeface="Tahoma" pitchFamily="34" charset="0"/>
                <a:ea typeface="Tahoma" pitchFamily="34" charset="0"/>
                <a:cs typeface="Tahoma" pitchFamily="34" charset="0"/>
              </a:rPr>
            </a:br>
            <a:r>
              <a:rPr lang="ar-EG" sz="2700" dirty="0">
                <a:latin typeface="Tahoma" pitchFamily="34" charset="0"/>
                <a:ea typeface="Tahoma" pitchFamily="34" charset="0"/>
                <a:cs typeface="Tahoma" pitchFamily="34" charset="0"/>
              </a:rPr>
              <a:t>يمكنك أيضًا التحكم بكيفية عرض المحتويات (صور مصغرة، تجريد، أيقونات، قائمة، قائمة مفصلة). يمكنك أيضًا البحث عن ملف محدد.</a:t>
            </a:r>
            <a:br>
              <a:rPr lang="en" sz="2700" dirty="0">
                <a:latin typeface="Tahoma" pitchFamily="34" charset="0"/>
                <a:ea typeface="Tahoma" pitchFamily="34" charset="0"/>
                <a:cs typeface="Tahoma" pitchFamily="34" charset="0"/>
              </a:rPr>
            </a:br>
            <a:br>
              <a:rPr lang="en" sz="2700" dirty="0">
                <a:latin typeface="Tahoma" pitchFamily="34" charset="0"/>
                <a:ea typeface="Tahoma" pitchFamily="34" charset="0"/>
                <a:cs typeface="Tahoma" pitchFamily="34" charset="0"/>
              </a:rPr>
            </a:br>
            <a:br>
              <a:rPr lang="en" sz="2000" dirty="0">
                <a:latin typeface="Tahoma" pitchFamily="34" charset="0"/>
                <a:ea typeface="Tahoma" pitchFamily="34" charset="0"/>
                <a:cs typeface="Tahoma" pitchFamily="34" charset="0"/>
              </a:rPr>
            </a:br>
            <a:endParaRPr lang="en" sz="20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683568" y="3356992"/>
            <a:ext cx="7743775" cy="2662521"/>
          </a:xfrm>
          <a:prstGeom prst="rect">
            <a:avLst/>
          </a:prstGeom>
          <a:noFill/>
          <a:ln w="9525">
            <a:noFill/>
            <a:miter lim="800000"/>
            <a:headEnd/>
            <a:tailEnd/>
          </a:ln>
        </p:spPr>
      </p:pic>
      <p:sp>
        <p:nvSpPr>
          <p:cNvPr id="61446" name="AutoShape 6"/>
          <p:cNvSpPr>
            <a:spLocks noChangeArrowheads="1"/>
          </p:cNvSpPr>
          <p:nvPr/>
        </p:nvSpPr>
        <p:spPr bwMode="auto">
          <a:xfrm>
            <a:off x="6588224" y="3573016"/>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SA" sz="1200" b="1" i="0" u="none" dirty="0">
                <a:latin typeface="Tahoma" pitchFamily="34" charset="0"/>
                <a:ea typeface="Tahoma" pitchFamily="34" charset="0"/>
                <a:cs typeface="Tahoma" pitchFamily="34" charset="0"/>
              </a:rPr>
              <a:t>اختيار وضع العرض</a:t>
            </a:r>
            <a:endParaRPr lang="en" sz="1200" b="1" i="0" u="none" dirty="0">
              <a:latin typeface="Tahoma" pitchFamily="34" charset="0"/>
              <a:ea typeface="Tahoma" pitchFamily="34" charset="0"/>
              <a:cs typeface="Tahoma" pitchFamily="34" charset="0"/>
            </a:endParaRPr>
          </a:p>
        </p:txBody>
      </p:sp>
      <p:sp>
        <p:nvSpPr>
          <p:cNvPr id="61447" name="AutoShape 7"/>
          <p:cNvSpPr>
            <a:spLocks noChangeArrowheads="1"/>
          </p:cNvSpPr>
          <p:nvPr/>
        </p:nvSpPr>
        <p:spPr bwMode="auto">
          <a:xfrm>
            <a:off x="5580112" y="364502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SA" sz="1200" b="1" i="0" u="none" dirty="0">
                <a:latin typeface="Tahoma" pitchFamily="34" charset="0"/>
                <a:ea typeface="Tahoma" pitchFamily="34" charset="0"/>
                <a:cs typeface="Tahoma" pitchFamily="34" charset="0"/>
              </a:rPr>
              <a:t>حذف</a:t>
            </a:r>
            <a:endParaRPr lang="en" sz="1200" b="1" i="0" u="none" dirty="0">
              <a:latin typeface="Tahoma" pitchFamily="34" charset="0"/>
              <a:ea typeface="Tahoma" pitchFamily="34" charset="0"/>
              <a:cs typeface="Tahoma" pitchFamily="34" charset="0"/>
            </a:endParaRPr>
          </a:p>
        </p:txBody>
      </p:sp>
      <p:sp>
        <p:nvSpPr>
          <p:cNvPr id="61448" name="AutoShape 8"/>
          <p:cNvSpPr>
            <a:spLocks noChangeArrowheads="1"/>
          </p:cNvSpPr>
          <p:nvPr/>
        </p:nvSpPr>
        <p:spPr bwMode="auto">
          <a:xfrm>
            <a:off x="4427984" y="3429000"/>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rtl="1"/>
            <a:r>
              <a:rPr lang="ar-SA" sz="1200" b="1" i="0" u="none" dirty="0">
                <a:latin typeface="Tahoma" pitchFamily="34" charset="0"/>
                <a:ea typeface="Tahoma" pitchFamily="34" charset="0"/>
                <a:cs typeface="Tahoma" pitchFamily="34" charset="0"/>
              </a:rPr>
              <a:t>إرسال إلى</a:t>
            </a:r>
            <a:endParaRPr lang="en" sz="1200" b="1" i="0" u="none" dirty="0">
              <a:latin typeface="Tahoma" pitchFamily="34" charset="0"/>
              <a:ea typeface="Tahoma" pitchFamily="34" charset="0"/>
              <a:cs typeface="Tahoma" pitchFamily="34" charset="0"/>
            </a:endParaRPr>
          </a:p>
        </p:txBody>
      </p:sp>
      <p:sp>
        <p:nvSpPr>
          <p:cNvPr id="3" name="Oval 2"/>
          <p:cNvSpPr/>
          <p:nvPr/>
        </p:nvSpPr>
        <p:spPr>
          <a:xfrm>
            <a:off x="3275856" y="3645024"/>
            <a:ext cx="792162"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61329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428625"/>
            <a:ext cx="9144000" cy="785813"/>
          </a:xfrm>
        </p:spPr>
        <p:txBody>
          <a:bodyPr>
            <a:noAutofit/>
          </a:bodyPr>
          <a:lstStyle/>
          <a:p>
            <a:pPr algn="ctr" rtl="1" eaLnBrk="1" hangingPunct="1"/>
            <a:r>
              <a:rPr lang="ar-SY" sz="4000" b="1" dirty="0">
                <a:solidFill>
                  <a:schemeClr val="hlink"/>
                </a:solidFill>
              </a:rPr>
              <a:t>الفتح في نظام  الويندو</a:t>
            </a:r>
            <a:r>
              <a:rPr lang="ar-IQ" sz="4000" b="1" dirty="0">
                <a:solidFill>
                  <a:schemeClr val="hlink"/>
                </a:solidFill>
              </a:rPr>
              <a:t>ز  </a:t>
            </a:r>
            <a:r>
              <a:rPr lang="sv-SE" sz="4000" b="1" dirty="0">
                <a:solidFill>
                  <a:schemeClr val="hlink"/>
                </a:solidFill>
              </a:rPr>
              <a:t>Öppna i WINDOWS</a:t>
            </a:r>
            <a:r>
              <a:rPr lang="ar-IQ" sz="4000" b="1" dirty="0">
                <a:solidFill>
                  <a:srgbClr val="00B050"/>
                </a:solidFill>
              </a:rPr>
              <a:t>  </a:t>
            </a:r>
            <a:endParaRPr lang="sv-SE" sz="4000" dirty="0">
              <a:solidFill>
                <a:srgbClr val="00B050"/>
              </a:solidFill>
            </a:endParaRPr>
          </a:p>
        </p:txBody>
      </p:sp>
      <p:pic>
        <p:nvPicPr>
          <p:cNvPr id="59395" name="Picture 2"/>
          <p:cNvPicPr>
            <a:picLocks noChangeAspect="1" noChangeArrowheads="1"/>
          </p:cNvPicPr>
          <p:nvPr/>
        </p:nvPicPr>
        <p:blipFill>
          <a:blip r:embed="rId2" cstate="print"/>
          <a:srcRect/>
          <a:stretch>
            <a:fillRect/>
          </a:stretch>
        </p:blipFill>
        <p:spPr bwMode="auto">
          <a:xfrm>
            <a:off x="428596" y="2428868"/>
            <a:ext cx="5724525" cy="4214812"/>
          </a:xfrm>
          <a:prstGeom prst="rect">
            <a:avLst/>
          </a:prstGeom>
          <a:noFill/>
          <a:ln w="9525">
            <a:noFill/>
            <a:miter lim="800000"/>
            <a:headEnd/>
            <a:tailEnd/>
          </a:ln>
        </p:spPr>
      </p:pic>
      <p:sp>
        <p:nvSpPr>
          <p:cNvPr id="59396" name="Rectangle 1"/>
          <p:cNvSpPr>
            <a:spLocks noChangeArrowheads="1"/>
          </p:cNvSpPr>
          <p:nvPr/>
        </p:nvSpPr>
        <p:spPr bwMode="auto">
          <a:xfrm>
            <a:off x="285720" y="1357298"/>
            <a:ext cx="8572530" cy="923925"/>
          </a:xfrm>
          <a:prstGeom prst="rect">
            <a:avLst/>
          </a:prstGeom>
          <a:noFill/>
          <a:ln w="9525" algn="ctr">
            <a:noFill/>
            <a:miter lim="800000"/>
            <a:headEnd/>
            <a:tailEnd/>
          </a:ln>
        </p:spPr>
        <p:txBody>
          <a:bodyPr wrap="square" anchor="ctr">
            <a:spAutoFit/>
          </a:bodyPr>
          <a:lstStyle/>
          <a:p>
            <a:pPr algn="r" rtl="1" eaLnBrk="0" hangingPunct="0"/>
            <a:r>
              <a:rPr lang="ar-SY" sz="1800" b="1" dirty="0"/>
              <a:t>في كل برنامج يوجد في قائمة </a:t>
            </a:r>
            <a:r>
              <a:rPr lang="ar-IQ" sz="1800" b="1" dirty="0"/>
              <a:t> ال</a:t>
            </a:r>
            <a:r>
              <a:rPr lang="ar-SY" sz="1800" b="1" dirty="0"/>
              <a:t>ملف</a:t>
            </a:r>
            <a:r>
              <a:rPr lang="sv-SE" sz="1800" b="1" dirty="0"/>
              <a:t> Arkiv </a:t>
            </a:r>
            <a:r>
              <a:rPr lang="ar-SY" sz="1800" b="1" dirty="0"/>
              <a:t> الأمر ( </a:t>
            </a:r>
            <a:r>
              <a:rPr lang="ar-IQ" sz="1800" b="1" dirty="0"/>
              <a:t>إ</a:t>
            </a:r>
            <a:r>
              <a:rPr lang="ar-SY" sz="1800" b="1" dirty="0"/>
              <a:t>فتح    </a:t>
            </a:r>
            <a:r>
              <a:rPr lang="sv-SE" sz="1800" b="1" dirty="0"/>
              <a:t>öppna</a:t>
            </a:r>
            <a:r>
              <a:rPr lang="ar-SY" sz="1800" b="1" dirty="0"/>
              <a:t>)</a:t>
            </a:r>
            <a:r>
              <a:rPr lang="sv-SE" sz="1800" b="1" dirty="0"/>
              <a:t>. </a:t>
            </a:r>
            <a:br>
              <a:rPr lang="sv-SE" sz="1800" b="1" dirty="0"/>
            </a:br>
            <a:br>
              <a:rPr lang="sv-SE" sz="1800" b="1" dirty="0"/>
            </a:br>
            <a:r>
              <a:rPr lang="ar-SY" sz="1800" b="1" dirty="0"/>
              <a:t>وعند نقره يظهر لنا مربع حوار( </a:t>
            </a:r>
            <a:r>
              <a:rPr lang="ar-IQ" sz="1800" b="1" dirty="0"/>
              <a:t>إ</a:t>
            </a:r>
            <a:r>
              <a:rPr lang="ar-SY" sz="1800" b="1" dirty="0"/>
              <a:t>فتح) حدد منه المكان الموجود فيه الملف ثم ننقر مرتين على الملف لفتحه</a:t>
            </a:r>
            <a:r>
              <a:rPr lang="sv-SE" sz="1800" b="1" dirty="0"/>
              <a:t> . </a:t>
            </a:r>
          </a:p>
        </p:txBody>
      </p:sp>
      <p:sp>
        <p:nvSpPr>
          <p:cNvPr id="59397" name="Rectangle 2"/>
          <p:cNvSpPr>
            <a:spLocks noChangeArrowheads="1"/>
          </p:cNvSpPr>
          <p:nvPr/>
        </p:nvSpPr>
        <p:spPr bwMode="auto">
          <a:xfrm>
            <a:off x="6286512" y="3786190"/>
            <a:ext cx="2500312" cy="1754326"/>
          </a:xfrm>
          <a:prstGeom prst="rect">
            <a:avLst/>
          </a:prstGeom>
          <a:noFill/>
          <a:ln w="9525" algn="ctr">
            <a:noFill/>
            <a:miter lim="800000"/>
            <a:headEnd/>
            <a:tailEnd/>
          </a:ln>
        </p:spPr>
        <p:txBody>
          <a:bodyPr anchor="ctr">
            <a:spAutoFit/>
          </a:bodyPr>
          <a:lstStyle/>
          <a:p>
            <a:pPr algn="r" rtl="1" eaLnBrk="0" hangingPunct="0">
              <a:buFont typeface="Wingdings" pitchFamily="2" charset="2"/>
              <a:buChar char="Ø"/>
            </a:pPr>
            <a:r>
              <a:rPr lang="ar-IQ" sz="1800" b="1" dirty="0"/>
              <a:t>وكل برنامج سيفتح فقط الفايلات المتوافقة معه فمثلا برنامج الورد فقط يفتح الفايلات الخاصة ببرنامج الوورد .</a:t>
            </a:r>
            <a:br>
              <a:rPr lang="sv-SE" sz="1800" b="1" dirty="0"/>
            </a:br>
            <a:r>
              <a:rPr lang="ar-SY" sz="1800" b="1" dirty="0"/>
              <a:t>وهذه الطريقة تطبق في جميع البرامج.</a:t>
            </a:r>
          </a:p>
        </p:txBody>
      </p:sp>
      <p:sp>
        <p:nvSpPr>
          <p:cNvPr id="59399" name="AutoShape 7"/>
          <p:cNvSpPr>
            <a:spLocks noChangeArrowheads="1"/>
          </p:cNvSpPr>
          <p:nvPr/>
        </p:nvSpPr>
        <p:spPr bwMode="auto">
          <a:xfrm>
            <a:off x="2555846" y="3359143"/>
            <a:ext cx="936625" cy="360362"/>
          </a:xfrm>
          <a:prstGeom prst="wedgeRoundRectCallout">
            <a:avLst>
              <a:gd name="adj1" fmla="val -96778"/>
              <a:gd name="adj2" fmla="val -183481"/>
              <a:gd name="adj3" fmla="val 16667"/>
            </a:avLst>
          </a:prstGeom>
          <a:solidFill>
            <a:schemeClr val="accent1"/>
          </a:solidFill>
          <a:ln w="9525" algn="ctr">
            <a:solidFill>
              <a:schemeClr val="tx1"/>
            </a:solidFill>
            <a:miter lim="800000"/>
            <a:headEnd/>
            <a:tailEnd/>
          </a:ln>
        </p:spPr>
        <p:txBody>
          <a:bodyPr anchor="ctr"/>
          <a:lstStyle/>
          <a:p>
            <a:pPr algn="ctr"/>
            <a:r>
              <a:rPr lang="ar-IQ" sz="1200" b="1"/>
              <a:t> نختار مكان تواجد الفايل</a:t>
            </a:r>
            <a:endParaRPr lang="sv-SE" sz="1200" b="1"/>
          </a:p>
        </p:txBody>
      </p:sp>
      <p:sp>
        <p:nvSpPr>
          <p:cNvPr id="59400" name="AutoShape 8"/>
          <p:cNvSpPr>
            <a:spLocks noChangeArrowheads="1"/>
          </p:cNvSpPr>
          <p:nvPr/>
        </p:nvSpPr>
        <p:spPr bwMode="auto">
          <a:xfrm>
            <a:off x="3132108" y="4078280"/>
            <a:ext cx="1655763" cy="576263"/>
          </a:xfrm>
          <a:prstGeom prst="wedgeRoundRectCallout">
            <a:avLst>
              <a:gd name="adj1" fmla="val -103306"/>
              <a:gd name="adj2" fmla="val -46694"/>
              <a:gd name="adj3" fmla="val 16667"/>
            </a:avLst>
          </a:prstGeom>
          <a:solidFill>
            <a:schemeClr val="accent1"/>
          </a:solidFill>
          <a:ln w="9525" algn="ctr">
            <a:solidFill>
              <a:schemeClr val="tx1"/>
            </a:solidFill>
            <a:miter lim="800000"/>
            <a:headEnd/>
            <a:tailEnd/>
          </a:ln>
        </p:spPr>
        <p:txBody>
          <a:bodyPr anchor="ctr"/>
          <a:lstStyle/>
          <a:p>
            <a:pPr algn="ctr"/>
            <a:r>
              <a:rPr lang="ar-IQ" sz="1200" b="1"/>
              <a:t>نؤشر الفايل المراد فتحه بالنقر عليه مرة واحدة بزر الفأرة الأيسر</a:t>
            </a:r>
            <a:endParaRPr lang="sv-SE" sz="1200" b="1"/>
          </a:p>
        </p:txBody>
      </p:sp>
      <p:sp>
        <p:nvSpPr>
          <p:cNvPr id="59401" name="AutoShape 9"/>
          <p:cNvSpPr>
            <a:spLocks noChangeArrowheads="1"/>
          </p:cNvSpPr>
          <p:nvPr/>
        </p:nvSpPr>
        <p:spPr bwMode="auto">
          <a:xfrm>
            <a:off x="3636933" y="5159368"/>
            <a:ext cx="1871663" cy="576262"/>
          </a:xfrm>
          <a:prstGeom prst="wedgeRoundRectCallout">
            <a:avLst>
              <a:gd name="adj1" fmla="val 48472"/>
              <a:gd name="adj2" fmla="val 122176"/>
              <a:gd name="adj3" fmla="val 16667"/>
            </a:avLst>
          </a:prstGeom>
          <a:solidFill>
            <a:schemeClr val="accent1"/>
          </a:solidFill>
          <a:ln w="9525" algn="ctr">
            <a:solidFill>
              <a:schemeClr val="tx1"/>
            </a:solidFill>
            <a:miter lim="800000"/>
            <a:headEnd/>
            <a:tailEnd/>
          </a:ln>
        </p:spPr>
        <p:txBody>
          <a:bodyPr anchor="ctr"/>
          <a:lstStyle/>
          <a:p>
            <a:pPr algn="ctr"/>
            <a:r>
              <a:rPr lang="ar-IQ" sz="1200" b="1"/>
              <a:t>بعد اختيار الفايل نضغط على فتح</a:t>
            </a:r>
            <a:endParaRPr lang="sv-SE"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428625"/>
            <a:ext cx="9144000" cy="769938"/>
          </a:xfrm>
        </p:spPr>
        <p:txBody>
          <a:bodyPr>
            <a:normAutofit/>
          </a:bodyPr>
          <a:lstStyle/>
          <a:p>
            <a:pPr algn="ctr" rtl="1" eaLnBrk="1" hangingPunct="1"/>
            <a:r>
              <a:rPr lang="ar-SA" sz="3600" b="1" dirty="0">
                <a:solidFill>
                  <a:schemeClr val="hlink"/>
                </a:solidFill>
              </a:rPr>
              <a:t>المستكشف </a:t>
            </a:r>
            <a:r>
              <a:rPr lang="ar-IQ" sz="3600" b="1" dirty="0">
                <a:solidFill>
                  <a:schemeClr val="hlink"/>
                </a:solidFill>
              </a:rPr>
              <a:t>في نظام الوندوز</a:t>
            </a:r>
            <a:r>
              <a:rPr lang="en-US" sz="3600" b="1" dirty="0">
                <a:solidFill>
                  <a:schemeClr val="hlink"/>
                </a:solidFill>
              </a:rPr>
              <a:t>  </a:t>
            </a:r>
            <a:r>
              <a:rPr lang="en-US" sz="3600" b="1" dirty="0" err="1">
                <a:solidFill>
                  <a:schemeClr val="hlink"/>
                </a:solidFill>
              </a:rPr>
              <a:t>Utfo</a:t>
            </a:r>
            <a:r>
              <a:rPr lang="sv-SE" sz="3600" b="1" dirty="0">
                <a:solidFill>
                  <a:schemeClr val="hlink"/>
                </a:solidFill>
              </a:rPr>
              <a:t>rska i Windows</a:t>
            </a:r>
            <a:endParaRPr lang="sv-SE" sz="3600" dirty="0">
              <a:solidFill>
                <a:schemeClr val="hlink"/>
              </a:solidFill>
            </a:endParaRPr>
          </a:p>
        </p:txBody>
      </p:sp>
      <p:sp>
        <p:nvSpPr>
          <p:cNvPr id="60419" name="Rectangle 2"/>
          <p:cNvSpPr>
            <a:spLocks noChangeArrowheads="1"/>
          </p:cNvSpPr>
          <p:nvPr/>
        </p:nvSpPr>
        <p:spPr bwMode="auto">
          <a:xfrm>
            <a:off x="4572000" y="1428736"/>
            <a:ext cx="4286250" cy="1077218"/>
          </a:xfrm>
          <a:prstGeom prst="rect">
            <a:avLst/>
          </a:prstGeom>
          <a:noFill/>
          <a:ln w="9525">
            <a:noFill/>
            <a:miter lim="800000"/>
            <a:headEnd/>
            <a:tailEnd/>
          </a:ln>
        </p:spPr>
        <p:txBody>
          <a:bodyPr>
            <a:spAutoFit/>
          </a:bodyPr>
          <a:lstStyle/>
          <a:p>
            <a:pPr algn="r" rtl="1"/>
            <a:r>
              <a:rPr lang="ar-SY" dirty="0"/>
              <a:t>يمكن فتح المستكشف من خلال النقر اليمني على زر </a:t>
            </a:r>
            <a:r>
              <a:rPr lang="ar-SY" sz="2400" b="1" dirty="0"/>
              <a:t>ابدأ</a:t>
            </a:r>
            <a:r>
              <a:rPr lang="ar-SY" dirty="0"/>
              <a:t> </a:t>
            </a:r>
            <a:r>
              <a:rPr lang="en-US" dirty="0"/>
              <a:t>Start </a:t>
            </a:r>
            <a:r>
              <a:rPr lang="en-US" dirty="0" err="1"/>
              <a:t>knappen</a:t>
            </a:r>
            <a:r>
              <a:rPr lang="en-US" dirty="0"/>
              <a:t> </a:t>
            </a:r>
            <a:r>
              <a:rPr lang="ar-SY" dirty="0"/>
              <a:t> واختيار المستكشف </a:t>
            </a:r>
            <a:r>
              <a:rPr lang="sv-SE" dirty="0"/>
              <a:t>Utforska </a:t>
            </a:r>
          </a:p>
        </p:txBody>
      </p:sp>
      <p:pic>
        <p:nvPicPr>
          <p:cNvPr id="60420" name="Picture 3"/>
          <p:cNvPicPr>
            <a:picLocks noChangeAspect="1" noChangeArrowheads="1"/>
          </p:cNvPicPr>
          <p:nvPr/>
        </p:nvPicPr>
        <p:blipFill>
          <a:blip r:embed="rId2" cstate="print"/>
          <a:srcRect/>
          <a:stretch>
            <a:fillRect/>
          </a:stretch>
        </p:blipFill>
        <p:spPr bwMode="auto">
          <a:xfrm>
            <a:off x="1214414" y="1214422"/>
            <a:ext cx="2019300" cy="1304925"/>
          </a:xfrm>
          <a:prstGeom prst="rect">
            <a:avLst/>
          </a:prstGeom>
          <a:noFill/>
          <a:ln w="9525">
            <a:noFill/>
            <a:miter lim="800000"/>
            <a:headEnd/>
            <a:tailEnd/>
          </a:ln>
        </p:spPr>
      </p:pic>
      <p:pic>
        <p:nvPicPr>
          <p:cNvPr id="60421" name="Picture 4"/>
          <p:cNvPicPr>
            <a:picLocks noChangeAspect="1" noChangeArrowheads="1"/>
          </p:cNvPicPr>
          <p:nvPr/>
        </p:nvPicPr>
        <p:blipFill>
          <a:blip r:embed="rId3" cstate="print"/>
          <a:srcRect/>
          <a:stretch>
            <a:fillRect/>
          </a:stretch>
        </p:blipFill>
        <p:spPr bwMode="auto">
          <a:xfrm>
            <a:off x="4357688" y="2786063"/>
            <a:ext cx="4786312" cy="4071937"/>
          </a:xfrm>
          <a:prstGeom prst="rect">
            <a:avLst/>
          </a:prstGeom>
          <a:noFill/>
          <a:ln w="9525">
            <a:noFill/>
            <a:miter lim="800000"/>
            <a:headEnd/>
            <a:tailEnd/>
          </a:ln>
        </p:spPr>
      </p:pic>
      <p:sp>
        <p:nvSpPr>
          <p:cNvPr id="60422" name="Rectangle 5"/>
          <p:cNvSpPr>
            <a:spLocks noChangeArrowheads="1"/>
          </p:cNvSpPr>
          <p:nvPr/>
        </p:nvSpPr>
        <p:spPr bwMode="auto">
          <a:xfrm>
            <a:off x="214282" y="2714620"/>
            <a:ext cx="4000531" cy="4031873"/>
          </a:xfrm>
          <a:prstGeom prst="rect">
            <a:avLst/>
          </a:prstGeom>
          <a:noFill/>
          <a:ln w="9525">
            <a:noFill/>
            <a:miter lim="800000"/>
            <a:headEnd/>
            <a:tailEnd/>
          </a:ln>
        </p:spPr>
        <p:txBody>
          <a:bodyPr wrap="square">
            <a:spAutoFit/>
          </a:bodyPr>
          <a:lstStyle/>
          <a:p>
            <a:pPr algn="r" rtl="1"/>
            <a:r>
              <a:rPr lang="ar-SY" sz="1600" b="1" dirty="0"/>
              <a:t>فتظهر نافذة  مكونة من نافذتين يمينية ويسارية.  في النافذة يتم فيها عرض محتويات الحاسب من خلال بنية شجرية ( مثل شجرة العائلة ) حيث يظهر فيها في البداية الأقراص وكل منها بجانيه إشارة </a:t>
            </a:r>
            <a:r>
              <a:rPr lang="sv-SE" sz="1600" b="1" dirty="0"/>
              <a:t>(+) </a:t>
            </a:r>
            <a:r>
              <a:rPr lang="ar-SY" sz="1600" b="1" dirty="0"/>
              <a:t>تدل على أن هذا القرص يحوي مجلدات أخرى تتفرع منه وهكذا كل مجلد بجانبه إشارة ( +) يكون حاويا على مجلدات فرعية . وبالنقر على تلك الإشارة </a:t>
            </a:r>
            <a:r>
              <a:rPr lang="sv-SE" sz="1600" b="1" dirty="0"/>
              <a:t>(+) </a:t>
            </a:r>
            <a:r>
              <a:rPr lang="ar-SY" sz="1600" b="1" dirty="0"/>
              <a:t>تظهر تلك المجلدات أسفله وتتحول إشارة (+) إلى إشارة ( - ) وبالنقر مرة أخرى على إشارة (-) تختفي المجلدات وتتحول إلى الإشارة</a:t>
            </a:r>
            <a:r>
              <a:rPr lang="sv-SE" sz="1600" b="1" dirty="0"/>
              <a:t> (+) . </a:t>
            </a:r>
            <a:br>
              <a:rPr lang="sv-SE" sz="1600" b="1" dirty="0"/>
            </a:br>
            <a:r>
              <a:rPr lang="sv-SE" sz="1600" b="1" dirty="0"/>
              <a:t>* </a:t>
            </a:r>
            <a:r>
              <a:rPr lang="ar-SY" sz="1600" b="1" dirty="0"/>
              <a:t>اليسارية </a:t>
            </a:r>
            <a:br>
              <a:rPr lang="sv-SE" sz="1600" b="1" dirty="0"/>
            </a:br>
            <a:r>
              <a:rPr lang="ar-SY" sz="1600" b="1" dirty="0"/>
              <a:t>عند النقر على أي مجلد وليس على إشارة (+) بجانبه ، فإن النافذة اليسارية تعرض محتويات هذا المجلد الذي تم نقره . </a:t>
            </a:r>
            <a:br>
              <a:rPr lang="sv-SE" sz="1600" b="1" dirty="0"/>
            </a:br>
            <a:r>
              <a:rPr lang="ar-SY" sz="1600" b="1" dirty="0"/>
              <a:t>ويفيد المستكشف أيضا بأنه لا يحتاج إلى فتح الكثير من النوافذ دائما نافذة واحدة. </a:t>
            </a:r>
            <a:endParaRPr lang="sv-SE" sz="1600" b="1" dirty="0"/>
          </a:p>
        </p:txBody>
      </p:sp>
      <p:sp>
        <p:nvSpPr>
          <p:cNvPr id="60424" name="AutoShape 8"/>
          <p:cNvSpPr>
            <a:spLocks noChangeArrowheads="1"/>
          </p:cNvSpPr>
          <p:nvPr/>
        </p:nvSpPr>
        <p:spPr bwMode="auto">
          <a:xfrm>
            <a:off x="6011863" y="5589588"/>
            <a:ext cx="1584325" cy="431800"/>
          </a:xfrm>
          <a:prstGeom prst="wedgeRoundRectCallout">
            <a:avLst>
              <a:gd name="adj1" fmla="val -103708"/>
              <a:gd name="adj2" fmla="val -91176"/>
              <a:gd name="adj3" fmla="val 16667"/>
            </a:avLst>
          </a:prstGeom>
          <a:solidFill>
            <a:schemeClr val="accent1"/>
          </a:solidFill>
          <a:ln w="9525" algn="ctr">
            <a:solidFill>
              <a:schemeClr val="tx1"/>
            </a:solidFill>
            <a:miter lim="800000"/>
            <a:headEnd/>
            <a:tailEnd/>
          </a:ln>
        </p:spPr>
        <p:txBody>
          <a:bodyPr anchor="ctr"/>
          <a:lstStyle/>
          <a:p>
            <a:pPr algn="ctr"/>
            <a:r>
              <a:rPr lang="ar-IQ" sz="1200" b="1"/>
              <a:t>المجلد المفتوح يكون مظلل وامامه اشارة (-)</a:t>
            </a:r>
            <a:endParaRPr lang="sv-SE" sz="1200" b="1"/>
          </a:p>
        </p:txBody>
      </p:sp>
      <p:sp>
        <p:nvSpPr>
          <p:cNvPr id="60425" name="AutoShape 9"/>
          <p:cNvSpPr>
            <a:spLocks noChangeArrowheads="1"/>
          </p:cNvSpPr>
          <p:nvPr/>
        </p:nvSpPr>
        <p:spPr bwMode="auto">
          <a:xfrm>
            <a:off x="4284663" y="4868863"/>
            <a:ext cx="358775" cy="144462"/>
          </a:xfrm>
          <a:prstGeom prst="rightArrow">
            <a:avLst>
              <a:gd name="adj1" fmla="val 50000"/>
              <a:gd name="adj2" fmla="val 62088"/>
            </a:avLst>
          </a:prstGeom>
          <a:solidFill>
            <a:schemeClr val="accent1"/>
          </a:solidFill>
          <a:ln w="9525" algn="ctr">
            <a:solidFill>
              <a:schemeClr val="tx1"/>
            </a:solidFill>
            <a:miter lim="800000"/>
            <a:headEnd/>
            <a:tailEnd/>
          </a:ln>
        </p:spPr>
        <p:txBody>
          <a:bodyPr anchor="ctr">
            <a:spAutoFit/>
          </a:bodyPr>
          <a:lstStyle/>
          <a:p>
            <a:endParaRPr lang="sv-SE"/>
          </a:p>
        </p:txBody>
      </p:sp>
      <p:sp>
        <p:nvSpPr>
          <p:cNvPr id="60426" name="AutoShape 10"/>
          <p:cNvSpPr>
            <a:spLocks noChangeArrowheads="1"/>
          </p:cNvSpPr>
          <p:nvPr/>
        </p:nvSpPr>
        <p:spPr bwMode="auto">
          <a:xfrm>
            <a:off x="4284663" y="4292600"/>
            <a:ext cx="287337" cy="146050"/>
          </a:xfrm>
          <a:prstGeom prst="rightArrow">
            <a:avLst>
              <a:gd name="adj1" fmla="val 50000"/>
              <a:gd name="adj2" fmla="val 49185"/>
            </a:avLst>
          </a:prstGeom>
          <a:solidFill>
            <a:schemeClr val="accent1"/>
          </a:solidFill>
          <a:ln w="9525" algn="ctr">
            <a:solidFill>
              <a:schemeClr val="tx1"/>
            </a:solidFill>
            <a:miter lim="800000"/>
            <a:headEnd/>
            <a:tailEnd/>
          </a:ln>
        </p:spPr>
        <p:txBody>
          <a:bodyPr anchor="ctr">
            <a:spAutoFit/>
          </a:bodyPr>
          <a:lstStyle/>
          <a:p>
            <a:endParaRPr lang="sv-SE"/>
          </a:p>
        </p:txBody>
      </p:sp>
      <p:grpSp>
        <p:nvGrpSpPr>
          <p:cNvPr id="60429" name="Group 13"/>
          <p:cNvGrpSpPr>
            <a:grpSpLocks/>
          </p:cNvGrpSpPr>
          <p:nvPr/>
        </p:nvGrpSpPr>
        <p:grpSpPr bwMode="auto">
          <a:xfrm>
            <a:off x="5724525" y="3644900"/>
            <a:ext cx="3240088" cy="2592388"/>
            <a:chOff x="3606" y="2296"/>
            <a:chExt cx="2041" cy="1633"/>
          </a:xfrm>
        </p:grpSpPr>
        <p:sp>
          <p:nvSpPr>
            <p:cNvPr id="71690" name="AutoShape 11"/>
            <p:cNvSpPr>
              <a:spLocks noChangeArrowheads="1"/>
            </p:cNvSpPr>
            <p:nvPr/>
          </p:nvSpPr>
          <p:spPr bwMode="auto">
            <a:xfrm>
              <a:off x="3606" y="2296"/>
              <a:ext cx="1905" cy="11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sv-SE"/>
            </a:p>
          </p:txBody>
        </p:sp>
        <p:sp>
          <p:nvSpPr>
            <p:cNvPr id="71691" name="AutoShape 12"/>
            <p:cNvSpPr>
              <a:spLocks noChangeArrowheads="1"/>
            </p:cNvSpPr>
            <p:nvPr/>
          </p:nvSpPr>
          <p:spPr bwMode="auto">
            <a:xfrm>
              <a:off x="4921" y="3566"/>
              <a:ext cx="726" cy="363"/>
            </a:xfrm>
            <a:prstGeom prst="wedgeRoundRectCallout">
              <a:avLst>
                <a:gd name="adj1" fmla="val 5921"/>
                <a:gd name="adj2" fmla="val -76171"/>
                <a:gd name="adj3" fmla="val 16667"/>
              </a:avLst>
            </a:prstGeom>
            <a:solidFill>
              <a:schemeClr val="accent1"/>
            </a:solidFill>
            <a:ln w="9525" algn="ctr">
              <a:solidFill>
                <a:schemeClr val="tx1"/>
              </a:solidFill>
              <a:miter lim="800000"/>
              <a:headEnd/>
              <a:tailEnd/>
            </a:ln>
          </p:spPr>
          <p:txBody>
            <a:bodyPr anchor="ctr"/>
            <a:lstStyle/>
            <a:p>
              <a:pPr algn="ctr"/>
              <a:r>
                <a:rPr lang="ar-IQ" sz="1200" b="1"/>
                <a:t>محتويات المجلد المفتوح</a:t>
              </a:r>
              <a:endParaRPr lang="sv-SE" sz="12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71480"/>
            <a:ext cx="7813678" cy="2357438"/>
          </a:xfrm>
          <a:noFill/>
        </p:spPr>
        <p:txBody>
          <a:bodyPr/>
          <a:lstStyle/>
          <a:p>
            <a:pPr algn="r" rtl="1" eaLnBrk="1" hangingPunct="1">
              <a:defRPr/>
            </a:pPr>
            <a:r>
              <a:rPr lang="ar-SY" sz="2000" b="1" dirty="0"/>
              <a:t>ومن النافذة اليسارية تلك يمكن أداء كل المهام التي كنا نؤديها سابقا . من حذف وتسمية وقص ولصق ...إلخ</a:t>
            </a:r>
            <a:br>
              <a:rPr lang="sv-SE" sz="2000" b="1" dirty="0"/>
            </a:br>
            <a:br>
              <a:rPr lang="sv-SE" sz="2000" b="1" dirty="0"/>
            </a:br>
            <a:r>
              <a:rPr lang="ar-SY" sz="2000" b="1" dirty="0"/>
              <a:t>كما ويمكن التحكم بطريقة عرض محتويات القرص او المجلد او نقلها الى مجلد اخر او البحث عن فايل معين داخل القرص او المجلد.</a:t>
            </a:r>
            <a:br>
              <a:rPr lang="sv-SE" sz="2000" b="1" dirty="0"/>
            </a:br>
            <a:endParaRPr lang="sv-SE" sz="2000" b="1" dirty="0"/>
          </a:p>
        </p:txBody>
      </p:sp>
      <p:pic>
        <p:nvPicPr>
          <p:cNvPr id="72706" name="Picture 3"/>
          <p:cNvPicPr>
            <a:picLocks noChangeAspect="1" noChangeArrowheads="1"/>
          </p:cNvPicPr>
          <p:nvPr/>
        </p:nvPicPr>
        <p:blipFill>
          <a:blip r:embed="rId2" cstate="print"/>
          <a:srcRect/>
          <a:stretch>
            <a:fillRect/>
          </a:stretch>
        </p:blipFill>
        <p:spPr bwMode="auto">
          <a:xfrm>
            <a:off x="857224" y="3286124"/>
            <a:ext cx="7715250" cy="2652713"/>
          </a:xfrm>
          <a:prstGeom prst="rect">
            <a:avLst/>
          </a:prstGeom>
          <a:noFill/>
          <a:ln w="9525">
            <a:noFill/>
            <a:miter lim="800000"/>
            <a:headEnd/>
            <a:tailEnd/>
          </a:ln>
        </p:spPr>
      </p:pic>
      <p:sp>
        <p:nvSpPr>
          <p:cNvPr id="61445" name="AutoShape 5"/>
          <p:cNvSpPr>
            <a:spLocks noChangeArrowheads="1"/>
          </p:cNvSpPr>
          <p:nvPr/>
        </p:nvSpPr>
        <p:spPr bwMode="auto">
          <a:xfrm>
            <a:off x="3060674" y="3721099"/>
            <a:ext cx="936625" cy="360363"/>
          </a:xfrm>
          <a:prstGeom prst="wedgeRoundRectCallout">
            <a:avLst>
              <a:gd name="adj1" fmla="val 2204"/>
              <a:gd name="adj2" fmla="val 105949"/>
              <a:gd name="adj3" fmla="val 16667"/>
            </a:avLst>
          </a:prstGeom>
          <a:solidFill>
            <a:schemeClr val="accent1"/>
          </a:solidFill>
          <a:ln w="9525" algn="ctr">
            <a:solidFill>
              <a:schemeClr val="tx1"/>
            </a:solidFill>
            <a:miter lim="800000"/>
            <a:headEnd/>
            <a:tailEnd/>
          </a:ln>
        </p:spPr>
        <p:txBody>
          <a:bodyPr anchor="ctr"/>
          <a:lstStyle/>
          <a:p>
            <a:pPr algn="ctr"/>
            <a:r>
              <a:rPr lang="ar-IQ" sz="1200" b="1"/>
              <a:t>البحث</a:t>
            </a:r>
            <a:endParaRPr lang="sv-SE" sz="1200" b="1"/>
          </a:p>
        </p:txBody>
      </p:sp>
      <p:sp>
        <p:nvSpPr>
          <p:cNvPr id="61446" name="AutoShape 6"/>
          <p:cNvSpPr>
            <a:spLocks noChangeArrowheads="1"/>
          </p:cNvSpPr>
          <p:nvPr/>
        </p:nvSpPr>
        <p:spPr bwMode="auto">
          <a:xfrm>
            <a:off x="6589687" y="3576637"/>
            <a:ext cx="936625" cy="431800"/>
          </a:xfrm>
          <a:prstGeom prst="wedgeRoundRectCallout">
            <a:avLst>
              <a:gd name="adj1" fmla="val 32375"/>
              <a:gd name="adj2" fmla="val 107722"/>
              <a:gd name="adj3" fmla="val 16667"/>
            </a:avLst>
          </a:prstGeom>
          <a:solidFill>
            <a:schemeClr val="accent1"/>
          </a:solidFill>
          <a:ln w="9525" algn="ctr">
            <a:solidFill>
              <a:schemeClr val="tx1"/>
            </a:solidFill>
            <a:miter lim="800000"/>
            <a:headEnd/>
            <a:tailEnd/>
          </a:ln>
        </p:spPr>
        <p:txBody>
          <a:bodyPr anchor="ctr"/>
          <a:lstStyle/>
          <a:p>
            <a:pPr algn="ctr"/>
            <a:r>
              <a:rPr lang="ar-IQ" sz="1200" b="1"/>
              <a:t> تحديد طريقة العرض</a:t>
            </a:r>
            <a:endParaRPr lang="sv-SE" sz="1200" b="1"/>
          </a:p>
        </p:txBody>
      </p:sp>
      <p:sp>
        <p:nvSpPr>
          <p:cNvPr id="61447" name="AutoShape 7"/>
          <p:cNvSpPr>
            <a:spLocks noChangeArrowheads="1"/>
          </p:cNvSpPr>
          <p:nvPr/>
        </p:nvSpPr>
        <p:spPr bwMode="auto">
          <a:xfrm>
            <a:off x="5653062" y="3648074"/>
            <a:ext cx="936625" cy="360363"/>
          </a:xfrm>
          <a:prstGeom prst="wedgeRoundRectCallout">
            <a:avLst>
              <a:gd name="adj1" fmla="val 847"/>
              <a:gd name="adj2" fmla="val 113875"/>
              <a:gd name="adj3" fmla="val 16667"/>
            </a:avLst>
          </a:prstGeom>
          <a:solidFill>
            <a:schemeClr val="accent1"/>
          </a:solidFill>
          <a:ln w="9525" algn="ctr">
            <a:solidFill>
              <a:schemeClr val="tx1"/>
            </a:solidFill>
            <a:miter lim="800000"/>
            <a:headEnd/>
            <a:tailEnd/>
          </a:ln>
        </p:spPr>
        <p:txBody>
          <a:bodyPr anchor="ctr"/>
          <a:lstStyle/>
          <a:p>
            <a:pPr algn="ctr"/>
            <a:r>
              <a:rPr lang="ar-IQ" sz="1200" b="1"/>
              <a:t>حذف الفايل او المجلد</a:t>
            </a:r>
            <a:endParaRPr lang="sv-SE" sz="1200" b="1"/>
          </a:p>
        </p:txBody>
      </p:sp>
      <p:sp>
        <p:nvSpPr>
          <p:cNvPr id="61448" name="AutoShape 8"/>
          <p:cNvSpPr>
            <a:spLocks noChangeArrowheads="1"/>
          </p:cNvSpPr>
          <p:nvPr/>
        </p:nvSpPr>
        <p:spPr bwMode="auto">
          <a:xfrm>
            <a:off x="4500537" y="3505199"/>
            <a:ext cx="1081087" cy="576263"/>
          </a:xfrm>
          <a:prstGeom prst="wedgeRoundRectCallout">
            <a:avLst>
              <a:gd name="adj1" fmla="val 15583"/>
              <a:gd name="adj2" fmla="val 85537"/>
              <a:gd name="adj3" fmla="val 16667"/>
            </a:avLst>
          </a:prstGeom>
          <a:solidFill>
            <a:schemeClr val="accent1"/>
          </a:solidFill>
          <a:ln w="9525" algn="ctr">
            <a:solidFill>
              <a:schemeClr val="tx1"/>
            </a:solidFill>
            <a:miter lim="800000"/>
            <a:headEnd/>
            <a:tailEnd/>
          </a:ln>
        </p:spPr>
        <p:txBody>
          <a:bodyPr anchor="ctr"/>
          <a:lstStyle/>
          <a:p>
            <a:pPr algn="ctr"/>
            <a:r>
              <a:rPr lang="ar-IQ" sz="1200" b="1"/>
              <a:t>نقل الفايل او المجلد</a:t>
            </a:r>
            <a:endParaRPr lang="sv-SE"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blinds(horizontal)">
                                      <p:cBhvr>
                                        <p:cTn id="12" dur="500"/>
                                        <p:tgtEl>
                                          <p:spTgt spid="614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8"/>
                                        </p:tgtEl>
                                        <p:attrNameLst>
                                          <p:attrName>style.visibility</p:attrName>
                                        </p:attrNameLst>
                                      </p:cBhvr>
                                      <p:to>
                                        <p:strVal val="visible"/>
                                      </p:to>
                                    </p:set>
                                    <p:animEffect transition="in" filter="blinds(horizontal)">
                                      <p:cBhvr>
                                        <p:cTn id="17" dur="500"/>
                                        <p:tgtEl>
                                          <p:spTgt spid="614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7"/>
                                        </p:tgtEl>
                                        <p:attrNameLst>
                                          <p:attrName>style.visibility</p:attrName>
                                        </p:attrNameLst>
                                      </p:cBhvr>
                                      <p:to>
                                        <p:strVal val="visible"/>
                                      </p:to>
                                    </p:set>
                                    <p:animEffect transition="in" filter="blinds(horizontal)">
                                      <p:cBhvr>
                                        <p:cTn id="22" dur="500"/>
                                        <p:tgtEl>
                                          <p:spTgt spid="614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446"/>
                                        </p:tgtEl>
                                        <p:attrNameLst>
                                          <p:attrName>style.visibility</p:attrName>
                                        </p:attrNameLst>
                                      </p:cBhvr>
                                      <p:to>
                                        <p:strVal val="visible"/>
                                      </p:to>
                                    </p:set>
                                    <p:animEffect transition="in" filter="blinds(horizontal)">
                                      <p:cBhvr>
                                        <p:cTn id="27"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45" grpId="0" animBg="1"/>
      <p:bldP spid="61446" grpId="0" animBg="1"/>
      <p:bldP spid="61447" grpId="0" animBg="1"/>
      <p:bldP spid="6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0" y="301625"/>
            <a:ext cx="9144000" cy="1143000"/>
          </a:xfrm>
        </p:spPr>
        <p:txBody>
          <a:bodyPr anchor="ctr" anchorCtr="1">
            <a:normAutofit/>
          </a:bodyPr>
          <a:lstStyle/>
          <a:p>
            <a:pPr eaLnBrk="1" hangingPunct="1">
              <a:defRPr/>
            </a:pPr>
            <a:r>
              <a:rPr lang="ar-SA" sz="6500" b="1" dirty="0">
                <a:solidFill>
                  <a:srgbClr val="0000FF"/>
                </a:solidFill>
                <a:effectLst>
                  <a:outerShdw blurRad="38100" dist="38100" dir="2700000" algn="tl">
                    <a:srgbClr val="C0C0C0"/>
                  </a:outerShdw>
                </a:effectLst>
              </a:rPr>
              <a:t>لوحة المفاتيح</a:t>
            </a:r>
            <a:r>
              <a:rPr lang="sv-SE" sz="6500" dirty="0">
                <a:solidFill>
                  <a:srgbClr val="0000FF"/>
                </a:solidFill>
                <a:effectLst>
                  <a:outerShdw blurRad="38100" dist="38100" dir="2700000" algn="tl">
                    <a:srgbClr val="C0C0C0"/>
                  </a:outerShdw>
                </a:effectLst>
              </a:rPr>
              <a:t> </a:t>
            </a:r>
          </a:p>
        </p:txBody>
      </p:sp>
      <p:pic>
        <p:nvPicPr>
          <p:cNvPr id="16393" name="Picture 9"/>
          <p:cNvPicPr>
            <a:picLocks noGrp="1" noChangeAspect="1" noChangeArrowheads="1"/>
          </p:cNvPicPr>
          <p:nvPr>
            <p:ph idx="4294967295"/>
          </p:nvPr>
        </p:nvPicPr>
        <p:blipFill>
          <a:blip r:embed="rId2" cstate="print"/>
          <a:srcRect/>
          <a:stretch>
            <a:fillRect/>
          </a:stretch>
        </p:blipFill>
        <p:spPr>
          <a:xfrm>
            <a:off x="467544" y="1714500"/>
            <a:ext cx="7313612" cy="2749550"/>
          </a:xfrm>
        </p:spPr>
      </p:pic>
      <p:sp>
        <p:nvSpPr>
          <p:cNvPr id="4" name="Rectangle 2"/>
          <p:cNvSpPr txBox="1">
            <a:spLocks noChangeArrowheads="1"/>
          </p:cNvSpPr>
          <p:nvPr/>
        </p:nvSpPr>
        <p:spPr bwMode="auto">
          <a:xfrm>
            <a:off x="251520" y="4857750"/>
            <a:ext cx="8568952" cy="1714500"/>
          </a:xfrm>
          <a:prstGeom prst="rect">
            <a:avLst/>
          </a:prstGeom>
          <a:noFill/>
          <a:ln w="9525">
            <a:noFill/>
            <a:miter lim="800000"/>
            <a:headEnd/>
            <a:tailEnd/>
          </a:ln>
          <a:effectLst/>
        </p:spPr>
        <p:txBody>
          <a:bodyPr anchor="ctr" anchorCtr="1"/>
          <a:lstStyle/>
          <a:p>
            <a:pPr algn="r">
              <a:defRPr/>
            </a:pPr>
            <a:r>
              <a:rPr lang="ar-IQ" b="1" kern="0" dirty="0">
                <a:effectLst>
                  <a:outerShdw blurRad="38100" dist="38100" dir="2700000" algn="tl">
                    <a:srgbClr val="C0C0C0"/>
                  </a:outerShdw>
                </a:effectLst>
                <a:latin typeface="+mj-lt"/>
                <a:ea typeface="+mj-ea"/>
                <a:cs typeface="+mj-cs"/>
              </a:rPr>
              <a:t>ان لوحة المفاتيح  تعتبر من اهم وسائل الأدخال للكومبيوترسواء كنت تكتب حرف</a:t>
            </a:r>
            <a:r>
              <a:rPr lang="ar-SA" b="1" kern="0" dirty="0">
                <a:effectLst>
                  <a:outerShdw blurRad="38100" dist="38100" dir="2700000" algn="tl">
                    <a:srgbClr val="C0C0C0"/>
                  </a:outerShdw>
                </a:effectLst>
                <a:latin typeface="+mj-lt"/>
                <a:ea typeface="+mj-ea"/>
                <a:cs typeface="+mj-cs"/>
              </a:rPr>
              <a:t> أو تقوم بإدخال بيانات رقمية، تعد لوحة المفاتيح هي الطريقة الرئيسية لإدخال المعلومات في الكمبيوتر</a:t>
            </a:r>
            <a:r>
              <a:rPr lang="hi-IN" b="1" kern="0" dirty="0">
                <a:effectLst>
                  <a:outerShdw blurRad="38100" dist="38100" dir="2700000" algn="tl">
                    <a:srgbClr val="C0C0C0"/>
                  </a:outerShdw>
                </a:effectLst>
                <a:latin typeface="+mj-lt"/>
                <a:ea typeface="+mj-ea"/>
                <a:cs typeface="+mj-cs"/>
              </a:rPr>
              <a:t>.</a:t>
            </a:r>
            <a:br>
              <a:rPr lang="en-US" b="1" kern="0" dirty="0">
                <a:effectLst>
                  <a:outerShdw blurRad="38100" dist="38100" dir="2700000" algn="tl">
                    <a:srgbClr val="C0C0C0"/>
                  </a:outerShdw>
                </a:effectLst>
                <a:latin typeface="+mj-lt"/>
                <a:ea typeface="+mj-ea"/>
                <a:cs typeface="+mj-cs"/>
              </a:rPr>
            </a:br>
            <a:r>
              <a:rPr lang="ar-IQ" b="1" kern="0" dirty="0">
                <a:effectLst>
                  <a:outerShdw blurRad="38100" dist="38100" dir="2700000" algn="tl">
                    <a:srgbClr val="C0C0C0"/>
                  </a:outerShdw>
                </a:effectLst>
                <a:latin typeface="+mj-lt"/>
                <a:ea typeface="+mj-ea"/>
                <a:cs typeface="+mj-cs"/>
              </a:rPr>
              <a:t>و</a:t>
            </a:r>
            <a:r>
              <a:rPr lang="ar-SA" b="1" kern="0" dirty="0">
                <a:effectLst>
                  <a:outerShdw blurRad="38100" dist="38100" dir="2700000" algn="tl">
                    <a:srgbClr val="C0C0C0"/>
                  </a:outerShdw>
                </a:effectLst>
                <a:latin typeface="+mj-lt"/>
                <a:ea typeface="+mj-ea"/>
                <a:cs typeface="+mj-cs"/>
              </a:rPr>
              <a:t>أيضًا استخدام لوحة المفاتيح للتحكم في الكمبيوتر</a:t>
            </a:r>
            <a:r>
              <a:rPr lang="ar-IQ" b="1" kern="0" dirty="0">
                <a:effectLst>
                  <a:outerShdw blurRad="38100" dist="38100" dir="2700000" algn="tl">
                    <a:srgbClr val="C0C0C0"/>
                  </a:outerShdw>
                </a:effectLst>
                <a:latin typeface="+mj-lt"/>
                <a:ea typeface="+mj-ea"/>
                <a:cs typeface="+mj-cs"/>
              </a:rPr>
              <a:t>. </a:t>
            </a:r>
            <a:br>
              <a:rPr lang="ar-IQ" b="1" kern="0" dirty="0">
                <a:effectLst>
                  <a:outerShdw blurRad="38100" dist="38100" dir="2700000" algn="tl">
                    <a:srgbClr val="C0C0C0"/>
                  </a:outerShdw>
                </a:effectLst>
                <a:latin typeface="+mj-lt"/>
                <a:ea typeface="+mj-ea"/>
                <a:cs typeface="+mj-cs"/>
              </a:rPr>
            </a:br>
            <a:r>
              <a:rPr lang="ar-IQ" b="1" kern="0" dirty="0">
                <a:effectLst>
                  <a:outerShdw blurRad="38100" dist="38100" dir="2700000" algn="tl">
                    <a:srgbClr val="C0C0C0"/>
                  </a:outerShdw>
                </a:effectLst>
                <a:latin typeface="+mj-lt"/>
                <a:ea typeface="+mj-ea"/>
                <a:cs typeface="+mj-cs"/>
              </a:rPr>
              <a:t>و</a:t>
            </a:r>
            <a:r>
              <a:rPr lang="ar-SA" b="1" kern="0" dirty="0">
                <a:effectLst>
                  <a:outerShdw blurRad="38100" dist="38100" dir="2700000" algn="tl">
                    <a:srgbClr val="C0C0C0"/>
                  </a:outerShdw>
                </a:effectLst>
                <a:latin typeface="+mj-lt"/>
                <a:ea typeface="+mj-ea"/>
                <a:cs typeface="+mj-cs"/>
              </a:rPr>
              <a:t>من خلال </a:t>
            </a:r>
            <a:r>
              <a:rPr lang="ar-IQ" b="1" kern="0" dirty="0">
                <a:effectLst>
                  <a:outerShdw blurRad="38100" dist="38100" dir="2700000" algn="tl">
                    <a:srgbClr val="C0C0C0"/>
                  </a:outerShdw>
                </a:effectLst>
                <a:latin typeface="+mj-lt"/>
                <a:ea typeface="+mj-ea"/>
                <a:cs typeface="+mj-cs"/>
              </a:rPr>
              <a:t>إستخدام بعض الأوامر البسيطة للوحة المفاتيح يمكنك العمل بالكومبيوتر بطريقة افضل واسرع</a:t>
            </a:r>
            <a:r>
              <a:rPr lang="sv-SE" b="1" kern="0" dirty="0">
                <a:effectLst>
                  <a:outerShdw blurRad="38100" dist="38100" dir="2700000" algn="tl">
                    <a:srgbClr val="C0C0C0"/>
                  </a:outerShdw>
                </a:effectLst>
                <a:latin typeface="+mj-lt"/>
                <a:ea typeface="+mj-ea"/>
                <a:cs typeface="+mj-cs"/>
              </a:rPr>
              <a:t>..</a:t>
            </a:r>
            <a:br>
              <a:rPr lang="en-US" b="1" kern="0" dirty="0">
                <a:effectLst>
                  <a:outerShdw blurRad="38100" dist="38100" dir="2700000" algn="tl">
                    <a:srgbClr val="C0C0C0"/>
                  </a:outerShdw>
                </a:effectLst>
                <a:latin typeface="+mj-lt"/>
                <a:ea typeface="+mj-ea"/>
                <a:cs typeface="+mj-cs"/>
              </a:rPr>
            </a:br>
            <a:endParaRPr lang="sv-SE" b="1" kern="0" dirty="0">
              <a:effectLst>
                <a:outerShdw blurRad="38100" dist="38100" dir="2700000" algn="tl">
                  <a:srgbClr val="C0C0C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wheel(4)">
                                      <p:cBhvr>
                                        <p:cTn id="12" dur="2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60350"/>
            <a:ext cx="9144000" cy="1152525"/>
          </a:xfrm>
        </p:spPr>
        <p:txBody>
          <a:bodyPr anchor="ctr" anchorCtr="1">
            <a:noAutofit/>
          </a:bodyPr>
          <a:lstStyle/>
          <a:p>
            <a:pPr algn="r" rtl="1" eaLnBrk="1" hangingPunct="1">
              <a:defRPr/>
            </a:pPr>
            <a:r>
              <a:rPr lang="ar-IQ" sz="5400" b="1" dirty="0">
                <a:solidFill>
                  <a:srgbClr val="0000FF"/>
                </a:solidFill>
                <a:effectLst>
                  <a:outerShdw blurRad="38100" dist="38100" dir="2700000" algn="tl">
                    <a:srgbClr val="C0C0C0"/>
                  </a:outerShdw>
                </a:effectLst>
              </a:rPr>
              <a:t>مجاميع المفاتيح في لوحة المفاتيح</a:t>
            </a:r>
            <a:endParaRPr lang="sv-SE" sz="5400" b="1" dirty="0">
              <a:solidFill>
                <a:srgbClr val="0000FF"/>
              </a:solidFill>
              <a:effectLst>
                <a:outerShdw blurRad="38100" dist="38100" dir="2700000" algn="tl">
                  <a:srgbClr val="C0C0C0"/>
                </a:outerShdw>
              </a:effectLst>
            </a:endParaRPr>
          </a:p>
        </p:txBody>
      </p:sp>
      <p:sp>
        <p:nvSpPr>
          <p:cNvPr id="18435" name="Rectangle 3" descr="70 %"/>
          <p:cNvSpPr>
            <a:spLocks noGrp="1" noChangeArrowheads="1"/>
          </p:cNvSpPr>
          <p:nvPr>
            <p:ph type="body" idx="4294967295"/>
          </p:nvPr>
        </p:nvSpPr>
        <p:spPr>
          <a:xfrm>
            <a:off x="539552" y="1484784"/>
            <a:ext cx="8135937" cy="5184775"/>
          </a:xfrm>
        </p:spPr>
        <p:txBody>
          <a:bodyPr>
            <a:normAutofit fontScale="92500" lnSpcReduction="10000"/>
          </a:bodyPr>
          <a:lstStyle/>
          <a:p>
            <a:pPr marL="0" indent="0" algn="r" rtl="1" eaLnBrk="1" hangingPunct="1">
              <a:lnSpc>
                <a:spcPct val="80000"/>
              </a:lnSpc>
              <a:buNone/>
              <a:defRPr/>
            </a:pPr>
            <a:r>
              <a:rPr lang="ar-IQ" sz="2600" b="1" dirty="0">
                <a:effectLst>
                  <a:outerShdw blurRad="38100" dist="38100" dir="2700000" algn="tl">
                    <a:srgbClr val="C0C0C0"/>
                  </a:outerShdw>
                </a:effectLst>
              </a:rPr>
              <a:t>بشكل عام تقسم لوحة المفاتيح الى عدة مجاميع من المفاتيح اعتماداً على الوظائف التي تقوم بها هذه المفاتيح وهي</a:t>
            </a:r>
            <a:r>
              <a:rPr lang="ar-IQ" sz="2600" dirty="0">
                <a:effectLst>
                  <a:outerShdw blurRad="38100" dist="38100" dir="2700000" algn="tl">
                    <a:srgbClr val="C0C0C0"/>
                  </a:outerShdw>
                </a:effectLst>
              </a:rPr>
              <a:t> </a:t>
            </a:r>
            <a:br>
              <a:rPr lang="sv-SE" sz="2400" dirty="0">
                <a:effectLst>
                  <a:outerShdw blurRad="38100" dist="38100" dir="2700000" algn="tl">
                    <a:srgbClr val="C0C0C0"/>
                  </a:outerShdw>
                </a:effectLst>
              </a:rPr>
            </a:br>
            <a:endParaRPr lang="ar-IQ" sz="2400" dirty="0">
              <a:effectLst>
                <a:outerShdw blurRad="38100" dist="38100" dir="2700000" algn="tl">
                  <a:srgbClr val="C0C0C0"/>
                </a:outerShdw>
              </a:effectLst>
            </a:endParaRPr>
          </a:p>
          <a:p>
            <a:pPr algn="r" rtl="1" eaLnBrk="1" hangingPunct="1">
              <a:lnSpc>
                <a:spcPct val="80000"/>
              </a:lnSpc>
              <a:buFont typeface="Arial" panose="020B0604020202020204" pitchFamily="34" charset="0"/>
              <a:buChar char="•"/>
              <a:defRPr/>
            </a:pPr>
            <a:r>
              <a:rPr lang="ar-IQ" sz="2400" dirty="0">
                <a:effectLst>
                  <a:outerShdw blurRad="38100" dist="38100" dir="2700000" algn="tl">
                    <a:srgbClr val="C0C0C0"/>
                  </a:outerShdw>
                </a:effectLst>
              </a:rPr>
              <a:t>الاحرف الأبجدية والأرقام</a:t>
            </a:r>
            <a:br>
              <a:rPr lang="sv-SE" sz="2400" dirty="0">
                <a:effectLst>
                  <a:outerShdw blurRad="38100" dist="38100" dir="2700000" algn="tl">
                    <a:srgbClr val="C0C0C0"/>
                  </a:outerShdw>
                </a:effectLst>
              </a:rPr>
            </a:br>
            <a:endParaRPr lang="ar-IQ" sz="2400" dirty="0">
              <a:effectLst>
                <a:outerShdw blurRad="38100" dist="38100" dir="2700000" algn="tl">
                  <a:srgbClr val="C0C0C0"/>
                </a:outerShdw>
              </a:effectLst>
            </a:endParaRPr>
          </a:p>
          <a:p>
            <a:pPr algn="r" rtl="1" eaLnBrk="1" hangingPunct="1">
              <a:lnSpc>
                <a:spcPct val="80000"/>
              </a:lnSpc>
              <a:buFont typeface="Arial" panose="020B0604020202020204" pitchFamily="34" charset="0"/>
              <a:buChar char="•"/>
              <a:defRPr/>
            </a:pPr>
            <a:r>
              <a:rPr lang="ar-IQ" sz="2400" dirty="0">
                <a:effectLst>
                  <a:outerShdw blurRad="38100" dist="38100" dir="2700000" algn="tl">
                    <a:srgbClr val="C0C0C0"/>
                  </a:outerShdw>
                </a:effectLst>
              </a:rPr>
              <a:t> </a:t>
            </a:r>
            <a:r>
              <a:rPr lang="ar-IQ" sz="2400" b="1" dirty="0">
                <a:effectLst>
                  <a:outerShdw blurRad="38100" dist="38100" dir="2700000" algn="tl">
                    <a:srgbClr val="C0C0C0"/>
                  </a:outerShdw>
                </a:effectLst>
              </a:rPr>
              <a:t>مفاتيح التحكم </a:t>
            </a:r>
            <a:r>
              <a:rPr lang="ar-IQ" sz="2400" dirty="0">
                <a:effectLst>
                  <a:outerShdw blurRad="38100" dist="38100" dir="2700000" algn="tl">
                    <a:srgbClr val="C0C0C0"/>
                  </a:outerShdw>
                </a:effectLst>
              </a:rPr>
              <a:t>وهي مفاتيح  تستخدم للتحكم بالكومبيوتر وطريقة الكتابة باستخدام لوحة المفاتيح وهي مفاتيح </a:t>
            </a:r>
            <a:r>
              <a:rPr lang="sv-SE" sz="2400" dirty="0">
                <a:effectLst>
                  <a:outerShdw blurRad="38100" dist="38100" dir="2700000" algn="tl">
                    <a:srgbClr val="C0C0C0"/>
                  </a:outerShdw>
                </a:effectLst>
              </a:rPr>
              <a:t> ,</a:t>
            </a:r>
            <a:r>
              <a:rPr lang="en-US" sz="2400" dirty="0">
                <a:effectLst>
                  <a:outerShdw blurRad="38100" dist="38100" dir="2700000" algn="tl">
                    <a:srgbClr val="C0C0C0"/>
                  </a:outerShdw>
                </a:effectLst>
              </a:rPr>
              <a:t>CTRL, Alt, ESC, Win </a:t>
            </a:r>
            <a:br>
              <a:rPr lang="en-US" sz="2400" dirty="0">
                <a:effectLst>
                  <a:outerShdw blurRad="38100" dist="38100" dir="2700000" algn="tl">
                    <a:srgbClr val="C0C0C0"/>
                  </a:outerShdw>
                </a:effectLst>
              </a:rPr>
            </a:br>
            <a:endParaRPr lang="ar-SA" sz="2400" dirty="0">
              <a:effectLst>
                <a:outerShdw blurRad="38100" dist="38100" dir="2700000" algn="tl">
                  <a:srgbClr val="C0C0C0"/>
                </a:outerShdw>
              </a:effectLst>
            </a:endParaRPr>
          </a:p>
          <a:p>
            <a:pPr algn="r" rtl="1" eaLnBrk="1" hangingPunct="1">
              <a:lnSpc>
                <a:spcPct val="80000"/>
              </a:lnSpc>
              <a:buFont typeface="Arial" panose="020B0604020202020204" pitchFamily="34" charset="0"/>
              <a:buChar char="•"/>
              <a:defRPr/>
            </a:pPr>
            <a:r>
              <a:rPr lang="ar-SA" sz="2400" b="1" dirty="0">
                <a:effectLst>
                  <a:outerShdw blurRad="38100" dist="38100" dir="2700000" algn="tl">
                    <a:srgbClr val="C0C0C0"/>
                  </a:outerShdw>
                </a:effectLst>
              </a:rPr>
              <a:t>مفاتيح الوظائف</a:t>
            </a:r>
            <a:r>
              <a:rPr lang="sv-SE" sz="2400" dirty="0">
                <a:effectLst>
                  <a:outerShdw blurRad="38100" dist="38100" dir="2700000" algn="tl">
                    <a:srgbClr val="C0C0C0"/>
                  </a:outerShdw>
                </a:effectLst>
              </a:rPr>
              <a:t>(F1, F2 , F3, F4 ………F12)</a:t>
            </a:r>
            <a:r>
              <a:rPr lang="hi-IN" sz="2400" dirty="0">
                <a:effectLst>
                  <a:outerShdw blurRad="38100" dist="38100" dir="2700000" algn="tl">
                    <a:srgbClr val="C0C0C0"/>
                  </a:outerShdw>
                </a:effectLst>
              </a:rPr>
              <a:t>. </a:t>
            </a:r>
            <a:r>
              <a:rPr lang="ar-SA" sz="2400" dirty="0">
                <a:effectLst>
                  <a:outerShdw blurRad="38100" dist="38100" dir="2700000" algn="tl">
                    <a:srgbClr val="C0C0C0"/>
                  </a:outerShdw>
                </a:effectLst>
              </a:rPr>
              <a:t>يتم استخدام مفاتيح الوظائف لإجراء مهام محددة</a:t>
            </a:r>
            <a:r>
              <a:rPr lang="hi-IN" sz="2400" dirty="0">
                <a:effectLst>
                  <a:outerShdw blurRad="38100" dist="38100" dir="2700000" algn="tl">
                    <a:srgbClr val="C0C0C0"/>
                  </a:outerShdw>
                </a:effectLst>
              </a:rPr>
              <a:t>.</a:t>
            </a:r>
            <a:r>
              <a:rPr lang="sv-SE" sz="2400" dirty="0">
                <a:effectLst>
                  <a:outerShdw blurRad="38100" dist="38100" dir="2700000" algn="tl">
                    <a:srgbClr val="C0C0C0"/>
                  </a:outerShdw>
                </a:effectLst>
              </a:rPr>
              <a:t> ,</a:t>
            </a:r>
            <a:r>
              <a:rPr lang="ar-IQ" sz="2400" dirty="0">
                <a:effectLst>
                  <a:outerShdw blurRad="38100" dist="38100" dir="2700000" algn="tl">
                    <a:srgbClr val="C0C0C0"/>
                  </a:outerShdw>
                </a:effectLst>
              </a:rPr>
              <a:t>وتختلف  مهام مفاتيح الوظائف من برنامج تشغيلي الى اخر وسنذكر بعضها للويندو </a:t>
            </a:r>
            <a:r>
              <a:rPr lang="sv-SE" sz="2400" b="1" dirty="0" err="1">
                <a:effectLst>
                  <a:outerShdw blurRad="38100" dist="38100" dir="2700000" algn="tl">
                    <a:srgbClr val="C0C0C0"/>
                  </a:outerShdw>
                </a:effectLst>
              </a:rPr>
              <a:t>Xp</a:t>
            </a:r>
            <a:r>
              <a:rPr lang="sv-SE" sz="2400" dirty="0">
                <a:effectLst>
                  <a:outerShdw blurRad="38100" dist="38100" dir="2700000" algn="tl">
                    <a:srgbClr val="C0C0C0"/>
                  </a:outerShdw>
                </a:effectLst>
              </a:rPr>
              <a:t>  </a:t>
            </a:r>
            <a:br>
              <a:rPr lang="sv-SE" sz="2400" dirty="0">
                <a:effectLst>
                  <a:outerShdw blurRad="38100" dist="38100" dir="2700000" algn="tl">
                    <a:srgbClr val="C0C0C0"/>
                  </a:outerShdw>
                </a:effectLst>
              </a:rPr>
            </a:br>
            <a:endParaRPr lang="ar-SA" sz="2400" dirty="0">
              <a:effectLst>
                <a:outerShdw blurRad="38100" dist="38100" dir="2700000" algn="tl">
                  <a:srgbClr val="C0C0C0"/>
                </a:outerShdw>
              </a:effectLst>
            </a:endParaRPr>
          </a:p>
          <a:p>
            <a:pPr algn="r" rtl="1" eaLnBrk="1" hangingPunct="1">
              <a:lnSpc>
                <a:spcPct val="80000"/>
              </a:lnSpc>
              <a:buFont typeface="Arial" panose="020B0604020202020204" pitchFamily="34" charset="0"/>
              <a:buChar char="•"/>
              <a:defRPr/>
            </a:pPr>
            <a:r>
              <a:rPr lang="ar-SA" sz="2400" dirty="0">
                <a:effectLst>
                  <a:outerShdw blurRad="38100" dist="38100" dir="2700000" algn="tl">
                    <a:srgbClr val="C0C0C0"/>
                  </a:outerShdw>
                </a:effectLst>
              </a:rPr>
              <a:t> </a:t>
            </a:r>
            <a:r>
              <a:rPr lang="ar-SA" sz="2400" b="1" dirty="0">
                <a:effectLst>
                  <a:outerShdw blurRad="38100" dist="38100" dir="2700000" algn="tl">
                    <a:srgbClr val="C0C0C0"/>
                  </a:outerShdw>
                </a:effectLst>
              </a:rPr>
              <a:t>مفاتيح التنقل</a:t>
            </a:r>
            <a:r>
              <a:rPr lang="hi-IN" sz="2400" dirty="0">
                <a:effectLst>
                  <a:outerShdw blurRad="38100" dist="38100" dir="2700000" algn="tl">
                    <a:srgbClr val="C0C0C0"/>
                  </a:outerShdw>
                </a:effectLst>
              </a:rPr>
              <a:t>. </a:t>
            </a:r>
            <a:r>
              <a:rPr lang="ar-SA" sz="2400" dirty="0">
                <a:effectLst>
                  <a:outerShdw blurRad="38100" dist="38100" dir="2700000" algn="tl">
                    <a:srgbClr val="C0C0C0"/>
                  </a:outerShdw>
                </a:effectLst>
              </a:rPr>
              <a:t>يتم استخدام هذه المفاتيح للتنقل في جميع أن</a:t>
            </a:r>
            <a:r>
              <a:rPr lang="ar-IQ" sz="2400" dirty="0">
                <a:effectLst>
                  <a:outerShdw blurRad="38100" dist="38100" dir="2700000" algn="tl">
                    <a:srgbClr val="C0C0C0"/>
                  </a:outerShdw>
                </a:effectLst>
              </a:rPr>
              <a:t>واع  ال</a:t>
            </a:r>
            <a:r>
              <a:rPr lang="ar-SA" sz="2400" dirty="0">
                <a:effectLst>
                  <a:outerShdw blurRad="38100" dist="38100" dir="2700000" algn="tl">
                    <a:srgbClr val="C0C0C0"/>
                  </a:outerShdw>
                </a:effectLst>
              </a:rPr>
              <a:t>مستندات أو صفحات </a:t>
            </a:r>
            <a:r>
              <a:rPr lang="ar-IQ" sz="2400" dirty="0">
                <a:effectLst>
                  <a:outerShdw blurRad="38100" dist="38100" dir="2700000" algn="tl">
                    <a:srgbClr val="C0C0C0"/>
                  </a:outerShdw>
                </a:effectLst>
              </a:rPr>
              <a:t>ال</a:t>
            </a:r>
            <a:r>
              <a:rPr lang="ar-SA" sz="2400" dirty="0">
                <a:effectLst>
                  <a:outerShdw blurRad="38100" dist="38100" dir="2700000" algn="tl">
                    <a:srgbClr val="C0C0C0"/>
                  </a:outerShdw>
                </a:effectLst>
              </a:rPr>
              <a:t>ويب</a:t>
            </a:r>
            <a:r>
              <a:rPr lang="ar-IQ" sz="2400" dirty="0">
                <a:effectLst>
                  <a:outerShdw blurRad="38100" dist="38100" dir="2700000" algn="tl">
                    <a:srgbClr val="C0C0C0"/>
                  </a:outerShdw>
                </a:effectLst>
              </a:rPr>
              <a:t> و</a:t>
            </a:r>
            <a:r>
              <a:rPr lang="ar-SA" sz="2400" dirty="0">
                <a:effectLst>
                  <a:outerShdw blurRad="38100" dist="38100" dir="2700000" algn="tl">
                    <a:srgbClr val="C0C0C0"/>
                  </a:outerShdw>
                </a:effectLst>
              </a:rPr>
              <a:t>تتضمن المفاتيح مفاتيح الأسهم </a:t>
            </a:r>
            <a:r>
              <a:rPr lang="sv-SE" sz="2400" dirty="0">
                <a:effectLst>
                  <a:outerShdw blurRad="38100" dist="38100" dir="2700000" algn="tl">
                    <a:srgbClr val="C0C0C0"/>
                  </a:outerShdw>
                </a:effectLst>
              </a:rPr>
              <a:t>HOME, END ,PAGE UP , PAGE DOWN , DELETE , INSERT.</a:t>
            </a:r>
            <a:br>
              <a:rPr lang="sv-SE" sz="2400" dirty="0">
                <a:effectLst>
                  <a:outerShdw blurRad="38100" dist="38100" dir="2700000" algn="tl">
                    <a:srgbClr val="C0C0C0"/>
                  </a:outerShdw>
                </a:effectLst>
              </a:rPr>
            </a:br>
            <a:endParaRPr lang="ar-SA" sz="2400" dirty="0">
              <a:effectLst>
                <a:outerShdw blurRad="38100" dist="38100" dir="2700000" algn="tl">
                  <a:srgbClr val="C0C0C0"/>
                </a:outerShdw>
              </a:effectLst>
            </a:endParaRPr>
          </a:p>
          <a:p>
            <a:pPr algn="r" rtl="1" eaLnBrk="1" hangingPunct="1">
              <a:lnSpc>
                <a:spcPct val="80000"/>
              </a:lnSpc>
              <a:buFont typeface="Arial" panose="020B0604020202020204" pitchFamily="34" charset="0"/>
              <a:buChar char="•"/>
              <a:defRPr/>
            </a:pPr>
            <a:r>
              <a:rPr lang="ar-SA" sz="2400" b="1" dirty="0">
                <a:effectLst>
                  <a:outerShdw blurRad="38100" dist="38100" dir="2700000" algn="tl">
                    <a:srgbClr val="C0C0C0"/>
                  </a:outerShdw>
                </a:effectLst>
              </a:rPr>
              <a:t>لوحة المفاتيح الرقمية</a:t>
            </a:r>
            <a:r>
              <a:rPr lang="hi-IN" sz="2400" dirty="0">
                <a:effectLst>
                  <a:outerShdw blurRad="38100" dist="38100" dir="2700000" algn="tl">
                    <a:srgbClr val="C0C0C0"/>
                  </a:outerShdw>
                </a:effectLst>
              </a:rPr>
              <a:t>. </a:t>
            </a:r>
            <a:r>
              <a:rPr lang="ar-SA" sz="2400" dirty="0">
                <a:effectLst>
                  <a:outerShdw blurRad="38100" dist="38100" dir="2700000" algn="tl">
                    <a:srgbClr val="C0C0C0"/>
                  </a:outerShdw>
                </a:effectLst>
              </a:rPr>
              <a:t>تتميز لوحة المفاتيح الرقمية بأنها </a:t>
            </a:r>
            <a:r>
              <a:rPr lang="ar-IQ" sz="2400" dirty="0">
                <a:effectLst>
                  <a:outerShdw blurRad="38100" dist="38100" dir="2700000" algn="tl">
                    <a:srgbClr val="C0C0C0"/>
                  </a:outerShdw>
                </a:effectLst>
              </a:rPr>
              <a:t>تسهل عملية ادخال </a:t>
            </a:r>
            <a:r>
              <a:rPr lang="ar-SA" sz="2400" dirty="0">
                <a:effectLst>
                  <a:outerShdw blurRad="38100" dist="38100" dir="2700000" algn="tl">
                    <a:srgbClr val="C0C0C0"/>
                  </a:outerShdw>
                </a:effectLst>
              </a:rPr>
              <a:t>الأرقام بسرعة</a:t>
            </a:r>
            <a:r>
              <a:rPr lang="hi-IN" sz="2400" dirty="0">
                <a:effectLst>
                  <a:outerShdw blurRad="38100" dist="38100" dir="2700000" algn="tl">
                    <a:srgbClr val="C0C0C0"/>
                  </a:outerShdw>
                </a:effectLst>
              </a:rPr>
              <a:t>. </a:t>
            </a:r>
            <a:r>
              <a:rPr lang="ar-SA" sz="2400" dirty="0">
                <a:effectLst>
                  <a:outerShdw blurRad="38100" dist="38100" dir="2700000" algn="tl">
                    <a:srgbClr val="C0C0C0"/>
                  </a:outerShdw>
                </a:effectLst>
              </a:rPr>
              <a:t>وهذه المفاتيح مجمعة</a:t>
            </a:r>
            <a:r>
              <a:rPr lang="ar-IQ" sz="2400" dirty="0">
                <a:effectLst>
                  <a:outerShdw blurRad="38100" dist="38100" dir="2700000" algn="tl">
                    <a:srgbClr val="C0C0C0"/>
                  </a:outerShdw>
                </a:effectLst>
              </a:rPr>
              <a:t> وتمكننا من اجراء العمليات الحسابية البسيطة بسهولة وسرعة وهي غير موجودة في الحواسيب المحمولة ولكنها موجودة في لوحات المفاتيح المنفصلة.</a:t>
            </a:r>
            <a:endParaRPr lang="sv-SE" sz="240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ox(i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ox(i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ox(in)">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ox(in)">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box(in)">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3" name="Group 59"/>
          <p:cNvGraphicFramePr>
            <a:graphicFrameLocks noGrp="1"/>
          </p:cNvGraphicFramePr>
          <p:nvPr/>
        </p:nvGraphicFramePr>
        <p:xfrm>
          <a:off x="683568" y="260648"/>
          <a:ext cx="7858125" cy="6432558"/>
        </p:xfrm>
        <a:graphic>
          <a:graphicData uri="http://schemas.openxmlformats.org/drawingml/2006/table">
            <a:tbl>
              <a:tblPr rtl="1"/>
              <a:tblGrid>
                <a:gridCol w="1825625">
                  <a:extLst>
                    <a:ext uri="{9D8B030D-6E8A-4147-A177-3AD203B41FA5}">
                      <a16:colId xmlns:a16="http://schemas.microsoft.com/office/drawing/2014/main" val="20000"/>
                    </a:ext>
                  </a:extLst>
                </a:gridCol>
                <a:gridCol w="6032500">
                  <a:extLst>
                    <a:ext uri="{9D8B030D-6E8A-4147-A177-3AD203B41FA5}">
                      <a16:colId xmlns:a16="http://schemas.microsoft.com/office/drawing/2014/main" val="20001"/>
                    </a:ext>
                  </a:extLst>
                </a:gridCol>
              </a:tblGrid>
              <a:tr h="688975">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hlink"/>
                          </a:solidFill>
                          <a:effectLst/>
                          <a:latin typeface="Arial" pitchFamily="34" charset="0"/>
                          <a:ea typeface="SimSun" charset="-122"/>
                          <a:cs typeface="Mangal" pitchFamily="2"/>
                        </a:rPr>
                        <a:t>SHIFT</a:t>
                      </a:r>
                      <a:endParaRPr kumimoji="0" lang="sv-SE" sz="1400" b="0" i="0" u="none" strike="noStrike" cap="none" normalizeH="0" baseline="0" dirty="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مع الضغط على حرف لكتابة حرف بخط كبير </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في اللغة الإن</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ك</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ليزية</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 ولإدراج علامات التشكيل في اللغة العربية</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ا</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ل</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ضغط على المفتاح </a:t>
                      </a:r>
                      <a:r>
                        <a:rPr kumimoji="0" lang="sv-SE" sz="1400" b="0" i="0" u="none" strike="noStrike" cap="none" normalizeH="0" baseline="0">
                          <a:ln>
                            <a:noFill/>
                          </a:ln>
                          <a:solidFill>
                            <a:schemeClr val="tx1"/>
                          </a:solidFill>
                          <a:effectLst/>
                          <a:latin typeface="Arial" pitchFamily="34" charset="0"/>
                          <a:ea typeface="SimSun" charset="-122"/>
                          <a:cs typeface="Mangal" pitchFamily="2"/>
                        </a:rPr>
                        <a:t>SHIFT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مع الضغط على مفتاح آخر لكتابة الرمز الموجود على الجزء العلوي من هذا المفتاح</a:t>
                      </a:r>
                      <a:endParaRPr kumimoji="0" lang="sv-SE" sz="1400" b="0" i="0" u="none" strike="noStrike" cap="none" normalizeH="0" baseline="0">
                        <a:ln>
                          <a:noFill/>
                        </a:ln>
                        <a:solidFill>
                          <a:schemeClr val="tx1"/>
                        </a:solidFill>
                        <a:effectLst/>
                        <a:latin typeface="Times New Roman" pitchFamily="18" charset="0"/>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147763">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CAPS LOCK</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الضغط على</a:t>
                      </a:r>
                      <a:r>
                        <a:rPr kumimoji="0" lang="sv-SE" sz="1400" b="0" i="0" u="none" strike="noStrike" cap="none" normalizeH="0" baseline="0">
                          <a:ln>
                            <a:noFill/>
                          </a:ln>
                          <a:solidFill>
                            <a:schemeClr val="tx1"/>
                          </a:solidFill>
                          <a:effectLst/>
                          <a:latin typeface="Arial" pitchFamily="34" charset="0"/>
                          <a:ea typeface="SimSun" charset="-122"/>
                          <a:cs typeface="Mangal" pitchFamily="2"/>
                        </a:rPr>
                        <a:t>CAPS LOCK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مرة واحدة لكتابة كافة الأحرف بحروف كبيرة </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في اللغة الإن</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ك</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ليزية فقط</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 </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و</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ا</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ل</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ضغط على المفتاح </a:t>
                      </a:r>
                      <a:r>
                        <a:rPr kumimoji="0" lang="sv-SE" sz="1400" b="0" i="0" u="none" strike="noStrike" cap="none" normalizeH="0" baseline="0">
                          <a:ln>
                            <a:noFill/>
                          </a:ln>
                          <a:solidFill>
                            <a:schemeClr val="tx1"/>
                          </a:solidFill>
                          <a:effectLst/>
                          <a:latin typeface="Arial" pitchFamily="34" charset="0"/>
                          <a:cs typeface="Mangal" pitchFamily="2"/>
                        </a:rPr>
                        <a:t>CAPS LOCK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مرة أخرى لإيقاف تشغيل هذه الوظيفة</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قد تحتوي لوحة المفاتيح </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على ضوء يشير الى تفعيل عمل هذا المفتاح من عدمه وعادة يتواجد في الجهة اليمنى من لوحة المفاتيح وعنما يكون مضيء يعني اننا سنكتب بالأحرف الكبيرة </a:t>
                      </a:r>
                      <a:endParaRPr kumimoji="0" lang="sv-SE" sz="1400" b="0" i="0" u="none" strike="noStrike" cap="none" normalizeH="0" baseline="0">
                        <a:ln>
                          <a:noFill/>
                        </a:ln>
                        <a:solidFill>
                          <a:schemeClr val="tx1"/>
                        </a:solidFill>
                        <a:effectLst/>
                        <a:latin typeface="Times New Roman" pitchFamily="18" charset="0"/>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587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TAB</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لنقل رأس المؤشر عدة مسافات للأمام</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يمكنك أيضًا الضغط على المفتاح </a:t>
                      </a:r>
                      <a:r>
                        <a:rPr kumimoji="0" lang="sv-SE" sz="1400" b="0" i="0" u="none" strike="noStrike" cap="none" normalizeH="0" baseline="0">
                          <a:ln>
                            <a:noFill/>
                          </a:ln>
                          <a:solidFill>
                            <a:schemeClr val="tx1"/>
                          </a:solidFill>
                          <a:effectLst/>
                          <a:latin typeface="Arial" pitchFamily="34" charset="0"/>
                          <a:ea typeface="SimSun" charset="-122"/>
                          <a:cs typeface="Mangal" pitchFamily="2"/>
                        </a:rPr>
                        <a:t>TAB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للانتقال إلى مربع النص التالي الموجود في أحد النماذج</a:t>
                      </a:r>
                      <a:endParaRPr kumimoji="0" lang="sv-SE" sz="1400" b="0" i="0" u="none" strike="noStrike" cap="none" normalizeH="0" baseline="0">
                        <a:ln>
                          <a:noFill/>
                        </a:ln>
                        <a:solidFill>
                          <a:schemeClr val="tx1"/>
                        </a:solidFill>
                        <a:effectLst/>
                        <a:latin typeface="Times New Roman" pitchFamily="18" charset="0"/>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SPACEBAR</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لنقل رأس المؤشر مسافة واحدة للأما</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م</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BACKSPACE</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لحذف الحرف الموجود قبل رأس المؤشر</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587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ENTER</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لنقل رأس المؤشر إلى بداية السطر التالي</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 </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كما ان اي عملية او امر نكتبه لينفذه الكومبيوتر نحتاج ان ننقر على  </a:t>
                      </a:r>
                      <a:r>
                        <a:rPr kumimoji="0" lang="sv-SE" sz="1400" b="0" i="0" u="none" strike="noStrike" cap="none" normalizeH="0" baseline="0">
                          <a:ln>
                            <a:noFill/>
                          </a:ln>
                          <a:solidFill>
                            <a:schemeClr val="tx1"/>
                          </a:solidFill>
                          <a:effectLst/>
                          <a:latin typeface="Arial" pitchFamily="34" charset="0"/>
                          <a:ea typeface="SimSun" charset="-122"/>
                          <a:cs typeface="Mangal" pitchFamily="2"/>
                        </a:rPr>
                        <a:t>ENTER</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ESC</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الغاء المهمة او العملية الحالية اي انها تستخدم للخروج من الأمر الحالي</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1" i="0" u="none" strike="noStrike" cap="none" normalizeH="0" baseline="0" dirty="0">
                          <a:ln>
                            <a:noFill/>
                          </a:ln>
                          <a:solidFill>
                            <a:schemeClr val="hlink"/>
                          </a:solidFill>
                          <a:effectLst/>
                          <a:latin typeface="Times New Roman" pitchFamily="18" charset="0"/>
                          <a:ea typeface="SimSun" charset="-122"/>
                          <a:cs typeface="Arial" pitchFamily="34" charset="0"/>
                        </a:rPr>
                        <a:t>مفتاح التطبيق</a:t>
                      </a:r>
                      <a:endParaRPr kumimoji="0" lang="sv-SE" sz="1400" b="0" i="0" u="none" strike="noStrike" cap="none" normalizeH="0" baseline="0" dirty="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فتح قائمة تضم الأوامر المتعلقة </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بالمكان المؤشر عليه</a:t>
                      </a:r>
                      <a:r>
                        <a:rPr kumimoji="0" lang="hi-IN" sz="1400" b="0" i="0" u="none" strike="noStrike" cap="none" normalizeH="0" baseline="0">
                          <a:ln>
                            <a:noFill/>
                          </a:ln>
                          <a:solidFill>
                            <a:schemeClr val="tx1"/>
                          </a:solidFill>
                          <a:effectLst/>
                          <a:latin typeface="Times New Roman" pitchFamily="18" charset="0"/>
                          <a:ea typeface="SimSun" charset="-122"/>
                          <a:cs typeface="Arial" pitchFamily="34" charset="0"/>
                        </a:rPr>
                        <a:t>.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مماثل للنقر بالزر الأيمن للماوس </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Windows  </a:t>
                      </a:r>
                      <a:r>
                        <a:rPr kumimoji="0" lang="ar-SA" sz="1400" b="1" i="0" u="none" strike="noStrike" cap="none" normalizeH="0" baseline="0">
                          <a:ln>
                            <a:noFill/>
                          </a:ln>
                          <a:solidFill>
                            <a:schemeClr val="hlink"/>
                          </a:solidFill>
                          <a:effectLst/>
                          <a:latin typeface="Times New Roman" pitchFamily="18" charset="0"/>
                          <a:ea typeface="SimSun" charset="-122"/>
                          <a:cs typeface="Mangal" pitchFamily="2"/>
                        </a:rPr>
                        <a:t>مفتاح شعار</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فتح قائمة ابدأ</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HOME</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للانتقال الى بداية السطر, او الانتقال الى اعلى صفحة الويب</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END</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للانتقال الى نهاية السطر, او الانتقال الى اسفل صفحة الويب</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4587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DELETE</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حذف الحرف الموجود أمام المؤشر، أو النص المحدد</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 او حذف اي عنصر مؤشر وارساله الى سلة المحذوفات</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4587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INSERT</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يتم إدراج النص الذي تكتبه عند رأس المؤشر محل الأحرف الموجودة</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 اي استبدال النص المكتوب</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a:ln>
                            <a:noFill/>
                          </a:ln>
                          <a:solidFill>
                            <a:schemeClr val="hlink"/>
                          </a:solidFill>
                          <a:effectLst/>
                          <a:latin typeface="Arial" pitchFamily="34" charset="0"/>
                          <a:ea typeface="SimSun" charset="-122"/>
                          <a:cs typeface="Mangal" pitchFamily="2"/>
                        </a:rPr>
                        <a:t>Page Up</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للأنتقال ل</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لأعلى بمقدار شاشة واحدة</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a:ln>
                            <a:noFill/>
                          </a:ln>
                          <a:solidFill>
                            <a:schemeClr val="hlink"/>
                          </a:solidFill>
                          <a:effectLst/>
                          <a:latin typeface="Arial" pitchFamily="34" charset="0"/>
                          <a:ea typeface="SimSun" charset="-122"/>
                          <a:cs typeface="Mangal" pitchFamily="2"/>
                        </a:rPr>
                        <a:t>Page Down</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للأنتقال ل</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لأ</a:t>
                      </a: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سفل </a:t>
                      </a:r>
                      <a:r>
                        <a:rPr kumimoji="0" lang="ar-SA" sz="1400" b="0" i="0" u="none" strike="noStrike" cap="none" normalizeH="0" baseline="0">
                          <a:ln>
                            <a:noFill/>
                          </a:ln>
                          <a:solidFill>
                            <a:schemeClr val="tx1"/>
                          </a:solidFill>
                          <a:effectLst/>
                          <a:latin typeface="Times New Roman" pitchFamily="18" charset="0"/>
                          <a:ea typeface="SimSun" charset="-122"/>
                          <a:cs typeface="Arial" pitchFamily="34" charset="0"/>
                        </a:rPr>
                        <a:t>بمقدار شاشة واحدة</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2301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1" i="0" u="none" strike="noStrike" cap="none" normalizeH="0" baseline="0">
                          <a:ln>
                            <a:noFill/>
                          </a:ln>
                          <a:solidFill>
                            <a:schemeClr val="hlink"/>
                          </a:solidFill>
                          <a:effectLst/>
                          <a:latin typeface="Times New Roman" pitchFamily="18" charset="0"/>
                          <a:ea typeface="SimSun" charset="-122"/>
                          <a:cs typeface="Arial" pitchFamily="34" charset="0"/>
                        </a:rPr>
                        <a:t>أسهم التنقل</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a:ln>
                            <a:noFill/>
                          </a:ln>
                          <a:solidFill>
                            <a:schemeClr val="tx1"/>
                          </a:solidFill>
                          <a:effectLst/>
                          <a:latin typeface="Times New Roman" pitchFamily="18" charset="0"/>
                          <a:ea typeface="SimSun" charset="-122"/>
                          <a:cs typeface="Arial" pitchFamily="34" charset="0"/>
                        </a:rPr>
                        <a:t>للانتقال مسافة واحدة باتجاه السهم (يمين ,يسار , أعلى , أسفل )</a:t>
                      </a:r>
                      <a:endParaRPr kumimoji="0" lang="sv-SE" sz="1400" b="0" i="0" u="none" strike="noStrike" cap="none" normalizeH="0" baseline="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458788">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a:ln>
                            <a:noFill/>
                          </a:ln>
                          <a:solidFill>
                            <a:schemeClr val="hlink"/>
                          </a:solidFill>
                          <a:effectLst/>
                          <a:latin typeface="Arial" pitchFamily="34" charset="0"/>
                          <a:ea typeface="SimSun" charset="-122"/>
                          <a:cs typeface="Mangal" pitchFamily="2"/>
                        </a:rPr>
                        <a:t>Num Lock</a:t>
                      </a:r>
                      <a:endParaRPr kumimoji="0" lang="sv-SE" sz="1400" b="0" i="0" u="none" strike="noStrike" cap="none" normalizeH="0" baseline="0">
                        <a:ln>
                          <a:noFill/>
                        </a:ln>
                        <a:solidFill>
                          <a:schemeClr val="hlink"/>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00000"/>
                        </a:lnSpc>
                        <a:spcBef>
                          <a:spcPct val="0"/>
                        </a:spcBef>
                        <a:spcAft>
                          <a:spcPts val="1413"/>
                        </a:spcAft>
                        <a:buClrTx/>
                        <a:buSzTx/>
                        <a:buFontTx/>
                        <a:buNone/>
                        <a:tabLst/>
                      </a:pPr>
                      <a:r>
                        <a:rPr kumimoji="0" lang="ar-IQ" sz="1400" b="0" i="0" u="none" strike="noStrike" cap="none" normalizeH="0" baseline="0" dirty="0">
                          <a:ln>
                            <a:noFill/>
                          </a:ln>
                          <a:solidFill>
                            <a:schemeClr val="tx1"/>
                          </a:solidFill>
                          <a:effectLst/>
                          <a:latin typeface="Times New Roman" pitchFamily="18" charset="0"/>
                          <a:ea typeface="SimSun" charset="-122"/>
                          <a:cs typeface="Arial" pitchFamily="34" charset="0"/>
                        </a:rPr>
                        <a:t>لاغلاق وفتح الجزء الرقمي الجانبي من لوحة المفاتيح وعادة يوجد ضوء يؤشر تشغيل هذا المفتاح عادةً يوجد الى الأعلى قليلاً من المفتاح بالجهة اليمنى.</a:t>
                      </a:r>
                      <a:endParaRPr kumimoji="0" lang="sv-SE" sz="1400" b="0" i="0" u="none" strike="noStrike" cap="none" normalizeH="0" baseline="0" dirty="0">
                        <a:ln>
                          <a:noFill/>
                        </a:ln>
                        <a:solidFill>
                          <a:schemeClr val="tx1"/>
                        </a:solidFill>
                        <a:effectLst/>
                        <a:latin typeface="Times New Roman" pitchFamily="18" charset="0"/>
                        <a:ea typeface="SimSun" charset="-122"/>
                        <a:cs typeface="Mangal" pitchFamily="2"/>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323"/>
                                        </p:tgtEl>
                                        <p:attrNameLst>
                                          <p:attrName>style.visibility</p:attrName>
                                        </p:attrNameLst>
                                      </p:cBhvr>
                                      <p:to>
                                        <p:strVal val="visible"/>
                                      </p:to>
                                    </p:set>
                                    <p:animEffect transition="in" filter="wheel(4)">
                                      <p:cBhvr>
                                        <p:cTn id="7" dur="2000"/>
                                        <p:tgtEl>
                                          <p:spTgt spid="11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6" name="Rectangle 116"/>
          <p:cNvSpPr>
            <a:spLocks noGrp="1" noChangeArrowheads="1"/>
          </p:cNvSpPr>
          <p:nvPr>
            <p:ph type="title" idx="4294967295"/>
          </p:nvPr>
        </p:nvSpPr>
        <p:spPr>
          <a:xfrm>
            <a:off x="0" y="301625"/>
            <a:ext cx="9144000" cy="1471192"/>
          </a:xfrm>
        </p:spPr>
        <p:txBody>
          <a:bodyPr anchor="ctr" anchorCtr="1">
            <a:normAutofit/>
          </a:bodyPr>
          <a:lstStyle/>
          <a:p>
            <a:pPr algn="ctr" rtl="1" eaLnBrk="1" hangingPunct="1">
              <a:defRPr/>
            </a:pPr>
            <a:r>
              <a:rPr lang="ar-IQ" sz="6500" b="1" dirty="0">
                <a:solidFill>
                  <a:srgbClr val="0000FF"/>
                </a:solidFill>
                <a:effectLst>
                  <a:outerShdw blurRad="38100" dist="38100" dir="2700000" algn="tl">
                    <a:srgbClr val="C0C0C0"/>
                  </a:outerShdw>
                </a:effectLst>
              </a:rPr>
              <a:t>ألأوامر السريعة </a:t>
            </a:r>
            <a:br>
              <a:rPr lang="ar-IQ" sz="2000" b="1" dirty="0">
                <a:effectLst>
                  <a:outerShdw blurRad="38100" dist="38100" dir="2700000" algn="tl">
                    <a:srgbClr val="C0C0C0"/>
                  </a:outerShdw>
                </a:effectLst>
              </a:rPr>
            </a:br>
            <a:r>
              <a:rPr lang="ar-IQ" sz="2000" b="1" dirty="0">
                <a:effectLst>
                  <a:outerShdw blurRad="38100" dist="38100" dir="2700000" algn="tl">
                    <a:srgbClr val="C0C0C0"/>
                  </a:outerShdw>
                </a:effectLst>
              </a:rPr>
              <a:t>هنا في هذا الجدول نشرح بعض المختصرات للوحة المفاتيح التي تفيد المستخدم لأختصار الوقت</a:t>
            </a:r>
            <a:endParaRPr lang="sv-SE" sz="2000" b="1" dirty="0">
              <a:effectLst>
                <a:outerShdw blurRad="38100" dist="38100" dir="2700000" algn="tl">
                  <a:srgbClr val="C0C0C0"/>
                </a:outerShdw>
              </a:effectLst>
            </a:endParaRPr>
          </a:p>
        </p:txBody>
      </p:sp>
      <p:graphicFrame>
        <p:nvGraphicFramePr>
          <p:cNvPr id="23723" name="Group 171"/>
          <p:cNvGraphicFramePr>
            <a:graphicFrameLocks noGrp="1"/>
          </p:cNvGraphicFramePr>
          <p:nvPr/>
        </p:nvGraphicFramePr>
        <p:xfrm>
          <a:off x="1259632" y="1916832"/>
          <a:ext cx="6769100" cy="4105276"/>
        </p:xfrm>
        <a:graphic>
          <a:graphicData uri="http://schemas.openxmlformats.org/drawingml/2006/table">
            <a:tbl>
              <a:tblPr rtl="1"/>
              <a:tblGrid>
                <a:gridCol w="1571625">
                  <a:extLst>
                    <a:ext uri="{9D8B030D-6E8A-4147-A177-3AD203B41FA5}">
                      <a16:colId xmlns:a16="http://schemas.microsoft.com/office/drawing/2014/main" val="20000"/>
                    </a:ext>
                  </a:extLst>
                </a:gridCol>
                <a:gridCol w="5197475">
                  <a:extLst>
                    <a:ext uri="{9D8B030D-6E8A-4147-A177-3AD203B41FA5}">
                      <a16:colId xmlns:a16="http://schemas.microsoft.com/office/drawing/2014/main" val="20001"/>
                    </a:ext>
                  </a:extLst>
                </a:gridCol>
              </a:tblGrid>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dirty="0">
                          <a:ln>
                            <a:noFill/>
                          </a:ln>
                          <a:solidFill>
                            <a:srgbClr val="003300"/>
                          </a:solidFill>
                          <a:effectLst/>
                          <a:latin typeface="Arial" charset="0"/>
                          <a:ea typeface="SimSun" pitchFamily="2" charset="-122"/>
                          <a:cs typeface="Arial" charset="0"/>
                        </a:rPr>
                        <a:t>ALT+TAB</a:t>
                      </a:r>
                      <a:endParaRPr kumimoji="0" lang="sv-SE"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a:ln>
                            <a:noFill/>
                          </a:ln>
                          <a:solidFill>
                            <a:schemeClr val="tx1"/>
                          </a:solidFill>
                          <a:effectLst/>
                          <a:latin typeface="Arial" charset="0"/>
                          <a:ea typeface="SimSun" pitchFamily="2" charset="-122"/>
                          <a:cs typeface="Arial" charset="0"/>
                        </a:rPr>
                        <a:t>التبديل بين البرامج أو الإطارات المفتوحة</a:t>
                      </a:r>
                      <a:endParaRPr kumimoji="0" lang="ar-SA"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ALT+Shift</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200" b="0" i="0" u="none" strike="noStrike" cap="none" normalizeH="0" baseline="0" dirty="0">
                          <a:ln>
                            <a:noFill/>
                          </a:ln>
                          <a:solidFill>
                            <a:schemeClr val="tx1"/>
                          </a:solidFill>
                          <a:effectLst/>
                          <a:latin typeface="Arial" charset="0"/>
                          <a:ea typeface="SimSun" pitchFamily="2" charset="-122"/>
                          <a:cs typeface="Arial" charset="0"/>
                        </a:rPr>
                        <a:t>للتبديل بين اللغات المنصبة بالحاسوب يعني مثلا التبديل من بالكتابة من الأنكليزي الى العربي او اي لغات اخرى منصبة في مجال اللغة.</a:t>
                      </a:r>
                      <a:endParaRPr kumimoji="0" lang="ar-IQ"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CTRL+A</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200" b="0" i="0" u="none" strike="noStrike" cap="none" normalizeH="0" baseline="0">
                          <a:ln>
                            <a:noFill/>
                          </a:ln>
                          <a:solidFill>
                            <a:schemeClr val="tx1"/>
                          </a:solidFill>
                          <a:effectLst/>
                          <a:latin typeface="Arial" charset="0"/>
                          <a:ea typeface="SimSun" pitchFamily="2" charset="-122"/>
                          <a:cs typeface="Arial" charset="0"/>
                        </a:rPr>
                        <a:t>لتحديد</a:t>
                      </a:r>
                      <a:r>
                        <a:rPr kumimoji="0" lang="ar-SA" sz="1200" b="0" i="0" u="none" strike="noStrike" cap="none" normalizeH="0" baseline="0">
                          <a:ln>
                            <a:noFill/>
                          </a:ln>
                          <a:solidFill>
                            <a:schemeClr val="tx1"/>
                          </a:solidFill>
                          <a:effectLst/>
                          <a:latin typeface="Arial" charset="0"/>
                          <a:ea typeface="SimSun" pitchFamily="2" charset="-122"/>
                          <a:cs typeface="Arial" charset="0"/>
                        </a:rPr>
                        <a:t> كافة العناصر الموجودة في مستند أو إطار</a:t>
                      </a:r>
                      <a:r>
                        <a:rPr kumimoji="0" lang="ar-IQ" sz="1200" b="0" i="0" u="none" strike="noStrike" cap="none" normalizeH="0" baseline="0">
                          <a:ln>
                            <a:noFill/>
                          </a:ln>
                          <a:solidFill>
                            <a:schemeClr val="tx1"/>
                          </a:solidFill>
                          <a:effectLst/>
                          <a:latin typeface="Arial" charset="0"/>
                          <a:ea typeface="SimSun" pitchFamily="2" charset="-122"/>
                          <a:cs typeface="Arial" charset="0"/>
                        </a:rPr>
                        <a:t> اي اختيار الكل</a:t>
                      </a:r>
                      <a:endParaRPr kumimoji="0" lang="ar-IQ"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CTRL+C</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a:ln>
                            <a:noFill/>
                          </a:ln>
                          <a:solidFill>
                            <a:schemeClr val="tx1"/>
                          </a:solidFill>
                          <a:effectLst/>
                          <a:latin typeface="Arial" charset="0"/>
                          <a:ea typeface="SimSun" pitchFamily="2" charset="-122"/>
                          <a:cs typeface="Arial" charset="0"/>
                        </a:rPr>
                        <a:t>نسخ العنصر المحدد</a:t>
                      </a:r>
                      <a:endParaRPr kumimoji="0" lang="ar-SA"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CTRL+X</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0" i="0" u="none" strike="noStrike" cap="none" normalizeH="0" baseline="0">
                          <a:ln>
                            <a:noFill/>
                          </a:ln>
                          <a:solidFill>
                            <a:schemeClr val="tx1"/>
                          </a:solidFill>
                          <a:effectLst/>
                          <a:latin typeface="Arial" charset="0"/>
                          <a:ea typeface="SimSun" pitchFamily="2" charset="-122"/>
                          <a:cs typeface="Arial" charset="0"/>
                        </a:rPr>
                        <a:t>قص العنصر المحدد</a:t>
                      </a:r>
                      <a:endParaRPr kumimoji="0" lang="ar-SA"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CTRL+V</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a:ln>
                            <a:noFill/>
                          </a:ln>
                          <a:solidFill>
                            <a:schemeClr val="tx1"/>
                          </a:solidFill>
                          <a:effectLst/>
                          <a:latin typeface="Arial" charset="0"/>
                          <a:cs typeface="Times New Roman" pitchFamily="18" charset="0"/>
                        </a:rPr>
                        <a:t>لصق العنصر المحدد</a:t>
                      </a:r>
                      <a:endParaRPr kumimoji="0" lang="ar-SA"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CTRL+S</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200" b="0" i="0" u="none" strike="noStrike" cap="none" normalizeH="0" baseline="0">
                          <a:ln>
                            <a:noFill/>
                          </a:ln>
                          <a:solidFill>
                            <a:schemeClr val="tx1"/>
                          </a:solidFill>
                          <a:effectLst/>
                          <a:latin typeface="Arial" charset="0"/>
                          <a:ea typeface="SimSun" pitchFamily="2" charset="-122"/>
                          <a:cs typeface="Arial" charset="0"/>
                        </a:rPr>
                        <a:t>حفظ الملف اوالمستند عمل </a:t>
                      </a:r>
                      <a:r>
                        <a:rPr kumimoji="0" lang="en-US" sz="1200" b="0" i="0" u="none" strike="noStrike" cap="none" normalizeH="0" baseline="0">
                          <a:ln>
                            <a:noFill/>
                          </a:ln>
                          <a:solidFill>
                            <a:schemeClr val="tx1"/>
                          </a:solidFill>
                          <a:effectLst/>
                          <a:latin typeface="Arial" charset="0"/>
                          <a:ea typeface="SimSun" pitchFamily="2" charset="-122"/>
                          <a:cs typeface="Arial" charset="0"/>
                        </a:rPr>
                        <a:t>Spara</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CTRL+Z</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200" b="0" i="0" u="none" strike="noStrike" cap="none" normalizeH="0" baseline="0">
                          <a:ln>
                            <a:noFill/>
                          </a:ln>
                          <a:solidFill>
                            <a:schemeClr val="tx1"/>
                          </a:solidFill>
                          <a:effectLst/>
                          <a:latin typeface="Arial" charset="0"/>
                          <a:ea typeface="SimSun" pitchFamily="2" charset="-122"/>
                          <a:cs typeface="Arial" charset="0"/>
                        </a:rPr>
                        <a:t>التراجع عن العملية الأخيرة</a:t>
                      </a:r>
                      <a:endParaRPr kumimoji="0" lang="ar-IQ"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1200" b="1" i="0" u="none" strike="noStrike" cap="none" normalizeH="0" baseline="0">
                          <a:ln>
                            <a:noFill/>
                          </a:ln>
                          <a:solidFill>
                            <a:srgbClr val="003300"/>
                          </a:solidFill>
                          <a:effectLst/>
                          <a:latin typeface="Arial" charset="0"/>
                          <a:ea typeface="SimSun" pitchFamily="2" charset="-122"/>
                          <a:cs typeface="Arial" charset="0"/>
                        </a:rPr>
                        <a:t>CTRL+O</a:t>
                      </a:r>
                      <a:endParaRPr kumimoji="0" lang="sv-SE"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200" b="0" i="0" u="none" strike="noStrike" cap="none" normalizeH="0" baseline="0" dirty="0">
                          <a:ln>
                            <a:noFill/>
                          </a:ln>
                          <a:solidFill>
                            <a:schemeClr val="tx1"/>
                          </a:solidFill>
                          <a:effectLst/>
                          <a:latin typeface="Arial" charset="0"/>
                          <a:ea typeface="SimSun" pitchFamily="2" charset="-122"/>
                          <a:cs typeface="Arial" charset="0"/>
                        </a:rPr>
                        <a:t>لفتح ملف او مستند من داخل برنامج معين وتقريبا تشترك كل البرامج بهذا الأيعاز</a:t>
                      </a:r>
                      <a:endParaRPr kumimoji="0" lang="ar-IQ"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4442</Words>
  <Application>Microsoft Office PowerPoint</Application>
  <PresentationFormat>Bildspel på skärmen (4:3)</PresentationFormat>
  <Paragraphs>359</Paragraphs>
  <Slides>57</Slides>
  <Notes>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57</vt:i4>
      </vt:variant>
    </vt:vector>
  </HeadingPairs>
  <TitlesOfParts>
    <vt:vector size="65" baseType="lpstr">
      <vt:lpstr>Arial</vt:lpstr>
      <vt:lpstr>Calibri</vt:lpstr>
      <vt:lpstr>Constantia</vt:lpstr>
      <vt:lpstr>Tahoma</vt:lpstr>
      <vt:lpstr>Times New Roman</vt:lpstr>
      <vt:lpstr>Verdana</vt:lpstr>
      <vt:lpstr>Wingdings</vt:lpstr>
      <vt:lpstr>Office Theme</vt:lpstr>
      <vt:lpstr>PowerPoint-presentation</vt:lpstr>
      <vt:lpstr>مقدمة في الحاسوب</vt:lpstr>
      <vt:lpstr>الفأرة</vt:lpstr>
      <vt:lpstr>زر الماوس الأيمن </vt:lpstr>
      <vt:lpstr> زر الماوس الأيسر </vt:lpstr>
      <vt:lpstr>لوحة المفاتيح </vt:lpstr>
      <vt:lpstr>مجاميع المفاتيح في لوحة المفاتيح</vt:lpstr>
      <vt:lpstr>PowerPoint-presentation</vt:lpstr>
      <vt:lpstr>ألأوامر السريعة  هنا في هذا الجدول نشرح بعض المختصرات للوحة المفاتيح التي تفيد المستخدم لأختصار الوقت</vt:lpstr>
      <vt:lpstr>مفاتيح الوظائف  اما بالنسبة لمفاتيح الوظائف فنقتصر على قسم منها لان بعضها لها وظائف مع نظام الدوس او لينوكس وليس مع نظام الويندو فيما يلي بعض مهامها وليس جميعها :-</vt:lpstr>
      <vt:lpstr>مفتاح خاص </vt:lpstr>
      <vt:lpstr>سطح المكتب  The Desktop</vt:lpstr>
      <vt:lpstr>الأيقونات على سطح المكتب   </vt:lpstr>
      <vt:lpstr>إنشاء ملف أو مجلد جديد على سطح المكتب</vt:lpstr>
      <vt:lpstr>إجراء تعديلات في الإعدادات على سطح المكتب النقر على زر الماوس الأيمن في مساحة خالية من سطح المكتب. اختر "تخصيص": </vt:lpstr>
      <vt:lpstr>شاشة التوقف </vt:lpstr>
      <vt:lpstr>PowerPoint-presentation</vt:lpstr>
      <vt:lpstr>PowerPoint-presentation</vt:lpstr>
      <vt:lpstr>شريط المهام   </vt:lpstr>
      <vt:lpstr> انقر بزر الماوس الأيمن على شريط المهام. اختر الخصائص.   يعرض مربع الحوار: </vt:lpstr>
      <vt:lpstr>زر البدء</vt:lpstr>
      <vt:lpstr> النقر على زر البدء يعرض أهم القوائم في نظام التشغيل Windows وهي قائمة البدء. </vt:lpstr>
      <vt:lpstr>PowerPoint-presentation</vt:lpstr>
      <vt:lpstr>البحث</vt:lpstr>
      <vt:lpstr>PowerPoint-presentation</vt:lpstr>
      <vt:lpstr>تسجيل الخروج، إيقاف التشغيل </vt:lpstr>
      <vt:lpstr>عرض بضعة خيارات عند النقر على زر إيقاف التشغيل:</vt:lpstr>
      <vt:lpstr>سلة المحذوفات</vt:lpstr>
      <vt:lpstr> </vt:lpstr>
      <vt:lpstr>النوافذ </vt:lpstr>
      <vt:lpstr>الكمبيوتر  </vt:lpstr>
      <vt:lpstr>فتح خصائص محرك الأقراص  </vt:lpstr>
      <vt:lpstr>المستند</vt:lpstr>
      <vt:lpstr>إدارة الملفات والمجلدات</vt:lpstr>
      <vt:lpstr>PowerPoint-presentation</vt:lpstr>
      <vt:lpstr>إنشاء مجلد أو ملف جديد في نافذة محددة.</vt:lpstr>
      <vt:lpstr>الحفظ والحفظ باسم </vt:lpstr>
      <vt:lpstr>PowerPoint-presentation</vt:lpstr>
      <vt:lpstr>PowerPoint-presentation</vt:lpstr>
      <vt:lpstr>لوحة التحكم  </vt:lpstr>
      <vt:lpstr>PowerPoint-presentation</vt:lpstr>
      <vt:lpstr>PowerPoint-presentation</vt:lpstr>
      <vt:lpstr>PowerPoint-presentation</vt:lpstr>
      <vt:lpstr>PowerPoint-presentation</vt:lpstr>
      <vt:lpstr>      يمكنك استخدام لوحة التحكم لاختيار صيغة للتاريخ والوقت واختيار المنطقة الزمنية. وعادة ما يتم تكوينهم بالفعل عند إعداد الكمبيوتر. ولكن إن كنت تحتاج لضبط التاريخ أو الوقت فسوف تتمكن من إجراء ذلك من هنا.  </vt:lpstr>
      <vt:lpstr>3. إضافة أو إزالة برامج</vt:lpstr>
      <vt:lpstr>4. حسابات المستخدم</vt:lpstr>
      <vt:lpstr>5. الطابعات والفاكسات </vt:lpstr>
      <vt:lpstr>PowerPoint-presentation</vt:lpstr>
      <vt:lpstr>PowerPoint-presentation</vt:lpstr>
      <vt:lpstr>الطبع</vt:lpstr>
      <vt:lpstr>الفتح في Windows</vt:lpstr>
      <vt:lpstr>الاستكشاف في Windows</vt:lpstr>
      <vt:lpstr>   من الممكن أداء كافة العمليات التي تم مناقشتها أعلاه من الجزء الأيمن. يمكنك أيضًا الحذف وإعادة التسمية والقص واللصق وغيره من شريط الأدوات (انظر الصورة).  يمكنك أيضًا التحكم بكيفية عرض المحتويات (صور مصغرة، تجريد، أيقونات، قائمة، قائمة مفصلة). يمكنك أيضًا البحث عن ملف محدد.   </vt:lpstr>
      <vt:lpstr>الفتح في نظام  الويندوز  Öppna i WINDOWS  </vt:lpstr>
      <vt:lpstr>المستكشف في نظام الوندوز  Utforska i Windows</vt:lpstr>
      <vt:lpstr>ومن النافذة اليسارية تلك يمكن أداء كل المهام التي كنا نؤديها سابقا . من حذف وتسمية وقص ولصق ...إلخ  كما ويمكن التحكم بطريقة عرض محتويات القرص او المجلد او نقلها الى مجلد اخر او البحث عن فايل معين داخل القرص او المجلد. </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198</cp:revision>
  <dcterms:created xsi:type="dcterms:W3CDTF">2011-11-04T13:11:12Z</dcterms:created>
  <dcterms:modified xsi:type="dcterms:W3CDTF">2023-01-10T08:53:41Z</dcterms:modified>
</cp:coreProperties>
</file>