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8"/>
  </p:notesMasterIdLst>
  <p:sldIdLst>
    <p:sldId id="256" r:id="rId2"/>
    <p:sldId id="257" r:id="rId3"/>
    <p:sldId id="260" r:id="rId4"/>
    <p:sldId id="258" r:id="rId5"/>
    <p:sldId id="259" r:id="rId6"/>
    <p:sldId id="261" r:id="rId7"/>
    <p:sldId id="262" r:id="rId8"/>
    <p:sldId id="263" r:id="rId9"/>
    <p:sldId id="264" r:id="rId10"/>
    <p:sldId id="26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14" r:id="rId56"/>
    <p:sldId id="315" r:id="rId57"/>
  </p:sldIdLst>
  <p:sldSz cx="9144000" cy="6858000" type="screen4x3"/>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iso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33CC33"/>
    <a:srgbClr val="FF9999"/>
    <a:srgbClr val="CC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1" autoAdjust="0"/>
    <p:restoredTop sz="94831" autoAdjust="0"/>
  </p:normalViewPr>
  <p:slideViewPr>
    <p:cSldViewPr>
      <p:cViewPr varScale="1">
        <p:scale>
          <a:sx n="92" d="100"/>
          <a:sy n="92" d="100"/>
        </p:scale>
        <p:origin x="438" y="78"/>
      </p:cViewPr>
      <p:guideLst>
        <p:guide orient="horz" pos="2160"/>
        <p:guide pos="2880"/>
      </p:guideLst>
    </p:cSldViewPr>
  </p:slideViewPr>
  <p:outlineViewPr>
    <p:cViewPr>
      <p:scale>
        <a:sx n="33" d="100"/>
        <a:sy n="33" d="100"/>
      </p:scale>
      <p:origin x="48" y="38760"/>
    </p:cViewPr>
  </p:outlin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21T09:48:13.710" idx="1">
    <p:pos x="2012" y="1069"/>
    <p:text>These are the wrong way around. But we left it like this in case there's a reason...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95E800A5-563B-4BE6-AF4F-1DC86196A36C}" type="slidenum">
              <a:rPr lang="sv-SE"/>
              <a:pPr>
                <a:defRPr/>
              </a:pPr>
              <a:t>‹#›</a:t>
            </a:fld>
            <a:endParaRPr lang="sv-SE"/>
          </a:p>
        </p:txBody>
      </p:sp>
    </p:spTree>
    <p:extLst>
      <p:ext uri="{BB962C8B-B14F-4D97-AF65-F5344CB8AC3E}">
        <p14:creationId xmlns:p14="http://schemas.microsoft.com/office/powerpoint/2010/main" val="1510364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
              <a:latin typeface="Arial" charset="0"/>
              <a:cs typeface="Arial" charset="0"/>
            </a:endParaRPr>
          </a:p>
        </p:txBody>
      </p:sp>
      <p:sp>
        <p:nvSpPr>
          <p:cNvPr id="37891" name="Slide Number Placeholder 3"/>
          <p:cNvSpPr>
            <a:spLocks noGrp="1"/>
          </p:cNvSpPr>
          <p:nvPr>
            <p:ph type="sldNum" sz="quarter" idx="5"/>
          </p:nvPr>
        </p:nvSpPr>
        <p:spPr>
          <a:noFill/>
        </p:spPr>
        <p:txBody>
          <a:bodyPr/>
          <a:lstStyle/>
          <a:p>
            <a:pPr algn="l" rtl="0"/>
            <a:fld id="{AAA2310F-FB0F-4DF8-99B0-3292D3DF89D8}" type="slidenum">
              <a:rPr>
                <a:latin typeface="Arial" charset="0"/>
                <a:cs typeface="Arial" charset="0"/>
              </a:rPr>
              <a:pPr algn="l" rtl="0"/>
              <a:t>21</a:t>
            </a:fld>
            <a:endParaRPr lang="en">
              <a:latin typeface="Arial" charset="0"/>
              <a:cs typeface="Arial" charset="0"/>
            </a:endParaRPr>
          </a:p>
        </p:txBody>
      </p:sp>
    </p:spTree>
    <p:extLst>
      <p:ext uri="{BB962C8B-B14F-4D97-AF65-F5344CB8AC3E}">
        <p14:creationId xmlns:p14="http://schemas.microsoft.com/office/powerpoint/2010/main" val="365675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 dirty="0">
              <a:latin typeface="Arial" charset="0"/>
              <a:cs typeface="Arial" charset="0"/>
            </a:endParaRPr>
          </a:p>
        </p:txBody>
      </p:sp>
      <p:sp>
        <p:nvSpPr>
          <p:cNvPr id="50179" name="Slide Number Placeholder 3"/>
          <p:cNvSpPr>
            <a:spLocks noGrp="1"/>
          </p:cNvSpPr>
          <p:nvPr>
            <p:ph type="sldNum" sz="quarter" idx="5"/>
          </p:nvPr>
        </p:nvSpPr>
        <p:spPr>
          <a:noFill/>
        </p:spPr>
        <p:txBody>
          <a:bodyPr/>
          <a:lstStyle/>
          <a:p>
            <a:pPr algn="l" rtl="0"/>
            <a:fld id="{BF73288C-100E-4B89-B367-5E7F1D2A159F}" type="slidenum">
              <a:rPr>
                <a:latin typeface="Arial" charset="0"/>
                <a:cs typeface="Arial" charset="0"/>
              </a:rPr>
              <a:pPr algn="l" rtl="0"/>
              <a:t>31</a:t>
            </a:fld>
            <a:endParaRPr lang="en">
              <a:latin typeface="Arial" charset="0"/>
              <a:cs typeface="Arial" charset="0"/>
            </a:endParaRPr>
          </a:p>
        </p:txBody>
      </p:sp>
    </p:spTree>
    <p:extLst>
      <p:ext uri="{BB962C8B-B14F-4D97-AF65-F5344CB8AC3E}">
        <p14:creationId xmlns:p14="http://schemas.microsoft.com/office/powerpoint/2010/main" val="252190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
              <a:latin typeface="Arial" charset="0"/>
              <a:cs typeface="Arial" charset="0"/>
            </a:endParaRPr>
          </a:p>
        </p:txBody>
      </p:sp>
      <p:sp>
        <p:nvSpPr>
          <p:cNvPr id="58371" name="Slide Number Placeholder 3"/>
          <p:cNvSpPr>
            <a:spLocks noGrp="1"/>
          </p:cNvSpPr>
          <p:nvPr>
            <p:ph type="sldNum" sz="quarter" idx="5"/>
          </p:nvPr>
        </p:nvSpPr>
        <p:spPr>
          <a:noFill/>
        </p:spPr>
        <p:txBody>
          <a:bodyPr/>
          <a:lstStyle/>
          <a:p>
            <a:pPr algn="l" rtl="0"/>
            <a:fld id="{CF1F261D-F58E-484D-B4B2-65489B22890C}" type="slidenum">
              <a:rPr>
                <a:latin typeface="Arial" charset="0"/>
                <a:cs typeface="Arial" charset="0"/>
              </a:rPr>
              <a:pPr algn="l" rtl="0"/>
              <a:t>38</a:t>
            </a:fld>
            <a:endParaRPr lang="en">
              <a:latin typeface="Arial" charset="0"/>
              <a:cs typeface="Arial" charset="0"/>
            </a:endParaRPr>
          </a:p>
        </p:txBody>
      </p:sp>
    </p:spTree>
    <p:extLst>
      <p:ext uri="{BB962C8B-B14F-4D97-AF65-F5344CB8AC3E}">
        <p14:creationId xmlns:p14="http://schemas.microsoft.com/office/powerpoint/2010/main" val="92024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8CA275-A44F-4650-82A1-6D2BEF4EBF69}"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4"/>
          <p:cNvSpPr>
            <a:spLocks noChangeArrowheads="1" noChangeShapeType="1" noTextEdit="1"/>
          </p:cNvSpPr>
          <p:nvPr/>
        </p:nvSpPr>
        <p:spPr bwMode="auto">
          <a:xfrm>
            <a:off x="1285875" y="357188"/>
            <a:ext cx="6192838" cy="1125537"/>
          </a:xfrm>
          <a:prstGeom prst="rect">
            <a:avLst/>
          </a:prstGeom>
        </p:spPr>
        <p:txBody>
          <a:bodyPr wrap="none" fromWordArt="1">
            <a:prstTxWarp prst="textPlain">
              <a:avLst>
                <a:gd name="adj" fmla="val 49681"/>
              </a:avLst>
            </a:prstTxWarp>
          </a:bodyPr>
          <a:lstStyle/>
          <a:p>
            <a:pPr algn="ctr" rtl="0"/>
            <a:endParaRPr lang="en"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ruta 3"/>
          <p:cNvSpPr txBox="1"/>
          <p:nvPr/>
        </p:nvSpPr>
        <p:spPr>
          <a:xfrm>
            <a:off x="0" y="1844824"/>
            <a:ext cx="9144000" cy="738664"/>
          </a:xfrm>
          <a:prstGeom prst="rect">
            <a:avLst/>
          </a:prstGeom>
          <a:noFill/>
        </p:spPr>
        <p:txBody>
          <a:bodyPr wrap="square" rtlCol="0">
            <a:spAutoFit/>
          </a:bodyPr>
          <a:lstStyle/>
          <a:p>
            <a:pPr algn="ctr" rtl="0"/>
            <a:r>
              <a:rPr lang="en" sz="4200" b="1" i="0" u="none" dirty="0">
                <a:solidFill>
                  <a:srgbClr val="4F81BD"/>
                </a:solidFill>
                <a:latin typeface="Arial" panose="020B0604020202020204" pitchFamily="34" charset="0"/>
                <a:ea typeface="Tahoma" pitchFamily="34" charset="0"/>
                <a:cs typeface="Arial" panose="020B0604020202020204" pitchFamily="34" charset="0"/>
              </a:rPr>
              <a:t>Computer literacy for beginners</a:t>
            </a:r>
            <a:endParaRPr lang="en" sz="4200" b="1" dirty="0">
              <a:solidFill>
                <a:srgbClr val="4F81BD"/>
              </a:solidFill>
              <a:latin typeface="Arial" panose="020B0604020202020204" pitchFamily="34" charset="0"/>
              <a:ea typeface="Tahoma" pitchFamily="34" charset="0"/>
              <a:cs typeface="Arial" panose="020B0604020202020204" pitchFamily="34" charset="0"/>
            </a:endParaRPr>
          </a:p>
        </p:txBody>
      </p:sp>
      <p:pic>
        <p:nvPicPr>
          <p:cNvPr id="6" name="Bildobjekt 5">
            <a:extLst>
              <a:ext uri="{FF2B5EF4-FFF2-40B4-BE49-F238E27FC236}">
                <a16:creationId xmlns:a16="http://schemas.microsoft.com/office/drawing/2014/main" id="{AD415EDC-654F-460A-93AF-670947C36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13176"/>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a:xfrm>
            <a:off x="0" y="301625"/>
            <a:ext cx="9144000" cy="1143000"/>
          </a:xfrm>
        </p:spPr>
        <p:txBody>
          <a:bodyPr anchor="ctr" anchorCtr="1">
            <a:normAutofit/>
          </a:bodyPr>
          <a:lstStyle/>
          <a:p>
            <a:pPr rtl="0" eaLnBrk="1" hangingPunct="1">
              <a:defRPr/>
            </a:pPr>
            <a:r>
              <a:rPr lang="en" b="0" i="0" u="none">
                <a:solidFill>
                  <a:schemeClr val="accent1"/>
                </a:solidFill>
                <a:latin typeface="Tahoma" pitchFamily="34" charset="0"/>
                <a:ea typeface="Tahoma" pitchFamily="34" charset="0"/>
                <a:cs typeface="Tahoma" pitchFamily="34" charset="0"/>
              </a:rPr>
              <a:t>Function keys</a:t>
            </a:r>
          </a:p>
        </p:txBody>
      </p:sp>
      <p:graphicFrame>
        <p:nvGraphicFramePr>
          <p:cNvPr id="13340" name="Group 28"/>
          <p:cNvGraphicFramePr>
            <a:graphicFrameLocks noGrp="1"/>
          </p:cNvGraphicFramePr>
          <p:nvPr/>
        </p:nvGraphicFramePr>
        <p:xfrm>
          <a:off x="1547664" y="1988840"/>
          <a:ext cx="6014976" cy="3710633"/>
        </p:xfrm>
        <a:graphic>
          <a:graphicData uri="http://schemas.openxmlformats.org/drawingml/2006/table">
            <a:tbl>
              <a:tblPr rtl="1"/>
              <a:tblGrid>
                <a:gridCol w="4745124">
                  <a:extLst>
                    <a:ext uri="{9D8B030D-6E8A-4147-A177-3AD203B41FA5}">
                      <a16:colId xmlns:a16="http://schemas.microsoft.com/office/drawing/2014/main" val="20000"/>
                    </a:ext>
                  </a:extLst>
                </a:gridCol>
                <a:gridCol w="1269852">
                  <a:extLst>
                    <a:ext uri="{9D8B030D-6E8A-4147-A177-3AD203B41FA5}">
                      <a16:colId xmlns:a16="http://schemas.microsoft.com/office/drawing/2014/main" val="20001"/>
                    </a:ext>
                  </a:extLst>
                </a:gridCol>
              </a:tblGrid>
              <a:tr h="63723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0" i="0" u="none" strike="noStrike" cap="none" normalizeH="0" baseline="0">
                          <a:ln>
                            <a:noFill/>
                          </a:ln>
                          <a:solidFill>
                            <a:srgbClr val="000000"/>
                          </a:solidFill>
                          <a:effectLst/>
                          <a:latin typeface="Tahoma" pitchFamily="34" charset="0"/>
                          <a:ea typeface="Tahoma" pitchFamily="34" charset="0"/>
                          <a:cs typeface="Tahoma" pitchFamily="34" charset="0"/>
                        </a:rPr>
                        <a:t>Help</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1" i="0" u="none" strike="noStrike" cap="none" normalizeH="0" baseline="0">
                          <a:ln>
                            <a:noFill/>
                          </a:ln>
                          <a:solidFill>
                            <a:schemeClr val="tx1"/>
                          </a:solidFill>
                          <a:effectLst/>
                          <a:latin typeface="Tahoma" pitchFamily="34" charset="0"/>
                          <a:ea typeface="Tahoma" pitchFamily="34" charset="0"/>
                          <a:cs typeface="Tahoma" pitchFamily="34" charset="0"/>
                        </a:rPr>
                        <a:t>F1</a:t>
                      </a:r>
                      <a:endParaRPr kumimoji="0" lang="en" sz="20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8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Rename</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1" i="0" u="none" strike="noStrike" cap="none" normalizeH="0" baseline="0">
                          <a:ln>
                            <a:noFill/>
                          </a:ln>
                          <a:solidFill>
                            <a:schemeClr val="tx1"/>
                          </a:solidFill>
                          <a:effectLst/>
                          <a:latin typeface="Tahoma" pitchFamily="34" charset="0"/>
                          <a:ea typeface="Tahoma" pitchFamily="34" charset="0"/>
                          <a:cs typeface="Tahoma" pitchFamily="34" charset="0"/>
                        </a:rPr>
                        <a:t>F2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Search</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1" i="0" u="none" strike="noStrike" cap="none" normalizeH="0" baseline="0">
                          <a:ln>
                            <a:noFill/>
                          </a:ln>
                          <a:solidFill>
                            <a:schemeClr val="tx1"/>
                          </a:solidFill>
                          <a:effectLst/>
                          <a:latin typeface="Tahoma" pitchFamily="34" charset="0"/>
                          <a:ea typeface="Tahoma" pitchFamily="34" charset="0"/>
                          <a:cs typeface="Tahoma" pitchFamily="34" charset="0"/>
                        </a:rPr>
                        <a:t>F3</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86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Refresh</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1" i="0" u="none" strike="noStrike" cap="none" normalizeH="0" baseline="0">
                          <a:ln>
                            <a:noFill/>
                          </a:ln>
                          <a:solidFill>
                            <a:schemeClr val="tx1"/>
                          </a:solidFill>
                          <a:effectLst/>
                          <a:latin typeface="Tahoma" pitchFamily="34" charset="0"/>
                          <a:ea typeface="Tahoma" pitchFamily="34" charset="0"/>
                          <a:cs typeface="Tahoma" pitchFamily="34" charset="0"/>
                        </a:rPr>
                        <a:t>F5</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0" i="0" u="none" strike="noStrike" kern="1200" cap="none" normalizeH="0" baseline="0">
                          <a:ln>
                            <a:noFill/>
                          </a:ln>
                          <a:solidFill>
                            <a:schemeClr val="tx1"/>
                          </a:solidFill>
                          <a:effectLst/>
                          <a:latin typeface="Tahoma" pitchFamily="34" charset="0"/>
                          <a:ea typeface="Tahoma" pitchFamily="34" charset="0"/>
                          <a:cs typeface="Tahoma" pitchFamily="34" charset="0"/>
                        </a:rPr>
                        <a:t>Save</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1" i="0" u="none" strike="noStrike" cap="none" normalizeH="0" baseline="0">
                          <a:ln>
                            <a:noFill/>
                          </a:ln>
                          <a:solidFill>
                            <a:schemeClr val="tx1"/>
                          </a:solidFill>
                          <a:effectLst/>
                          <a:latin typeface="Tahoma" pitchFamily="34" charset="0"/>
                          <a:ea typeface="Tahoma" pitchFamily="34" charset="0"/>
                          <a:cs typeface="Tahoma" pitchFamily="34" charset="0"/>
                        </a:rPr>
                        <a:t>F11</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86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Save as</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 sz="2000" b="1" i="0" u="none" strike="noStrike" cap="none" normalizeH="0" baseline="0">
                          <a:ln>
                            <a:noFill/>
                          </a:ln>
                          <a:solidFill>
                            <a:schemeClr val="tx1"/>
                          </a:solidFill>
                          <a:effectLst/>
                          <a:latin typeface="Tahoma" pitchFamily="34" charset="0"/>
                          <a:ea typeface="Tahoma" pitchFamily="34" charset="0"/>
                          <a:cs typeface="Tahoma" pitchFamily="34" charset="0"/>
                        </a:rPr>
                        <a:t>F12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40"/>
                                        </p:tgtEl>
                                        <p:attrNameLst>
                                          <p:attrName>style.visibility</p:attrName>
                                        </p:attrNameLst>
                                      </p:cBhvr>
                                      <p:to>
                                        <p:strVal val="visible"/>
                                      </p:to>
                                    </p:set>
                                    <p:animEffect transition="in" filter="barn(inVertical)">
                                      <p:cBhvr>
                                        <p:cTn id="7" dur="500"/>
                                        <p:tgtEl>
                                          <p:spTgt spid="1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rtl="0"/>
            <a:r>
              <a:rPr lang="en" b="0" i="0" u="none"/>
              <a:t>Special key</a:t>
            </a:r>
            <a:endParaRPr lang="en" dirty="0"/>
          </a:p>
        </p:txBody>
      </p:sp>
      <p:sp>
        <p:nvSpPr>
          <p:cNvPr id="4" name="Platshållare för innehåll 3"/>
          <p:cNvSpPr>
            <a:spLocks noGrp="1"/>
          </p:cNvSpPr>
          <p:nvPr>
            <p:ph idx="1"/>
          </p:nvPr>
        </p:nvSpPr>
        <p:spPr>
          <a:xfrm>
            <a:off x="457200" y="1600200"/>
            <a:ext cx="8229600" cy="4661203"/>
          </a:xfrm>
        </p:spPr>
        <p:txBody>
          <a:bodyPr/>
          <a:lstStyle/>
          <a:p>
            <a:pPr algn="l" rtl="0">
              <a:lnSpc>
                <a:spcPct val="90000"/>
              </a:lnSpc>
              <a:defRPr/>
            </a:pPr>
            <a:r>
              <a:rPr lang="en" sz="2400" b="0" i="0" u="none">
                <a:latin typeface="Tahoma" pitchFamily="34" charset="0"/>
                <a:ea typeface="Tahoma" pitchFamily="34" charset="0"/>
                <a:cs typeface="Tahoma" pitchFamily="34" charset="0"/>
              </a:rPr>
              <a:t>Print Screen</a:t>
            </a:r>
            <a:endParaRPr lang="en" sz="2400" dirty="0">
              <a:latin typeface="Tahoma" pitchFamily="34" charset="0"/>
              <a:ea typeface="Tahoma" pitchFamily="34" charset="0"/>
              <a:cs typeface="Tahoma" pitchFamily="34" charset="0"/>
            </a:endParaRPr>
          </a:p>
          <a:p>
            <a:pPr algn="l" rtl="0">
              <a:lnSpc>
                <a:spcPct val="90000"/>
              </a:lnSpc>
              <a:buNone/>
              <a:defRPr/>
            </a:pPr>
            <a:r>
              <a:rPr lang="en" sz="2400" b="0" i="0" u="none">
                <a:latin typeface="Tahoma" pitchFamily="34" charset="0"/>
                <a:ea typeface="Tahoma" pitchFamily="34" charset="0"/>
                <a:cs typeface="Tahoma" pitchFamily="34" charset="0"/>
              </a:rPr>
              <a:t>	Captures an image of the entire screen ("screenshot"). Press (fn+Insert prt sc) first and then you can paste this image (Ctrl + V) into Paint or another program.</a:t>
            </a:r>
          </a:p>
          <a:p>
            <a:pPr marL="0" indent="0" algn="l" rtl="0">
              <a:buNone/>
            </a:pPr>
            <a:r>
              <a:rPr lang="en" b="0" i="0" u="none"/>
              <a:t> </a:t>
            </a:r>
            <a:endParaRPr lang="en"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746" y="3356992"/>
            <a:ext cx="3066078" cy="201377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151" y="3356992"/>
            <a:ext cx="2075650" cy="2024399"/>
          </a:xfrm>
          <a:prstGeom prst="rect">
            <a:avLst/>
          </a:prstGeom>
        </p:spPr>
      </p:pic>
      <p:sp>
        <p:nvSpPr>
          <p:cNvPr id="14" name="Höger 13"/>
          <p:cNvSpPr/>
          <p:nvPr/>
        </p:nvSpPr>
        <p:spPr>
          <a:xfrm>
            <a:off x="6732240" y="3690487"/>
            <a:ext cx="1080120" cy="30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5" name="Vänster 14"/>
          <p:cNvSpPr/>
          <p:nvPr/>
        </p:nvSpPr>
        <p:spPr>
          <a:xfrm>
            <a:off x="1259632" y="4133164"/>
            <a:ext cx="1224136" cy="238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411326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a:xfrm>
            <a:off x="0" y="0"/>
            <a:ext cx="9144000" cy="665312"/>
          </a:xfrm>
        </p:spPr>
        <p:txBody>
          <a:bodyPr anchor="ctr" anchorCtr="1">
            <a:normAutofit fontScale="90000"/>
          </a:bodyPr>
          <a:lstStyle/>
          <a:p>
            <a:pPr algn="l" rtl="0" eaLnBrk="1" hangingPunct="1">
              <a:defRPr/>
            </a:pPr>
            <a:r>
              <a:rPr lang="en" sz="3200" b="0" i="0" u="none">
                <a:effectLst>
                  <a:outerShdw blurRad="38100" dist="38100" dir="2700000" algn="tl">
                    <a:srgbClr val="C0C0C0"/>
                  </a:outerShdw>
                </a:effectLst>
                <a:latin typeface="Tahoma" pitchFamily="34" charset="0"/>
                <a:ea typeface="Tahoma" pitchFamily="34" charset="0"/>
                <a:cs typeface="Tahoma" pitchFamily="34" charset="0"/>
              </a:rPr>
              <a:t> </a:t>
            </a:r>
            <a:r>
              <a:rPr lang="en" b="0" i="0" u="none">
                <a:solidFill>
                  <a:schemeClr val="accent1"/>
                </a:solidFill>
                <a:latin typeface="Tahoma" pitchFamily="34" charset="0"/>
                <a:ea typeface="Tahoma" pitchFamily="34" charset="0"/>
                <a:cs typeface="Tahoma" pitchFamily="34" charset="0"/>
              </a:rPr>
              <a:t>The Desktop</a:t>
            </a:r>
            <a:r>
              <a:rPr lang="en" sz="3200" b="0" i="0" u="none">
                <a:latin typeface="Tahoma" pitchFamily="34" charset="0"/>
                <a:ea typeface="Tahoma" pitchFamily="34" charset="0"/>
                <a:cs typeface="Tahoma" pitchFamily="34" charset="0"/>
              </a:rPr>
              <a:t> </a:t>
            </a:r>
          </a:p>
        </p:txBody>
      </p:sp>
      <p:pic>
        <p:nvPicPr>
          <p:cNvPr id="2970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482849"/>
            <a:ext cx="9144000" cy="4375305"/>
          </a:xfrm>
          <a:prstGeom prst="rect">
            <a:avLst/>
          </a:prstGeom>
          <a:noFill/>
          <a:ln w="9525">
            <a:noFill/>
            <a:miter lim="800000"/>
            <a:headEnd/>
            <a:tailEnd/>
          </a:ln>
        </p:spPr>
      </p:pic>
      <p:sp>
        <p:nvSpPr>
          <p:cNvPr id="29705" name="AutoShape 9"/>
          <p:cNvSpPr>
            <a:spLocks noChangeArrowheads="1"/>
          </p:cNvSpPr>
          <p:nvPr/>
        </p:nvSpPr>
        <p:spPr bwMode="auto">
          <a:xfrm>
            <a:off x="7015163" y="2636912"/>
            <a:ext cx="2128837" cy="411162"/>
          </a:xfrm>
          <a:prstGeom prst="doubleWave">
            <a:avLst>
              <a:gd name="adj1" fmla="val 6500"/>
              <a:gd name="adj2" fmla="val 0"/>
            </a:avLst>
          </a:prstGeom>
          <a:gradFill rotWithShape="1">
            <a:gsLst>
              <a:gs pos="0">
                <a:srgbClr val="BFBFBF"/>
              </a:gs>
              <a:gs pos="100000">
                <a:srgbClr val="585858"/>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BFBFBF"/>
            </a:extrusionClr>
          </a:sp3d>
        </p:spPr>
        <p:txBody>
          <a:bodyPr>
            <a:flatTx/>
          </a:bodyPr>
          <a:lstStyle/>
          <a:p>
            <a:pPr algn="ctr" rtl="0"/>
            <a:r>
              <a:rPr lang="en" sz="1900" b="0" i="0" u="none">
                <a:solidFill>
                  <a:srgbClr val="FF0000"/>
                </a:solidFill>
                <a:latin typeface="Tahoma" pitchFamily="34" charset="0"/>
                <a:ea typeface="Tahoma" pitchFamily="34" charset="0"/>
                <a:cs typeface="Tahoma" pitchFamily="34" charset="0"/>
              </a:rPr>
              <a:t>The Desktop</a:t>
            </a:r>
            <a:endParaRPr lang="en" sz="1800" dirty="0">
              <a:solidFill>
                <a:srgbClr val="FF0000"/>
              </a:solidFill>
              <a:latin typeface="Tahoma" pitchFamily="34" charset="0"/>
              <a:ea typeface="Tahoma" pitchFamily="34" charset="0"/>
              <a:cs typeface="Tahoma" pitchFamily="34" charset="0"/>
            </a:endParaRPr>
          </a:p>
        </p:txBody>
      </p:sp>
      <p:sp>
        <p:nvSpPr>
          <p:cNvPr id="29709" name="AutoShape 13"/>
          <p:cNvSpPr>
            <a:spLocks noChangeArrowheads="1"/>
          </p:cNvSpPr>
          <p:nvPr/>
        </p:nvSpPr>
        <p:spPr bwMode="auto">
          <a:xfrm>
            <a:off x="7524328" y="4436528"/>
            <a:ext cx="1512615" cy="792088"/>
          </a:xfrm>
          <a:prstGeom prst="wedgeEllipseCallout">
            <a:avLst>
              <a:gd name="adj1" fmla="val 31069"/>
              <a:gd name="adj2" fmla="val 219517"/>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0"/>
            <a:r>
              <a:rPr lang="en" sz="1800" b="1" i="0" u="none" dirty="0">
                <a:solidFill>
                  <a:srgbClr val="FF0000"/>
                </a:solidFill>
                <a:latin typeface="Tahoma" pitchFamily="34" charset="0"/>
                <a:ea typeface="Tahoma" pitchFamily="34" charset="0"/>
                <a:cs typeface="Tahoma" pitchFamily="34" charset="0"/>
              </a:rPr>
              <a:t>Clock</a:t>
            </a:r>
          </a:p>
          <a:p>
            <a:pPr algn="ctr" rtl="0"/>
            <a:r>
              <a:rPr lang="en" sz="1800" b="1" i="0" u="none" dirty="0">
                <a:solidFill>
                  <a:srgbClr val="FF0000"/>
                </a:solidFill>
                <a:latin typeface="Tahoma" pitchFamily="34" charset="0"/>
                <a:ea typeface="Tahoma" pitchFamily="34" charset="0"/>
                <a:cs typeface="Tahoma" pitchFamily="34" charset="0"/>
              </a:rPr>
              <a:t>date</a:t>
            </a:r>
            <a:endParaRPr lang="en" sz="1800" b="1" dirty="0">
              <a:solidFill>
                <a:srgbClr val="FF0000"/>
              </a:solidFill>
              <a:latin typeface="Tahoma" pitchFamily="34" charset="0"/>
              <a:ea typeface="Tahoma" pitchFamily="34" charset="0"/>
              <a:cs typeface="Tahoma" pitchFamily="34" charset="0"/>
            </a:endParaRPr>
          </a:p>
        </p:txBody>
      </p:sp>
      <p:sp>
        <p:nvSpPr>
          <p:cNvPr id="29710" name="AutoShape 14"/>
          <p:cNvSpPr>
            <a:spLocks noChangeArrowheads="1"/>
          </p:cNvSpPr>
          <p:nvPr/>
        </p:nvSpPr>
        <p:spPr bwMode="auto">
          <a:xfrm>
            <a:off x="6128072" y="5299075"/>
            <a:ext cx="1951509" cy="648072"/>
          </a:xfrm>
          <a:prstGeom prst="wedgeEllipseCallout">
            <a:avLst>
              <a:gd name="adj1" fmla="val 64367"/>
              <a:gd name="adj2" fmla="val 156768"/>
            </a:avLst>
          </a:prstGeom>
          <a:gradFill rotWithShape="1">
            <a:gsLst>
              <a:gs pos="0">
                <a:srgbClr val="BFBFBF"/>
              </a:gs>
              <a:gs pos="100000">
                <a:srgbClr val="585858"/>
              </a:gs>
            </a:gsLst>
            <a:lin ang="2700000" scaled="1"/>
          </a:gradFill>
          <a:ln w="9525">
            <a:solidFill>
              <a:srgbClr val="FFFFFF"/>
            </a:solidFill>
            <a:miter lim="800000"/>
            <a:headEnd/>
            <a:tailEnd/>
          </a:ln>
        </p:spPr>
        <p:txBody>
          <a:bodyPr/>
          <a:lstStyle/>
          <a:p>
            <a:pPr algn="l" rtl="0"/>
            <a:r>
              <a:rPr lang="en" sz="1800" b="1" i="0" u="none">
                <a:solidFill>
                  <a:srgbClr val="FF0000"/>
                </a:solidFill>
                <a:latin typeface="Tahoma" pitchFamily="34" charset="0"/>
                <a:ea typeface="Tahoma" pitchFamily="34" charset="0"/>
                <a:cs typeface="Tahoma" pitchFamily="34" charset="0"/>
              </a:rPr>
              <a:t>Speaker</a:t>
            </a:r>
          </a:p>
        </p:txBody>
      </p:sp>
      <p:sp>
        <p:nvSpPr>
          <p:cNvPr id="29712" name="AutoShape 16"/>
          <p:cNvSpPr>
            <a:spLocks noChangeArrowheads="1"/>
          </p:cNvSpPr>
          <p:nvPr/>
        </p:nvSpPr>
        <p:spPr bwMode="auto">
          <a:xfrm>
            <a:off x="6128072" y="5990530"/>
            <a:ext cx="1951508" cy="576063"/>
          </a:xfrm>
          <a:prstGeom prst="wedgeEllipseCallout">
            <a:avLst>
              <a:gd name="adj1" fmla="val 47627"/>
              <a:gd name="adj2" fmla="val 69202"/>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0"/>
            <a:r>
              <a:rPr lang="en" sz="1800" b="1" i="0" u="none" dirty="0">
                <a:solidFill>
                  <a:srgbClr val="FF0000"/>
                </a:solidFill>
                <a:latin typeface="Tahoma" pitchFamily="34" charset="0"/>
                <a:ea typeface="Tahoma" pitchFamily="34" charset="0"/>
                <a:cs typeface="Tahoma" pitchFamily="34" charset="0"/>
              </a:rPr>
              <a:t>Language</a:t>
            </a:r>
          </a:p>
        </p:txBody>
      </p:sp>
      <p:sp>
        <p:nvSpPr>
          <p:cNvPr id="29722" name="AutoShape 26"/>
          <p:cNvSpPr>
            <a:spLocks noChangeArrowheads="1"/>
          </p:cNvSpPr>
          <p:nvPr/>
        </p:nvSpPr>
        <p:spPr bwMode="auto">
          <a:xfrm>
            <a:off x="-130635" y="5947147"/>
            <a:ext cx="1060463" cy="539036"/>
          </a:xfrm>
          <a:prstGeom prst="cloudCallout">
            <a:avLst>
              <a:gd name="adj1" fmla="val -5144"/>
              <a:gd name="adj2" fmla="val 57676"/>
            </a:avLst>
          </a:prstGeom>
          <a:gradFill rotWithShape="1">
            <a:gsLst>
              <a:gs pos="0">
                <a:srgbClr val="FFFFFF"/>
              </a:gs>
              <a:gs pos="100000">
                <a:srgbClr val="767676"/>
              </a:gs>
            </a:gsLst>
            <a:lin ang="2700000" scaled="1"/>
          </a:gradFill>
          <a:ln w="9525">
            <a:solidFill>
              <a:schemeClr val="bg1"/>
            </a:solidFill>
            <a:round/>
            <a:headEnd/>
            <a:tailEnd/>
          </a:ln>
        </p:spPr>
        <p:txBody>
          <a:bodyPr/>
          <a:lstStyle/>
          <a:p>
            <a:pPr algn="ctr" rtl="0"/>
            <a:r>
              <a:rPr lang="en" sz="1400" b="1" i="0" u="none" dirty="0">
                <a:solidFill>
                  <a:srgbClr val="CC3300"/>
                </a:solidFill>
                <a:latin typeface="Tahoma" pitchFamily="34" charset="0"/>
                <a:ea typeface="Tahoma" pitchFamily="34" charset="0"/>
                <a:cs typeface="Tahoma" pitchFamily="34" charset="0"/>
              </a:rPr>
              <a:t>Start</a:t>
            </a:r>
          </a:p>
        </p:txBody>
      </p:sp>
      <p:sp>
        <p:nvSpPr>
          <p:cNvPr id="16431" name="AutoShape 47"/>
          <p:cNvSpPr>
            <a:spLocks noChangeArrowheads="1"/>
          </p:cNvSpPr>
          <p:nvPr/>
        </p:nvSpPr>
        <p:spPr bwMode="auto">
          <a:xfrm>
            <a:off x="3995936" y="5877272"/>
            <a:ext cx="2081956" cy="504056"/>
          </a:xfrm>
          <a:prstGeom prst="wedgeRectCallout">
            <a:avLst>
              <a:gd name="adj1" fmla="val 44108"/>
              <a:gd name="adj2" fmla="val 131239"/>
            </a:avLst>
          </a:prstGeom>
          <a:gradFill rotWithShape="0">
            <a:gsLst>
              <a:gs pos="0">
                <a:srgbClr val="666666"/>
              </a:gs>
              <a:gs pos="50000">
                <a:srgbClr val="CCCCCC"/>
              </a:gs>
              <a:gs pos="100000">
                <a:srgbClr val="666666"/>
              </a:gs>
            </a:gsLst>
            <a:lin ang="18900000" scaled="1"/>
          </a:gradFill>
          <a:ln w="12700">
            <a:solidFill>
              <a:schemeClr val="bg1"/>
            </a:solidFill>
            <a:miter lim="800000"/>
            <a:headEnd/>
            <a:tailEnd/>
          </a:ln>
          <a:effectLst/>
        </p:spPr>
        <p:txBody>
          <a:bodyPr/>
          <a:lstStyle/>
          <a:p>
            <a:pPr algn="ctr" rtl="0">
              <a:spcAft>
                <a:spcPts val="1000"/>
              </a:spcAft>
              <a:defRPr/>
            </a:pPr>
            <a:r>
              <a:rPr lang="en" sz="1800" b="1" i="0" u="none">
                <a:solidFill>
                  <a:srgbClr val="FF0000"/>
                </a:solidFill>
                <a:latin typeface="Tahoma" pitchFamily="34" charset="0"/>
                <a:ea typeface="Tahoma" pitchFamily="34" charset="0"/>
                <a:cs typeface="Tahoma" pitchFamily="34" charset="0"/>
              </a:rPr>
              <a:t>Taskbar</a:t>
            </a:r>
            <a:endParaRPr lang="en" sz="1800" dirty="0">
              <a:solidFill>
                <a:srgbClr val="FF0000"/>
              </a:solidFill>
              <a:latin typeface="Tahoma" pitchFamily="34" charset="0"/>
              <a:ea typeface="Tahoma" pitchFamily="34" charset="0"/>
              <a:cs typeface="Tahoma" pitchFamily="34" charset="0"/>
            </a:endParaRPr>
          </a:p>
          <a:p>
            <a:pPr algn="l" rtl="0">
              <a:defRPr/>
            </a:pPr>
            <a:endParaRPr lang="en" dirty="0">
              <a:latin typeface="Tahoma" pitchFamily="34" charset="0"/>
              <a:ea typeface="Tahoma" pitchFamily="34" charset="0"/>
              <a:cs typeface="Tahoma" pitchFamily="34" charset="0"/>
            </a:endParaRPr>
          </a:p>
        </p:txBody>
      </p:sp>
      <p:sp>
        <p:nvSpPr>
          <p:cNvPr id="26667" name="AutoShape 48"/>
          <p:cNvSpPr>
            <a:spLocks noChangeArrowheads="1"/>
          </p:cNvSpPr>
          <p:nvPr/>
        </p:nvSpPr>
        <p:spPr bwMode="auto">
          <a:xfrm>
            <a:off x="1646669" y="3211512"/>
            <a:ext cx="1414466" cy="784083"/>
          </a:xfrm>
          <a:prstGeom prst="irregularSeal1">
            <a:avLst/>
          </a:prstGeom>
          <a:gradFill rotWithShape="1">
            <a:gsLst>
              <a:gs pos="0">
                <a:srgbClr val="BFBFBF"/>
              </a:gs>
              <a:gs pos="100000">
                <a:srgbClr val="585858"/>
              </a:gs>
            </a:gsLst>
            <a:lin ang="2700000" scaled="1"/>
          </a:gradFill>
          <a:ln w="19050">
            <a:solidFill>
              <a:srgbClr val="FFFFFF"/>
            </a:solidFill>
            <a:miter lim="800000"/>
            <a:headEnd/>
            <a:tailEnd/>
          </a:ln>
        </p:spPr>
        <p:txBody>
          <a:bodyPr/>
          <a:lstStyle/>
          <a:p>
            <a:pPr algn="l" rtl="0">
              <a:spcAft>
                <a:spcPts val="1000"/>
              </a:spcAft>
            </a:pPr>
            <a:r>
              <a:rPr lang="en" sz="1400" b="1" i="0" u="none" dirty="0">
                <a:solidFill>
                  <a:srgbClr val="FF0000"/>
                </a:solidFill>
                <a:latin typeface="Tahoma" pitchFamily="34" charset="0"/>
                <a:ea typeface="Tahoma" pitchFamily="34" charset="0"/>
                <a:cs typeface="Tahoma" pitchFamily="34" charset="0"/>
              </a:rPr>
              <a:t>Icons</a:t>
            </a:r>
          </a:p>
        </p:txBody>
      </p:sp>
      <p:grpSp>
        <p:nvGrpSpPr>
          <p:cNvPr id="9" name="Group 57"/>
          <p:cNvGrpSpPr>
            <a:grpSpLocks/>
          </p:cNvGrpSpPr>
          <p:nvPr/>
        </p:nvGrpSpPr>
        <p:grpSpPr bwMode="auto">
          <a:xfrm>
            <a:off x="827086" y="4195767"/>
            <a:ext cx="2078041" cy="584201"/>
            <a:chOff x="521" y="2603"/>
            <a:chExt cx="1309" cy="368"/>
          </a:xfrm>
        </p:grpSpPr>
        <p:cxnSp>
          <p:nvCxnSpPr>
            <p:cNvPr id="26665" name="AutoShape 58"/>
            <p:cNvCxnSpPr>
              <a:cxnSpLocks noChangeShapeType="1"/>
            </p:cNvCxnSpPr>
            <p:nvPr/>
          </p:nvCxnSpPr>
          <p:spPr bwMode="auto">
            <a:xfrm flipH="1">
              <a:off x="521" y="2827"/>
              <a:ext cx="277" cy="1"/>
            </a:xfrm>
            <a:prstGeom prst="straightConnector1">
              <a:avLst/>
            </a:prstGeom>
            <a:noFill/>
            <a:ln w="25400">
              <a:solidFill>
                <a:srgbClr val="FF0000"/>
              </a:solidFill>
              <a:round/>
              <a:headEnd/>
              <a:tailEnd type="stealth" w="med" len="med"/>
            </a:ln>
          </p:spPr>
        </p:cxnSp>
        <p:sp>
          <p:nvSpPr>
            <p:cNvPr id="26666" name="Rectangle 59"/>
            <p:cNvSpPr>
              <a:spLocks noChangeArrowheads="1"/>
            </p:cNvSpPr>
            <p:nvPr/>
          </p:nvSpPr>
          <p:spPr bwMode="auto">
            <a:xfrm>
              <a:off x="849" y="2603"/>
              <a:ext cx="981" cy="368"/>
            </a:xfrm>
            <a:prstGeom prst="rect">
              <a:avLst/>
            </a:prstGeom>
            <a:noFill/>
            <a:ln w="9525">
              <a:noFill/>
              <a:miter lim="800000"/>
              <a:headEnd/>
              <a:tailEnd/>
            </a:ln>
          </p:spPr>
          <p:txBody>
            <a:bodyPr wrap="none" anchor="ctr">
              <a:spAutoFit/>
            </a:bodyPr>
            <a:lstStyle/>
            <a:p>
              <a:pPr algn="ctr" rtl="0"/>
              <a:r>
                <a:rPr lang="en" sz="1600" b="0" i="0" u="none">
                  <a:solidFill>
                    <a:srgbClr val="FF0000"/>
                  </a:solidFill>
                  <a:latin typeface="Tahoma" pitchFamily="34" charset="0"/>
                  <a:ea typeface="Tahoma" pitchFamily="34" charset="0"/>
                  <a:cs typeface="Tahoma" pitchFamily="34" charset="0"/>
                </a:rPr>
                <a:t>The program</a:t>
              </a:r>
            </a:p>
            <a:p>
              <a:pPr algn="ctr" rtl="0"/>
              <a:r>
                <a:rPr lang="en" sz="1600" b="0" i="0" u="none">
                  <a:solidFill>
                    <a:srgbClr val="FF0000"/>
                  </a:solidFill>
                  <a:latin typeface="Tahoma" pitchFamily="34" charset="0"/>
                  <a:ea typeface="Tahoma" pitchFamily="34" charset="0"/>
                  <a:cs typeface="Tahoma" pitchFamily="34" charset="0"/>
                </a:rPr>
                <a:t>google Chrome</a:t>
              </a:r>
              <a:endParaRPr lang="en" sz="1600" dirty="0">
                <a:solidFill>
                  <a:srgbClr val="FF0000"/>
                </a:solidFill>
                <a:latin typeface="Tahoma" pitchFamily="34" charset="0"/>
                <a:ea typeface="Tahoma" pitchFamily="34" charset="0"/>
                <a:cs typeface="Tahoma" pitchFamily="34" charset="0"/>
              </a:endParaRPr>
            </a:p>
          </p:txBody>
        </p:sp>
      </p:grpSp>
      <p:sp>
        <p:nvSpPr>
          <p:cNvPr id="26662" name="Rectangle 35"/>
          <p:cNvSpPr>
            <a:spLocks noChangeArrowheads="1"/>
          </p:cNvSpPr>
          <p:nvPr/>
        </p:nvSpPr>
        <p:spPr bwMode="auto">
          <a:xfrm>
            <a:off x="1979612" y="3211513"/>
            <a:ext cx="184150" cy="369887"/>
          </a:xfrm>
          <a:prstGeom prst="rect">
            <a:avLst/>
          </a:prstGeom>
          <a:noFill/>
          <a:ln w="9525">
            <a:noFill/>
            <a:miter lim="800000"/>
            <a:headEnd/>
            <a:tailEnd/>
          </a:ln>
        </p:spPr>
        <p:txBody>
          <a:bodyPr wrap="none" anchor="ctr">
            <a:spAutoFit/>
          </a:bodyPr>
          <a:lstStyle/>
          <a:p>
            <a:endParaRPr lang="en" sz="1800" dirty="0">
              <a:solidFill>
                <a:srgbClr val="FF0000"/>
              </a:solidFill>
              <a:latin typeface="Tahoma" pitchFamily="34" charset="0"/>
              <a:ea typeface="Tahoma" pitchFamily="34" charset="0"/>
              <a:cs typeface="Tahoma" pitchFamily="34" charset="0"/>
            </a:endParaRPr>
          </a:p>
        </p:txBody>
      </p:sp>
      <p:grpSp>
        <p:nvGrpSpPr>
          <p:cNvPr id="4" name="Group 38"/>
          <p:cNvGrpSpPr>
            <a:grpSpLocks/>
          </p:cNvGrpSpPr>
          <p:nvPr/>
        </p:nvGrpSpPr>
        <p:grpSpPr bwMode="auto">
          <a:xfrm>
            <a:off x="628651" y="2492517"/>
            <a:ext cx="3238500" cy="369888"/>
            <a:chOff x="-1677" y="1903"/>
            <a:chExt cx="2040" cy="233"/>
          </a:xfrm>
        </p:grpSpPr>
        <p:cxnSp>
          <p:nvCxnSpPr>
            <p:cNvPr id="26657" name="AutoShape 21"/>
            <p:cNvCxnSpPr>
              <a:cxnSpLocks noChangeShapeType="1"/>
            </p:cNvCxnSpPr>
            <p:nvPr/>
          </p:nvCxnSpPr>
          <p:spPr bwMode="auto">
            <a:xfrm rot="10800000">
              <a:off x="-1677" y="1989"/>
              <a:ext cx="804" cy="114"/>
            </a:xfrm>
            <a:prstGeom prst="bentConnector3">
              <a:avLst>
                <a:gd name="adj1" fmla="val 85819"/>
              </a:avLst>
            </a:prstGeom>
            <a:noFill/>
            <a:ln w="25400">
              <a:solidFill>
                <a:srgbClr val="FF0000"/>
              </a:solidFill>
              <a:miter lim="800000"/>
              <a:headEnd/>
              <a:tailEnd type="stealth" w="med" len="med"/>
            </a:ln>
          </p:spPr>
        </p:cxnSp>
        <p:sp>
          <p:nvSpPr>
            <p:cNvPr id="26658" name="Rectangle 28"/>
            <p:cNvSpPr>
              <a:spLocks noChangeArrowheads="1"/>
            </p:cNvSpPr>
            <p:nvPr/>
          </p:nvSpPr>
          <p:spPr bwMode="auto">
            <a:xfrm>
              <a:off x="-917" y="1903"/>
              <a:ext cx="1280" cy="233"/>
            </a:xfrm>
            <a:prstGeom prst="rect">
              <a:avLst/>
            </a:prstGeom>
            <a:noFill/>
            <a:ln w="9525">
              <a:noFill/>
              <a:miter lim="800000"/>
              <a:headEnd/>
              <a:tailEnd/>
            </a:ln>
          </p:spPr>
          <p:txBody>
            <a:bodyPr wrap="none" anchor="ctr">
              <a:spAutoFit/>
            </a:bodyPr>
            <a:lstStyle/>
            <a:p>
              <a:pPr algn="l" rtl="0"/>
              <a:r>
                <a:rPr lang="en" sz="1800" b="0" i="0" u="none">
                  <a:solidFill>
                    <a:srgbClr val="FF0000"/>
                  </a:solidFill>
                  <a:latin typeface="Tahoma" pitchFamily="34" charset="0"/>
                  <a:ea typeface="Tahoma" pitchFamily="34" charset="0"/>
                  <a:cs typeface="Tahoma" pitchFamily="34" charset="0"/>
                </a:rPr>
                <a:t>(The Recycle Bin) </a:t>
              </a:r>
            </a:p>
          </p:txBody>
        </p:sp>
      </p:grpSp>
      <p:grpSp>
        <p:nvGrpSpPr>
          <p:cNvPr id="46" name="Group 45"/>
          <p:cNvGrpSpPr>
            <a:grpSpLocks/>
          </p:cNvGrpSpPr>
          <p:nvPr/>
        </p:nvGrpSpPr>
        <p:grpSpPr bwMode="auto">
          <a:xfrm>
            <a:off x="1895475" y="5257116"/>
            <a:ext cx="2420452" cy="1308786"/>
            <a:chOff x="1862137" y="5479367"/>
            <a:chExt cx="2420453" cy="1308783"/>
          </a:xfrm>
        </p:grpSpPr>
        <p:sp>
          <p:nvSpPr>
            <p:cNvPr id="26645" name="AutoShape 49"/>
            <p:cNvSpPr>
              <a:spLocks noChangeArrowheads="1"/>
            </p:cNvSpPr>
            <p:nvPr/>
          </p:nvSpPr>
          <p:spPr bwMode="auto">
            <a:xfrm>
              <a:off x="1890227" y="5479367"/>
              <a:ext cx="2392363" cy="384174"/>
            </a:xfrm>
            <a:prstGeom prst="flowChartAlternateProcess">
              <a:avLst/>
            </a:prstGeom>
            <a:gradFill rotWithShape="1">
              <a:gsLst>
                <a:gs pos="0">
                  <a:srgbClr val="FFFFFF"/>
                </a:gs>
                <a:gs pos="100000">
                  <a:srgbClr val="767676"/>
                </a:gs>
              </a:gsLst>
              <a:lin ang="2700000" scaled="1"/>
            </a:gradFill>
            <a:ln w="9525">
              <a:solidFill>
                <a:schemeClr val="bg1"/>
              </a:solidFill>
              <a:miter lim="800000"/>
              <a:headEnd/>
              <a:tailEnd/>
            </a:ln>
          </p:spPr>
          <p:txBody>
            <a:bodyPr/>
            <a:lstStyle/>
            <a:p>
              <a:pPr algn="ctr" rtl="0"/>
              <a:r>
                <a:rPr lang="en" sz="1800" b="1" i="0" u="none">
                  <a:solidFill>
                    <a:srgbClr val="FF0000"/>
                  </a:solidFill>
                  <a:latin typeface="Tahoma" pitchFamily="34" charset="0"/>
                  <a:ea typeface="Tahoma" pitchFamily="34" charset="0"/>
                  <a:cs typeface="Tahoma" pitchFamily="34" charset="0"/>
                </a:rPr>
                <a:t>Opened files</a:t>
              </a:r>
            </a:p>
          </p:txBody>
        </p:sp>
        <p:grpSp>
          <p:nvGrpSpPr>
            <p:cNvPr id="26646" name="Group 72"/>
            <p:cNvGrpSpPr>
              <a:grpSpLocks/>
            </p:cNvGrpSpPr>
            <p:nvPr/>
          </p:nvGrpSpPr>
          <p:grpSpPr bwMode="auto">
            <a:xfrm>
              <a:off x="1862137" y="5845175"/>
              <a:ext cx="1196975" cy="942975"/>
              <a:chOff x="1173" y="3682"/>
              <a:chExt cx="754" cy="594"/>
            </a:xfrm>
          </p:grpSpPr>
          <p:cxnSp>
            <p:nvCxnSpPr>
              <p:cNvPr id="26648" name="AutoShape 51"/>
              <p:cNvCxnSpPr>
                <a:cxnSpLocks noChangeShapeType="1"/>
              </p:cNvCxnSpPr>
              <p:nvPr/>
            </p:nvCxnSpPr>
            <p:spPr bwMode="auto">
              <a:xfrm>
                <a:off x="1927" y="3682"/>
                <a:ext cx="0" cy="594"/>
              </a:xfrm>
              <a:prstGeom prst="straightConnector1">
                <a:avLst/>
              </a:prstGeom>
              <a:noFill/>
              <a:ln w="9525">
                <a:solidFill>
                  <a:srgbClr val="000000"/>
                </a:solidFill>
                <a:round/>
                <a:headEnd/>
                <a:tailEnd type="triangle" w="med" len="med"/>
              </a:ln>
            </p:spPr>
          </p:cxnSp>
          <p:cxnSp>
            <p:nvCxnSpPr>
              <p:cNvPr id="26649" name="AutoShape 52"/>
              <p:cNvCxnSpPr>
                <a:cxnSpLocks noChangeShapeType="1"/>
              </p:cNvCxnSpPr>
              <p:nvPr/>
            </p:nvCxnSpPr>
            <p:spPr bwMode="auto">
              <a:xfrm flipH="1">
                <a:off x="1680" y="3682"/>
                <a:ext cx="247" cy="594"/>
              </a:xfrm>
              <a:prstGeom prst="straightConnector1">
                <a:avLst/>
              </a:prstGeom>
              <a:noFill/>
              <a:ln w="9525">
                <a:solidFill>
                  <a:srgbClr val="000000"/>
                </a:solidFill>
                <a:round/>
                <a:headEnd/>
                <a:tailEnd type="triangle" w="med" len="med"/>
              </a:ln>
            </p:spPr>
          </p:cxnSp>
          <p:cxnSp>
            <p:nvCxnSpPr>
              <p:cNvPr id="26650" name="AutoShape 53"/>
              <p:cNvCxnSpPr>
                <a:cxnSpLocks noChangeShapeType="1"/>
              </p:cNvCxnSpPr>
              <p:nvPr/>
            </p:nvCxnSpPr>
            <p:spPr bwMode="auto">
              <a:xfrm flipH="1">
                <a:off x="1173" y="3682"/>
                <a:ext cx="753" cy="594"/>
              </a:xfrm>
              <a:prstGeom prst="straightConnector1">
                <a:avLst/>
              </a:prstGeom>
              <a:noFill/>
              <a:ln w="9525">
                <a:solidFill>
                  <a:srgbClr val="000000"/>
                </a:solidFill>
                <a:round/>
                <a:headEnd/>
                <a:tailEnd type="triangle" w="med" len="med"/>
              </a:ln>
            </p:spPr>
          </p:cxnSp>
        </p:grpSp>
      </p:grpSp>
      <p:sp>
        <p:nvSpPr>
          <p:cNvPr id="29702" name="Rectangle 6"/>
          <p:cNvSpPr>
            <a:spLocks noGrp="1" noChangeArrowheads="1"/>
          </p:cNvSpPr>
          <p:nvPr>
            <p:ph type="body" sz="half" idx="4294967295"/>
          </p:nvPr>
        </p:nvSpPr>
        <p:spPr>
          <a:xfrm>
            <a:off x="0" y="620688"/>
            <a:ext cx="9144000" cy="1872208"/>
          </a:xfrm>
          <a:ln>
            <a:noFill/>
          </a:ln>
        </p:spPr>
        <p:style>
          <a:lnRef idx="2">
            <a:schemeClr val="dk1"/>
          </a:lnRef>
          <a:fillRef idx="1">
            <a:schemeClr val="lt1"/>
          </a:fillRef>
          <a:effectRef idx="0">
            <a:schemeClr val="dk1"/>
          </a:effectRef>
          <a:fontRef idx="minor">
            <a:schemeClr val="dk1"/>
          </a:fontRef>
        </p:style>
        <p:txBody>
          <a:bodyPr>
            <a:noAutofit/>
          </a:bodyPr>
          <a:lstStyle/>
          <a:p>
            <a:pPr algn="l" rtl="0" eaLnBrk="1" hangingPunct="1">
              <a:defRPr/>
            </a:pPr>
            <a:r>
              <a:rPr lang="en" sz="1800" b="0" i="0" u="none">
                <a:solidFill>
                  <a:srgbClr val="404040"/>
                </a:solidFill>
                <a:latin typeface="Tahoma" pitchFamily="34" charset="0"/>
                <a:ea typeface="Tahoma" pitchFamily="34" charset="0"/>
                <a:cs typeface="Tahoma" pitchFamily="34" charset="0"/>
              </a:rPr>
              <a:t>When you start your computer, the Windows Desktop opens on your monitor. The Desktop has icons and shortcuts. At the very bottom you will see the Taskbar. You can launch a program directly from the Desktop or via the Start menu using the Start button.</a:t>
            </a:r>
          </a:p>
          <a:p>
            <a:pPr algn="l" rtl="0" eaLnBrk="1" hangingPunct="1">
              <a:lnSpc>
                <a:spcPct val="80000"/>
              </a:lnSpc>
              <a:defRPr/>
            </a:pPr>
            <a:endParaRPr lang="en" sz="1800" u="sng"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1800" b="0" i="0" u="none">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When using the computer for the first time, there is only one icon on the Desktop: the Recycle Bin. We will explain how you can add other icons to the Desktop at a later stage. </a:t>
            </a:r>
            <a:endParaRPr lang="en"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p:txBody>
      </p:sp>
      <p:cxnSp>
        <p:nvCxnSpPr>
          <p:cNvPr id="17" name="Rak pil 16"/>
          <p:cNvCxnSpPr/>
          <p:nvPr/>
        </p:nvCxnSpPr>
        <p:spPr>
          <a:xfrm flipH="1" flipV="1">
            <a:off x="628650" y="3211513"/>
            <a:ext cx="1018020" cy="3698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Rak pil 20"/>
          <p:cNvCxnSpPr/>
          <p:nvPr/>
        </p:nvCxnSpPr>
        <p:spPr>
          <a:xfrm flipH="1">
            <a:off x="628650" y="3581401"/>
            <a:ext cx="1018020" cy="1671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3408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bg/>
                                          </p:spTgt>
                                        </p:tgtEl>
                                        <p:attrNameLst>
                                          <p:attrName>style.visibility</p:attrName>
                                        </p:attrNameLst>
                                      </p:cBhvr>
                                      <p:to>
                                        <p:strVal val="visible"/>
                                      </p:to>
                                    </p:set>
                                    <p:animEffect transition="in" filter="blinds(horizontal)">
                                      <p:cBhvr>
                                        <p:cTn id="12" dur="500"/>
                                        <p:tgtEl>
                                          <p:spTgt spid="297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additive="base">
                                        <p:cTn id="17" dur="500" fill="hold"/>
                                        <p:tgtEl>
                                          <p:spTgt spid="29705"/>
                                        </p:tgtEl>
                                        <p:attrNameLst>
                                          <p:attrName>ppt_x</p:attrName>
                                        </p:attrNameLst>
                                      </p:cBhvr>
                                      <p:tavLst>
                                        <p:tav tm="0">
                                          <p:val>
                                            <p:strVal val="#ppt_x"/>
                                          </p:val>
                                        </p:tav>
                                        <p:tav tm="100000">
                                          <p:val>
                                            <p:strVal val="#ppt_x"/>
                                          </p:val>
                                        </p:tav>
                                      </p:tavLst>
                                    </p:anim>
                                    <p:anim calcmode="lin" valueType="num">
                                      <p:cBhvr additive="base">
                                        <p:cTn id="1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722"/>
                                        </p:tgtEl>
                                        <p:attrNameLst>
                                          <p:attrName>style.visibility</p:attrName>
                                        </p:attrNameLst>
                                      </p:cBhvr>
                                      <p:to>
                                        <p:strVal val="visible"/>
                                      </p:to>
                                    </p:set>
                                    <p:anim calcmode="lin" valueType="num">
                                      <p:cBhvr additive="base">
                                        <p:cTn id="23" dur="500" fill="hold"/>
                                        <p:tgtEl>
                                          <p:spTgt spid="29722"/>
                                        </p:tgtEl>
                                        <p:attrNameLst>
                                          <p:attrName>ppt_x</p:attrName>
                                        </p:attrNameLst>
                                      </p:cBhvr>
                                      <p:tavLst>
                                        <p:tav tm="0">
                                          <p:val>
                                            <p:strVal val="#ppt_x"/>
                                          </p:val>
                                        </p:tav>
                                        <p:tav tm="100000">
                                          <p:val>
                                            <p:strVal val="#ppt_x"/>
                                          </p:val>
                                        </p:tav>
                                      </p:tavLst>
                                    </p:anim>
                                    <p:anim calcmode="lin" valueType="num">
                                      <p:cBhvr additive="base">
                                        <p:cTn id="24"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31"/>
                                        </p:tgtEl>
                                        <p:attrNameLst>
                                          <p:attrName>style.visibility</p:attrName>
                                        </p:attrNameLst>
                                      </p:cBhvr>
                                      <p:to>
                                        <p:strVal val="visible"/>
                                      </p:to>
                                    </p:set>
                                    <p:anim calcmode="lin" valueType="num">
                                      <p:cBhvr additive="base">
                                        <p:cTn id="29" dur="500" fill="hold"/>
                                        <p:tgtEl>
                                          <p:spTgt spid="16431"/>
                                        </p:tgtEl>
                                        <p:attrNameLst>
                                          <p:attrName>ppt_x</p:attrName>
                                        </p:attrNameLst>
                                      </p:cBhvr>
                                      <p:tavLst>
                                        <p:tav tm="0">
                                          <p:val>
                                            <p:strVal val="#ppt_x"/>
                                          </p:val>
                                        </p:tav>
                                        <p:tav tm="100000">
                                          <p:val>
                                            <p:strVal val="#ppt_x"/>
                                          </p:val>
                                        </p:tav>
                                      </p:tavLst>
                                    </p:anim>
                                    <p:anim calcmode="lin" valueType="num">
                                      <p:cBhvr additive="base">
                                        <p:cTn id="30"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 calcmode="lin" valueType="num">
                                      <p:cBhvr additive="base">
                                        <p:cTn id="35" dur="500" fill="hold"/>
                                        <p:tgtEl>
                                          <p:spTgt spid="29709"/>
                                        </p:tgtEl>
                                        <p:attrNameLst>
                                          <p:attrName>ppt_x</p:attrName>
                                        </p:attrNameLst>
                                      </p:cBhvr>
                                      <p:tavLst>
                                        <p:tav tm="0">
                                          <p:val>
                                            <p:strVal val="#ppt_x"/>
                                          </p:val>
                                        </p:tav>
                                        <p:tav tm="100000">
                                          <p:val>
                                            <p:strVal val="#ppt_x"/>
                                          </p:val>
                                        </p:tav>
                                      </p:tavLst>
                                    </p:anim>
                                    <p:anim calcmode="lin" valueType="num">
                                      <p:cBhvr additive="base">
                                        <p:cTn id="36"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712"/>
                                        </p:tgtEl>
                                        <p:attrNameLst>
                                          <p:attrName>style.visibility</p:attrName>
                                        </p:attrNameLst>
                                      </p:cBhvr>
                                      <p:to>
                                        <p:strVal val="visible"/>
                                      </p:to>
                                    </p:set>
                                    <p:anim calcmode="lin" valueType="num">
                                      <p:cBhvr additive="base">
                                        <p:cTn id="41" dur="500" fill="hold"/>
                                        <p:tgtEl>
                                          <p:spTgt spid="29712"/>
                                        </p:tgtEl>
                                        <p:attrNameLst>
                                          <p:attrName>ppt_x</p:attrName>
                                        </p:attrNameLst>
                                      </p:cBhvr>
                                      <p:tavLst>
                                        <p:tav tm="0">
                                          <p:val>
                                            <p:strVal val="#ppt_x"/>
                                          </p:val>
                                        </p:tav>
                                        <p:tav tm="100000">
                                          <p:val>
                                            <p:strVal val="#ppt_x"/>
                                          </p:val>
                                        </p:tav>
                                      </p:tavLst>
                                    </p:anim>
                                    <p:anim calcmode="lin" valueType="num">
                                      <p:cBhvr additive="base">
                                        <p:cTn id="42"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additive="base">
                                        <p:cTn id="47" dur="500" fill="hold"/>
                                        <p:tgtEl>
                                          <p:spTgt spid="29710"/>
                                        </p:tgtEl>
                                        <p:attrNameLst>
                                          <p:attrName>ppt_x</p:attrName>
                                        </p:attrNameLst>
                                      </p:cBhvr>
                                      <p:tavLst>
                                        <p:tav tm="0">
                                          <p:val>
                                            <p:strVal val="#ppt_x"/>
                                          </p:val>
                                        </p:tav>
                                        <p:tav tm="100000">
                                          <p:val>
                                            <p:strVal val="#ppt_x"/>
                                          </p:val>
                                        </p:tav>
                                      </p:tavLst>
                                    </p:anim>
                                    <p:anim calcmode="lin" valueType="num">
                                      <p:cBhvr additive="base">
                                        <p:cTn id="4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9702">
                                            <p:txEl>
                                              <p:pRg st="2" end="2"/>
                                            </p:txEl>
                                          </p:spTgt>
                                        </p:tgtEl>
                                        <p:attrNameLst>
                                          <p:attrName>style.visibility</p:attrName>
                                        </p:attrNameLst>
                                      </p:cBhvr>
                                      <p:to>
                                        <p:strVal val="visible"/>
                                      </p:to>
                                    </p:set>
                                    <p:animEffect transition="in" filter="blinds(horizontal)">
                                      <p:cBhvr>
                                        <p:cTn id="71" dur="500"/>
                                        <p:tgtEl>
                                          <p:spTgt spid="2970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6667"/>
                                        </p:tgtEl>
                                        <p:attrNameLst>
                                          <p:attrName>style.visibility</p:attrName>
                                        </p:attrNameLst>
                                      </p:cBhvr>
                                      <p:to>
                                        <p:strVal val="visible"/>
                                      </p:to>
                                    </p:set>
                                    <p:animEffect transition="in" filter="fade">
                                      <p:cBhvr>
                                        <p:cTn id="76" dur="1000"/>
                                        <p:tgtEl>
                                          <p:spTgt spid="26667"/>
                                        </p:tgtEl>
                                      </p:cBhvr>
                                    </p:animEffect>
                                    <p:anim calcmode="lin" valueType="num">
                                      <p:cBhvr>
                                        <p:cTn id="77" dur="1000" fill="hold"/>
                                        <p:tgtEl>
                                          <p:spTgt spid="26667"/>
                                        </p:tgtEl>
                                        <p:attrNameLst>
                                          <p:attrName>ppt_x</p:attrName>
                                        </p:attrNameLst>
                                      </p:cBhvr>
                                      <p:tavLst>
                                        <p:tav tm="0">
                                          <p:val>
                                            <p:strVal val="#ppt_x"/>
                                          </p:val>
                                        </p:tav>
                                        <p:tav tm="100000">
                                          <p:val>
                                            <p:strVal val="#ppt_x"/>
                                          </p:val>
                                        </p:tav>
                                      </p:tavLst>
                                    </p:anim>
                                    <p:anim calcmode="lin" valueType="num">
                                      <p:cBhvr>
                                        <p:cTn id="78" dur="1000" fill="hold"/>
                                        <p:tgtEl>
                                          <p:spTgt spid="2666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9" grpId="0" animBg="1"/>
      <p:bldP spid="29710" grpId="0" animBg="1"/>
      <p:bldP spid="29712" grpId="0" animBg="1"/>
      <p:bldP spid="29722" grpId="0" animBg="1"/>
      <p:bldP spid="16431" grpId="0" animBg="1"/>
      <p:bldP spid="26667" grpId="0" animBg="1"/>
      <p:bldP spid="2970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60648"/>
            <a:ext cx="9144000" cy="1152128"/>
          </a:xfrm>
        </p:spPr>
        <p:txBody>
          <a:bodyPr anchor="ctr" anchorCtr="1">
            <a:normAutofit fontScale="90000"/>
          </a:bodyPr>
          <a:lstStyle/>
          <a:p>
            <a:pPr algn="l" rtl="0" eaLnBrk="1" hangingPunct="1">
              <a:defRPr/>
            </a:pPr>
            <a:r>
              <a:rPr lang="en" sz="4900" b="0" i="0" u="none">
                <a:solidFill>
                  <a:schemeClr val="accent1"/>
                </a:solidFill>
                <a:latin typeface="Tahoma" pitchFamily="34" charset="0"/>
                <a:ea typeface="Tahoma" pitchFamily="34" charset="0"/>
                <a:cs typeface="Tahoma" pitchFamily="34" charset="0"/>
              </a:rPr>
              <a:t>The icons on the Desktop </a:t>
            </a:r>
            <a:br>
              <a:rPr lang="en" sz="4900" dirty="0">
                <a:solidFill>
                  <a:schemeClr val="accent1"/>
                </a:solidFill>
                <a:latin typeface="Tahoma" pitchFamily="34" charset="0"/>
                <a:ea typeface="Tahoma" pitchFamily="34" charset="0"/>
                <a:cs typeface="Tahoma" pitchFamily="34" charset="0"/>
              </a:rPr>
            </a:br>
            <a:br>
              <a:rPr lang="en" sz="2400" dirty="0">
                <a:solidFill>
                  <a:schemeClr val="accent1"/>
                </a:solidFill>
                <a:latin typeface="Tahoma" pitchFamily="34" charset="0"/>
                <a:ea typeface="Tahoma" pitchFamily="34" charset="0"/>
                <a:cs typeface="Tahoma" pitchFamily="34" charset="0"/>
              </a:rPr>
            </a:br>
            <a:endParaRPr lang="en" sz="2700" dirty="0">
              <a:latin typeface="Tahoma" pitchFamily="34" charset="0"/>
              <a:ea typeface="Tahoma" pitchFamily="34" charset="0"/>
              <a:cs typeface="Tahoma" pitchFamily="34" charset="0"/>
            </a:endParaRPr>
          </a:p>
        </p:txBody>
      </p:sp>
      <p:sp>
        <p:nvSpPr>
          <p:cNvPr id="74757" name="Rectangle 5"/>
          <p:cNvSpPr>
            <a:spLocks noGrp="1" noChangeArrowheads="1"/>
          </p:cNvSpPr>
          <p:nvPr>
            <p:ph type="body" sz="half" idx="4294967295"/>
          </p:nvPr>
        </p:nvSpPr>
        <p:spPr>
          <a:xfrm>
            <a:off x="827584" y="4509120"/>
            <a:ext cx="7523162" cy="1871662"/>
          </a:xfrm>
        </p:spPr>
        <p:txBody>
          <a:bodyPr>
            <a:normAutofit/>
          </a:bodyPr>
          <a:lstStyle/>
          <a:p>
            <a:pPr algn="l" rtl="0">
              <a:defRPr/>
            </a:pPr>
            <a:r>
              <a:rPr lang="en" sz="2400" b="1" i="0" u="none">
                <a:latin typeface="Tahoma" pitchFamily="34" charset="0"/>
                <a:ea typeface="Tahoma" pitchFamily="34" charset="0"/>
                <a:cs typeface="Tahoma" pitchFamily="34" charset="0"/>
              </a:rPr>
              <a:t>View:</a:t>
            </a:r>
            <a:r>
              <a:rPr lang="en" sz="2400" b="0" i="0" u="none">
                <a:latin typeface="Tahoma" pitchFamily="34" charset="0"/>
                <a:ea typeface="Tahoma" pitchFamily="34" charset="0"/>
                <a:cs typeface="Tahoma" pitchFamily="34" charset="0"/>
              </a:rPr>
              <a:t> Here you can resize the desktop icons, among other things. </a:t>
            </a:r>
          </a:p>
          <a:p>
            <a:pPr algn="l" rtl="0">
              <a:defRPr/>
            </a:pPr>
            <a:r>
              <a:rPr lang="en" sz="2400" b="1" i="0" u="none">
                <a:latin typeface="Tahoma" pitchFamily="34" charset="0"/>
                <a:ea typeface="Tahoma" pitchFamily="34" charset="0"/>
                <a:cs typeface="Tahoma" pitchFamily="34" charset="0"/>
              </a:rPr>
              <a:t>Sort by:</a:t>
            </a:r>
            <a:r>
              <a:rPr lang="en" sz="2400" b="0" i="0" u="none">
                <a:latin typeface="Tahoma" pitchFamily="34" charset="0"/>
                <a:ea typeface="Tahoma" pitchFamily="34" charset="0"/>
                <a:cs typeface="Tahoma" pitchFamily="34" charset="0"/>
              </a:rPr>
              <a:t> It is possible to sort the icons by size, name, item type, or date modified.</a:t>
            </a:r>
          </a:p>
        </p:txBody>
      </p:sp>
      <p:sp>
        <p:nvSpPr>
          <p:cNvPr id="5" name="textruta 4"/>
          <p:cNvSpPr txBox="1"/>
          <p:nvPr/>
        </p:nvSpPr>
        <p:spPr>
          <a:xfrm>
            <a:off x="395536" y="908720"/>
            <a:ext cx="7560840" cy="830997"/>
          </a:xfrm>
          <a:prstGeom prst="rect">
            <a:avLst/>
          </a:prstGeom>
          <a:noFill/>
        </p:spPr>
        <p:txBody>
          <a:bodyPr wrap="square" rtlCol="0">
            <a:spAutoFit/>
          </a:bodyPr>
          <a:lstStyle/>
          <a:p>
            <a:pPr lvl="2" algn="l" rtl="0"/>
            <a:r>
              <a:rPr lang="en" sz="2400" b="1" i="0" u="none">
                <a:latin typeface="Tahoma" pitchFamily="34" charset="0"/>
                <a:ea typeface="Tahoma" pitchFamily="34" charset="0"/>
                <a:cs typeface="Tahoma" pitchFamily="34" charset="0"/>
              </a:rPr>
              <a:t>Right-click</a:t>
            </a:r>
            <a:r>
              <a:rPr lang="en" sz="2400" b="0" i="0" u="none">
                <a:latin typeface="Tahoma" pitchFamily="34" charset="0"/>
                <a:ea typeface="Tahoma" pitchFamily="34" charset="0"/>
                <a:cs typeface="Tahoma" pitchFamily="34" charset="0"/>
              </a:rPr>
              <a:t> using the mouse in an empty area on the Desktop to display this context menu.</a:t>
            </a:r>
            <a:endParaRPr lang="en" sz="2400" dirty="0"/>
          </a:p>
        </p:txBody>
      </p:sp>
      <p:pic>
        <p:nvPicPr>
          <p:cNvPr id="11" name="Bildobjekt 10">
            <a:extLst>
              <a:ext uri="{FF2B5EF4-FFF2-40B4-BE49-F238E27FC236}">
                <a16:creationId xmlns:a16="http://schemas.microsoft.com/office/drawing/2014/main" id="{1EEC64C3-DE5F-43FE-98AC-E6E37740D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24" y="1764229"/>
            <a:ext cx="3950063" cy="2716786"/>
          </a:xfrm>
          <a:prstGeom prst="rect">
            <a:avLst/>
          </a:prstGeom>
        </p:spPr>
      </p:pic>
    </p:spTree>
    <p:extLst>
      <p:ext uri="{BB962C8B-B14F-4D97-AF65-F5344CB8AC3E}">
        <p14:creationId xmlns:p14="http://schemas.microsoft.com/office/powerpoint/2010/main" val="3695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arn(inVertical)">
                                      <p:cBhvr>
                                        <p:cTn id="7" dur="5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barn(inVertical)">
                                      <p:cBhvr>
                                        <p:cTn id="12"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94A5EC-C5C4-40BA-A880-84D486476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63" y="1901435"/>
            <a:ext cx="4613175" cy="4134630"/>
          </a:xfrm>
          <a:prstGeom prst="rect">
            <a:avLst/>
          </a:prstGeom>
        </p:spPr>
      </p:pic>
      <p:sp>
        <p:nvSpPr>
          <p:cNvPr id="76802" name="Rectangle 2"/>
          <p:cNvSpPr>
            <a:spLocks noGrp="1" noChangeArrowheads="1"/>
          </p:cNvSpPr>
          <p:nvPr>
            <p:ph type="title" idx="4294967295"/>
          </p:nvPr>
        </p:nvSpPr>
        <p:spPr>
          <a:xfrm>
            <a:off x="0" y="193942"/>
            <a:ext cx="9144001" cy="1255985"/>
          </a:xfrm>
        </p:spPr>
        <p:txBody>
          <a:bodyPr anchor="ctr" anchorCtr="1">
            <a:noAutofit/>
          </a:bodyPr>
          <a:lstStyle/>
          <a:p>
            <a:pPr algn="l" rtl="0" eaLnBrk="1" hangingPunct="1">
              <a:defRPr/>
            </a:pPr>
            <a:r>
              <a:rPr lang="en" b="0" i="0" u="none">
                <a:solidFill>
                  <a:schemeClr val="accent1"/>
                </a:solidFill>
                <a:latin typeface="Tahoma" pitchFamily="34" charset="0"/>
                <a:ea typeface="Tahoma" pitchFamily="34" charset="0"/>
                <a:cs typeface="Tahoma" pitchFamily="34" charset="0"/>
              </a:rPr>
              <a:t>Creating a new file or new folder on the Desktop</a:t>
            </a:r>
          </a:p>
        </p:txBody>
      </p:sp>
      <p:sp>
        <p:nvSpPr>
          <p:cNvPr id="28678" name="AutoShape 6"/>
          <p:cNvSpPr>
            <a:spLocks noChangeArrowheads="1"/>
          </p:cNvSpPr>
          <p:nvPr/>
        </p:nvSpPr>
        <p:spPr bwMode="auto">
          <a:xfrm>
            <a:off x="6732173" y="2276599"/>
            <a:ext cx="1584325" cy="1368425"/>
          </a:xfrm>
          <a:prstGeom prst="wedgeRoundRectCallout">
            <a:avLst>
              <a:gd name="adj1" fmla="val -58264"/>
              <a:gd name="adj2" fmla="val 742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400" b="1" i="0" u="none">
                <a:latin typeface="Tahoma" pitchFamily="34" charset="0"/>
                <a:ea typeface="Tahoma" pitchFamily="34" charset="0"/>
                <a:cs typeface="Tahoma" pitchFamily="34" charset="0"/>
              </a:rPr>
              <a:t>Select the type of file you want to create.</a:t>
            </a:r>
          </a:p>
        </p:txBody>
      </p:sp>
      <p:sp>
        <p:nvSpPr>
          <p:cNvPr id="10" name="AutoShape 6"/>
          <p:cNvSpPr>
            <a:spLocks noChangeArrowheads="1"/>
          </p:cNvSpPr>
          <p:nvPr/>
        </p:nvSpPr>
        <p:spPr bwMode="auto">
          <a:xfrm>
            <a:off x="4430250" y="980728"/>
            <a:ext cx="2305050" cy="1758260"/>
          </a:xfrm>
          <a:prstGeom prst="wedgeRoundRectCallout">
            <a:avLst>
              <a:gd name="adj1" fmla="val -113101"/>
              <a:gd name="adj2" fmla="val 11673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defRPr/>
            </a:pPr>
            <a:r>
              <a:rPr lang="en" sz="1400" b="1" i="0" u="none">
                <a:effectLst>
                  <a:outerShdw blurRad="38100" dist="38100" dir="2700000" algn="tl">
                    <a:srgbClr val="C0C0C0"/>
                  </a:outerShdw>
                </a:effectLst>
                <a:latin typeface="Tahoma" pitchFamily="34" charset="0"/>
                <a:ea typeface="Tahoma" pitchFamily="34" charset="0"/>
                <a:cs typeface="Tahoma" pitchFamily="34" charset="0"/>
              </a:rPr>
              <a:t>Right-click with the mouse in an empty area of the Desktop.</a:t>
            </a:r>
            <a:br>
              <a:rPr lang="en" sz="1400" b="1" dirty="0">
                <a:effectLst>
                  <a:outerShdw blurRad="38100" dist="38100" dir="2700000" algn="tl">
                    <a:srgbClr val="C0C0C0"/>
                  </a:outerShdw>
                </a:effectLst>
                <a:latin typeface="Tahoma" pitchFamily="34" charset="0"/>
                <a:ea typeface="Tahoma" pitchFamily="34" charset="0"/>
                <a:cs typeface="Tahoma" pitchFamily="34" charset="0"/>
              </a:rPr>
            </a:br>
            <a:r>
              <a:rPr lang="en" sz="1400" b="1" i="0" u="none">
                <a:effectLst>
                  <a:outerShdw blurRad="38100" dist="38100" dir="2700000" algn="tl">
                    <a:srgbClr val="C0C0C0"/>
                  </a:outerShdw>
                </a:effectLst>
                <a:latin typeface="Tahoma" pitchFamily="34" charset="0"/>
                <a:ea typeface="Tahoma" pitchFamily="34" charset="0"/>
                <a:cs typeface="Tahoma" pitchFamily="34" charset="0"/>
              </a:rPr>
              <a:t>Select "New".</a:t>
            </a:r>
            <a:endParaRPr lang="en"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82983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8">
                                            <p:bg/>
                                          </p:spTgt>
                                        </p:tgtEl>
                                        <p:attrNameLst>
                                          <p:attrName>style.visibility</p:attrName>
                                        </p:attrNameLst>
                                      </p:cBhvr>
                                      <p:to>
                                        <p:strVal val="visible"/>
                                      </p:to>
                                    </p:set>
                                    <p:animEffect transition="in" filter="fade">
                                      <p:cBhvr>
                                        <p:cTn id="12" dur="500"/>
                                        <p:tgtEl>
                                          <p:spTgt spid="2867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8">
                                            <p:txEl>
                                              <p:pRg st="0" end="0"/>
                                            </p:txEl>
                                          </p:spTgt>
                                        </p:tgtEl>
                                        <p:attrNameLst>
                                          <p:attrName>style.visibility</p:attrName>
                                        </p:attrNameLst>
                                      </p:cBhvr>
                                      <p:to>
                                        <p:strVal val="visible"/>
                                      </p:to>
                                    </p:set>
                                    <p:animEffect transition="in" filter="fade">
                                      <p:cBhvr>
                                        <p:cTn id="15"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allAtOnce"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332656"/>
            <a:ext cx="9144000" cy="1439887"/>
          </a:xfrm>
        </p:spPr>
        <p:txBody>
          <a:bodyPr anchor="ctr" anchorCtr="1">
            <a:normAutofit fontScale="90000"/>
          </a:bodyPr>
          <a:lstStyle/>
          <a:p>
            <a:pPr algn="l" rtl="0" eaLnBrk="1" hangingPunct="1">
              <a:defRPr/>
            </a:pPr>
            <a:r>
              <a:rPr lang="en" sz="4900" b="0" i="0" u="none">
                <a:solidFill>
                  <a:schemeClr val="accent1"/>
                </a:solidFill>
                <a:latin typeface="Tahoma" pitchFamily="34" charset="0"/>
                <a:ea typeface="Tahoma" pitchFamily="34" charset="0"/>
                <a:cs typeface="Tahoma" pitchFamily="34" charset="0"/>
              </a:rPr>
              <a:t>Make settings adjustments to your Desktop</a:t>
            </a:r>
            <a:br>
              <a:rPr lang="en" sz="2800" dirty="0">
                <a:solidFill>
                  <a:schemeClr val="hlink"/>
                </a:solidFill>
                <a:latin typeface="Tahoma" pitchFamily="34" charset="0"/>
                <a:ea typeface="Tahoma" pitchFamily="34" charset="0"/>
                <a:cs typeface="Tahoma" pitchFamily="34" charset="0"/>
              </a:rPr>
            </a:br>
            <a:r>
              <a:rPr lang="en" sz="2400" b="0" i="0" u="none">
                <a:latin typeface="Tahoma" pitchFamily="34" charset="0"/>
                <a:ea typeface="Tahoma" pitchFamily="34" charset="0"/>
                <a:cs typeface="Tahoma" pitchFamily="34" charset="0"/>
              </a:rPr>
              <a:t>Right-click with the mouse in an empty area on the Desktop. Select "Personalize":</a:t>
            </a:r>
          </a:p>
        </p:txBody>
      </p:sp>
      <p:sp>
        <p:nvSpPr>
          <p:cNvPr id="78854" name="Rectangle 6"/>
          <p:cNvSpPr>
            <a:spLocks noGrp="1" noChangeArrowheads="1"/>
          </p:cNvSpPr>
          <p:nvPr>
            <p:ph type="body" sz="half" idx="4294967295"/>
          </p:nvPr>
        </p:nvSpPr>
        <p:spPr>
          <a:xfrm>
            <a:off x="4499992" y="2348880"/>
            <a:ext cx="4365625" cy="3888432"/>
          </a:xfrm>
        </p:spPr>
        <p:txBody>
          <a:bodyPr>
            <a:normAutofit/>
          </a:bodyPr>
          <a:lstStyle/>
          <a:p>
            <a:pPr algn="l" rtl="0" eaLnBrk="1" hangingPunct="1">
              <a:defRPr/>
            </a:pPr>
            <a:r>
              <a:rPr lang="en" sz="2000" b="0" i="0" u="none">
                <a:latin typeface="Tahoma" pitchFamily="34" charset="0"/>
                <a:ea typeface="Tahoma" pitchFamily="34" charset="0"/>
                <a:cs typeface="Tahoma" pitchFamily="34" charset="0"/>
              </a:rPr>
              <a:t>Use this feature to add background images or to select the background colour, among other things. Make a selection in the dropdown list under "Background" to choose whether to display an image, a slideshow or a single colour. You can also choose different themes or another font for your desktop. You can also change what will appear in the Start menu. </a:t>
            </a:r>
          </a:p>
        </p:txBody>
      </p:sp>
      <p:pic>
        <p:nvPicPr>
          <p:cNvPr id="3" name="Bildobjekt 2">
            <a:extLst>
              <a:ext uri="{FF2B5EF4-FFF2-40B4-BE49-F238E27FC236}">
                <a16:creationId xmlns:a16="http://schemas.microsoft.com/office/drawing/2014/main" id="{A343B5C4-CFBA-4994-88D0-3871D5A3E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6" y="2379827"/>
            <a:ext cx="3018477" cy="2705357"/>
          </a:xfrm>
          <a:prstGeom prst="rect">
            <a:avLst/>
          </a:prstGeom>
        </p:spPr>
      </p:pic>
      <p:sp>
        <p:nvSpPr>
          <p:cNvPr id="4" name="Ellips 3">
            <a:extLst>
              <a:ext uri="{FF2B5EF4-FFF2-40B4-BE49-F238E27FC236}">
                <a16:creationId xmlns:a16="http://schemas.microsoft.com/office/drawing/2014/main" id="{C0E6B300-766E-4776-A297-7E40B34177D2}"/>
              </a:ext>
            </a:extLst>
          </p:cNvPr>
          <p:cNvSpPr/>
          <p:nvPr/>
        </p:nvSpPr>
        <p:spPr>
          <a:xfrm>
            <a:off x="251520" y="4149080"/>
            <a:ext cx="748589" cy="43204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61458"/>
            <a:ext cx="2818546" cy="1977639"/>
          </a:xfrm>
          <a:prstGeom prst="rect">
            <a:avLst/>
          </a:prstGeom>
        </p:spPr>
      </p:pic>
    </p:spTree>
    <p:extLst>
      <p:ext uri="{BB962C8B-B14F-4D97-AF65-F5344CB8AC3E}">
        <p14:creationId xmlns:p14="http://schemas.microsoft.com/office/powerpoint/2010/main" val="20649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8854">
                                            <p:txEl>
                                              <p:pRg st="0" end="0"/>
                                            </p:txEl>
                                          </p:spTgt>
                                        </p:tgtEl>
                                        <p:attrNameLst>
                                          <p:attrName>style.visibility</p:attrName>
                                        </p:attrNameLst>
                                      </p:cBhvr>
                                      <p:to>
                                        <p:strVal val="visible"/>
                                      </p:to>
                                    </p:set>
                                    <p:anim calcmode="lin" valueType="num">
                                      <p:cBhvr additive="base">
                                        <p:cTn id="29" dur="5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E357512-42D5-4ACB-9840-F3FED12A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77" y="980728"/>
            <a:ext cx="4517846" cy="3169956"/>
          </a:xfrm>
          <a:prstGeom prst="rect">
            <a:avLst/>
          </a:prstGeom>
        </p:spPr>
      </p:pic>
      <p:sp>
        <p:nvSpPr>
          <p:cNvPr id="83972" name="Rectangle 4"/>
          <p:cNvSpPr>
            <a:spLocks noGrp="1" noChangeArrowheads="1"/>
          </p:cNvSpPr>
          <p:nvPr>
            <p:ph type="title" idx="4294967295"/>
          </p:nvPr>
        </p:nvSpPr>
        <p:spPr>
          <a:xfrm>
            <a:off x="0" y="114191"/>
            <a:ext cx="9144000" cy="984250"/>
          </a:xfrm>
        </p:spPr>
        <p:txBody>
          <a:bodyPr anchor="ctr" anchorCtr="1"/>
          <a:lstStyle/>
          <a:p>
            <a:pPr rtl="0" eaLnBrk="1" hangingPunct="1">
              <a:defRPr/>
            </a:pPr>
            <a:r>
              <a:rPr lang="en" b="0"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Screen saver</a:t>
            </a:r>
          </a:p>
        </p:txBody>
      </p:sp>
      <p:sp>
        <p:nvSpPr>
          <p:cNvPr id="83973" name="Rectangle 5"/>
          <p:cNvSpPr>
            <a:spLocks noGrp="1" noChangeArrowheads="1"/>
          </p:cNvSpPr>
          <p:nvPr>
            <p:ph type="body" sz="half" idx="4294967295"/>
          </p:nvPr>
        </p:nvSpPr>
        <p:spPr>
          <a:xfrm>
            <a:off x="611560" y="1293614"/>
            <a:ext cx="3670299" cy="4104456"/>
          </a:xfrm>
          <a:ln>
            <a:noFill/>
          </a:ln>
        </p:spPr>
        <p:txBody>
          <a:bodyPr>
            <a:noAutofit/>
          </a:bodyPr>
          <a:lstStyle/>
          <a:p>
            <a:pPr marL="0" indent="0" algn="l" rtl="0">
              <a:defRPr/>
            </a:pPr>
            <a:r>
              <a:rPr lang="en" sz="1800" b="0" i="0" u="none">
                <a:latin typeface="Tahoma" pitchFamily="34" charset="0"/>
                <a:ea typeface="Tahoma" pitchFamily="34" charset="0"/>
                <a:cs typeface="Tahoma" pitchFamily="34" charset="0"/>
              </a:rPr>
              <a:t> Right-click with the mouse in an empty area on the Desktop. Select "Personalize": </a:t>
            </a:r>
          </a:p>
          <a:p>
            <a:pPr marL="0" indent="0" algn="l" rtl="0">
              <a:defRPr/>
            </a:pPr>
            <a:endParaRPr lang="en" sz="1800" dirty="0">
              <a:latin typeface="Tahoma" pitchFamily="34" charset="0"/>
              <a:ea typeface="Tahoma" pitchFamily="34" charset="0"/>
              <a:cs typeface="Tahoma" pitchFamily="34" charset="0"/>
            </a:endParaRPr>
          </a:p>
          <a:p>
            <a:pPr marL="0" indent="0" algn="l" rtl="0">
              <a:defRPr/>
            </a:pPr>
            <a:r>
              <a:rPr lang="en" sz="1800" b="0" i="0" u="none">
                <a:effectLst>
                  <a:outerShdw blurRad="38100" dist="38100" dir="2700000" algn="tl">
                    <a:srgbClr val="C0C0C0"/>
                  </a:outerShdw>
                </a:effectLst>
                <a:latin typeface="Tahoma" pitchFamily="34" charset="0"/>
                <a:ea typeface="Tahoma" pitchFamily="34" charset="0"/>
                <a:cs typeface="Tahoma" pitchFamily="34" charset="0"/>
              </a:rPr>
              <a:t> In the window that opens, click "Screen Saver".</a:t>
            </a: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l" rtl="0">
              <a:defRPr/>
            </a:pPr>
            <a:r>
              <a:rPr lang="en" sz="1800" b="0" i="0" u="none">
                <a:effectLst>
                  <a:outerShdw blurRad="38100" dist="38100" dir="2700000" algn="tl">
                    <a:srgbClr val="C0C0C0"/>
                  </a:outerShdw>
                </a:effectLst>
                <a:latin typeface="Tahoma" pitchFamily="34" charset="0"/>
                <a:ea typeface="Tahoma" pitchFamily="34" charset="0"/>
                <a:cs typeface="Tahoma" pitchFamily="34" charset="0"/>
              </a:rPr>
              <a:t> In the new window that opens, set which type of screen saver you wish to use.</a:t>
            </a:r>
          </a:p>
          <a:p>
            <a:pPr marL="0" indent="0" algn="l" rtl="0">
              <a:buNone/>
              <a:defRPr/>
            </a:pPr>
            <a:r>
              <a:rPr lang="en" sz="1800" b="0" i="0" u="none">
                <a:effectLst>
                  <a:outerShdw blurRad="38100" dist="38100" dir="2700000" algn="tl">
                    <a:srgbClr val="C0C0C0"/>
                  </a:outerShdw>
                </a:effectLst>
                <a:latin typeface="Tahoma" pitchFamily="34" charset="0"/>
                <a:ea typeface="Tahoma" pitchFamily="34" charset="0"/>
                <a:cs typeface="Tahoma" pitchFamily="34" charset="0"/>
              </a:rPr>
              <a:t> </a:t>
            </a:r>
          </a:p>
          <a:p>
            <a:pPr marL="0" indent="0" algn="l" rtl="0">
              <a:defRPr/>
            </a:pPr>
            <a:r>
              <a:rPr lang="en" sz="1800" b="0" i="0" u="none">
                <a:effectLst>
                  <a:outerShdw blurRad="38100" dist="38100" dir="2700000" algn="tl">
                    <a:srgbClr val="C0C0C0"/>
                  </a:outerShdw>
                </a:effectLst>
                <a:latin typeface="Tahoma" pitchFamily="34" charset="0"/>
                <a:ea typeface="Tahoma" pitchFamily="34" charset="0"/>
                <a:cs typeface="Tahoma" pitchFamily="34" charset="0"/>
              </a:rPr>
              <a:t> You can also set how long the computer must be idle before the screen saver starts.</a:t>
            </a: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029" y="2708920"/>
            <a:ext cx="3147299" cy="3458716"/>
          </a:xfrm>
          <a:prstGeom prst="rect">
            <a:avLst/>
          </a:prstGeom>
        </p:spPr>
      </p:pic>
      <p:sp>
        <p:nvSpPr>
          <p:cNvPr id="83976" name="AutoShape 8"/>
          <p:cNvSpPr>
            <a:spLocks noChangeArrowheads="1"/>
          </p:cNvSpPr>
          <p:nvPr/>
        </p:nvSpPr>
        <p:spPr bwMode="auto">
          <a:xfrm>
            <a:off x="6616009" y="5085184"/>
            <a:ext cx="2304355" cy="648691"/>
          </a:xfrm>
          <a:prstGeom prst="wedgeRoundRectCallout">
            <a:avLst>
              <a:gd name="adj1" fmla="val -104415"/>
              <a:gd name="adj2" fmla="val -63086"/>
              <a:gd name="adj3" fmla="val 16667"/>
            </a:avLst>
          </a:prstGeom>
          <a:solidFill>
            <a:schemeClr val="accent1">
              <a:lumMod val="40000"/>
              <a:lumOff val="60000"/>
            </a:schemeClr>
          </a:solidFill>
          <a:ln w="3175">
            <a:solidFill>
              <a:schemeClr val="tx1"/>
            </a:solidFill>
            <a:miter lim="800000"/>
            <a:headEnd/>
            <a:tailEnd/>
          </a:ln>
        </p:spPr>
        <p:txBody>
          <a:bodyPr/>
          <a:lstStyle/>
          <a:p>
            <a:pPr lvl="1" algn="l" rtl="0"/>
            <a:r>
              <a:rPr lang="en" sz="1200" b="1" i="0" u="none">
                <a:latin typeface="Tahoma" pitchFamily="34" charset="0"/>
                <a:ea typeface="Tahoma" pitchFamily="34" charset="0"/>
                <a:cs typeface="Tahoma" pitchFamily="34" charset="0"/>
              </a:rPr>
              <a:t>This is where you set the waiting time for the screen saver</a:t>
            </a:r>
            <a:r>
              <a:rPr lang="en" sz="1200" b="0" i="0" u="none">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a:p>
            <a:endParaRPr lang="en" sz="1800" dirty="0">
              <a:latin typeface="Tahoma" pitchFamily="34" charset="0"/>
              <a:ea typeface="Tahoma" pitchFamily="34" charset="0"/>
              <a:cs typeface="Tahoma" pitchFamily="34" charset="0"/>
            </a:endParaRPr>
          </a:p>
        </p:txBody>
      </p:sp>
      <p:sp>
        <p:nvSpPr>
          <p:cNvPr id="21512" name="AutoShape 8"/>
          <p:cNvSpPr>
            <a:spLocks noChangeArrowheads="1"/>
          </p:cNvSpPr>
          <p:nvPr/>
        </p:nvSpPr>
        <p:spPr bwMode="auto">
          <a:xfrm>
            <a:off x="4413577" y="3235234"/>
            <a:ext cx="1444040" cy="719708"/>
          </a:xfrm>
          <a:prstGeom prst="wedgeRoundRectCallout">
            <a:avLst>
              <a:gd name="adj1" fmla="val 43655"/>
              <a:gd name="adj2" fmla="val 14257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defRPr/>
            </a:pPr>
            <a:r>
              <a:rPr lang="en" sz="1200" b="0" i="0" u="none">
                <a:effectLst>
                  <a:outerShdw blurRad="38100" dist="38100" dir="2700000" algn="tl">
                    <a:srgbClr val="C0C0C0"/>
                  </a:outerShdw>
                </a:effectLst>
                <a:latin typeface="Tahoma" pitchFamily="34" charset="0"/>
                <a:ea typeface="Tahoma" pitchFamily="34" charset="0"/>
                <a:cs typeface="Tahoma" pitchFamily="34" charset="0"/>
              </a:rPr>
              <a:t> </a:t>
            </a:r>
            <a:r>
              <a:rPr lang="en" sz="1200" b="1" i="0" u="none">
                <a:effectLst>
                  <a:outerShdw blurRad="38100" dist="38100" dir="2700000" algn="tl">
                    <a:srgbClr val="C0C0C0"/>
                  </a:outerShdw>
                </a:effectLst>
                <a:latin typeface="Tahoma" pitchFamily="34" charset="0"/>
                <a:ea typeface="Tahoma" pitchFamily="34" charset="0"/>
                <a:cs typeface="Tahoma" pitchFamily="34" charset="0"/>
              </a:rPr>
              <a:t>Select the type of screen saver here</a:t>
            </a:r>
            <a:endParaRPr lang="en" sz="1200" b="1" dirty="0">
              <a:latin typeface="Tahoma" pitchFamily="34" charset="0"/>
              <a:ea typeface="Tahoma" pitchFamily="34" charset="0"/>
              <a:cs typeface="Tahoma" pitchFamily="34" charset="0"/>
            </a:endParaRPr>
          </a:p>
        </p:txBody>
      </p:sp>
      <p:sp>
        <p:nvSpPr>
          <p:cNvPr id="4" name="Ellips 3"/>
          <p:cNvSpPr/>
          <p:nvPr/>
        </p:nvSpPr>
        <p:spPr>
          <a:xfrm>
            <a:off x="7696178" y="2974880"/>
            <a:ext cx="764254" cy="742152"/>
          </a:xfrm>
          <a:prstGeom prst="ellipse">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5613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 calcmode="lin" valueType="num">
                                      <p:cBhvr additive="base">
                                        <p:cTn id="7"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3">
                                            <p:txEl>
                                              <p:pRg st="2" end="2"/>
                                            </p:txEl>
                                          </p:spTgt>
                                        </p:tgtEl>
                                        <p:attrNameLst>
                                          <p:attrName>style.visibility</p:attrName>
                                        </p:attrNameLst>
                                      </p:cBhvr>
                                      <p:to>
                                        <p:strVal val="visible"/>
                                      </p:to>
                                    </p:set>
                                    <p:anim calcmode="lin" valueType="num">
                                      <p:cBhvr additive="base">
                                        <p:cTn id="11" dur="500" fill="hold"/>
                                        <p:tgtEl>
                                          <p:spTgt spid="8397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3973">
                                            <p:txEl>
                                              <p:pRg st="3" end="3"/>
                                            </p:txEl>
                                          </p:spTgt>
                                        </p:tgtEl>
                                        <p:attrNameLst>
                                          <p:attrName>style.visibility</p:attrName>
                                        </p:attrNameLst>
                                      </p:cBhvr>
                                      <p:to>
                                        <p:strVal val="visible"/>
                                      </p:to>
                                    </p:set>
                                    <p:anim calcmode="lin" valueType="num">
                                      <p:cBhvr additive="base">
                                        <p:cTn id="15" dur="500" fill="hold"/>
                                        <p:tgtEl>
                                          <p:spTgt spid="8397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397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3973">
                                            <p:txEl>
                                              <p:pRg st="4" end="4"/>
                                            </p:txEl>
                                          </p:spTgt>
                                        </p:tgtEl>
                                        <p:attrNameLst>
                                          <p:attrName>style.visibility</p:attrName>
                                        </p:attrNameLst>
                                      </p:cBhvr>
                                      <p:to>
                                        <p:strVal val="visible"/>
                                      </p:to>
                                    </p:set>
                                    <p:anim calcmode="lin" valueType="num">
                                      <p:cBhvr additive="base">
                                        <p:cTn id="19" dur="500" fill="hold"/>
                                        <p:tgtEl>
                                          <p:spTgt spid="8397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3973">
                                            <p:txEl>
                                              <p:pRg st="5" end="5"/>
                                            </p:txEl>
                                          </p:spTgt>
                                        </p:tgtEl>
                                        <p:attrNameLst>
                                          <p:attrName>style.visibility</p:attrName>
                                        </p:attrNameLst>
                                      </p:cBhvr>
                                      <p:to>
                                        <p:strVal val="visible"/>
                                      </p:to>
                                    </p:set>
                                    <p:anim calcmode="lin" valueType="num">
                                      <p:cBhvr additive="base">
                                        <p:cTn id="23" dur="500" fill="hold"/>
                                        <p:tgtEl>
                                          <p:spTgt spid="8397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39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512"/>
                                        </p:tgtEl>
                                        <p:attrNameLst>
                                          <p:attrName>style.visibility</p:attrName>
                                        </p:attrNameLst>
                                      </p:cBhvr>
                                      <p:to>
                                        <p:strVal val="visible"/>
                                      </p:to>
                                    </p:set>
                                    <p:anim calcmode="lin" valueType="num">
                                      <p:cBhvr additive="base">
                                        <p:cTn id="41" dur="500" fill="hold"/>
                                        <p:tgtEl>
                                          <p:spTgt spid="21512"/>
                                        </p:tgtEl>
                                        <p:attrNameLst>
                                          <p:attrName>ppt_x</p:attrName>
                                        </p:attrNameLst>
                                      </p:cBhvr>
                                      <p:tavLst>
                                        <p:tav tm="0">
                                          <p:val>
                                            <p:strVal val="#ppt_x"/>
                                          </p:val>
                                        </p:tav>
                                        <p:tav tm="100000">
                                          <p:val>
                                            <p:strVal val="#ppt_x"/>
                                          </p:val>
                                        </p:tav>
                                      </p:tavLst>
                                    </p:anim>
                                    <p:anim calcmode="lin" valueType="num">
                                      <p:cBhvr additive="base">
                                        <p:cTn id="42"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3976"/>
                                        </p:tgtEl>
                                        <p:attrNameLst>
                                          <p:attrName>style.visibility</p:attrName>
                                        </p:attrNameLst>
                                      </p:cBhvr>
                                      <p:to>
                                        <p:strVal val="visible"/>
                                      </p:to>
                                    </p:set>
                                    <p:anim calcmode="lin" valueType="num">
                                      <p:cBhvr additive="base">
                                        <p:cTn id="47" dur="500" fill="hold"/>
                                        <p:tgtEl>
                                          <p:spTgt spid="83976"/>
                                        </p:tgtEl>
                                        <p:attrNameLst>
                                          <p:attrName>ppt_x</p:attrName>
                                        </p:attrNameLst>
                                      </p:cBhvr>
                                      <p:tavLst>
                                        <p:tav tm="0">
                                          <p:val>
                                            <p:strVal val="#ppt_x"/>
                                          </p:val>
                                        </p:tav>
                                        <p:tav tm="100000">
                                          <p:val>
                                            <p:strVal val="#ppt_x"/>
                                          </p:val>
                                        </p:tav>
                                      </p:tavLst>
                                    </p:anim>
                                    <p:anim calcmode="lin" valueType="num">
                                      <p:cBhvr additive="base">
                                        <p:cTn id="48"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2151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body" sz="half" idx="4294967295"/>
          </p:nvPr>
        </p:nvSpPr>
        <p:spPr>
          <a:xfrm>
            <a:off x="5105400" y="1557338"/>
            <a:ext cx="4038600" cy="4535958"/>
          </a:xfrm>
        </p:spPr>
        <p:txBody>
          <a:bodyPr>
            <a:normAutofit fontScale="85000" lnSpcReduction="10000"/>
          </a:bodyPr>
          <a:lstStyle/>
          <a:p>
            <a:pPr algn="l" rtl="0">
              <a:defRPr/>
            </a:pPr>
            <a:r>
              <a:rPr lang="en" sz="2800" b="0" i="0" u="none">
                <a:latin typeface="Tahoma" pitchFamily="34" charset="0"/>
                <a:ea typeface="Tahoma" pitchFamily="34" charset="0"/>
                <a:cs typeface="Tahoma" pitchFamily="34" charset="0"/>
              </a:rPr>
              <a:t>Click in the drop-down list below and select different themes or other fonts for your desktop. </a:t>
            </a:r>
            <a:endParaRPr lang="en" sz="2800" dirty="0">
              <a:latin typeface="Tahoma" pitchFamily="34" charset="0"/>
              <a:ea typeface="Tahoma" pitchFamily="34" charset="0"/>
              <a:cs typeface="Tahoma" pitchFamily="34" charset="0"/>
            </a:endParaRPr>
          </a:p>
          <a:p>
            <a:pPr algn="l" rtl="0" eaLnBrk="1" hangingPunct="1">
              <a:defRPr/>
            </a:pPr>
            <a:r>
              <a:rPr lang="en" sz="2800" b="0" i="0" u="none">
                <a:latin typeface="Tahoma" pitchFamily="34" charset="0"/>
                <a:ea typeface="Tahoma" pitchFamily="34" charset="0"/>
                <a:cs typeface="Tahoma" pitchFamily="34" charset="0"/>
              </a:rPr>
              <a:t>you can select colours for the windows and choose from different themes.</a:t>
            </a:r>
          </a:p>
          <a:p>
            <a:pPr algn="l" rtl="0" eaLnBrk="1" hangingPunct="1">
              <a:buNone/>
              <a:defRPr/>
            </a:pPr>
            <a:endParaRPr lang="en" sz="2800" dirty="0">
              <a:latin typeface="Tahoma" pitchFamily="34" charset="0"/>
              <a:ea typeface="Tahoma" pitchFamily="34" charset="0"/>
              <a:cs typeface="Tahoma" pitchFamily="34" charset="0"/>
            </a:endParaRPr>
          </a:p>
          <a:p>
            <a:pPr algn="l" rtl="0" eaLnBrk="1" hangingPunct="1">
              <a:defRPr/>
            </a:pPr>
            <a:r>
              <a:rPr lang="en" sz="2800" b="0" i="0" u="none">
                <a:latin typeface="Tahoma" pitchFamily="34" charset="0"/>
                <a:ea typeface="Tahoma" pitchFamily="34" charset="0"/>
                <a:cs typeface="Tahoma" pitchFamily="34" charset="0"/>
              </a:rPr>
              <a:t>You can also configure the size of the icons that display on the Desktop</a:t>
            </a:r>
          </a:p>
        </p:txBody>
      </p:sp>
      <p:pic>
        <p:nvPicPr>
          <p:cNvPr id="22531" name="Picture 10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90581" y="1124744"/>
            <a:ext cx="3121534" cy="2797723"/>
          </a:xfrm>
        </p:spPr>
      </p:pic>
      <p:sp>
        <p:nvSpPr>
          <p:cNvPr id="4" name="Rectangle 4"/>
          <p:cNvSpPr txBox="1">
            <a:spLocks noChangeArrowheads="1"/>
          </p:cNvSpPr>
          <p:nvPr/>
        </p:nvSpPr>
        <p:spPr bwMode="auto">
          <a:xfrm>
            <a:off x="0" y="332656"/>
            <a:ext cx="9144000" cy="984250"/>
          </a:xfrm>
          <a:prstGeom prst="rect">
            <a:avLst/>
          </a:prstGeom>
          <a:noFill/>
          <a:ln w="9525">
            <a:noFill/>
            <a:miter lim="800000"/>
            <a:headEnd/>
            <a:tailEnd/>
          </a:ln>
          <a:effectLst/>
        </p:spPr>
        <p:txBody>
          <a:bodyPr anchor="ctr" anchorCtr="1"/>
          <a:lstStyle/>
          <a:p>
            <a:pPr algn="r" rtl="0">
              <a:defRPr/>
            </a:pPr>
            <a:r>
              <a:rPr lang="en" sz="4400" b="0" i="0" u="none">
                <a:solidFill>
                  <a:schemeClr val="accent1"/>
                </a:solidFill>
                <a:latin typeface="Tahoma" pitchFamily="34" charset="0"/>
                <a:ea typeface="Tahoma" pitchFamily="34" charset="0"/>
                <a:cs typeface="Tahoma" pitchFamily="34" charset="0"/>
              </a:rPr>
              <a:t>Appearance</a:t>
            </a:r>
            <a:r>
              <a:rPr lang="en" sz="3600" b="0" i="0" u="none">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326" y="1628800"/>
            <a:ext cx="3961924" cy="2805792"/>
          </a:xfrm>
          <a:prstGeom prst="rect">
            <a:avLst/>
          </a:prstGeom>
        </p:spPr>
      </p:pic>
      <p:sp>
        <p:nvSpPr>
          <p:cNvPr id="22535" name="Line 7"/>
          <p:cNvSpPr>
            <a:spLocks noChangeShapeType="1"/>
          </p:cNvSpPr>
          <p:nvPr/>
        </p:nvSpPr>
        <p:spPr bwMode="auto">
          <a:xfrm flipH="1">
            <a:off x="5097012" y="3356992"/>
            <a:ext cx="433387" cy="0"/>
          </a:xfrm>
          <a:prstGeom prst="line">
            <a:avLst/>
          </a:prstGeom>
          <a:noFill/>
          <a:ln w="38100">
            <a:solidFill>
              <a:schemeClr val="hlink"/>
            </a:solidFill>
            <a:round/>
            <a:headEnd/>
            <a:tailEnd type="stealth"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7" name="Line 7"/>
          <p:cNvSpPr>
            <a:spLocks noChangeShapeType="1"/>
          </p:cNvSpPr>
          <p:nvPr/>
        </p:nvSpPr>
        <p:spPr bwMode="auto">
          <a:xfrm flipH="1">
            <a:off x="1336085" y="3140968"/>
            <a:ext cx="431800" cy="0"/>
          </a:xfrm>
          <a:prstGeom prst="line">
            <a:avLst/>
          </a:prstGeom>
          <a:noFill/>
          <a:ln w="38100">
            <a:solidFill>
              <a:schemeClr val="hlink"/>
            </a:solidFill>
            <a:round/>
            <a:headEnd/>
            <a:tailEnd type="stealth"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22534" name="Oval 6"/>
          <p:cNvSpPr>
            <a:spLocks noChangeArrowheads="1"/>
          </p:cNvSpPr>
          <p:nvPr/>
        </p:nvSpPr>
        <p:spPr bwMode="auto">
          <a:xfrm>
            <a:off x="3059832" y="3789040"/>
            <a:ext cx="791716" cy="64555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2120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022">
                                            <p:txEl>
                                              <p:pRg st="0" end="0"/>
                                            </p:txEl>
                                          </p:spTgt>
                                        </p:tgtEl>
                                        <p:attrNameLst>
                                          <p:attrName>style.visibility</p:attrName>
                                        </p:attrNameLst>
                                      </p:cBhvr>
                                      <p:to>
                                        <p:strVal val="visible"/>
                                      </p:to>
                                    </p:set>
                                    <p:animEffect transition="in" filter="barn(inVertical)">
                                      <p:cBhvr>
                                        <p:cTn id="12" dur="500"/>
                                        <p:tgtEl>
                                          <p:spTgt spid="860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022">
                                            <p:txEl>
                                              <p:pRg st="1" end="1"/>
                                            </p:txEl>
                                          </p:spTgt>
                                        </p:tgtEl>
                                        <p:attrNameLst>
                                          <p:attrName>style.visibility</p:attrName>
                                        </p:attrNameLst>
                                      </p:cBhvr>
                                      <p:to>
                                        <p:strVal val="visible"/>
                                      </p:to>
                                    </p:set>
                                    <p:animEffect transition="in" filter="barn(inVertical)">
                                      <p:cBhvr>
                                        <p:cTn id="17" dur="500"/>
                                        <p:tgtEl>
                                          <p:spTgt spid="860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022">
                                            <p:txEl>
                                              <p:pRg st="3" end="3"/>
                                            </p:txEl>
                                          </p:spTgt>
                                        </p:tgtEl>
                                        <p:attrNameLst>
                                          <p:attrName>style.visibility</p:attrName>
                                        </p:attrNameLst>
                                      </p:cBhvr>
                                      <p:to>
                                        <p:strVal val="visible"/>
                                      </p:to>
                                    </p:set>
                                    <p:animEffect transition="in" filter="barn(inVertical)">
                                      <p:cBhvr>
                                        <p:cTn id="22" dur="500"/>
                                        <p:tgtEl>
                                          <p:spTgt spid="860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535"/>
                                        </p:tgtEl>
                                        <p:attrNameLst>
                                          <p:attrName>style.visibility</p:attrName>
                                        </p:attrNameLst>
                                      </p:cBhvr>
                                      <p:to>
                                        <p:strVal val="visible"/>
                                      </p:to>
                                    </p:set>
                                    <p:anim calcmode="lin" valueType="num">
                                      <p:cBhvr additive="base">
                                        <p:cTn id="39" dur="500" fill="hold"/>
                                        <p:tgtEl>
                                          <p:spTgt spid="22535"/>
                                        </p:tgtEl>
                                        <p:attrNameLst>
                                          <p:attrName>ppt_x</p:attrName>
                                        </p:attrNameLst>
                                      </p:cBhvr>
                                      <p:tavLst>
                                        <p:tav tm="0">
                                          <p:val>
                                            <p:strVal val="#ppt_x"/>
                                          </p:val>
                                        </p:tav>
                                        <p:tav tm="100000">
                                          <p:val>
                                            <p:strVal val="#ppt_x"/>
                                          </p:val>
                                        </p:tav>
                                      </p:tavLst>
                                    </p:anim>
                                    <p:anim calcmode="lin" valueType="num">
                                      <p:cBhvr additive="base">
                                        <p:cTn id="40"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34"/>
                                        </p:tgtEl>
                                        <p:attrNameLst>
                                          <p:attrName>style.visibility</p:attrName>
                                        </p:attrNameLst>
                                      </p:cBhvr>
                                      <p:to>
                                        <p:strVal val="visible"/>
                                      </p:to>
                                    </p:set>
                                    <p:anim calcmode="lin" valueType="num">
                                      <p:cBhvr additive="base">
                                        <p:cTn id="45" dur="500" fill="hold"/>
                                        <p:tgtEl>
                                          <p:spTgt spid="22534"/>
                                        </p:tgtEl>
                                        <p:attrNameLst>
                                          <p:attrName>ppt_x</p:attrName>
                                        </p:attrNameLst>
                                      </p:cBhvr>
                                      <p:tavLst>
                                        <p:tav tm="0">
                                          <p:val>
                                            <p:strVal val="#ppt_x"/>
                                          </p:val>
                                        </p:tav>
                                        <p:tav tm="100000">
                                          <p:val>
                                            <p:strVal val="#ppt_x"/>
                                          </p:val>
                                        </p:tav>
                                      </p:tavLst>
                                    </p:anim>
                                    <p:anim calcmode="lin" valueType="num">
                                      <p:cBhvr additive="base">
                                        <p:cTn id="4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uiExpand="1" build="p"/>
      <p:bldP spid="22535" grpId="0" animBg="1"/>
      <p:bldP spid="7" grpId="0" animBg="1"/>
      <p:bldP spid="225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body" sz="half" idx="4294967295"/>
          </p:nvPr>
        </p:nvSpPr>
        <p:spPr>
          <a:xfrm>
            <a:off x="4644008" y="1988840"/>
            <a:ext cx="4499992" cy="3960440"/>
          </a:xfrm>
        </p:spPr>
        <p:txBody>
          <a:bodyPr>
            <a:noAutofit/>
          </a:bodyPr>
          <a:lstStyle/>
          <a:p>
            <a:pPr algn="l" rtl="0" eaLnBrk="1" hangingPunct="1">
              <a:defRPr/>
            </a:pPr>
            <a:r>
              <a:rPr lang="en" b="0" i="0" u="none">
                <a:latin typeface="Tahoma" pitchFamily="34" charset="0"/>
                <a:ea typeface="Tahoma" pitchFamily="34" charset="0"/>
                <a:cs typeface="Tahoma" pitchFamily="34" charset="0"/>
              </a:rPr>
              <a:t>Click Display first, then click other resolutions, where you can set the colour quality and resolution of the screen. </a:t>
            </a:r>
          </a:p>
        </p:txBody>
      </p:sp>
      <p:pic>
        <p:nvPicPr>
          <p:cNvPr id="88074" name="Picture 1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86519" y="1615252"/>
            <a:ext cx="3943350" cy="2766859"/>
          </a:xfrm>
        </p:spPr>
      </p:pic>
      <p:sp>
        <p:nvSpPr>
          <p:cNvPr id="4" name="Rectangle 4"/>
          <p:cNvSpPr txBox="1">
            <a:spLocks noChangeArrowheads="1"/>
          </p:cNvSpPr>
          <p:nvPr/>
        </p:nvSpPr>
        <p:spPr bwMode="auto">
          <a:xfrm>
            <a:off x="-1" y="328613"/>
            <a:ext cx="9144001" cy="984250"/>
          </a:xfrm>
          <a:prstGeom prst="rect">
            <a:avLst/>
          </a:prstGeom>
          <a:noFill/>
          <a:ln w="9525">
            <a:noFill/>
            <a:miter lim="800000"/>
            <a:headEnd/>
            <a:tailEnd/>
          </a:ln>
          <a:effectLst/>
        </p:spPr>
        <p:txBody>
          <a:bodyPr anchor="ctr" anchorCtr="1"/>
          <a:lstStyle/>
          <a:p>
            <a:pPr algn="l" rtl="0">
              <a:defRPr/>
            </a:pPr>
            <a:r>
              <a:rPr lang="en" sz="4400" b="0" i="0" u="none">
                <a:solidFill>
                  <a:schemeClr val="accent1"/>
                </a:solidFill>
                <a:latin typeface="Tahoma" pitchFamily="34" charset="0"/>
                <a:ea typeface="Tahoma" pitchFamily="34" charset="0"/>
                <a:cs typeface="Tahoma" pitchFamily="34" charset="0"/>
              </a:rPr>
              <a:t>Settings</a:t>
            </a:r>
            <a:r>
              <a:rPr lang="en" sz="4400" b="1"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23558" name="Oval 6"/>
          <p:cNvSpPr>
            <a:spLocks noChangeArrowheads="1"/>
          </p:cNvSpPr>
          <p:nvPr/>
        </p:nvSpPr>
        <p:spPr bwMode="auto">
          <a:xfrm>
            <a:off x="683568" y="3140968"/>
            <a:ext cx="576064" cy="215071"/>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sz="4400">
              <a:solidFill>
                <a:schemeClr val="accent1"/>
              </a:solidFill>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643" y="2399341"/>
            <a:ext cx="3034519" cy="2496819"/>
          </a:xfrm>
          <a:prstGeom prst="rect">
            <a:avLst/>
          </a:prstGeom>
        </p:spPr>
      </p:pic>
      <p:sp>
        <p:nvSpPr>
          <p:cNvPr id="3" name="Ellips 2"/>
          <p:cNvSpPr/>
          <p:nvPr/>
        </p:nvSpPr>
        <p:spPr>
          <a:xfrm>
            <a:off x="1120257" y="2816932"/>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924944"/>
            <a:ext cx="3241376" cy="2309339"/>
          </a:xfrm>
          <a:prstGeom prst="rect">
            <a:avLst/>
          </a:prstGeom>
        </p:spPr>
      </p:pic>
    </p:spTree>
    <p:extLst>
      <p:ext uri="{BB962C8B-B14F-4D97-AF65-F5344CB8AC3E}">
        <p14:creationId xmlns:p14="http://schemas.microsoft.com/office/powerpoint/2010/main" val="30310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barn(inVertical)">
                                      <p:cBhvr>
                                        <p:cTn id="7" dur="5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073">
                                            <p:txEl>
                                              <p:pRg st="0" end="0"/>
                                            </p:txEl>
                                          </p:spTgt>
                                        </p:tgtEl>
                                        <p:attrNameLst>
                                          <p:attrName>style.visibility</p:attrName>
                                        </p:attrNameLst>
                                      </p:cBhvr>
                                      <p:to>
                                        <p:strVal val="visible"/>
                                      </p:to>
                                    </p:set>
                                    <p:animEffect transition="in" filter="barn(inVertical)">
                                      <p:cBhvr>
                                        <p:cTn id="12" dur="500"/>
                                        <p:tgtEl>
                                          <p:spTgt spid="880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P spid="2355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idx="4294967295"/>
          </p:nvPr>
        </p:nvSpPr>
        <p:spPr>
          <a:xfrm>
            <a:off x="0" y="260648"/>
            <a:ext cx="9144000" cy="1143000"/>
          </a:xfrm>
        </p:spPr>
        <p:txBody>
          <a:bodyPr anchor="ctr" anchorCtr="1">
            <a:normAutofit fontScale="90000"/>
          </a:bodyPr>
          <a:lstStyle/>
          <a:p>
            <a:pPr algn="r" rtl="0" eaLnBrk="1" hangingPunct="1">
              <a:defRPr/>
            </a:pPr>
            <a:r>
              <a:rPr lang="en" b="0" i="0" u="none">
                <a:solidFill>
                  <a:schemeClr val="accent1"/>
                </a:solidFill>
                <a:latin typeface="Tahoma" pitchFamily="34" charset="0"/>
                <a:ea typeface="Tahoma" pitchFamily="34" charset="0"/>
                <a:cs typeface="Tahoma" pitchFamily="34" charset="0"/>
              </a:rPr>
              <a:t>Taskbar</a:t>
            </a:r>
            <a:r>
              <a:rPr lang="en" b="1" i="0" u="none">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br>
              <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br>
            <a:endPar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1156" name="Rectangle 20"/>
          <p:cNvSpPr>
            <a:spLocks noGrp="1" noChangeArrowheads="1"/>
          </p:cNvSpPr>
          <p:nvPr>
            <p:ph type="body" sz="half" idx="4294967295"/>
          </p:nvPr>
        </p:nvSpPr>
        <p:spPr>
          <a:xfrm>
            <a:off x="0" y="908720"/>
            <a:ext cx="9144000" cy="4320480"/>
          </a:xfrm>
        </p:spPr>
        <p:txBody>
          <a:bodyPr>
            <a:normAutofit/>
          </a:bodyPr>
          <a:lstStyle/>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The taskbar is a bar at the bottom of the screen. The Start button is located at the far left-hand corner of the taskbar. The taskbar can be used to launch programs, switch between programs and see which programs are running.</a:t>
            </a: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The taskbar is usually found at the bottom of the screen, but it can also be dragged to the left, to the right, or to the top part of the screen by dragging it with the mouse. </a:t>
            </a: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(Right-click on the taskbar to make sure it is not locked – if it is locked you will not be able to move it.)</a:t>
            </a:r>
          </a:p>
        </p:txBody>
      </p:sp>
      <p:pic>
        <p:nvPicPr>
          <p:cNvPr id="91143" name="Picture 6"/>
          <p:cNvPicPr>
            <a:picLocks noGrp="1" noChangeAspect="1" noChangeArrowheads="1"/>
          </p:cNvPicPr>
          <p:nvPr>
            <p:ph sz="half" idx="4294967295"/>
          </p:nvPr>
        </p:nvPicPr>
        <p:blipFill>
          <a:blip r:embed="rId2" cstate="print"/>
          <a:srcRect/>
          <a:stretch>
            <a:fillRect/>
          </a:stretch>
        </p:blipFill>
        <p:spPr>
          <a:xfrm>
            <a:off x="467544" y="5301208"/>
            <a:ext cx="8229600" cy="1096962"/>
          </a:xfrm>
        </p:spPr>
      </p:pic>
      <p:sp>
        <p:nvSpPr>
          <p:cNvPr id="91145" name="AutoShape 9"/>
          <p:cNvSpPr>
            <a:spLocks noChangeArrowheads="1"/>
          </p:cNvSpPr>
          <p:nvPr/>
        </p:nvSpPr>
        <p:spPr bwMode="auto">
          <a:xfrm>
            <a:off x="446857" y="5717133"/>
            <a:ext cx="2063800" cy="376583"/>
          </a:xfrm>
          <a:prstGeom prst="wedgeEllipseCallout">
            <a:avLst>
              <a:gd name="adj1" fmla="val -24395"/>
              <a:gd name="adj2" fmla="val 87422"/>
            </a:avLst>
          </a:prstGeom>
          <a:solidFill>
            <a:schemeClr val="accent1">
              <a:lumMod val="40000"/>
              <a:lumOff val="60000"/>
            </a:schemeClr>
          </a:solidFill>
          <a:ln w="9525">
            <a:solidFill>
              <a:srgbClr val="000000"/>
            </a:solidFill>
            <a:miter lim="800000"/>
            <a:headEnd/>
            <a:tailEnd/>
          </a:ln>
        </p:spPr>
        <p:txBody>
          <a:bodyPr/>
          <a:lstStyle/>
          <a:p>
            <a:pPr algn="l" rtl="0"/>
            <a:r>
              <a:rPr lang="en" sz="1200" b="1" i="0" u="none" dirty="0">
                <a:latin typeface="Tahoma" pitchFamily="34" charset="0"/>
                <a:ea typeface="Tahoma" pitchFamily="34" charset="0"/>
                <a:cs typeface="Tahoma" pitchFamily="34" charset="0"/>
              </a:rPr>
              <a:t>The Start button</a:t>
            </a:r>
          </a:p>
        </p:txBody>
      </p:sp>
      <p:grpSp>
        <p:nvGrpSpPr>
          <p:cNvPr id="2" name="Group 14"/>
          <p:cNvGrpSpPr>
            <a:grpSpLocks/>
          </p:cNvGrpSpPr>
          <p:nvPr/>
        </p:nvGrpSpPr>
        <p:grpSpPr bwMode="auto">
          <a:xfrm>
            <a:off x="2109019" y="5445670"/>
            <a:ext cx="2160588" cy="863600"/>
            <a:chOff x="1474" y="1797"/>
            <a:chExt cx="1361" cy="544"/>
          </a:xfrm>
        </p:grpSpPr>
        <p:sp>
          <p:nvSpPr>
            <p:cNvPr id="34823" name="Rectangle 10"/>
            <p:cNvSpPr>
              <a:spLocks noChangeArrowheads="1"/>
            </p:cNvSpPr>
            <p:nvPr/>
          </p:nvSpPr>
          <p:spPr bwMode="auto">
            <a:xfrm>
              <a:off x="1837" y="1797"/>
              <a:ext cx="888" cy="272"/>
            </a:xfrm>
            <a:prstGeom prst="rect">
              <a:avLst/>
            </a:prstGeom>
            <a:solidFill>
              <a:schemeClr val="accent1">
                <a:lumMod val="40000"/>
                <a:lumOff val="60000"/>
              </a:schemeClr>
            </a:solidFill>
            <a:ln w="9525">
              <a:solidFill>
                <a:srgbClr val="000000"/>
              </a:solidFill>
              <a:miter lim="800000"/>
              <a:headEnd/>
              <a:tailEnd/>
            </a:ln>
          </p:spPr>
          <p:txBody>
            <a:bodyPr/>
            <a:lstStyle/>
            <a:p>
              <a:pPr algn="ctr" rtl="0"/>
              <a:r>
                <a:rPr lang="en" sz="1200" b="1" i="0" u="none">
                  <a:latin typeface="Tahoma" pitchFamily="34" charset="0"/>
                  <a:ea typeface="Tahoma" pitchFamily="34" charset="0"/>
                  <a:cs typeface="Tahoma" pitchFamily="34" charset="0"/>
                </a:rPr>
                <a:t>Open files and programs</a:t>
              </a:r>
              <a:endParaRPr lang="en" sz="1800" b="1" dirty="0">
                <a:latin typeface="Tahoma" pitchFamily="34" charset="0"/>
                <a:ea typeface="Tahoma" pitchFamily="34" charset="0"/>
                <a:cs typeface="Tahoma" pitchFamily="34" charset="0"/>
              </a:endParaRPr>
            </a:p>
          </p:txBody>
        </p:sp>
        <p:sp>
          <p:nvSpPr>
            <p:cNvPr id="34824" name="Line 11"/>
            <p:cNvSpPr>
              <a:spLocks noChangeShapeType="1"/>
            </p:cNvSpPr>
            <p:nvPr/>
          </p:nvSpPr>
          <p:spPr bwMode="auto">
            <a:xfrm flipH="1">
              <a:off x="1474" y="2069"/>
              <a:ext cx="408" cy="227"/>
            </a:xfrm>
            <a:prstGeom prst="line">
              <a:avLst/>
            </a:prstGeom>
            <a:noFill/>
            <a:ln w="9525">
              <a:solidFill>
                <a:schemeClr val="tx1"/>
              </a:solidFill>
              <a:round/>
              <a:headEnd/>
              <a:tailEnd type="triangle"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34825" name="Line 12"/>
            <p:cNvSpPr>
              <a:spLocks noChangeShapeType="1"/>
            </p:cNvSpPr>
            <p:nvPr/>
          </p:nvSpPr>
          <p:spPr bwMode="auto">
            <a:xfrm flipH="1">
              <a:off x="2245" y="2069"/>
              <a:ext cx="45" cy="272"/>
            </a:xfrm>
            <a:prstGeom prst="line">
              <a:avLst/>
            </a:prstGeom>
            <a:noFill/>
            <a:ln w="9525">
              <a:solidFill>
                <a:schemeClr val="tx1"/>
              </a:solidFill>
              <a:round/>
              <a:headEnd/>
              <a:tailEnd type="triangle" w="med" len="med"/>
            </a:ln>
          </p:spPr>
          <p:txBody>
            <a:bodyPr anchor="ctr">
              <a:spAutoFit/>
            </a:bodyPr>
            <a:lstStyle/>
            <a:p>
              <a:endParaRPr lang="en">
                <a:latin typeface="Tahoma" pitchFamily="34" charset="0"/>
                <a:ea typeface="Tahoma" pitchFamily="34" charset="0"/>
                <a:cs typeface="Tahoma" pitchFamily="34" charset="0"/>
              </a:endParaRPr>
            </a:p>
          </p:txBody>
        </p:sp>
        <p:sp>
          <p:nvSpPr>
            <p:cNvPr id="34826" name="Line 13"/>
            <p:cNvSpPr>
              <a:spLocks noChangeShapeType="1"/>
            </p:cNvSpPr>
            <p:nvPr/>
          </p:nvSpPr>
          <p:spPr bwMode="auto">
            <a:xfrm>
              <a:off x="2699" y="2069"/>
              <a:ext cx="136" cy="227"/>
            </a:xfrm>
            <a:prstGeom prst="line">
              <a:avLst/>
            </a:prstGeom>
            <a:noFill/>
            <a:ln w="9525">
              <a:solidFill>
                <a:schemeClr val="tx1"/>
              </a:solidFill>
              <a:round/>
              <a:headEnd/>
              <a:tailEnd type="triangle" w="med" len="med"/>
            </a:ln>
          </p:spPr>
          <p:txBody>
            <a:bodyPr wrap="none" anchor="ctr">
              <a:spAutoFit/>
            </a:bodyPr>
            <a:lstStyle/>
            <a:p>
              <a:endParaRPr lang="en">
                <a:latin typeface="Tahoma" pitchFamily="34" charset="0"/>
                <a:ea typeface="Tahoma" pitchFamily="34" charset="0"/>
                <a:cs typeface="Tahoma" pitchFamily="34" charset="0"/>
              </a:endParaRPr>
            </a:p>
          </p:txBody>
        </p:sp>
      </p:grpSp>
      <p:sp>
        <p:nvSpPr>
          <p:cNvPr id="91151" name="AutoShape 15"/>
          <p:cNvSpPr>
            <a:spLocks noChangeArrowheads="1"/>
          </p:cNvSpPr>
          <p:nvPr/>
        </p:nvSpPr>
        <p:spPr bwMode="auto">
          <a:xfrm>
            <a:off x="5148064" y="5445670"/>
            <a:ext cx="1548830" cy="608013"/>
          </a:xfrm>
          <a:prstGeom prst="wedgeEllipseCallout">
            <a:avLst>
              <a:gd name="adj1" fmla="val 82788"/>
              <a:gd name="adj2" fmla="val 85148"/>
            </a:avLst>
          </a:prstGeom>
          <a:solidFill>
            <a:schemeClr val="accent1">
              <a:lumMod val="40000"/>
              <a:lumOff val="60000"/>
            </a:schemeClr>
          </a:solidFill>
          <a:ln w="9525">
            <a:solidFill>
              <a:srgbClr val="000000"/>
            </a:solidFill>
            <a:miter lim="800000"/>
            <a:headEnd/>
            <a:tailEnd/>
          </a:ln>
        </p:spPr>
        <p:txBody>
          <a:bodyPr/>
          <a:lstStyle/>
          <a:p>
            <a:pPr algn="ctr" rtl="0"/>
            <a:r>
              <a:rPr lang="en" sz="1200" b="1" i="0" u="none">
                <a:latin typeface="Tahoma" pitchFamily="34" charset="0"/>
                <a:ea typeface="Tahoma" pitchFamily="34" charset="0"/>
                <a:cs typeface="Tahoma" pitchFamily="34" charset="0"/>
              </a:rPr>
              <a:t>Languages ​​button</a:t>
            </a:r>
            <a:endParaRPr lang="en" sz="1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078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barn(inVertical)">
                                      <p:cBhvr>
                                        <p:cTn id="7" dur="500"/>
                                        <p:tgtEl>
                                          <p:spTgt spid="91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45"/>
                                        </p:tgtEl>
                                        <p:attrNameLst>
                                          <p:attrName>style.visibility</p:attrName>
                                        </p:attrNameLst>
                                      </p:cBhvr>
                                      <p:to>
                                        <p:strVal val="visible"/>
                                      </p:to>
                                    </p:set>
                                    <p:animEffect transition="in" filter="barn(inVertical)">
                                      <p:cBhvr>
                                        <p:cTn id="12" dur="500"/>
                                        <p:tgtEl>
                                          <p:spTgt spid="91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barn(inVertical)">
                                      <p:cBhvr>
                                        <p:cTn id="22" dur="500"/>
                                        <p:tgtEl>
                                          <p:spTgt spid="911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1156">
                                            <p:txEl>
                                              <p:pRg st="0" end="0"/>
                                            </p:txEl>
                                          </p:spTgt>
                                        </p:tgtEl>
                                        <p:attrNameLst>
                                          <p:attrName>style.visibility</p:attrName>
                                        </p:attrNameLst>
                                      </p:cBhvr>
                                      <p:to>
                                        <p:strVal val="visible"/>
                                      </p:to>
                                    </p:set>
                                    <p:animEffect transition="in" filter="barn(inVertical)">
                                      <p:cBhvr>
                                        <p:cTn id="27" dur="500"/>
                                        <p:tgtEl>
                                          <p:spTgt spid="911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156">
                                            <p:txEl>
                                              <p:pRg st="1" end="1"/>
                                            </p:txEl>
                                          </p:spTgt>
                                        </p:tgtEl>
                                        <p:attrNameLst>
                                          <p:attrName>style.visibility</p:attrName>
                                        </p:attrNameLst>
                                      </p:cBhvr>
                                      <p:to>
                                        <p:strVal val="visible"/>
                                      </p:to>
                                    </p:set>
                                    <p:animEffect transition="in" filter="barn(inVertical)">
                                      <p:cBhvr>
                                        <p:cTn id="32" dur="500"/>
                                        <p:tgtEl>
                                          <p:spTgt spid="9115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animEffect transition="in" filter="barn(inVertical)">
                                      <p:cBhvr>
                                        <p:cTn id="37" dur="500"/>
                                        <p:tgtEl>
                                          <p:spTgt spid="91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uiExpand="1" build="p"/>
      <p:bldP spid="91145" grpId="0" uiExpand="1" animBg="1"/>
      <p:bldP spid="91151"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0648"/>
            <a:ext cx="9144000" cy="1143000"/>
          </a:xfrm>
        </p:spPr>
        <p:txBody>
          <a:bodyPr anchor="ctr" anchorCtr="1">
            <a:normAutofit/>
          </a:bodyPr>
          <a:lstStyle/>
          <a:p>
            <a:pPr algn="l" rtl="0" eaLnBrk="1" hangingPunct="1">
              <a:defRPr/>
            </a:pPr>
            <a:r>
              <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Int</a:t>
            </a:r>
            <a:r>
              <a:rPr lang="en" b="0" i="0" u="none" dirty="0">
                <a:solidFill>
                  <a:srgbClr val="4F81BD"/>
                </a:solidFill>
                <a:effectLst>
                  <a:outerShdw blurRad="38100" dist="38100" dir="2700000" algn="tl">
                    <a:srgbClr val="C0C0C0"/>
                  </a:outerShdw>
                </a:effectLst>
                <a:latin typeface="Tahoma" pitchFamily="34" charset="0"/>
                <a:ea typeface="Tahoma" pitchFamily="34" charset="0"/>
                <a:cs typeface="Tahoma" pitchFamily="34" charset="0"/>
              </a:rPr>
              <a:t>ro</a:t>
            </a:r>
            <a:r>
              <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duction to the computer</a:t>
            </a:r>
          </a:p>
        </p:txBody>
      </p:sp>
      <p:sp>
        <p:nvSpPr>
          <p:cNvPr id="10243" name="Rectangle 3"/>
          <p:cNvSpPr>
            <a:spLocks noGrp="1" noChangeArrowheads="1"/>
          </p:cNvSpPr>
          <p:nvPr>
            <p:ph type="body" idx="4294967295"/>
          </p:nvPr>
        </p:nvSpPr>
        <p:spPr>
          <a:xfrm>
            <a:off x="827584" y="1556792"/>
            <a:ext cx="7416800" cy="4320480"/>
          </a:xfrm>
        </p:spPr>
        <p:txBody>
          <a:bodyPr>
            <a:normAutofit/>
          </a:bodyPr>
          <a:lstStyle/>
          <a:p>
            <a:pPr algn="l" rtl="0" eaLnBrk="1" hangingPunct="1">
              <a:defRPr/>
            </a:pPr>
            <a:r>
              <a:rPr lang="en" sz="2400" b="0" i="0" u="none" dirty="0">
                <a:latin typeface="Tahoma" pitchFamily="34" charset="0"/>
                <a:ea typeface="Tahoma" pitchFamily="34" charset="0"/>
                <a:cs typeface="Tahoma" pitchFamily="34" charset="0"/>
              </a:rPr>
              <a:t>The computer is one of the most important tools of our time. It gives you the ability to store, retrieve and analyse a very large amount of information. Computers are high speed and accurate.</a:t>
            </a:r>
          </a:p>
          <a:p>
            <a:pPr algn="l" rtl="0" eaLnBrk="1" hangingPunct="1">
              <a:defRPr/>
            </a:pPr>
            <a:endParaRPr lang="en" sz="2400" dirty="0">
              <a:latin typeface="Tahoma" pitchFamily="34" charset="0"/>
              <a:ea typeface="Tahoma" pitchFamily="34" charset="0"/>
              <a:cs typeface="Tahoma" pitchFamily="34" charset="0"/>
            </a:endParaRPr>
          </a:p>
          <a:p>
            <a:pPr algn="l" rtl="0" eaLnBrk="1" hangingPunct="1">
              <a:defRPr/>
            </a:pPr>
            <a:r>
              <a:rPr lang="en" sz="2400" b="0" i="0" u="none" dirty="0">
                <a:latin typeface="Tahoma" pitchFamily="34" charset="0"/>
                <a:ea typeface="Tahoma" pitchFamily="34" charset="0"/>
                <a:cs typeface="Tahoma" pitchFamily="34" charset="0"/>
              </a:rPr>
              <a:t>The computer is now available in most parts of the world, and is used by people in numerous contexts. Among other places, it is used in schools, universities, factories, institutional settings and in the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ox(in)">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179512" y="504056"/>
            <a:ext cx="4938364" cy="1052736"/>
          </a:xfrm>
        </p:spPr>
        <p:txBody>
          <a:bodyPr anchor="ctr" anchorCtr="1">
            <a:normAutofit fontScale="90000"/>
          </a:bodyPr>
          <a:lstStyle/>
          <a:p>
            <a:pPr algn="l" rtl="0" eaLnBrk="1" hangingPunct="1">
              <a:defRPr/>
            </a:pPr>
            <a:r>
              <a:rPr lang="en" sz="2400" b="0" i="0" u="none">
                <a:latin typeface="Tahoma" pitchFamily="34" charset="0"/>
                <a:ea typeface="Tahoma" pitchFamily="34" charset="0"/>
                <a:cs typeface="Tahoma" pitchFamily="34" charset="0"/>
              </a:rPr>
              <a:t>Right-click on the taskbar.</a:t>
            </a:r>
            <a:br>
              <a:rPr lang="en" sz="2400" dirty="0">
                <a:latin typeface="Tahoma" pitchFamily="34" charset="0"/>
                <a:ea typeface="Tahoma" pitchFamily="34" charset="0"/>
                <a:cs typeface="Tahoma" pitchFamily="34" charset="0"/>
              </a:rPr>
            </a:br>
            <a:r>
              <a:rPr lang="en" sz="2400" b="0" i="0" u="none">
                <a:latin typeface="Tahoma" pitchFamily="34" charset="0"/>
                <a:ea typeface="Tahoma" pitchFamily="34" charset="0"/>
                <a:cs typeface="Tahoma" pitchFamily="34" charset="0"/>
              </a:rPr>
              <a:t>Select </a:t>
            </a:r>
            <a:r>
              <a:rPr lang="en" sz="2400" b="1" i="0" u="none">
                <a:latin typeface="Tahoma" pitchFamily="34" charset="0"/>
                <a:ea typeface="Tahoma" pitchFamily="34" charset="0"/>
                <a:cs typeface="Tahoma" pitchFamily="34" charset="0"/>
              </a:rPr>
              <a:t>Properties</a:t>
            </a:r>
            <a:r>
              <a:rPr lang="en" sz="2400" b="0" i="0" u="none">
                <a:latin typeface="Tahoma" pitchFamily="34" charset="0"/>
                <a:ea typeface="Tahoma" pitchFamily="34" charset="0"/>
                <a:cs typeface="Tahoma" pitchFamily="34" charset="0"/>
              </a:rPr>
              <a:t>.</a:t>
            </a:r>
            <a:br>
              <a:rPr lang="en" sz="2400" dirty="0">
                <a:latin typeface="Tahoma" pitchFamily="34" charset="0"/>
                <a:ea typeface="Tahoma" pitchFamily="34" charset="0"/>
                <a:cs typeface="Tahoma" pitchFamily="34" charset="0"/>
              </a:rPr>
            </a:br>
            <a:br>
              <a:rPr lang="en" sz="2400" dirty="0">
                <a:latin typeface="Tahoma" pitchFamily="34" charset="0"/>
                <a:ea typeface="Tahoma" pitchFamily="34" charset="0"/>
                <a:cs typeface="Tahoma" pitchFamily="34" charset="0"/>
              </a:rPr>
            </a:br>
            <a:r>
              <a:rPr lang="en" sz="2400" b="0" i="0" u="none">
                <a:latin typeface="Tahoma" pitchFamily="34" charset="0"/>
                <a:ea typeface="Tahoma" pitchFamily="34" charset="0"/>
                <a:cs typeface="Tahoma" pitchFamily="34" charset="0"/>
              </a:rPr>
              <a:t>A dialogue box displays:</a:t>
            </a:r>
          </a:p>
        </p:txBody>
      </p:sp>
      <p:sp>
        <p:nvSpPr>
          <p:cNvPr id="96262" name="Rectangle 6"/>
          <p:cNvSpPr>
            <a:spLocks noGrp="1" noChangeArrowheads="1"/>
          </p:cNvSpPr>
          <p:nvPr>
            <p:ph type="body" sz="half" idx="4294967295"/>
          </p:nvPr>
        </p:nvSpPr>
        <p:spPr>
          <a:xfrm>
            <a:off x="4716016" y="1173362"/>
            <a:ext cx="4283968" cy="4847926"/>
          </a:xfrm>
        </p:spPr>
        <p:txBody>
          <a:bodyPr>
            <a:noAutofit/>
          </a:bodyPr>
          <a:lstStyle/>
          <a:p>
            <a:pPr algn="l" rtl="0" eaLnBrk="1" hangingPunct="1">
              <a:lnSpc>
                <a:spcPct val="90000"/>
              </a:lnSpc>
              <a:defRPr/>
            </a:pPr>
            <a:r>
              <a:rPr lang="en" sz="2000" b="1" i="0" u="none">
                <a:latin typeface="Tahoma" pitchFamily="34" charset="0"/>
                <a:ea typeface="Tahoma" pitchFamily="34" charset="0"/>
                <a:cs typeface="Tahoma" pitchFamily="34" charset="0"/>
              </a:rPr>
              <a:t>Lock the taskbar</a:t>
            </a:r>
            <a:r>
              <a:rPr lang="en" sz="2000" b="0" i="0" u="none">
                <a:latin typeface="Tahoma" pitchFamily="34" charset="0"/>
                <a:ea typeface="Tahoma" pitchFamily="34" charset="0"/>
                <a:cs typeface="Tahoma" pitchFamily="34" charset="0"/>
              </a:rPr>
              <a:t>: When it is locked, the taskbar cannot be moved to a different location.</a:t>
            </a:r>
          </a:p>
          <a:p>
            <a:pPr algn="l" rtl="0" eaLnBrk="1" hangingPunct="1">
              <a:lnSpc>
                <a:spcPct val="90000"/>
              </a:lnSpc>
              <a:defRPr/>
            </a:pPr>
            <a:r>
              <a:rPr lang="en" sz="2000" b="1" i="0" u="none">
                <a:latin typeface="Tahoma" pitchFamily="34" charset="0"/>
                <a:ea typeface="Tahoma" pitchFamily="34" charset="0"/>
                <a:cs typeface="Tahoma" pitchFamily="34" charset="0"/>
              </a:rPr>
              <a:t>Auto-hide the taskbar</a:t>
            </a:r>
            <a:r>
              <a:rPr lang="en" sz="2000" b="0" i="0" u="none">
                <a:latin typeface="Tahoma" pitchFamily="34" charset="0"/>
                <a:ea typeface="Tahoma" pitchFamily="34" charset="0"/>
                <a:cs typeface="Tahoma" pitchFamily="34" charset="0"/>
              </a:rPr>
              <a:t>: If this sitting is activated, the taskbar is only displayed when you hover the mouse pointer near it. When you move the mouse pointer away, the taskbar disappears.</a:t>
            </a:r>
          </a:p>
          <a:p>
            <a:pPr algn="l" rtl="0" eaLnBrk="1" hangingPunct="1">
              <a:lnSpc>
                <a:spcPct val="90000"/>
              </a:lnSpc>
              <a:defRPr/>
            </a:pPr>
            <a:r>
              <a:rPr lang="en" sz="2000" b="1" i="0" u="none">
                <a:latin typeface="Tahoma" pitchFamily="34" charset="0"/>
                <a:ea typeface="Tahoma" pitchFamily="34" charset="0"/>
                <a:cs typeface="Tahoma" pitchFamily="34" charset="0"/>
              </a:rPr>
              <a:t>Keep the taskbar on top of other windows</a:t>
            </a:r>
            <a:r>
              <a:rPr lang="en" sz="2000" b="0" i="0" u="none">
                <a:latin typeface="Tahoma" pitchFamily="34" charset="0"/>
                <a:ea typeface="Tahoma" pitchFamily="34" charset="0"/>
                <a:cs typeface="Tahoma" pitchFamily="34" charset="0"/>
              </a:rPr>
              <a:t>: This way the taskbar will always display on the screen.</a:t>
            </a:r>
          </a:p>
          <a:p>
            <a:pPr algn="l" rtl="0" eaLnBrk="1" hangingPunct="1">
              <a:lnSpc>
                <a:spcPct val="90000"/>
              </a:lnSpc>
              <a:defRPr/>
            </a:pPr>
            <a:r>
              <a:rPr lang="en" sz="2000" b="1" i="0" u="none">
                <a:latin typeface="Tahoma" pitchFamily="34" charset="0"/>
                <a:ea typeface="Tahoma" pitchFamily="34" charset="0"/>
                <a:cs typeface="Tahoma" pitchFamily="34" charset="0"/>
              </a:rPr>
              <a:t>Group similar taskbar buttons</a:t>
            </a:r>
            <a:r>
              <a:rPr lang="en" sz="2000" b="0" i="0" u="none">
                <a:latin typeface="Tahoma" pitchFamily="34" charset="0"/>
                <a:ea typeface="Tahoma" pitchFamily="34" charset="0"/>
                <a:cs typeface="Tahoma" pitchFamily="34" charset="0"/>
              </a:rPr>
              <a:t>: In this case all open Explorer pages, for example, will appear together on the taskbar.</a:t>
            </a:r>
            <a:endParaRPr lang="en" sz="2000" dirty="0">
              <a:latin typeface="Tahoma" pitchFamily="34" charset="0"/>
              <a:ea typeface="Tahoma" pitchFamily="34" charset="0"/>
              <a:cs typeface="Tahoma" pitchFamily="34" charset="0"/>
            </a:endParaRPr>
          </a:p>
        </p:txBody>
      </p:sp>
      <p:pic>
        <p:nvPicPr>
          <p:cNvPr id="96263"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3528" y="1890774"/>
            <a:ext cx="3456384" cy="3864487"/>
          </a:xfrm>
        </p:spPr>
      </p:pic>
      <p:sp>
        <p:nvSpPr>
          <p:cNvPr id="25612" name="Oval 12"/>
          <p:cNvSpPr>
            <a:spLocks noChangeArrowheads="1"/>
          </p:cNvSpPr>
          <p:nvPr/>
        </p:nvSpPr>
        <p:spPr bwMode="auto">
          <a:xfrm>
            <a:off x="3131841" y="5242634"/>
            <a:ext cx="576063"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2" name="Vänster 1"/>
          <p:cNvSpPr/>
          <p:nvPr/>
        </p:nvSpPr>
        <p:spPr>
          <a:xfrm>
            <a:off x="2627784" y="2780928"/>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 name="Vänster 2"/>
          <p:cNvSpPr/>
          <p:nvPr/>
        </p:nvSpPr>
        <p:spPr>
          <a:xfrm>
            <a:off x="2483768" y="2996952"/>
            <a:ext cx="86409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 name="Vänster 3"/>
          <p:cNvSpPr/>
          <p:nvPr/>
        </p:nvSpPr>
        <p:spPr>
          <a:xfrm>
            <a:off x="3635896" y="3284984"/>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Vänster 4"/>
          <p:cNvSpPr/>
          <p:nvPr/>
        </p:nvSpPr>
        <p:spPr>
          <a:xfrm>
            <a:off x="3635896" y="3573016"/>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205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6262">
                                            <p:txEl>
                                              <p:pRg st="0" end="0"/>
                                            </p:txEl>
                                          </p:spTgt>
                                        </p:tgtEl>
                                        <p:attrNameLst>
                                          <p:attrName>style.visibility</p:attrName>
                                        </p:attrNameLst>
                                      </p:cBhvr>
                                      <p:to>
                                        <p:strVal val="visible"/>
                                      </p:to>
                                    </p:set>
                                    <p:animEffect transition="in" filter="fade">
                                      <p:cBhvr>
                                        <p:cTn id="13" dur="1000"/>
                                        <p:tgtEl>
                                          <p:spTgt spid="96262">
                                            <p:txEl>
                                              <p:pRg st="0" end="0"/>
                                            </p:txEl>
                                          </p:spTgt>
                                        </p:tgtEl>
                                      </p:cBhvr>
                                    </p:animEffect>
                                    <p:anim calcmode="lin" valueType="num">
                                      <p:cBhvr>
                                        <p:cTn id="14"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6262">
                                            <p:txEl>
                                              <p:pRg st="1" end="1"/>
                                            </p:txEl>
                                          </p:spTgt>
                                        </p:tgtEl>
                                        <p:attrNameLst>
                                          <p:attrName>style.visibility</p:attrName>
                                        </p:attrNameLst>
                                      </p:cBhvr>
                                      <p:to>
                                        <p:strVal val="visible"/>
                                      </p:to>
                                    </p:set>
                                    <p:animEffect transition="in" filter="fade">
                                      <p:cBhvr>
                                        <p:cTn id="20" dur="1000"/>
                                        <p:tgtEl>
                                          <p:spTgt spid="96262">
                                            <p:txEl>
                                              <p:pRg st="1" end="1"/>
                                            </p:txEl>
                                          </p:spTgt>
                                        </p:tgtEl>
                                      </p:cBhvr>
                                    </p:animEffect>
                                    <p:anim calcmode="lin" valueType="num">
                                      <p:cBhvr>
                                        <p:cTn id="21"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6262">
                                            <p:txEl>
                                              <p:pRg st="2" end="2"/>
                                            </p:txEl>
                                          </p:spTgt>
                                        </p:tgtEl>
                                        <p:attrNameLst>
                                          <p:attrName>style.visibility</p:attrName>
                                        </p:attrNameLst>
                                      </p:cBhvr>
                                      <p:to>
                                        <p:strVal val="visible"/>
                                      </p:to>
                                    </p:set>
                                    <p:animEffect transition="in" filter="fade">
                                      <p:cBhvr>
                                        <p:cTn id="27" dur="1000"/>
                                        <p:tgtEl>
                                          <p:spTgt spid="96262">
                                            <p:txEl>
                                              <p:pRg st="2" end="2"/>
                                            </p:txEl>
                                          </p:spTgt>
                                        </p:tgtEl>
                                      </p:cBhvr>
                                    </p:animEffect>
                                    <p:anim calcmode="lin" valueType="num">
                                      <p:cBhvr>
                                        <p:cTn id="28"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6262">
                                            <p:txEl>
                                              <p:pRg st="3" end="3"/>
                                            </p:txEl>
                                          </p:spTgt>
                                        </p:tgtEl>
                                        <p:attrNameLst>
                                          <p:attrName>style.visibility</p:attrName>
                                        </p:attrNameLst>
                                      </p:cBhvr>
                                      <p:to>
                                        <p:strVal val="visible"/>
                                      </p:to>
                                    </p:set>
                                    <p:animEffect transition="in" filter="fade">
                                      <p:cBhvr>
                                        <p:cTn id="34" dur="1000"/>
                                        <p:tgtEl>
                                          <p:spTgt spid="96262">
                                            <p:txEl>
                                              <p:pRg st="3" end="3"/>
                                            </p:txEl>
                                          </p:spTgt>
                                        </p:tgtEl>
                                      </p:cBhvr>
                                    </p:animEffect>
                                    <p:anim calcmode="lin" valueType="num">
                                      <p:cBhvr>
                                        <p:cTn id="35"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6263"/>
                                        </p:tgtEl>
                                        <p:attrNameLst>
                                          <p:attrName>style.visibility</p:attrName>
                                        </p:attrNameLst>
                                      </p:cBhvr>
                                      <p:to>
                                        <p:strVal val="visible"/>
                                      </p:to>
                                    </p:set>
                                    <p:animEffect transition="in" filter="fade">
                                      <p:cBhvr>
                                        <p:cTn id="41" dur="1000"/>
                                        <p:tgtEl>
                                          <p:spTgt spid="96263"/>
                                        </p:tgtEl>
                                      </p:cBhvr>
                                    </p:animEffect>
                                    <p:anim calcmode="lin" valueType="num">
                                      <p:cBhvr>
                                        <p:cTn id="42" dur="1000" fill="hold"/>
                                        <p:tgtEl>
                                          <p:spTgt spid="96263"/>
                                        </p:tgtEl>
                                        <p:attrNameLst>
                                          <p:attrName>ppt_x</p:attrName>
                                        </p:attrNameLst>
                                      </p:cBhvr>
                                      <p:tavLst>
                                        <p:tav tm="0">
                                          <p:val>
                                            <p:strVal val="#ppt_x"/>
                                          </p:val>
                                        </p:tav>
                                        <p:tav tm="100000">
                                          <p:val>
                                            <p:strVal val="#ppt_x"/>
                                          </p:val>
                                        </p:tav>
                                      </p:tavLst>
                                    </p:anim>
                                    <p:anim calcmode="lin" valueType="num">
                                      <p:cBhvr>
                                        <p:cTn id="43" dur="1000" fill="hold"/>
                                        <p:tgtEl>
                                          <p:spTgt spid="962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612"/>
                                        </p:tgtEl>
                                        <p:attrNameLst>
                                          <p:attrName>style.visibility</p:attrName>
                                        </p:attrNameLst>
                                      </p:cBhvr>
                                      <p:to>
                                        <p:strVal val="visible"/>
                                      </p:to>
                                    </p:set>
                                    <p:anim calcmode="lin" valueType="num">
                                      <p:cBhvr additive="base">
                                        <p:cTn id="76" dur="500" fill="hold"/>
                                        <p:tgtEl>
                                          <p:spTgt spid="25612"/>
                                        </p:tgtEl>
                                        <p:attrNameLst>
                                          <p:attrName>ppt_x</p:attrName>
                                        </p:attrNameLst>
                                      </p:cBhvr>
                                      <p:tavLst>
                                        <p:tav tm="0">
                                          <p:val>
                                            <p:strVal val="#ppt_x"/>
                                          </p:val>
                                        </p:tav>
                                        <p:tav tm="100000">
                                          <p:val>
                                            <p:strVal val="#ppt_x"/>
                                          </p:val>
                                        </p:tav>
                                      </p:tavLst>
                                    </p:anim>
                                    <p:anim calcmode="lin" valueType="num">
                                      <p:cBhvr additive="base">
                                        <p:cTn id="77"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build="p"/>
      <p:bldP spid="25612" grpId="0" animBg="1"/>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idx="4294967295"/>
          </p:nvPr>
        </p:nvSpPr>
        <p:spPr>
          <a:xfrm>
            <a:off x="0" y="188640"/>
            <a:ext cx="9144000" cy="1143000"/>
          </a:xfrm>
        </p:spPr>
        <p:txBody>
          <a:bodyPr anchor="ctr" anchorCtr="1"/>
          <a:lstStyle/>
          <a:p>
            <a:pPr rtl="0" eaLnBrk="1" hangingPunct="1">
              <a:defRPr/>
            </a:pPr>
            <a:r>
              <a:rPr lang="en" b="0" i="0" u="none">
                <a:solidFill>
                  <a:schemeClr val="accent1"/>
                </a:solidFill>
                <a:latin typeface="Tahoma" pitchFamily="34" charset="0"/>
                <a:ea typeface="Tahoma" pitchFamily="34" charset="0"/>
                <a:cs typeface="Tahoma" pitchFamily="34" charset="0"/>
              </a:rPr>
              <a:t>Start button</a:t>
            </a:r>
            <a:r>
              <a:rPr lang="en" b="0" i="0" u="none">
                <a:solidFill>
                  <a:schemeClr val="bg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98310" name="Rectangle 6"/>
          <p:cNvSpPr>
            <a:spLocks noGrp="1" noChangeArrowheads="1"/>
          </p:cNvSpPr>
          <p:nvPr>
            <p:ph type="body" sz="half" idx="4294967295"/>
          </p:nvPr>
        </p:nvSpPr>
        <p:spPr>
          <a:xfrm>
            <a:off x="4067944" y="1268760"/>
            <a:ext cx="4788024" cy="5328592"/>
          </a:xfrm>
        </p:spPr>
        <p:txBody>
          <a:bodyPr>
            <a:noAutofit/>
          </a:bodyPr>
          <a:lstStyle/>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The Start button is located on the left side of the taskbar. When you click it, a special menu for the operating system and various programs opens.</a:t>
            </a:r>
          </a:p>
          <a:p>
            <a:pPr algn="l" rtl="0" eaLnBrk="1" hangingPunct="1">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It is possible to adjust the Start menu properties by right-clicking the Start button. Select Properties from the context menu that displays. Then select the </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Start menu</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tab</a:t>
            </a:r>
            <a:endParaRPr lang="en" sz="2200" dirty="0">
              <a:solidFill>
                <a:srgbClr val="CC3300"/>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8312"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9552" y="1956048"/>
            <a:ext cx="3294063" cy="3683000"/>
          </a:xfrm>
        </p:spPr>
      </p:pic>
    </p:spTree>
    <p:extLst>
      <p:ext uri="{BB962C8B-B14F-4D97-AF65-F5344CB8AC3E}">
        <p14:creationId xmlns:p14="http://schemas.microsoft.com/office/powerpoint/2010/main" val="37062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arn(inVertic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310">
                                            <p:txEl>
                                              <p:pRg st="0" end="0"/>
                                            </p:txEl>
                                          </p:spTgt>
                                        </p:tgtEl>
                                        <p:attrNameLst>
                                          <p:attrName>style.visibility</p:attrName>
                                        </p:attrNameLst>
                                      </p:cBhvr>
                                      <p:to>
                                        <p:strVal val="visible"/>
                                      </p:to>
                                    </p:set>
                                    <p:animEffect transition="in" filter="barn(inVertical)">
                                      <p:cBhvr>
                                        <p:cTn id="12" dur="500"/>
                                        <p:tgtEl>
                                          <p:spTgt spid="983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310">
                                            <p:txEl>
                                              <p:pRg st="2" end="2"/>
                                            </p:txEl>
                                          </p:spTgt>
                                        </p:tgtEl>
                                        <p:attrNameLst>
                                          <p:attrName>style.visibility</p:attrName>
                                        </p:attrNameLst>
                                      </p:cBhvr>
                                      <p:to>
                                        <p:strVal val="visible"/>
                                      </p:to>
                                    </p:set>
                                    <p:animEffect transition="in" filter="barn(inVertical)">
                                      <p:cBhvr>
                                        <p:cTn id="17" dur="500"/>
                                        <p:tgtEl>
                                          <p:spTgt spid="983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idx="4294967295"/>
          </p:nvPr>
        </p:nvSpPr>
        <p:spPr>
          <a:xfrm>
            <a:off x="0" y="548680"/>
            <a:ext cx="9144000" cy="1008088"/>
          </a:xfrm>
        </p:spPr>
        <p:txBody>
          <a:bodyPr anchor="ctr" anchorCtr="1">
            <a:normAutofit fontScale="90000"/>
          </a:bodyPr>
          <a:lstStyle/>
          <a:p>
            <a:pPr algn="l" rtl="0" eaLnBrk="1" hangingPunct="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r>
              <a:rPr lang="en" sz="2400" b="0" i="0" u="none">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Clicking the Start button displays the most important menu in the Windows operating system, called the Start menu.</a:t>
            </a:r>
          </a:p>
        </p:txBody>
      </p:sp>
      <p:sp>
        <p:nvSpPr>
          <p:cNvPr id="100357" name="Rectangle 5"/>
          <p:cNvSpPr>
            <a:spLocks noGrp="1" noChangeArrowheads="1"/>
          </p:cNvSpPr>
          <p:nvPr>
            <p:ph type="body" sz="half" idx="4294967295"/>
          </p:nvPr>
        </p:nvSpPr>
        <p:spPr>
          <a:xfrm>
            <a:off x="467544" y="1916832"/>
            <a:ext cx="3589338" cy="4321175"/>
          </a:xfrm>
        </p:spPr>
        <p:txBody>
          <a:bodyPr>
            <a:noAutofit/>
          </a:bodyPr>
          <a:lstStyle/>
          <a:p>
            <a:pPr algn="l" rtl="0" eaLnBrk="1" hangingPunct="1">
              <a:defRPr/>
            </a:pPr>
            <a:r>
              <a:rPr lang="en" sz="2000" b="1" i="0" u="none">
                <a:effectLst>
                  <a:outerShdw blurRad="38100" dist="38100" dir="2700000" algn="tl">
                    <a:srgbClr val="C0C0C0"/>
                  </a:outerShdw>
                </a:effectLst>
                <a:latin typeface="Tahoma" pitchFamily="34" charset="0"/>
                <a:ea typeface="Tahoma" pitchFamily="34" charset="0"/>
                <a:cs typeface="Tahoma" pitchFamily="34" charset="0"/>
              </a:rPr>
              <a:t>All programs</a:t>
            </a:r>
            <a:endParaRPr lang="en" sz="20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l" rtl="0" eaLnBrk="1" hangingPunct="1">
              <a:buFont typeface="Wingdings" pitchFamily="2" charset="2"/>
              <a:buNone/>
              <a:defRPr/>
            </a:pPr>
            <a:r>
              <a:rPr lang="en" sz="2000" b="0" i="0" u="none">
                <a:effectLst>
                  <a:outerShdw blurRad="38100" dist="38100" dir="2700000" algn="tl">
                    <a:srgbClr val="C0C0C0"/>
                  </a:outerShdw>
                </a:effectLst>
                <a:latin typeface="Tahoma" pitchFamily="34" charset="0"/>
                <a:ea typeface="Tahoma" pitchFamily="34" charset="0"/>
                <a:cs typeface="Tahoma" pitchFamily="34" charset="0"/>
              </a:rPr>
              <a:t>Displays a list of shortcuts to every program installed on your computer.</a:t>
            </a:r>
          </a:p>
          <a:p>
            <a:pPr marL="0" indent="0" algn="l" rtl="0" eaLnBrk="1" hangingPunct="1">
              <a:buFont typeface="Wingdings" pitchFamily="2" charset="2"/>
              <a:buNone/>
              <a:defRPr/>
            </a:pPr>
            <a:endParaRPr lang="en" sz="20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000" b="1" i="0" u="none">
                <a:effectLst>
                  <a:outerShdw blurRad="38100" dist="38100" dir="2700000" algn="tl">
                    <a:srgbClr val="C0C0C0"/>
                  </a:outerShdw>
                </a:effectLst>
                <a:latin typeface="Tahoma" pitchFamily="34" charset="0"/>
                <a:ea typeface="Tahoma" pitchFamily="34" charset="0"/>
                <a:cs typeface="Tahoma" pitchFamily="34" charset="0"/>
              </a:rPr>
              <a:t>Recently used programs</a:t>
            </a:r>
          </a:p>
          <a:p>
            <a:pPr marL="0" indent="0" algn="l" rtl="0" eaLnBrk="1" hangingPunct="1">
              <a:buFont typeface="Wingdings" pitchFamily="2" charset="2"/>
              <a:buNone/>
              <a:defRPr/>
            </a:pPr>
            <a:r>
              <a:rPr lang="en" sz="2000" b="0" i="0" u="none">
                <a:effectLst>
                  <a:outerShdw blurRad="38100" dist="38100" dir="2700000" algn="tl">
                    <a:srgbClr val="C0C0C0"/>
                  </a:outerShdw>
                </a:effectLst>
                <a:latin typeface="Tahoma" pitchFamily="34" charset="0"/>
                <a:ea typeface="Tahoma" pitchFamily="34" charset="0"/>
                <a:cs typeface="Tahoma" pitchFamily="34" charset="0"/>
              </a:rPr>
              <a:t>Displays the most recently used programs. You can configure the number of programs you want to display using the Start menu settings.</a:t>
            </a:r>
          </a:p>
        </p:txBody>
      </p:sp>
      <p:pic>
        <p:nvPicPr>
          <p:cNvPr id="100359"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41175" y="1772816"/>
            <a:ext cx="3448730" cy="4637088"/>
          </a:xfrm>
        </p:spPr>
      </p:pic>
      <p:sp>
        <p:nvSpPr>
          <p:cNvPr id="9" name="Rectangle 4"/>
          <p:cNvSpPr txBox="1">
            <a:spLocks noChangeArrowheads="1"/>
          </p:cNvSpPr>
          <p:nvPr/>
        </p:nvSpPr>
        <p:spPr bwMode="auto">
          <a:xfrm>
            <a:off x="0" y="332656"/>
            <a:ext cx="9144000" cy="433387"/>
          </a:xfrm>
          <a:prstGeom prst="rect">
            <a:avLst/>
          </a:prstGeom>
          <a:noFill/>
          <a:ln w="9525">
            <a:noFill/>
            <a:miter lim="800000"/>
            <a:headEnd/>
            <a:tailEnd/>
          </a:ln>
          <a:effectLst/>
        </p:spPr>
        <p:txBody>
          <a:bodyPr anchor="ctr" anchorCtr="1"/>
          <a:lstStyle/>
          <a:p>
            <a:pPr algn="ctr" rtl="0">
              <a:defRPr/>
            </a:pPr>
            <a:r>
              <a:rPr lang="en" sz="4400" b="0"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The contents of the Start menu</a:t>
            </a:r>
          </a:p>
        </p:txBody>
      </p:sp>
      <p:sp>
        <p:nvSpPr>
          <p:cNvPr id="38919" name="Oval 9"/>
          <p:cNvSpPr>
            <a:spLocks noChangeArrowheads="1"/>
          </p:cNvSpPr>
          <p:nvPr/>
        </p:nvSpPr>
        <p:spPr bwMode="auto">
          <a:xfrm>
            <a:off x="4860009" y="5277421"/>
            <a:ext cx="1512888"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10" name="AutoShape 12"/>
          <p:cNvSpPr>
            <a:spLocks noChangeArrowheads="1"/>
          </p:cNvSpPr>
          <p:nvPr/>
        </p:nvSpPr>
        <p:spPr bwMode="auto">
          <a:xfrm>
            <a:off x="4932040" y="2132856"/>
            <a:ext cx="1728192" cy="442674"/>
          </a:xfrm>
          <a:prstGeom prst="roundRect">
            <a:avLst>
              <a:gd name="adj" fmla="val 16667"/>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35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359"/>
                                        </p:tgtEl>
                                        <p:attrNameLst>
                                          <p:attrName>style.visibility</p:attrName>
                                        </p:attrNameLst>
                                      </p:cBhvr>
                                      <p:to>
                                        <p:strVal val="visible"/>
                                      </p:to>
                                    </p:set>
                                    <p:animEffect transition="in" filter="barn(inVertical)">
                                      <p:cBhvr>
                                        <p:cTn id="12" dur="500"/>
                                        <p:tgtEl>
                                          <p:spTgt spid="1003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57">
                                            <p:txEl>
                                              <p:pRg st="0" end="0"/>
                                            </p:txEl>
                                          </p:spTgt>
                                        </p:tgtEl>
                                        <p:attrNameLst>
                                          <p:attrName>style.visibility</p:attrName>
                                        </p:attrNameLst>
                                      </p:cBhvr>
                                      <p:to>
                                        <p:strVal val="visible"/>
                                      </p:to>
                                    </p:set>
                                    <p:animEffect transition="in" filter="barn(inVertical)">
                                      <p:cBhvr>
                                        <p:cTn id="17" dur="500"/>
                                        <p:tgtEl>
                                          <p:spTgt spid="100357">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0357">
                                            <p:txEl>
                                              <p:pRg st="1" end="1"/>
                                            </p:txEl>
                                          </p:spTgt>
                                        </p:tgtEl>
                                        <p:attrNameLst>
                                          <p:attrName>style.visibility</p:attrName>
                                        </p:attrNameLst>
                                      </p:cBhvr>
                                      <p:to>
                                        <p:strVal val="visible"/>
                                      </p:to>
                                    </p:set>
                                    <p:animEffect transition="in" filter="barn(inVertical)">
                                      <p:cBhvr>
                                        <p:cTn id="20" dur="500"/>
                                        <p:tgtEl>
                                          <p:spTgt spid="10035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0357">
                                            <p:txEl>
                                              <p:pRg st="3" end="3"/>
                                            </p:txEl>
                                          </p:spTgt>
                                        </p:tgtEl>
                                        <p:attrNameLst>
                                          <p:attrName>style.visibility</p:attrName>
                                        </p:attrNameLst>
                                      </p:cBhvr>
                                      <p:to>
                                        <p:strVal val="visible"/>
                                      </p:to>
                                    </p:set>
                                    <p:animEffect transition="in" filter="barn(inVertical)">
                                      <p:cBhvr>
                                        <p:cTn id="25" dur="500"/>
                                        <p:tgtEl>
                                          <p:spTgt spid="100357">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357">
                                            <p:txEl>
                                              <p:pRg st="4" end="4"/>
                                            </p:txEl>
                                          </p:spTgt>
                                        </p:tgtEl>
                                        <p:attrNameLst>
                                          <p:attrName>style.visibility</p:attrName>
                                        </p:attrNameLst>
                                      </p:cBhvr>
                                      <p:to>
                                        <p:strVal val="visible"/>
                                      </p:to>
                                    </p:set>
                                    <p:animEffect transition="in" filter="barn(inVertical)">
                                      <p:cBhvr>
                                        <p:cTn id="28" dur="500"/>
                                        <p:tgtEl>
                                          <p:spTgt spid="10035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uiExpand="1" build="p"/>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body" sz="half" idx="4294967295"/>
          </p:nvPr>
        </p:nvSpPr>
        <p:spPr>
          <a:xfrm>
            <a:off x="0" y="332656"/>
            <a:ext cx="9144000" cy="1428750"/>
          </a:xfrm>
        </p:spPr>
        <p:txBody>
          <a:bodyPr>
            <a:normAutofit fontScale="77500" lnSpcReduction="20000"/>
          </a:bodyPr>
          <a:lstStyle/>
          <a:p>
            <a:pPr algn="ctr" rtl="0" eaLnBrk="1" hangingPunct="1">
              <a:lnSpc>
                <a:spcPct val="90000"/>
              </a:lnSpc>
              <a:buNone/>
              <a:defRPr/>
            </a:pPr>
            <a:r>
              <a:rPr lang="en" sz="2800" b="0"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 sz="5200" b="0"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Recent Documents:</a:t>
            </a:r>
            <a:br>
              <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br>
            <a:endPar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90000"/>
              </a:lnSpc>
              <a:buNone/>
              <a:defRPr/>
            </a:pPr>
            <a:r>
              <a:rPr lang="en" sz="2800" b="0"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 sz="2800" b="0" i="0" u="none">
                <a:effectLst>
                  <a:outerShdw blurRad="38100" dist="38100" dir="2700000" algn="tl">
                    <a:srgbClr val="C0C0C0"/>
                  </a:outerShdw>
                </a:effectLst>
                <a:latin typeface="Tahoma" pitchFamily="34" charset="0"/>
                <a:ea typeface="Tahoma" pitchFamily="34" charset="0"/>
                <a:cs typeface="Tahoma" pitchFamily="34" charset="0"/>
              </a:rPr>
              <a:t>The most recently opened documents are displayed when you click recent programs</a:t>
            </a:r>
            <a:endParaRPr lang="en" sz="25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2410" name="Picture 2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43217" y="2420888"/>
            <a:ext cx="3126201" cy="3565525"/>
          </a:xfrm>
        </p:spPr>
      </p:pic>
      <p:sp>
        <p:nvSpPr>
          <p:cNvPr id="3" name="Höger 2"/>
          <p:cNvSpPr/>
          <p:nvPr/>
        </p:nvSpPr>
        <p:spPr>
          <a:xfrm>
            <a:off x="1547664" y="2852936"/>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368942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barn(inVertical)">
                                      <p:cBhvr>
                                        <p:cTn id="7"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0" y="0"/>
            <a:ext cx="9144000" cy="836613"/>
          </a:xfrm>
        </p:spPr>
        <p:txBody>
          <a:bodyPr anchor="ctr" anchorCtr="1"/>
          <a:lstStyle/>
          <a:p>
            <a:pPr rtl="0" eaLnBrk="1" hangingPunct="1">
              <a:defRPr/>
            </a:pPr>
            <a:r>
              <a:rPr lang="en" sz="4000" b="0" i="0" u="none">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en" b="0" i="0" u="none">
                <a:solidFill>
                  <a:schemeClr val="accent1"/>
                </a:solidFill>
                <a:latin typeface="Tahoma" pitchFamily="34" charset="0"/>
                <a:ea typeface="Tahoma" pitchFamily="34" charset="0"/>
                <a:cs typeface="Tahoma" pitchFamily="34" charset="0"/>
              </a:rPr>
              <a:t>Search</a:t>
            </a:r>
            <a:r>
              <a:rPr lang="en" b="0"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05478" name="Rectangle 6"/>
          <p:cNvSpPr>
            <a:spLocks noGrp="1" noChangeArrowheads="1"/>
          </p:cNvSpPr>
          <p:nvPr>
            <p:ph type="body" sz="half" idx="4294967295"/>
          </p:nvPr>
        </p:nvSpPr>
        <p:spPr>
          <a:xfrm>
            <a:off x="4762282" y="1196752"/>
            <a:ext cx="4355976" cy="3312368"/>
          </a:xfrm>
          <a:ln>
            <a:noFill/>
          </a:ln>
        </p:spPr>
        <p:style>
          <a:lnRef idx="2">
            <a:schemeClr val="dk1"/>
          </a:lnRef>
          <a:fillRef idx="1">
            <a:schemeClr val="lt1"/>
          </a:fillRef>
          <a:effectRef idx="0">
            <a:schemeClr val="dk1"/>
          </a:effectRef>
          <a:fontRef idx="minor">
            <a:schemeClr val="dk1"/>
          </a:fontRef>
        </p:style>
        <p:txBody>
          <a:bodyPr>
            <a:normAutofit/>
          </a:bodyPr>
          <a:lstStyle/>
          <a:p>
            <a:pPr algn="l" rtl="0" eaLnBrk="1" hangingPunct="1">
              <a:lnSpc>
                <a:spcPct val="80000"/>
              </a:lnSpc>
              <a:defRPr/>
            </a:pPr>
            <a:r>
              <a:rPr lang="en" sz="2200" b="0" i="0" u="none">
                <a:latin typeface="Tahoma" pitchFamily="34" charset="0"/>
                <a:ea typeface="Tahoma" pitchFamily="34" charset="0"/>
                <a:cs typeface="Tahoma" pitchFamily="34" charset="0"/>
              </a:rPr>
              <a:t>The search function is located in the Start menu. It can help us find a file on the computer, e.g. a text file, image file or audio file, etc. You type:</a:t>
            </a:r>
          </a:p>
          <a:p>
            <a:pPr algn="l" rtl="0" eaLnBrk="1" hangingPunct="1">
              <a:lnSpc>
                <a:spcPct val="80000"/>
              </a:lnSpc>
              <a:defRPr/>
            </a:pPr>
            <a:endParaRPr lang="en" sz="2200" dirty="0">
              <a:latin typeface="Tahoma" pitchFamily="34" charset="0"/>
              <a:ea typeface="Tahoma" pitchFamily="34" charset="0"/>
              <a:cs typeface="Tahoma" pitchFamily="34" charset="0"/>
            </a:endParaRPr>
          </a:p>
          <a:p>
            <a:pPr algn="l" rtl="0" eaLnBrk="1" hangingPunct="1">
              <a:lnSpc>
                <a:spcPct val="80000"/>
              </a:lnSpc>
              <a:defRPr/>
            </a:pPr>
            <a:r>
              <a:rPr lang="en" sz="2200" b="0" i="0" u="none">
                <a:latin typeface="Tahoma" pitchFamily="34" charset="0"/>
                <a:ea typeface="Tahoma" pitchFamily="34" charset="0"/>
                <a:cs typeface="Tahoma" pitchFamily="34" charset="0"/>
              </a:rPr>
              <a:t>Name or part of the file name.</a:t>
            </a:r>
          </a:p>
          <a:p>
            <a:pPr algn="l" rtl="0" eaLnBrk="1" hangingPunct="1">
              <a:lnSpc>
                <a:spcPct val="80000"/>
              </a:lnSpc>
              <a:defRPr/>
            </a:pPr>
            <a:endParaRPr lang="en" sz="2200" dirty="0">
              <a:latin typeface="Tahoma" pitchFamily="34" charset="0"/>
              <a:ea typeface="Tahoma" pitchFamily="34" charset="0"/>
              <a:cs typeface="Tahoma" pitchFamily="34" charset="0"/>
            </a:endParaRPr>
          </a:p>
          <a:p>
            <a:pPr algn="l" rtl="0" eaLnBrk="1" hangingPunct="1">
              <a:lnSpc>
                <a:spcPct val="80000"/>
              </a:lnSpc>
              <a:defRPr/>
            </a:pPr>
            <a:r>
              <a:rPr lang="en" sz="2200" b="0" i="0" u="none">
                <a:latin typeface="Tahoma" pitchFamily="34" charset="0"/>
                <a:ea typeface="Tahoma" pitchFamily="34" charset="0"/>
                <a:cs typeface="Tahoma" pitchFamily="34" charset="0"/>
              </a:rPr>
              <a:t>Sentence or phrase found in the file.</a:t>
            </a:r>
          </a:p>
          <a:p>
            <a:pPr marL="0" indent="0" algn="l" rtl="0" eaLnBrk="1" hangingPunct="1">
              <a:lnSpc>
                <a:spcPct val="80000"/>
              </a:lnSpc>
              <a:buNone/>
              <a:defRPr/>
            </a:pPr>
            <a:endParaRPr lang="en" sz="2200" dirty="0">
              <a:latin typeface="Tahoma" pitchFamily="34" charset="0"/>
              <a:ea typeface="Tahoma" pitchFamily="34" charset="0"/>
              <a:cs typeface="Tahoma" pitchFamily="34" charset="0"/>
            </a:endParaRPr>
          </a:p>
          <a:p>
            <a:pPr marL="0" indent="0" algn="l" rtl="0" eaLnBrk="1" hangingPunct="1">
              <a:lnSpc>
                <a:spcPct val="80000"/>
              </a:lnSpc>
              <a:buNone/>
              <a:defRPr/>
            </a:pPr>
            <a:endParaRPr lang="en" sz="2200" dirty="0">
              <a:latin typeface="Tahoma" pitchFamily="34" charset="0"/>
              <a:ea typeface="Tahoma" pitchFamily="34" charset="0"/>
              <a:cs typeface="Tahoma" pitchFamily="34" charset="0"/>
            </a:endParaRPr>
          </a:p>
          <a:p>
            <a:pPr algn="l" rtl="0" eaLnBrk="1" hangingPunct="1">
              <a:lnSpc>
                <a:spcPct val="80000"/>
              </a:lnSpc>
              <a:buFont typeface="Wingdings" pitchFamily="2" charset="2"/>
              <a:buNone/>
              <a:defRPr/>
            </a:pPr>
            <a:endParaRPr lang="en" sz="1600" dirty="0">
              <a:latin typeface="Tahoma" pitchFamily="34" charset="0"/>
              <a:ea typeface="Tahoma" pitchFamily="34" charset="0"/>
              <a:cs typeface="Tahoma" pitchFamily="34" charset="0"/>
            </a:endParaRPr>
          </a:p>
        </p:txBody>
      </p:sp>
      <p:pic>
        <p:nvPicPr>
          <p:cNvPr id="105479" name="Picture 21"/>
          <p:cNvPicPr preferRelativeResize="0">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6138" y="1124744"/>
            <a:ext cx="3802929" cy="5113337"/>
          </a:xfrm>
          <a:solidFill>
            <a:schemeClr val="accent1">
              <a:alpha val="0"/>
            </a:schemeClr>
          </a:solidFill>
          <a:ln>
            <a:solidFill>
              <a:schemeClr val="hlink"/>
            </a:solidFill>
          </a:ln>
        </p:spPr>
      </p:pic>
      <p:sp>
        <p:nvSpPr>
          <p:cNvPr id="29708" name="Oval 12"/>
          <p:cNvSpPr>
            <a:spLocks noChangeArrowheads="1"/>
          </p:cNvSpPr>
          <p:nvPr/>
        </p:nvSpPr>
        <p:spPr bwMode="auto">
          <a:xfrm>
            <a:off x="395536" y="5301208"/>
            <a:ext cx="2808312"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827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8">
                                            <p:txEl>
                                              <p:pRg st="0" end="0"/>
                                            </p:txEl>
                                          </p:spTgt>
                                        </p:tgtEl>
                                        <p:attrNameLst>
                                          <p:attrName>style.visibility</p:attrName>
                                        </p:attrNameLst>
                                      </p:cBhvr>
                                      <p:to>
                                        <p:strVal val="visible"/>
                                      </p:to>
                                    </p:set>
                                    <p:animEffect transition="in" filter="barn(inVertical)">
                                      <p:cBhvr>
                                        <p:cTn id="12" dur="500"/>
                                        <p:tgtEl>
                                          <p:spTgt spid="1054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5478">
                                            <p:txEl>
                                              <p:pRg st="2" end="2"/>
                                            </p:txEl>
                                          </p:spTgt>
                                        </p:tgtEl>
                                        <p:attrNameLst>
                                          <p:attrName>style.visibility</p:attrName>
                                        </p:attrNameLst>
                                      </p:cBhvr>
                                      <p:to>
                                        <p:strVal val="visible"/>
                                      </p:to>
                                    </p:set>
                                    <p:animEffect transition="in" filter="barn(inVertical)">
                                      <p:cBhvr>
                                        <p:cTn id="17" dur="500"/>
                                        <p:tgtEl>
                                          <p:spTgt spid="1054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5478">
                                            <p:txEl>
                                              <p:pRg st="4" end="4"/>
                                            </p:txEl>
                                          </p:spTgt>
                                        </p:tgtEl>
                                        <p:attrNameLst>
                                          <p:attrName>style.visibility</p:attrName>
                                        </p:attrNameLst>
                                      </p:cBhvr>
                                      <p:to>
                                        <p:strVal val="visible"/>
                                      </p:to>
                                    </p:set>
                                    <p:animEffect transition="in" filter="barn(inVertical)">
                                      <p:cBhvr>
                                        <p:cTn id="22" dur="500"/>
                                        <p:tgtEl>
                                          <p:spTgt spid="10547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708"/>
                                        </p:tgtEl>
                                        <p:attrNameLst>
                                          <p:attrName>style.visibility</p:attrName>
                                        </p:attrNameLst>
                                      </p:cBhvr>
                                      <p:to>
                                        <p:strVal val="visible"/>
                                      </p:to>
                                    </p:set>
                                    <p:animEffect transition="in" filter="barn(inVertical)">
                                      <p:cBhvr>
                                        <p:cTn id="27"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297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type="body" sz="half" idx="4294967295"/>
          </p:nvPr>
        </p:nvSpPr>
        <p:spPr>
          <a:xfrm>
            <a:off x="0" y="188640"/>
            <a:ext cx="9144000" cy="1008063"/>
          </a:xfrm>
        </p:spPr>
        <p:txBody>
          <a:bodyPr>
            <a:normAutofit fontScale="92500" lnSpcReduction="20000"/>
          </a:bodyPr>
          <a:lstStyle/>
          <a:p>
            <a:pPr algn="l" rtl="0" eaLnBrk="1" hangingPunct="1">
              <a:lnSpc>
                <a:spcPct val="110000"/>
              </a:lnSpc>
              <a:buFont typeface="Wingdings" pitchFamily="2" charset="2"/>
              <a:buNone/>
              <a:defRPr/>
            </a:pPr>
            <a:r>
              <a:rPr lang="en" sz="2200" b="0" i="0" u="none">
                <a:effectLst>
                  <a:outerShdw blurRad="38100" dist="38100" dir="2700000" algn="tl">
                    <a:srgbClr val="C0C0C0"/>
                  </a:outerShdw>
                </a:effectLst>
              </a:rPr>
              <a:t>   	Once you press </a:t>
            </a:r>
            <a:r>
              <a:rPr lang="en" sz="2200" b="1" i="0" u="none">
                <a:effectLst>
                  <a:outerShdw blurRad="38100" dist="38100" dir="2700000" algn="tl">
                    <a:srgbClr val="C0C0C0"/>
                  </a:outerShdw>
                </a:effectLst>
              </a:rPr>
              <a:t>OK</a:t>
            </a:r>
            <a:r>
              <a:rPr lang="en" sz="2200" b="0" i="0" u="none">
                <a:effectLst>
                  <a:outerShdw blurRad="38100" dist="38100" dir="2700000" algn="tl">
                    <a:srgbClr val="C0C0C0"/>
                  </a:outerShdw>
                </a:effectLst>
              </a:rPr>
              <a:t>, the keyboard appears on the screen. You can change</a:t>
            </a:r>
          </a:p>
          <a:p>
            <a:pPr algn="l" rtl="0" eaLnBrk="1" hangingPunct="1">
              <a:lnSpc>
                <a:spcPct val="110000"/>
              </a:lnSpc>
              <a:buFont typeface="Wingdings" pitchFamily="2" charset="2"/>
              <a:buNone/>
              <a:defRPr/>
            </a:pPr>
            <a:r>
              <a:rPr lang="en" sz="2200" b="0" i="0" u="none">
                <a:effectLst>
                  <a:outerShdw blurRad="38100" dist="38100" dir="2700000" algn="tl">
                    <a:srgbClr val="C0C0C0"/>
                  </a:outerShdw>
                </a:effectLst>
              </a:rPr>
              <a:t>	the keyboard by changing the language on the taskbar. You can write directly on the screen by using the mouse to click the keys of the onscreen keyboard.</a:t>
            </a:r>
          </a:p>
        </p:txBody>
      </p:sp>
      <p:pic>
        <p:nvPicPr>
          <p:cNvPr id="109575" name="Picture 24"/>
          <p:cNvPicPr>
            <a:picLocks noGrp="1" noChangeAspect="1" noChangeArrowheads="1"/>
          </p:cNvPicPr>
          <p:nvPr>
            <p:ph sz="half" idx="4294967295"/>
          </p:nvPr>
        </p:nvPicPr>
        <p:blipFill>
          <a:blip r:embed="rId2" cstate="print"/>
          <a:srcRect/>
          <a:stretch>
            <a:fillRect/>
          </a:stretch>
        </p:blipFill>
        <p:spPr>
          <a:xfrm>
            <a:off x="755576" y="1268760"/>
            <a:ext cx="7704137" cy="5400675"/>
          </a:xfrm>
        </p:spPr>
      </p:pic>
      <p:sp>
        <p:nvSpPr>
          <p:cNvPr id="31749" name="AutoShape 5"/>
          <p:cNvSpPr>
            <a:spLocks noChangeArrowheads="1"/>
          </p:cNvSpPr>
          <p:nvPr/>
        </p:nvSpPr>
        <p:spPr bwMode="auto">
          <a:xfrm>
            <a:off x="1475656" y="4941168"/>
            <a:ext cx="1008062" cy="855940"/>
          </a:xfrm>
          <a:prstGeom prst="rightArrow">
            <a:avLst>
              <a:gd name="adj1" fmla="val 50000"/>
              <a:gd name="adj2" fmla="val 58364"/>
            </a:avLst>
          </a:prstGeom>
          <a:solidFill>
            <a:schemeClr val="accent1"/>
          </a:solidFill>
          <a:ln w="9525" algn="ctr">
            <a:solidFill>
              <a:schemeClr val="tx1"/>
            </a:solidFill>
            <a:miter lim="800000"/>
            <a:headEnd/>
            <a:tailEnd/>
          </a:ln>
        </p:spPr>
        <p:txBody>
          <a:bodyPr anchor="ctr">
            <a:spAutoFit/>
          </a:bodyPr>
          <a:lstStyle/>
          <a:p>
            <a:endParaRPr lang="en" sz="2200"/>
          </a:p>
        </p:txBody>
      </p:sp>
    </p:spTree>
    <p:extLst>
      <p:ext uri="{BB962C8B-B14F-4D97-AF65-F5344CB8AC3E}">
        <p14:creationId xmlns:p14="http://schemas.microsoft.com/office/powerpoint/2010/main" val="37727350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idx="4294967295"/>
          </p:nvPr>
        </p:nvSpPr>
        <p:spPr>
          <a:xfrm>
            <a:off x="0" y="332655"/>
            <a:ext cx="9144000" cy="1008113"/>
          </a:xfrm>
        </p:spPr>
        <p:txBody>
          <a:bodyPr anchor="ctr" anchorCtr="1">
            <a:normAutofit/>
          </a:bodyPr>
          <a:lstStyle/>
          <a:p>
            <a:pPr rtl="0" eaLnBrk="1" hangingPunct="1">
              <a:defRPr/>
            </a:pPr>
            <a:r>
              <a:rPr lang="en" b="0" i="0" u="none">
                <a:solidFill>
                  <a:schemeClr val="accent1"/>
                </a:solidFill>
                <a:latin typeface="Tahoma" pitchFamily="34" charset="0"/>
                <a:ea typeface="Tahoma" pitchFamily="34" charset="0"/>
                <a:cs typeface="Tahoma" pitchFamily="34" charset="0"/>
              </a:rPr>
              <a:t>Log off, Shut down</a:t>
            </a:r>
          </a:p>
        </p:txBody>
      </p:sp>
      <p:sp>
        <p:nvSpPr>
          <p:cNvPr id="111621" name="Rectangle 5"/>
          <p:cNvSpPr>
            <a:spLocks noGrp="1" noChangeArrowheads="1"/>
          </p:cNvSpPr>
          <p:nvPr>
            <p:ph type="body" sz="half" idx="4294967295"/>
          </p:nvPr>
        </p:nvSpPr>
        <p:spPr>
          <a:xfrm>
            <a:off x="0" y="1484784"/>
            <a:ext cx="9144000" cy="1079500"/>
          </a:xfrm>
        </p:spPr>
        <p:txBody>
          <a:bodyPr>
            <a:normAutofit/>
          </a:bodyPr>
          <a:lstStyle/>
          <a:p>
            <a:pPr algn="l" rtl="0" eaLnBrk="1" hangingPunct="1">
              <a:buNone/>
              <a:defRPr/>
            </a:pPr>
            <a:r>
              <a:rPr lang="en" sz="2200" b="0" i="0" u="none">
                <a:latin typeface="Tahoma" pitchFamily="34" charset="0"/>
                <a:ea typeface="Tahoma" pitchFamily="34" charset="0"/>
                <a:cs typeface="Tahoma" pitchFamily="34" charset="0"/>
              </a:rPr>
              <a:t>	If the computer has more than one user, you can log off one user and log on another without having to shut down the computer.</a:t>
            </a:r>
          </a:p>
        </p:txBody>
      </p:sp>
      <p:pic>
        <p:nvPicPr>
          <p:cNvPr id="111623" name="Picture 4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5256" y="2323876"/>
            <a:ext cx="3164936" cy="3609703"/>
          </a:xfrm>
        </p:spPr>
      </p:pic>
      <p:sp>
        <p:nvSpPr>
          <p:cNvPr id="111624" name="Oval 8"/>
          <p:cNvSpPr>
            <a:spLocks noChangeArrowheads="1"/>
          </p:cNvSpPr>
          <p:nvPr/>
        </p:nvSpPr>
        <p:spPr bwMode="auto">
          <a:xfrm>
            <a:off x="4716016" y="5209175"/>
            <a:ext cx="720080" cy="57606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111625" name="Oval 9"/>
          <p:cNvSpPr>
            <a:spLocks noChangeArrowheads="1"/>
          </p:cNvSpPr>
          <p:nvPr/>
        </p:nvSpPr>
        <p:spPr bwMode="auto">
          <a:xfrm>
            <a:off x="2987824" y="5629632"/>
            <a:ext cx="576064" cy="31121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0820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barn(inVertical)">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inVertic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625"/>
                                        </p:tgtEl>
                                        <p:attrNameLst>
                                          <p:attrName>style.visibility</p:attrName>
                                        </p:attrNameLst>
                                      </p:cBhvr>
                                      <p:to>
                                        <p:strVal val="visible"/>
                                      </p:to>
                                    </p:set>
                                    <p:animEffect transition="in" filter="barn(inVertical)">
                                      <p:cBhvr>
                                        <p:cTn id="17" dur="500"/>
                                        <p:tgtEl>
                                          <p:spTgt spid="1116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arn(inVertical)">
                                      <p:cBhvr>
                                        <p:cTn id="22"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P spid="111624" grpId="0" animBg="1"/>
      <p:bldP spid="1116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395536" y="0"/>
            <a:ext cx="8604448" cy="1183977"/>
          </a:xfrm>
        </p:spPr>
        <p:txBody>
          <a:bodyPr anchor="ctr" anchorCtr="1">
            <a:normAutofit/>
          </a:bodyPr>
          <a:lstStyle/>
          <a:p>
            <a:pPr algn="l" rtl="0" eaLnBrk="1" hangingPunct="1">
              <a:defRPr/>
            </a:pPr>
            <a:r>
              <a:rPr lang="en" sz="3200" b="0" i="0" u="none">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 few options display when you click the Shut down button:</a:t>
            </a:r>
          </a:p>
        </p:txBody>
      </p:sp>
      <p:sp>
        <p:nvSpPr>
          <p:cNvPr id="113670" name="Rectangle 6"/>
          <p:cNvSpPr>
            <a:spLocks noGrp="1" noChangeArrowheads="1"/>
          </p:cNvSpPr>
          <p:nvPr>
            <p:ph type="body" sz="half" idx="4294967295"/>
          </p:nvPr>
        </p:nvSpPr>
        <p:spPr>
          <a:xfrm>
            <a:off x="34925" y="3938588"/>
            <a:ext cx="9109075" cy="2919412"/>
          </a:xfrm>
        </p:spPr>
        <p:txBody>
          <a:bodyPr>
            <a:normAutofit fontScale="92500"/>
          </a:bodyPr>
          <a:lstStyle/>
          <a:p>
            <a:pPr lvl="1" algn="l" rtl="0">
              <a:lnSpc>
                <a:spcPct val="80000"/>
              </a:lnSpc>
              <a:buFont typeface="Arial" pitchFamily="34" charset="0"/>
              <a:buChar char="•"/>
              <a:defRPr/>
            </a:pPr>
            <a:r>
              <a:rPr lang="en" sz="2200" b="1" i="0" u="none">
                <a:effectLst>
                  <a:outerShdw blurRad="38100" dist="38100" dir="2700000" algn="tl">
                    <a:srgbClr val="C0C0C0"/>
                  </a:outerShdw>
                </a:effectLst>
                <a:latin typeface="Tahoma" pitchFamily="34" charset="0"/>
                <a:ea typeface="Tahoma" pitchFamily="34" charset="0"/>
                <a:cs typeface="Tahoma" pitchFamily="34" charset="0"/>
              </a:rPr>
              <a:t>Shut down</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The computer is shut down in a safe manner.</a:t>
            </a:r>
          </a:p>
          <a:p>
            <a:pPr lvl="1" algn="l" rtl="0">
              <a:lnSpc>
                <a:spcPct val="80000"/>
              </a:lnSpc>
              <a:buFont typeface="Arial" pitchFamily="34" charset="0"/>
              <a:buChar char="•"/>
              <a:defRPr/>
            </a:pPr>
            <a:endParaRPr lang="en" sz="2200" b="1" dirty="0">
              <a:effectLst>
                <a:outerShdw blurRad="38100" dist="38100" dir="2700000" algn="tl">
                  <a:srgbClr val="C0C0C0"/>
                </a:outerShdw>
              </a:effectLst>
              <a:latin typeface="Tahoma" pitchFamily="34" charset="0"/>
              <a:ea typeface="Tahoma" pitchFamily="34" charset="0"/>
              <a:cs typeface="Tahoma" pitchFamily="34" charset="0"/>
            </a:endParaRPr>
          </a:p>
          <a:p>
            <a:pPr lvl="1" algn="l" rtl="0">
              <a:lnSpc>
                <a:spcPct val="80000"/>
              </a:lnSpc>
              <a:buFont typeface="Arial" pitchFamily="34" charset="0"/>
              <a:buChar char="•"/>
              <a:defRPr/>
            </a:pPr>
            <a:r>
              <a:rPr lang="en" sz="2200" b="1" i="0" u="none">
                <a:effectLst>
                  <a:outerShdw blurRad="38100" dist="38100" dir="2700000" algn="tl">
                    <a:srgbClr val="C0C0C0"/>
                  </a:outerShdw>
                </a:effectLst>
                <a:latin typeface="Tahoma" pitchFamily="34" charset="0"/>
                <a:ea typeface="Tahoma" pitchFamily="34" charset="0"/>
                <a:cs typeface="Tahoma" pitchFamily="34" charset="0"/>
              </a:rPr>
              <a:t>Restart</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The computer shuts down and restarts immediately. This is </a:t>
            </a:r>
            <a:br>
              <a:rPr lang="en" sz="2200" dirty="0">
                <a:effectLst>
                  <a:outerShdw blurRad="38100" dist="38100" dir="2700000" algn="tl">
                    <a:srgbClr val="C0C0C0"/>
                  </a:outerShdw>
                </a:effectLst>
                <a:latin typeface="Tahoma" pitchFamily="34" charset="0"/>
                <a:ea typeface="Tahoma" pitchFamily="34" charset="0"/>
                <a:cs typeface="Tahoma" pitchFamily="34" charset="0"/>
              </a:rPr>
            </a:br>
            <a:r>
              <a:rPr lang="en" sz="2200" b="0" i="0" u="none">
                <a:effectLst>
                  <a:outerShdw blurRad="38100" dist="38100" dir="2700000" algn="tl">
                    <a:srgbClr val="C0C0C0"/>
                  </a:outerShdw>
                </a:effectLst>
                <a:latin typeface="Tahoma" pitchFamily="34" charset="0"/>
                <a:ea typeface="Tahoma" pitchFamily="34" charset="0"/>
                <a:cs typeface="Tahoma" pitchFamily="34" charset="0"/>
              </a:rPr>
              <a:t>appropriate to use after installing a program.</a:t>
            </a:r>
          </a:p>
          <a:p>
            <a:pPr lvl="1" algn="l" rtl="0">
              <a:lnSpc>
                <a:spcPct val="80000"/>
              </a:lnSpc>
              <a:buNone/>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a:p>
            <a:pPr lvl="1" algn="l" rtl="0" eaLnBrk="1" hangingPunct="1">
              <a:buFont typeface="Arial" pitchFamily="34" charset="0"/>
              <a:buChar char="•"/>
              <a:defRPr/>
            </a:pPr>
            <a:r>
              <a:rPr lang="en" sz="2200" b="1" i="0" u="none">
                <a:effectLst>
                  <a:outerShdw blurRad="38100" dist="38100" dir="2700000" algn="tl">
                    <a:srgbClr val="C0C0C0"/>
                  </a:outerShdw>
                </a:effectLst>
                <a:latin typeface="Tahoma" pitchFamily="34" charset="0"/>
                <a:ea typeface="Tahoma" pitchFamily="34" charset="0"/>
                <a:cs typeface="Tahoma" pitchFamily="34" charset="0"/>
              </a:rPr>
              <a:t>Sleep:</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Use this when you will not be using the computer for a short period of time. The computer will enter standby mode. When you want to start working on the computer again, simply press the power button on the computer.</a:t>
            </a: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13671" name="Picture 3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94697" y="1412776"/>
            <a:ext cx="2555002" cy="2373313"/>
          </a:xfrm>
        </p:spPr>
      </p:pic>
      <p:sp>
        <p:nvSpPr>
          <p:cNvPr id="113672" name="Line 8"/>
          <p:cNvSpPr>
            <a:spLocks noChangeShapeType="1"/>
          </p:cNvSpPr>
          <p:nvPr/>
        </p:nvSpPr>
        <p:spPr bwMode="auto">
          <a:xfrm>
            <a:off x="2700611" y="2996952"/>
            <a:ext cx="503237" cy="0"/>
          </a:xfrm>
          <a:prstGeom prst="line">
            <a:avLst/>
          </a:prstGeom>
          <a:noFill/>
          <a:ln w="38100">
            <a:solidFill>
              <a:schemeClr val="hlink"/>
            </a:solidFill>
            <a:round/>
            <a:headEnd/>
            <a:tailEnd type="triangle" w="med" len="med"/>
          </a:ln>
        </p:spPr>
        <p:txBody>
          <a:bodyPr wrap="none" anchor="ctr">
            <a:spAutoFit/>
          </a:bodyPr>
          <a:lstStyle/>
          <a:p>
            <a:endParaRPr lang="en" sz="2200">
              <a:latin typeface="Tahoma" pitchFamily="34" charset="0"/>
              <a:ea typeface="Tahoma" pitchFamily="34" charset="0"/>
              <a:cs typeface="Tahoma" pitchFamily="34" charset="0"/>
            </a:endParaRPr>
          </a:p>
        </p:txBody>
      </p:sp>
      <p:sp>
        <p:nvSpPr>
          <p:cNvPr id="113674" name="Line 10"/>
          <p:cNvSpPr>
            <a:spLocks noChangeShapeType="1"/>
          </p:cNvSpPr>
          <p:nvPr/>
        </p:nvSpPr>
        <p:spPr bwMode="auto">
          <a:xfrm>
            <a:off x="3779912" y="2420888"/>
            <a:ext cx="790575" cy="0"/>
          </a:xfrm>
          <a:prstGeom prst="line">
            <a:avLst/>
          </a:prstGeom>
          <a:noFill/>
          <a:ln w="38100">
            <a:solidFill>
              <a:schemeClr val="hlink"/>
            </a:solidFill>
            <a:round/>
            <a:headEnd/>
            <a:tailEnd type="triangle" w="med" len="med"/>
          </a:ln>
        </p:spPr>
        <p:txBody>
          <a:bodyPr anchor="ctr">
            <a:spAutoFit/>
          </a:bodyPr>
          <a:lstStyle/>
          <a:p>
            <a:endParaRPr lang="en" sz="2200">
              <a:latin typeface="Tahoma" pitchFamily="34" charset="0"/>
              <a:ea typeface="Tahoma" pitchFamily="34" charset="0"/>
              <a:cs typeface="Tahoma" pitchFamily="34" charset="0"/>
            </a:endParaRPr>
          </a:p>
        </p:txBody>
      </p:sp>
      <p:sp>
        <p:nvSpPr>
          <p:cNvPr id="3" name="Vänster 2"/>
          <p:cNvSpPr/>
          <p:nvPr/>
        </p:nvSpPr>
        <p:spPr>
          <a:xfrm>
            <a:off x="5724128" y="2996952"/>
            <a:ext cx="100811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6708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arn(inVertical)">
                                      <p:cBhvr>
                                        <p:cTn id="7" dur="500"/>
                                        <p:tgtEl>
                                          <p:spTgt spid="1136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barn(inVertical)">
                                      <p:cBhvr>
                                        <p:cTn id="12" dur="500"/>
                                        <p:tgtEl>
                                          <p:spTgt spid="1136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3670">
                                            <p:txEl>
                                              <p:pRg st="0" end="0"/>
                                            </p:txEl>
                                          </p:spTgt>
                                        </p:tgtEl>
                                        <p:attrNameLst>
                                          <p:attrName>style.visibility</p:attrName>
                                        </p:attrNameLst>
                                      </p:cBhvr>
                                      <p:to>
                                        <p:strVal val="visible"/>
                                      </p:to>
                                    </p:set>
                                    <p:animEffect transition="in" filter="barn(inVertical)">
                                      <p:cBhvr>
                                        <p:cTn id="17" dur="500"/>
                                        <p:tgtEl>
                                          <p:spTgt spid="1136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3670">
                                            <p:txEl>
                                              <p:pRg st="2" end="2"/>
                                            </p:txEl>
                                          </p:spTgt>
                                        </p:tgtEl>
                                        <p:attrNameLst>
                                          <p:attrName>style.visibility</p:attrName>
                                        </p:attrNameLst>
                                      </p:cBhvr>
                                      <p:to>
                                        <p:strVal val="visible"/>
                                      </p:to>
                                    </p:set>
                                    <p:animEffect transition="in" filter="barn(inVertical)">
                                      <p:cBhvr>
                                        <p:cTn id="22" dur="500"/>
                                        <p:tgtEl>
                                          <p:spTgt spid="1136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3674"/>
                                        </p:tgtEl>
                                        <p:attrNameLst>
                                          <p:attrName>style.visibility</p:attrName>
                                        </p:attrNameLst>
                                      </p:cBhvr>
                                      <p:to>
                                        <p:strVal val="visible"/>
                                      </p:to>
                                    </p:set>
                                    <p:animEffect transition="in" filter="barn(inVertical)">
                                      <p:cBhvr>
                                        <p:cTn id="27" dur="500"/>
                                        <p:tgtEl>
                                          <p:spTgt spid="11367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3670">
                                            <p:txEl>
                                              <p:pRg st="4" end="4"/>
                                            </p:txEl>
                                          </p:spTgt>
                                        </p:tgtEl>
                                        <p:attrNameLst>
                                          <p:attrName>style.visibility</p:attrName>
                                        </p:attrNameLst>
                                      </p:cBhvr>
                                      <p:to>
                                        <p:strVal val="visible"/>
                                      </p:to>
                                    </p:set>
                                    <p:animEffect transition="in" filter="barn(inVertical)">
                                      <p:cBhvr>
                                        <p:cTn id="30" dur="500"/>
                                        <p:tgtEl>
                                          <p:spTgt spid="1136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uiExpand="1" build="p"/>
      <p:bldP spid="113672" grpId="0" animBg="1"/>
      <p:bldP spid="1136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sz="half" idx="4294967295"/>
          </p:nvPr>
        </p:nvSpPr>
        <p:spPr>
          <a:xfrm>
            <a:off x="755576" y="1124744"/>
            <a:ext cx="8136904" cy="2880320"/>
          </a:xfrm>
        </p:spPr>
        <p:txBody>
          <a:bodyPr>
            <a:noAutofit/>
          </a:bodyPr>
          <a:lstStyle/>
          <a:p>
            <a:pPr algn="l" rtl="0" eaLnBrk="1" hangingPunct="1">
              <a:lnSpc>
                <a:spcPct val="120000"/>
              </a:lnSpc>
              <a:defRPr/>
            </a:pPr>
            <a:r>
              <a:rPr lang="en" sz="1800" b="0" i="0" u="none">
                <a:effectLst>
                  <a:outerShdw blurRad="38100" dist="38100" dir="2700000" algn="tl">
                    <a:srgbClr val="C0C0C0"/>
                  </a:outerShdw>
                </a:effectLst>
                <a:latin typeface="Tahoma" pitchFamily="34" charset="0"/>
                <a:ea typeface="Tahoma" pitchFamily="34" charset="0"/>
                <a:cs typeface="Tahoma" pitchFamily="34" charset="0"/>
              </a:rPr>
              <a:t>The Recycle Bin is the one folder that will always be on your desktop. This is where Windows stores deleted files temporarily until the user decides to permanently delete them.</a:t>
            </a:r>
            <a:br>
              <a:rPr lang="en" sz="1800" dirty="0">
                <a:effectLst>
                  <a:outerShdw blurRad="38100" dist="38100" dir="2700000" algn="tl">
                    <a:srgbClr val="C0C0C0"/>
                  </a:outerShdw>
                </a:effectLst>
                <a:latin typeface="Tahoma" pitchFamily="34" charset="0"/>
                <a:ea typeface="Tahoma" pitchFamily="34" charset="0"/>
                <a:cs typeface="Tahoma" pitchFamily="34" charset="0"/>
              </a:rPr>
            </a:b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120000"/>
              </a:lnSpc>
              <a:defRPr/>
            </a:pPr>
            <a:r>
              <a:rPr lang="en" sz="1800" b="0" i="0" u="none">
                <a:effectLst>
                  <a:outerShdw blurRad="38100" dist="38100" dir="2700000" algn="tl">
                    <a:srgbClr val="C0C0C0"/>
                  </a:outerShdw>
                </a:effectLst>
                <a:latin typeface="Tahoma" pitchFamily="34" charset="0"/>
                <a:ea typeface="Tahoma" pitchFamily="34" charset="0"/>
                <a:cs typeface="Tahoma" pitchFamily="34" charset="0"/>
              </a:rPr>
              <a:t>It is possible to restore files from the Recycle Bin that have been deleted by mistake: Open the </a:t>
            </a:r>
            <a:r>
              <a:rPr lang="en" sz="1800" b="1" i="0" u="none">
                <a:effectLst>
                  <a:outerShdw blurRad="38100" dist="38100" dir="2700000" algn="tl">
                    <a:srgbClr val="C0C0C0"/>
                  </a:outerShdw>
                </a:effectLst>
                <a:latin typeface="Tahoma" pitchFamily="34" charset="0"/>
                <a:ea typeface="Tahoma" pitchFamily="34" charset="0"/>
                <a:cs typeface="Tahoma" pitchFamily="34" charset="0"/>
              </a:rPr>
              <a:t>Recycle Bin </a:t>
            </a:r>
            <a:r>
              <a:rPr lang="en" sz="1800" b="0" i="0" u="none">
                <a:effectLst>
                  <a:outerShdw blurRad="38100" dist="38100" dir="2700000" algn="tl">
                    <a:srgbClr val="C0C0C0"/>
                  </a:outerShdw>
                </a:effectLst>
                <a:latin typeface="Tahoma" pitchFamily="34" charset="0"/>
                <a:ea typeface="Tahoma" pitchFamily="34" charset="0"/>
                <a:cs typeface="Tahoma" pitchFamily="34" charset="0"/>
              </a:rPr>
              <a:t>(by double-clicking it on your desktop). When you open the Recycle Bin, you will see all the deleted files.</a:t>
            </a:r>
            <a:br>
              <a:rPr lang="en" sz="1800" dirty="0">
                <a:effectLst>
                  <a:outerShdw blurRad="38100" dist="38100" dir="2700000" algn="tl">
                    <a:srgbClr val="C0C0C0"/>
                  </a:outerShdw>
                </a:effectLst>
                <a:latin typeface="Tahoma" pitchFamily="34" charset="0"/>
                <a:ea typeface="Tahoma" pitchFamily="34" charset="0"/>
                <a:cs typeface="Tahoma" pitchFamily="34" charset="0"/>
              </a:rPr>
            </a:b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120000"/>
              </a:lnSpc>
              <a:defRPr/>
            </a:pPr>
            <a:r>
              <a:rPr lang="en" sz="1800" b="0" i="0" u="none">
                <a:effectLst>
                  <a:outerShdw blurRad="38100" dist="38100" dir="2700000" algn="tl">
                    <a:srgbClr val="C0C0C0"/>
                  </a:outerShdw>
                </a:effectLst>
                <a:latin typeface="Tahoma" pitchFamily="34" charset="0"/>
                <a:ea typeface="Tahoma" pitchFamily="34" charset="0"/>
                <a:cs typeface="Tahoma" pitchFamily="34" charset="0"/>
              </a:rPr>
              <a:t>You can permanently delete the files in the Recycle Bin by emptying it to free up more space on your hard drive. Empty the Recycle Bin permanently by right-clicking it and selecting the command </a:t>
            </a:r>
            <a:r>
              <a:rPr lang="en" sz="1800" b="1" i="0" u="none">
                <a:effectLst>
                  <a:outerShdw blurRad="38100" dist="38100" dir="2700000" algn="tl">
                    <a:srgbClr val="C0C0C0"/>
                  </a:outerShdw>
                </a:effectLst>
                <a:latin typeface="Tahoma" pitchFamily="34" charset="0"/>
                <a:ea typeface="Tahoma" pitchFamily="34" charset="0"/>
                <a:cs typeface="Tahoma" pitchFamily="34" charset="0"/>
              </a:rPr>
              <a:t>Empty Recycle Bin</a:t>
            </a:r>
            <a:r>
              <a:rPr lang="en" sz="1800" b="0" i="0" u="none">
                <a:effectLst>
                  <a:outerShdw blurRad="38100" dist="38100" dir="2700000" algn="tl">
                    <a:srgbClr val="C0C0C0"/>
                  </a:outerShdw>
                </a:effectLst>
                <a:latin typeface="Tahoma" pitchFamily="34" charset="0"/>
                <a:ea typeface="Tahoma" pitchFamily="34" charset="0"/>
                <a:cs typeface="Tahoma" pitchFamily="34" charset="0"/>
              </a:rPr>
              <a:t>.</a:t>
            </a:r>
          </a:p>
          <a:p>
            <a:pPr algn="l" rtl="0" eaLnBrk="1" hangingPunct="1">
              <a:lnSpc>
                <a:spcPct val="80000"/>
              </a:lnSpc>
              <a:defRPr/>
            </a:pPr>
            <a:endParaRPr lang="en" sz="10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21863" name="Picture 123"/>
          <p:cNvPicPr>
            <a:picLocks noGrp="1" noChangeAspect="1" noChangeArrowheads="1"/>
          </p:cNvPicPr>
          <p:nvPr>
            <p:ph sz="half" idx="4294967295"/>
          </p:nvPr>
        </p:nvPicPr>
        <p:blipFill>
          <a:blip r:embed="rId2" cstate="print"/>
          <a:srcRect/>
          <a:stretch>
            <a:fillRect/>
          </a:stretch>
        </p:blipFill>
        <p:spPr>
          <a:xfrm>
            <a:off x="467544" y="5301208"/>
            <a:ext cx="2370138" cy="1387475"/>
          </a:xfrm>
        </p:spPr>
      </p:pic>
      <p:sp>
        <p:nvSpPr>
          <p:cNvPr id="121866" name="Rectangle 10"/>
          <p:cNvSpPr>
            <a:spLocks noGrp="1" noChangeArrowheads="1"/>
          </p:cNvSpPr>
          <p:nvPr>
            <p:ph type="title" idx="4294967295"/>
          </p:nvPr>
        </p:nvSpPr>
        <p:spPr>
          <a:xfrm>
            <a:off x="0" y="0"/>
            <a:ext cx="9144000" cy="1143000"/>
          </a:xfrm>
        </p:spPr>
        <p:txBody>
          <a:bodyPr anchor="ctr" anchorCtr="1"/>
          <a:lstStyle/>
          <a:p>
            <a:pPr algn="r" rtl="0" eaLnBrk="1" hangingPunct="1">
              <a:defRPr/>
            </a:pPr>
            <a:r>
              <a:rPr lang="en" b="0" i="0" u="none">
                <a:solidFill>
                  <a:schemeClr val="accent1"/>
                </a:solidFill>
                <a:latin typeface="Tahoma" pitchFamily="34" charset="0"/>
                <a:ea typeface="Tahoma" pitchFamily="34" charset="0"/>
                <a:cs typeface="Tahoma" pitchFamily="34" charset="0"/>
              </a:rPr>
              <a:t>The Recycle Bin</a:t>
            </a:r>
          </a:p>
        </p:txBody>
      </p:sp>
      <p:pic>
        <p:nvPicPr>
          <p:cNvPr id="121864" name="Picture 8"/>
          <p:cNvPicPr>
            <a:picLocks noChangeAspect="1" noChangeArrowheads="1"/>
          </p:cNvPicPr>
          <p:nvPr/>
        </p:nvPicPr>
        <p:blipFill>
          <a:blip r:embed="rId3" cstate="print"/>
          <a:srcRect/>
          <a:stretch>
            <a:fillRect/>
          </a:stretch>
        </p:blipFill>
        <p:spPr bwMode="auto">
          <a:xfrm>
            <a:off x="5508104" y="5157192"/>
            <a:ext cx="1728788" cy="1552575"/>
          </a:xfrm>
          <a:prstGeom prst="rect">
            <a:avLst/>
          </a:prstGeom>
          <a:noFill/>
          <a:ln w="9525">
            <a:noFill/>
            <a:miter lim="800000"/>
            <a:headEnd/>
            <a:tailEnd/>
          </a:ln>
        </p:spPr>
      </p:pic>
      <p:sp>
        <p:nvSpPr>
          <p:cNvPr id="34827" name="AutoShape 11"/>
          <p:cNvSpPr>
            <a:spLocks noChangeArrowheads="1"/>
          </p:cNvSpPr>
          <p:nvPr/>
        </p:nvSpPr>
        <p:spPr bwMode="auto">
          <a:xfrm>
            <a:off x="5364088" y="5157192"/>
            <a:ext cx="366960"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34828" name="AutoShape 12"/>
          <p:cNvSpPr>
            <a:spLocks noChangeArrowheads="1"/>
          </p:cNvSpPr>
          <p:nvPr/>
        </p:nvSpPr>
        <p:spPr bwMode="auto">
          <a:xfrm>
            <a:off x="5148064" y="5589240"/>
            <a:ext cx="792163"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540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box(in)">
                                      <p:cBhvr>
                                        <p:cTn id="7" dur="500"/>
                                        <p:tgtEl>
                                          <p:spTgt spid="121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1863"/>
                                        </p:tgtEl>
                                        <p:attrNameLst>
                                          <p:attrName>style.visibility</p:attrName>
                                        </p:attrNameLst>
                                      </p:cBhvr>
                                      <p:to>
                                        <p:strVal val="visible"/>
                                      </p:to>
                                    </p:set>
                                    <p:animEffect transition="in" filter="wheel(4)">
                                      <p:cBhvr>
                                        <p:cTn id="12" dur="2000"/>
                                        <p:tgtEl>
                                          <p:spTgt spid="1218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1864"/>
                                        </p:tgtEl>
                                        <p:attrNameLst>
                                          <p:attrName>style.visibility</p:attrName>
                                        </p:attrNameLst>
                                      </p:cBhvr>
                                      <p:to>
                                        <p:strVal val="visible"/>
                                      </p:to>
                                    </p:set>
                                    <p:anim calcmode="lin" valueType="num">
                                      <p:cBhvr additive="base">
                                        <p:cTn id="17" dur="500" fill="hold"/>
                                        <p:tgtEl>
                                          <p:spTgt spid="121864"/>
                                        </p:tgtEl>
                                        <p:attrNameLst>
                                          <p:attrName>ppt_x</p:attrName>
                                        </p:attrNameLst>
                                      </p:cBhvr>
                                      <p:tavLst>
                                        <p:tav tm="0">
                                          <p:val>
                                            <p:strVal val="#ppt_x"/>
                                          </p:val>
                                        </p:tav>
                                        <p:tav tm="100000">
                                          <p:val>
                                            <p:strVal val="#ppt_x"/>
                                          </p:val>
                                        </p:tav>
                                      </p:tavLst>
                                    </p:anim>
                                    <p:anim calcmode="lin" valueType="num">
                                      <p:cBhvr additive="base">
                                        <p:cTn id="18"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7"/>
                                        </p:tgtEl>
                                        <p:attrNameLst>
                                          <p:attrName>style.visibility</p:attrName>
                                        </p:attrNameLst>
                                      </p:cBhvr>
                                      <p:to>
                                        <p:strVal val="visible"/>
                                      </p:to>
                                    </p:set>
                                    <p:anim calcmode="lin" valueType="num">
                                      <p:cBhvr additive="base">
                                        <p:cTn id="23" dur="500" fill="hold"/>
                                        <p:tgtEl>
                                          <p:spTgt spid="34827"/>
                                        </p:tgtEl>
                                        <p:attrNameLst>
                                          <p:attrName>ppt_x</p:attrName>
                                        </p:attrNameLst>
                                      </p:cBhvr>
                                      <p:tavLst>
                                        <p:tav tm="0">
                                          <p:val>
                                            <p:strVal val="#ppt_x"/>
                                          </p:val>
                                        </p:tav>
                                        <p:tav tm="100000">
                                          <p:val>
                                            <p:strVal val="#ppt_x"/>
                                          </p:val>
                                        </p:tav>
                                      </p:tavLst>
                                    </p:anim>
                                    <p:anim calcmode="lin" valueType="num">
                                      <p:cBhvr additive="base">
                                        <p:cTn id="2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28"/>
                                        </p:tgtEl>
                                        <p:attrNameLst>
                                          <p:attrName>style.visibility</p:attrName>
                                        </p:attrNameLst>
                                      </p:cBhvr>
                                      <p:to>
                                        <p:strVal val="visible"/>
                                      </p:to>
                                    </p:set>
                                    <p:anim calcmode="lin" valueType="num">
                                      <p:cBhvr additive="base">
                                        <p:cTn id="29" dur="500" fill="hold"/>
                                        <p:tgtEl>
                                          <p:spTgt spid="34828"/>
                                        </p:tgtEl>
                                        <p:attrNameLst>
                                          <p:attrName>ppt_x</p:attrName>
                                        </p:attrNameLst>
                                      </p:cBhvr>
                                      <p:tavLst>
                                        <p:tav tm="0">
                                          <p:val>
                                            <p:strVal val="#ppt_x"/>
                                          </p:val>
                                        </p:tav>
                                        <p:tav tm="100000">
                                          <p:val>
                                            <p:strVal val="#ppt_x"/>
                                          </p:val>
                                        </p:tav>
                                      </p:tavLst>
                                    </p:anim>
                                    <p:anim calcmode="lin" valueType="num">
                                      <p:cBhvr additive="base">
                                        <p:cTn id="3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1861">
                                            <p:txEl>
                                              <p:pRg st="1" end="1"/>
                                            </p:txEl>
                                          </p:spTgt>
                                        </p:tgtEl>
                                        <p:attrNameLst>
                                          <p:attrName>style.visibility</p:attrName>
                                        </p:attrNameLst>
                                      </p:cBhvr>
                                      <p:to>
                                        <p:strVal val="visible"/>
                                      </p:to>
                                    </p:set>
                                    <p:animEffect transition="in" filter="box(in)">
                                      <p:cBhvr>
                                        <p:cTn id="35" dur="500"/>
                                        <p:tgtEl>
                                          <p:spTgt spid="12186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1861">
                                            <p:txEl>
                                              <p:pRg st="2" end="2"/>
                                            </p:txEl>
                                          </p:spTgt>
                                        </p:tgtEl>
                                        <p:attrNameLst>
                                          <p:attrName>style.visibility</p:attrName>
                                        </p:attrNameLst>
                                      </p:cBhvr>
                                      <p:to>
                                        <p:strVal val="visible"/>
                                      </p:to>
                                    </p:set>
                                    <p:animEffect transition="in" filter="box(in)">
                                      <p:cBhvr>
                                        <p:cTn id="40" dur="500"/>
                                        <p:tgtEl>
                                          <p:spTgt spid="1218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uiExpand="1" build="p"/>
      <p:bldP spid="34827" grpId="0" animBg="1"/>
      <p:bldP spid="348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88913"/>
            <a:ext cx="8229600" cy="792162"/>
          </a:xfrm>
        </p:spPr>
        <p:txBody>
          <a:bodyPr anchor="ctr" anchorCtr="1">
            <a:normAutofit fontScale="90000"/>
          </a:bodyPr>
          <a:lstStyle/>
          <a:p>
            <a:pPr rtl="0" eaLnBrk="1" hangingPunct="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endParaRPr lang="en" sz="3200" b="1"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5715" name="Rectangle 3"/>
          <p:cNvSpPr>
            <a:spLocks noGrp="1" noChangeArrowheads="1"/>
          </p:cNvSpPr>
          <p:nvPr>
            <p:ph type="body" sz="half" idx="4294967295"/>
          </p:nvPr>
        </p:nvSpPr>
        <p:spPr>
          <a:xfrm>
            <a:off x="0" y="188913"/>
            <a:ext cx="8229600" cy="1800225"/>
          </a:xfrm>
        </p:spPr>
        <p:txBody>
          <a:bodyPr>
            <a:normAutofit/>
          </a:bodyPr>
          <a:lstStyle/>
          <a:p>
            <a:pPr algn="l" rtl="0" eaLnBrk="1" hangingPunct="1">
              <a:lnSpc>
                <a:spcPct val="80000"/>
              </a:lnSpc>
              <a:defRPr/>
            </a:pPr>
            <a:r>
              <a:rPr lang="en" sz="2200" b="0" i="0" u="none">
                <a:latin typeface="Tahoma" pitchFamily="34" charset="0"/>
                <a:ea typeface="Tahoma" pitchFamily="34" charset="0"/>
                <a:cs typeface="Tahoma" pitchFamily="34" charset="0"/>
              </a:rPr>
              <a:t>Once you open the Recycle Bin, you can choose which file you want to restore or delete permanently by right-clicking it and choosing from the following options:</a:t>
            </a:r>
          </a:p>
        </p:txBody>
      </p:sp>
      <p:pic>
        <p:nvPicPr>
          <p:cNvPr id="47107" name="Picture 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975794" y="1556792"/>
            <a:ext cx="3359943" cy="2371725"/>
          </a:xfrm>
        </p:spPr>
      </p:pic>
      <p:sp>
        <p:nvSpPr>
          <p:cNvPr id="115723" name="Rectangle 11"/>
          <p:cNvSpPr>
            <a:spLocks noChangeArrowheads="1"/>
          </p:cNvSpPr>
          <p:nvPr/>
        </p:nvSpPr>
        <p:spPr bwMode="auto">
          <a:xfrm>
            <a:off x="0" y="4149080"/>
            <a:ext cx="8713787" cy="2357438"/>
          </a:xfrm>
          <a:prstGeom prst="rect">
            <a:avLst/>
          </a:prstGeom>
          <a:noFill/>
          <a:ln w="9525">
            <a:noFill/>
            <a:miter lim="800000"/>
            <a:headEnd/>
            <a:tailEnd/>
          </a:ln>
        </p:spPr>
        <p:txBody>
          <a:bodyPr/>
          <a:lstStyle/>
          <a:p>
            <a:pPr marL="342900" indent="-342900" algn="l" rtl="0">
              <a:lnSpc>
                <a:spcPct val="80000"/>
              </a:lnSpc>
              <a:spcBef>
                <a:spcPct val="20000"/>
              </a:spcBef>
              <a:buSzPct val="80000"/>
              <a:buFont typeface="Arial" pitchFamily="34" charset="0"/>
              <a:buChar char="•"/>
            </a:pPr>
            <a:r>
              <a:rPr lang="en" sz="1800" b="1" i="0" u="none">
                <a:latin typeface="Tahoma" pitchFamily="34" charset="0"/>
                <a:ea typeface="Tahoma" pitchFamily="34" charset="0"/>
                <a:cs typeface="Tahoma" pitchFamily="34" charset="0"/>
              </a:rPr>
              <a:t>Restore:</a:t>
            </a:r>
            <a:r>
              <a:rPr lang="en" sz="1800" b="0" i="0" u="none">
                <a:latin typeface="Tahoma" pitchFamily="34" charset="0"/>
                <a:ea typeface="Tahoma" pitchFamily="34" charset="0"/>
                <a:cs typeface="Tahoma" pitchFamily="34" charset="0"/>
              </a:rPr>
              <a:t> Restore files you deleted by mistake, and restore them to their original locations. </a:t>
            </a:r>
          </a:p>
          <a:p>
            <a:pPr marL="342900" indent="-342900" algn="l" rtl="0">
              <a:lnSpc>
                <a:spcPct val="80000"/>
              </a:lnSpc>
              <a:spcBef>
                <a:spcPct val="20000"/>
              </a:spcBef>
              <a:buSzPct val="80000"/>
              <a:buFont typeface="Arial" pitchFamily="34" charset="0"/>
              <a:buChar char="•"/>
            </a:pPr>
            <a:endParaRPr lang="en" sz="1800" dirty="0">
              <a:latin typeface="Tahoma" pitchFamily="34" charset="0"/>
              <a:ea typeface="Tahoma" pitchFamily="34" charset="0"/>
              <a:cs typeface="Tahoma" pitchFamily="34" charset="0"/>
            </a:endParaRPr>
          </a:p>
          <a:p>
            <a:pPr marL="342900" indent="-342900" algn="l" rtl="0">
              <a:lnSpc>
                <a:spcPct val="80000"/>
              </a:lnSpc>
              <a:spcBef>
                <a:spcPct val="20000"/>
              </a:spcBef>
              <a:buSzPct val="80000"/>
              <a:buFont typeface="Arial" pitchFamily="34" charset="0"/>
              <a:buChar char="•"/>
            </a:pPr>
            <a:r>
              <a:rPr lang="en" sz="1800" b="1" i="0" u="none">
                <a:latin typeface="Tahoma" pitchFamily="34" charset="0"/>
                <a:ea typeface="Tahoma" pitchFamily="34" charset="0"/>
                <a:cs typeface="Tahoma" pitchFamily="34" charset="0"/>
              </a:rPr>
              <a:t>Cut:</a:t>
            </a:r>
            <a:r>
              <a:rPr lang="en" sz="1800" b="0" i="0" u="none">
                <a:latin typeface="Tahoma" pitchFamily="34" charset="0"/>
                <a:ea typeface="Tahoma" pitchFamily="34" charset="0"/>
                <a:cs typeface="Tahoma" pitchFamily="34" charset="0"/>
              </a:rPr>
              <a:t> Cut the file from the Recycle Bin and paste it anywhere. </a:t>
            </a:r>
          </a:p>
          <a:p>
            <a:pPr marL="342900" indent="-342900" algn="l" rtl="0">
              <a:lnSpc>
                <a:spcPct val="80000"/>
              </a:lnSpc>
              <a:spcBef>
                <a:spcPct val="20000"/>
              </a:spcBef>
              <a:buSzPct val="80000"/>
              <a:buFont typeface="Arial" pitchFamily="34" charset="0"/>
              <a:buChar char="•"/>
            </a:pPr>
            <a:endParaRPr lang="en" sz="1800" dirty="0">
              <a:latin typeface="Tahoma" pitchFamily="34" charset="0"/>
              <a:ea typeface="Tahoma" pitchFamily="34" charset="0"/>
              <a:cs typeface="Tahoma" pitchFamily="34" charset="0"/>
            </a:endParaRPr>
          </a:p>
          <a:p>
            <a:pPr marL="342900" indent="-342900" algn="l" rtl="0">
              <a:lnSpc>
                <a:spcPct val="80000"/>
              </a:lnSpc>
              <a:spcBef>
                <a:spcPct val="20000"/>
              </a:spcBef>
              <a:buSzPct val="80000"/>
              <a:buFont typeface="Arial" pitchFamily="34" charset="0"/>
              <a:buChar char="•"/>
            </a:pPr>
            <a:r>
              <a:rPr lang="en" sz="1800" b="1" i="0" u="none">
                <a:latin typeface="Tahoma" pitchFamily="34" charset="0"/>
                <a:ea typeface="Tahoma" pitchFamily="34" charset="0"/>
                <a:cs typeface="Tahoma" pitchFamily="34" charset="0"/>
              </a:rPr>
              <a:t>Delete:</a:t>
            </a:r>
            <a:r>
              <a:rPr lang="en" sz="1800" b="0" i="0" u="none">
                <a:latin typeface="Tahoma" pitchFamily="34" charset="0"/>
                <a:ea typeface="Tahoma" pitchFamily="34" charset="0"/>
                <a:cs typeface="Tahoma" pitchFamily="34" charset="0"/>
              </a:rPr>
              <a:t> Delete the file permanently from the Recycle Bin. After that it will not be possible to recover the file.</a:t>
            </a:r>
          </a:p>
          <a:p>
            <a:pPr marL="342900" indent="-342900" algn="l" rtl="0">
              <a:lnSpc>
                <a:spcPct val="80000"/>
              </a:lnSpc>
              <a:spcBef>
                <a:spcPct val="20000"/>
              </a:spcBef>
              <a:buSzPct val="80000"/>
              <a:buFont typeface="Arial" pitchFamily="34" charset="0"/>
              <a:buChar char="•"/>
            </a:pPr>
            <a:endParaRPr lang="en" sz="1800" dirty="0">
              <a:latin typeface="Tahoma" pitchFamily="34" charset="0"/>
              <a:ea typeface="Tahoma" pitchFamily="34" charset="0"/>
              <a:cs typeface="Tahoma" pitchFamily="34" charset="0"/>
            </a:endParaRPr>
          </a:p>
          <a:p>
            <a:pPr marL="342900" indent="-342900" algn="l" rtl="0">
              <a:lnSpc>
                <a:spcPct val="80000"/>
              </a:lnSpc>
              <a:spcBef>
                <a:spcPct val="20000"/>
              </a:spcBef>
              <a:buSzPct val="80000"/>
              <a:buFont typeface="Arial" pitchFamily="34" charset="0"/>
              <a:buChar char="•"/>
            </a:pPr>
            <a:r>
              <a:rPr lang="en" sz="1800" b="1" i="0" u="none">
                <a:latin typeface="Tahoma" pitchFamily="34" charset="0"/>
                <a:ea typeface="Tahoma" pitchFamily="34" charset="0"/>
                <a:cs typeface="Tahoma" pitchFamily="34" charset="0"/>
              </a:rPr>
              <a:t>Properties</a:t>
            </a:r>
            <a:r>
              <a:rPr lang="en" sz="1800" b="0" i="0" u="none">
                <a:latin typeface="Tahoma" pitchFamily="34" charset="0"/>
                <a:ea typeface="Tahoma" pitchFamily="34" charset="0"/>
                <a:cs typeface="Tahoma" pitchFamily="34" charset="0"/>
              </a:rPr>
              <a:t>: Explore the file’s properties, such as size and location (before the file was put in the Recycle Bin).  </a:t>
            </a:r>
          </a:p>
        </p:txBody>
      </p:sp>
      <p:cxnSp>
        <p:nvCxnSpPr>
          <p:cNvPr id="10" name="Straight Arrow Connector 9"/>
          <p:cNvCxnSpPr>
            <a:cxnSpLocks noChangeShapeType="1"/>
          </p:cNvCxnSpPr>
          <p:nvPr/>
        </p:nvCxnSpPr>
        <p:spPr bwMode="auto">
          <a:xfrm flipH="1">
            <a:off x="4716016" y="2204864"/>
            <a:ext cx="357187" cy="0"/>
          </a:xfrm>
          <a:prstGeom prst="straightConnector1">
            <a:avLst/>
          </a:prstGeom>
          <a:noFill/>
          <a:ln w="25400" algn="ctr">
            <a:solidFill>
              <a:schemeClr val="accent1"/>
            </a:solidFill>
            <a:round/>
            <a:headEnd/>
            <a:tailEnd type="stealth" w="med" len="med"/>
          </a:ln>
        </p:spPr>
      </p:cxnSp>
      <p:cxnSp>
        <p:nvCxnSpPr>
          <p:cNvPr id="18" name="Straight Arrow Connector 17"/>
          <p:cNvCxnSpPr>
            <a:cxnSpLocks noChangeShapeType="1"/>
          </p:cNvCxnSpPr>
          <p:nvPr/>
        </p:nvCxnSpPr>
        <p:spPr bwMode="auto">
          <a:xfrm flipH="1">
            <a:off x="4744954" y="2564904"/>
            <a:ext cx="357188" cy="0"/>
          </a:xfrm>
          <a:prstGeom prst="straightConnector1">
            <a:avLst/>
          </a:prstGeom>
          <a:noFill/>
          <a:ln w="25400" algn="ctr">
            <a:solidFill>
              <a:schemeClr val="accent1"/>
            </a:solidFill>
            <a:round/>
            <a:headEnd/>
            <a:tailEnd type="stealth" w="med" len="med"/>
          </a:ln>
        </p:spPr>
      </p:cxnSp>
      <p:cxnSp>
        <p:nvCxnSpPr>
          <p:cNvPr id="19" name="Straight Arrow Connector 18"/>
          <p:cNvCxnSpPr>
            <a:cxnSpLocks noChangeShapeType="1"/>
          </p:cNvCxnSpPr>
          <p:nvPr/>
        </p:nvCxnSpPr>
        <p:spPr bwMode="auto">
          <a:xfrm flipH="1">
            <a:off x="4716015" y="2276872"/>
            <a:ext cx="357188" cy="0"/>
          </a:xfrm>
          <a:prstGeom prst="straightConnector1">
            <a:avLst/>
          </a:prstGeom>
          <a:noFill/>
          <a:ln w="25400" algn="ctr">
            <a:solidFill>
              <a:schemeClr val="accent1"/>
            </a:solidFill>
            <a:round/>
            <a:headEnd/>
            <a:tailEnd type="stealth" w="med" len="med"/>
          </a:ln>
        </p:spPr>
      </p:cxnSp>
      <p:cxnSp>
        <p:nvCxnSpPr>
          <p:cNvPr id="20" name="Straight Arrow Connector 19"/>
          <p:cNvCxnSpPr>
            <a:cxnSpLocks noChangeShapeType="1"/>
          </p:cNvCxnSpPr>
          <p:nvPr/>
        </p:nvCxnSpPr>
        <p:spPr bwMode="auto">
          <a:xfrm flipH="1">
            <a:off x="4716016" y="2420888"/>
            <a:ext cx="357188" cy="0"/>
          </a:xfrm>
          <a:prstGeom prst="straightConnector1">
            <a:avLst/>
          </a:prstGeom>
          <a:noFill/>
          <a:ln w="25400" algn="ctr">
            <a:solidFill>
              <a:schemeClr val="accent1"/>
            </a:solidFill>
            <a:round/>
            <a:headEnd/>
            <a:tailEnd type="stealth" w="med" len="med"/>
          </a:ln>
        </p:spPr>
      </p:cxnSp>
    </p:spTree>
    <p:extLst>
      <p:ext uri="{BB962C8B-B14F-4D97-AF65-F5344CB8AC3E}">
        <p14:creationId xmlns:p14="http://schemas.microsoft.com/office/powerpoint/2010/main" val="53803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23">
                                            <p:txEl>
                                              <p:pRg st="0" end="0"/>
                                            </p:txEl>
                                          </p:spTgt>
                                        </p:tgtEl>
                                        <p:attrNameLst>
                                          <p:attrName>style.visibility</p:attrName>
                                        </p:attrNameLst>
                                      </p:cBhvr>
                                      <p:to>
                                        <p:strVal val="visible"/>
                                      </p:to>
                                    </p:set>
                                    <p:anim calcmode="lin" valueType="num">
                                      <p:cBhvr additive="base">
                                        <p:cTn id="12" dur="500" fill="hold"/>
                                        <p:tgtEl>
                                          <p:spTgt spid="115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5723">
                                            <p:txEl>
                                              <p:pRg st="2" end="2"/>
                                            </p:txEl>
                                          </p:spTgt>
                                        </p:tgtEl>
                                        <p:attrNameLst>
                                          <p:attrName>style.visibility</p:attrName>
                                        </p:attrNameLst>
                                      </p:cBhvr>
                                      <p:to>
                                        <p:strVal val="visible"/>
                                      </p:to>
                                    </p:set>
                                    <p:anim calcmode="lin" valueType="num">
                                      <p:cBhvr additive="base">
                                        <p:cTn id="23" dur="500" fill="hold"/>
                                        <p:tgtEl>
                                          <p:spTgt spid="1157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5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5723">
                                            <p:txEl>
                                              <p:pRg st="4" end="4"/>
                                            </p:txEl>
                                          </p:spTgt>
                                        </p:tgtEl>
                                        <p:attrNameLst>
                                          <p:attrName>style.visibility</p:attrName>
                                        </p:attrNameLst>
                                      </p:cBhvr>
                                      <p:to>
                                        <p:strVal val="visible"/>
                                      </p:to>
                                    </p:set>
                                    <p:anim calcmode="lin" valueType="num">
                                      <p:cBhvr additive="base">
                                        <p:cTn id="35" dur="500" fill="hold"/>
                                        <p:tgtEl>
                                          <p:spTgt spid="11572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5723">
                                            <p:txEl>
                                              <p:pRg st="6" end="6"/>
                                            </p:txEl>
                                          </p:spTgt>
                                        </p:tgtEl>
                                        <p:attrNameLst>
                                          <p:attrName>style.visibility</p:attrName>
                                        </p:attrNameLst>
                                      </p:cBhvr>
                                      <p:to>
                                        <p:strVal val="visible"/>
                                      </p:to>
                                    </p:set>
                                    <p:anim calcmode="lin" valueType="num">
                                      <p:cBhvr additive="base">
                                        <p:cTn id="47" dur="500" fill="hold"/>
                                        <p:tgtEl>
                                          <p:spTgt spid="1157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5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idx="4294967295"/>
          </p:nvPr>
        </p:nvSpPr>
        <p:spPr>
          <a:xfrm>
            <a:off x="539552" y="0"/>
            <a:ext cx="7313612" cy="1143000"/>
          </a:xfrm>
        </p:spPr>
        <p:txBody>
          <a:bodyPr anchor="ctr" anchorCtr="1">
            <a:normAutofit/>
          </a:bodyPr>
          <a:lstStyle/>
          <a:p>
            <a:pPr rtl="0" eaLnBrk="1" hangingPunct="1">
              <a:defRPr/>
            </a:pPr>
            <a:r>
              <a:rPr lang="en" b="0" i="0" u="none">
                <a:solidFill>
                  <a:schemeClr val="accent1"/>
                </a:solidFill>
                <a:latin typeface="Tahoma" pitchFamily="34" charset="0"/>
                <a:ea typeface="Tahoma" pitchFamily="34" charset="0"/>
                <a:cs typeface="Tahoma" pitchFamily="34" charset="0"/>
              </a:rPr>
              <a:t>The mouse</a:t>
            </a:r>
          </a:p>
        </p:txBody>
      </p:sp>
      <p:sp>
        <p:nvSpPr>
          <p:cNvPr id="13322" name="Rectangle 10"/>
          <p:cNvSpPr>
            <a:spLocks noGrp="1" noChangeArrowheads="1"/>
          </p:cNvSpPr>
          <p:nvPr>
            <p:ph type="body" sz="half" idx="4294967295"/>
          </p:nvPr>
        </p:nvSpPr>
        <p:spPr>
          <a:xfrm>
            <a:off x="4499992" y="1268760"/>
            <a:ext cx="4464050" cy="5300662"/>
          </a:xfrm>
        </p:spPr>
        <p:txBody>
          <a:bodyPr>
            <a:normAutofit fontScale="85000" lnSpcReduction="10000"/>
          </a:bodyPr>
          <a:lstStyle/>
          <a:p>
            <a:pPr algn="l" rtl="0" eaLnBrk="1" hangingPunct="1">
              <a:lnSpc>
                <a:spcPct val="110000"/>
              </a:lnSpc>
              <a:defRPr/>
            </a:pPr>
            <a:r>
              <a:rPr lang="en" sz="2400" b="0" i="0" u="none" dirty="0">
                <a:latin typeface="Tahoma" pitchFamily="34" charset="0"/>
                <a:ea typeface="Tahoma" pitchFamily="34" charset="0"/>
                <a:cs typeface="Tahoma" pitchFamily="34" charset="0"/>
              </a:rPr>
              <a:t>You can use the mouse to work with the objects you see on the screen. You can launch programs. You can also move, copy and delete files by pointing and clicking with the mouse. </a:t>
            </a:r>
          </a:p>
          <a:p>
            <a:pPr algn="l" rtl="0" eaLnBrk="1" hangingPunct="1">
              <a:lnSpc>
                <a:spcPct val="110000"/>
              </a:lnSpc>
              <a:defRPr/>
            </a:pPr>
            <a:endParaRPr lang="en" sz="2400" dirty="0">
              <a:latin typeface="Tahoma" pitchFamily="34" charset="0"/>
              <a:ea typeface="Tahoma" pitchFamily="34" charset="0"/>
              <a:cs typeface="Tahoma" pitchFamily="34" charset="0"/>
            </a:endParaRPr>
          </a:p>
          <a:p>
            <a:pPr algn="l" rtl="0" eaLnBrk="1" hangingPunct="1">
              <a:lnSpc>
                <a:spcPct val="110000"/>
              </a:lnSpc>
              <a:defRPr/>
            </a:pPr>
            <a:r>
              <a:rPr lang="en" sz="2400" b="0" i="0" u="none" dirty="0">
                <a:latin typeface="Tahoma" pitchFamily="34" charset="0"/>
                <a:ea typeface="Tahoma" pitchFamily="34" charset="0"/>
                <a:cs typeface="Tahoma" pitchFamily="34" charset="0"/>
              </a:rPr>
              <a:t>The mouse has a </a:t>
            </a:r>
            <a:r>
              <a:rPr lang="en" sz="2400" b="1" i="0" u="none" dirty="0">
                <a:latin typeface="Tahoma" pitchFamily="34" charset="0"/>
                <a:ea typeface="Tahoma" pitchFamily="34" charset="0"/>
                <a:cs typeface="Tahoma" pitchFamily="34" charset="0"/>
              </a:rPr>
              <a:t>left button</a:t>
            </a:r>
            <a:r>
              <a:rPr lang="en" sz="2400" b="0" i="0" u="none" dirty="0">
                <a:latin typeface="Tahoma" pitchFamily="34" charset="0"/>
                <a:ea typeface="Tahoma" pitchFamily="34" charset="0"/>
                <a:cs typeface="Tahoma" pitchFamily="34" charset="0"/>
              </a:rPr>
              <a:t> and a </a:t>
            </a:r>
            <a:r>
              <a:rPr lang="en" sz="2400" b="1" i="0" u="none" dirty="0">
                <a:latin typeface="Tahoma" pitchFamily="34" charset="0"/>
                <a:ea typeface="Tahoma" pitchFamily="34" charset="0"/>
                <a:cs typeface="Tahoma" pitchFamily="34" charset="0"/>
              </a:rPr>
              <a:t>right button</a:t>
            </a:r>
            <a:r>
              <a:rPr lang="en" sz="2400" b="0" i="0" u="none" dirty="0">
                <a:latin typeface="Tahoma" pitchFamily="34" charset="0"/>
                <a:ea typeface="Tahoma" pitchFamily="34" charset="0"/>
                <a:cs typeface="Tahoma" pitchFamily="34" charset="0"/>
              </a:rPr>
              <a:t>. In the middle of the mouse is a </a:t>
            </a:r>
            <a:r>
              <a:rPr lang="en" sz="2400" b="1" i="0" u="none" dirty="0">
                <a:latin typeface="Tahoma" pitchFamily="34" charset="0"/>
                <a:ea typeface="Tahoma" pitchFamily="34" charset="0"/>
                <a:cs typeface="Tahoma" pitchFamily="34" charset="0"/>
              </a:rPr>
              <a:t>scroll wheel</a:t>
            </a:r>
            <a:r>
              <a:rPr lang="en" sz="2400" b="0" i="0" u="none" dirty="0">
                <a:latin typeface="Tahoma" pitchFamily="34" charset="0"/>
                <a:ea typeface="Tahoma" pitchFamily="34" charset="0"/>
                <a:cs typeface="Tahoma" pitchFamily="34" charset="0"/>
              </a:rPr>
              <a:t>.</a:t>
            </a:r>
          </a:p>
          <a:p>
            <a:pPr algn="l" rtl="0" eaLnBrk="1" hangingPunct="1">
              <a:lnSpc>
                <a:spcPct val="110000"/>
              </a:lnSpc>
              <a:defRPr/>
            </a:pPr>
            <a:endParaRPr lang="en" sz="2400" dirty="0">
              <a:latin typeface="Tahoma" pitchFamily="34" charset="0"/>
              <a:ea typeface="Tahoma" pitchFamily="34" charset="0"/>
              <a:cs typeface="Tahoma" pitchFamily="34" charset="0"/>
            </a:endParaRPr>
          </a:p>
          <a:p>
            <a:pPr algn="l" rtl="0" eaLnBrk="1" hangingPunct="1">
              <a:lnSpc>
                <a:spcPct val="110000"/>
              </a:lnSpc>
              <a:defRPr/>
            </a:pPr>
            <a:r>
              <a:rPr lang="en" sz="2400" b="0" i="0" u="none" dirty="0">
                <a:latin typeface="Tahoma" pitchFamily="34" charset="0"/>
                <a:ea typeface="Tahoma" pitchFamily="34" charset="0"/>
                <a:cs typeface="Tahoma" pitchFamily="34" charset="0"/>
              </a:rPr>
              <a:t>You can change the mouse settings. For example, you can adjust the double-click speed and change the appearance of the mouse pointer.</a:t>
            </a:r>
          </a:p>
          <a:p>
            <a:pPr algn="l" rtl="0" eaLnBrk="1" hangingPunct="1">
              <a:lnSpc>
                <a:spcPct val="80000"/>
              </a:lnSpc>
              <a:defRPr/>
            </a:pPr>
            <a:endParaRPr lang="en" sz="2000" dirty="0">
              <a:latin typeface="Tahoma" pitchFamily="34" charset="0"/>
              <a:ea typeface="Tahoma" pitchFamily="34" charset="0"/>
              <a:cs typeface="Tahoma" pitchFamily="34" charset="0"/>
            </a:endParaRPr>
          </a:p>
          <a:p>
            <a:pPr algn="l" rtl="0" eaLnBrk="1" hangingPunct="1">
              <a:lnSpc>
                <a:spcPct val="80000"/>
              </a:lnSpc>
              <a:defRPr/>
            </a:pPr>
            <a:endParaRPr lang="en" sz="2000" dirty="0">
              <a:latin typeface="Tahoma" pitchFamily="34" charset="0"/>
              <a:ea typeface="Tahoma" pitchFamily="34" charset="0"/>
              <a:cs typeface="Tahoma" pitchFamily="34" charset="0"/>
            </a:endParaRPr>
          </a:p>
        </p:txBody>
      </p:sp>
      <p:pic>
        <p:nvPicPr>
          <p:cNvPr id="13326" name="Picture 71"/>
          <p:cNvPicPr>
            <a:picLocks noGrp="1" noChangeAspect="1" noChangeArrowheads="1"/>
          </p:cNvPicPr>
          <p:nvPr>
            <p:ph sz="half" idx="4294967295"/>
          </p:nvPr>
        </p:nvPicPr>
        <p:blipFill>
          <a:blip r:embed="rId2" cstate="print"/>
          <a:srcRect/>
          <a:stretch>
            <a:fillRect/>
          </a:stretch>
        </p:blipFill>
        <p:spPr>
          <a:xfrm>
            <a:off x="504056" y="2403475"/>
            <a:ext cx="3273425" cy="2957513"/>
          </a:xfrm>
          <a:solidFill>
            <a:schemeClr val="tx2"/>
          </a:solidFill>
          <a:ln>
            <a:solidFill>
              <a:srgbClr val="00B050"/>
            </a:solidFill>
          </a:ln>
        </p:spPr>
      </p:pic>
      <p:sp>
        <p:nvSpPr>
          <p:cNvPr id="6150" name="AutoShape 6"/>
          <p:cNvSpPr>
            <a:spLocks noChangeArrowheads="1"/>
          </p:cNvSpPr>
          <p:nvPr/>
        </p:nvSpPr>
        <p:spPr bwMode="auto">
          <a:xfrm>
            <a:off x="1835696" y="3501008"/>
            <a:ext cx="1368425" cy="647700"/>
          </a:xfrm>
          <a:prstGeom prst="wedgeEllipseCallout">
            <a:avLst>
              <a:gd name="adj1" fmla="val -84752"/>
              <a:gd name="adj2" fmla="val -124276"/>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Right button</a:t>
            </a:r>
            <a:endParaRPr lang="en" sz="1200" b="1" dirty="0">
              <a:latin typeface="Tahoma" pitchFamily="34" charset="0"/>
              <a:ea typeface="Tahoma" pitchFamily="34" charset="0"/>
              <a:cs typeface="Tahoma" pitchFamily="34" charset="0"/>
            </a:endParaRPr>
          </a:p>
        </p:txBody>
      </p:sp>
      <p:sp>
        <p:nvSpPr>
          <p:cNvPr id="6151" name="AutoShape 7"/>
          <p:cNvSpPr>
            <a:spLocks noChangeArrowheads="1"/>
          </p:cNvSpPr>
          <p:nvPr/>
        </p:nvSpPr>
        <p:spPr bwMode="auto">
          <a:xfrm>
            <a:off x="2483768" y="1556792"/>
            <a:ext cx="1370013" cy="647700"/>
          </a:xfrm>
          <a:prstGeom prst="wedgeEllipseCallout">
            <a:avLst>
              <a:gd name="adj1" fmla="val -57257"/>
              <a:gd name="adj2" fmla="val 170930"/>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Left button</a:t>
            </a:r>
            <a:endParaRPr lang="en" sz="1400" b="1" dirty="0">
              <a:latin typeface="Tahoma" pitchFamily="34" charset="0"/>
              <a:ea typeface="Tahoma" pitchFamily="34" charset="0"/>
              <a:cs typeface="Tahoma" pitchFamily="34" charset="0"/>
            </a:endParaRPr>
          </a:p>
        </p:txBody>
      </p:sp>
      <p:sp>
        <p:nvSpPr>
          <p:cNvPr id="6152" name="AutoShape 8"/>
          <p:cNvSpPr>
            <a:spLocks noChangeArrowheads="1"/>
          </p:cNvSpPr>
          <p:nvPr/>
        </p:nvSpPr>
        <p:spPr bwMode="auto">
          <a:xfrm>
            <a:off x="1187624" y="1772816"/>
            <a:ext cx="1152525" cy="647700"/>
          </a:xfrm>
          <a:prstGeom prst="wedgeEllipseCallout">
            <a:avLst>
              <a:gd name="adj1" fmla="val -23944"/>
              <a:gd name="adj2" fmla="val 11014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Scroll wheel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Effect transition="in" filter="box(in)">
                                      <p:cBhvr>
                                        <p:cTn id="13" dur="500"/>
                                        <p:tgtEl>
                                          <p:spTgt spid="13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322">
                                            <p:txEl>
                                              <p:pRg st="2" end="2"/>
                                            </p:txEl>
                                          </p:spTgt>
                                        </p:tgtEl>
                                        <p:attrNameLst>
                                          <p:attrName>style.visibility</p:attrName>
                                        </p:attrNameLst>
                                      </p:cBhvr>
                                      <p:to>
                                        <p:strVal val="visible"/>
                                      </p:to>
                                    </p:set>
                                    <p:animEffect transition="in" filter="box(in)">
                                      <p:cBhvr>
                                        <p:cTn id="18" dur="500"/>
                                        <p:tgtEl>
                                          <p:spTgt spid="133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322">
                                            <p:txEl>
                                              <p:pRg st="4" end="4"/>
                                            </p:txEl>
                                          </p:spTgt>
                                        </p:tgtEl>
                                        <p:attrNameLst>
                                          <p:attrName>style.visibility</p:attrName>
                                        </p:attrNameLst>
                                      </p:cBhvr>
                                      <p:to>
                                        <p:strVal val="visible"/>
                                      </p:to>
                                    </p:set>
                                    <p:animEffect transition="in" filter="box(in)">
                                      <p:cBhvr>
                                        <p:cTn id="23" dur="500"/>
                                        <p:tgtEl>
                                          <p:spTgt spid="133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500" fill="hold"/>
                                        <p:tgtEl>
                                          <p:spTgt spid="6150"/>
                                        </p:tgtEl>
                                        <p:attrNameLst>
                                          <p:attrName>ppt_x</p:attrName>
                                        </p:attrNameLst>
                                      </p:cBhvr>
                                      <p:tavLst>
                                        <p:tav tm="0">
                                          <p:val>
                                            <p:strVal val="#ppt_x"/>
                                          </p:val>
                                        </p:tav>
                                        <p:tav tm="100000">
                                          <p:val>
                                            <p:strVal val="#ppt_x"/>
                                          </p:val>
                                        </p:tav>
                                      </p:tavLst>
                                    </p:anim>
                                    <p:anim calcmode="lin" valueType="num">
                                      <p:cBhvr additive="base">
                                        <p:cTn id="2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additive="base">
                                        <p:cTn id="34" dur="500" fill="hold"/>
                                        <p:tgtEl>
                                          <p:spTgt spid="6151"/>
                                        </p:tgtEl>
                                        <p:attrNameLst>
                                          <p:attrName>ppt_x</p:attrName>
                                        </p:attrNameLst>
                                      </p:cBhvr>
                                      <p:tavLst>
                                        <p:tav tm="0">
                                          <p:val>
                                            <p:strVal val="#ppt_x"/>
                                          </p:val>
                                        </p:tav>
                                        <p:tav tm="100000">
                                          <p:val>
                                            <p:strVal val="#ppt_x"/>
                                          </p:val>
                                        </p:tav>
                                      </p:tavLst>
                                    </p:anim>
                                    <p:anim calcmode="lin" valueType="num">
                                      <p:cBhvr additive="base">
                                        <p:cTn id="35"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52"/>
                                        </p:tgtEl>
                                        <p:attrNameLst>
                                          <p:attrName>style.visibility</p:attrName>
                                        </p:attrNameLst>
                                      </p:cBhvr>
                                      <p:to>
                                        <p:strVal val="visible"/>
                                      </p:to>
                                    </p:set>
                                    <p:anim calcmode="lin" valueType="num">
                                      <p:cBhvr additive="base">
                                        <p:cTn id="40" dur="500" fill="hold"/>
                                        <p:tgtEl>
                                          <p:spTgt spid="6152"/>
                                        </p:tgtEl>
                                        <p:attrNameLst>
                                          <p:attrName>ppt_x</p:attrName>
                                        </p:attrNameLst>
                                      </p:cBhvr>
                                      <p:tavLst>
                                        <p:tav tm="0">
                                          <p:val>
                                            <p:strVal val="#ppt_x"/>
                                          </p:val>
                                        </p:tav>
                                        <p:tav tm="100000">
                                          <p:val>
                                            <p:strVal val="#ppt_x"/>
                                          </p:val>
                                        </p:tav>
                                      </p:tavLst>
                                    </p:anim>
                                    <p:anim calcmode="lin" valueType="num">
                                      <p:cBhvr additive="base">
                                        <p:cTn id="4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6150" grpId="0" animBg="1"/>
      <p:bldP spid="6151" grpId="0" animBg="1"/>
      <p:bldP spid="6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idx="4294967295"/>
          </p:nvPr>
        </p:nvSpPr>
        <p:spPr>
          <a:xfrm>
            <a:off x="0" y="115888"/>
            <a:ext cx="9144000" cy="504825"/>
          </a:xfrm>
        </p:spPr>
        <p:txBody>
          <a:bodyPr anchor="ctr" anchorCtr="1">
            <a:normAutofit fontScale="90000"/>
          </a:bodyPr>
          <a:lstStyle/>
          <a:p>
            <a:pPr rtl="0" eaLnBrk="1" hangingPunct="1">
              <a:defRPr/>
            </a:pPr>
            <a:r>
              <a:rPr lang="en" b="0" i="0" u="none">
                <a:solidFill>
                  <a:schemeClr val="accent1"/>
                </a:solidFill>
                <a:latin typeface="Tahoma" pitchFamily="34" charset="0"/>
                <a:ea typeface="Tahoma" pitchFamily="34" charset="0"/>
                <a:cs typeface="Tahoma" pitchFamily="34" charset="0"/>
              </a:rPr>
              <a:t>Windows</a:t>
            </a:r>
          </a:p>
        </p:txBody>
      </p:sp>
      <p:sp>
        <p:nvSpPr>
          <p:cNvPr id="123909" name="Rectangle 5"/>
          <p:cNvSpPr>
            <a:spLocks noGrp="1" noChangeArrowheads="1"/>
          </p:cNvSpPr>
          <p:nvPr>
            <p:ph type="body" sz="half" idx="4294967295"/>
          </p:nvPr>
        </p:nvSpPr>
        <p:spPr>
          <a:xfrm>
            <a:off x="395536" y="692696"/>
            <a:ext cx="8316416" cy="2592413"/>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l" rtl="0" eaLnBrk="1" hangingPunct="1">
              <a:buClr>
                <a:schemeClr val="tx1"/>
              </a:buClr>
              <a:buSzPct val="80000"/>
              <a:defRPr/>
            </a:pPr>
            <a:r>
              <a:rPr lang="en" sz="1400" b="0" i="0" u="none" kern="1200">
                <a:solidFill>
                  <a:schemeClr val="tx1"/>
                </a:solidFill>
                <a:latin typeface="Tahoma" pitchFamily="34" charset="0"/>
                <a:ea typeface="Tahoma" pitchFamily="34" charset="0"/>
                <a:cs typeface="Tahoma" pitchFamily="34" charset="0"/>
              </a:rPr>
              <a:t>When you open the program, file or folder, the contents display in a box referred to as a window. </a:t>
            </a:r>
            <a:br>
              <a:rPr lang="en" sz="1400" kern="1200" dirty="0">
                <a:solidFill>
                  <a:schemeClr val="tx1"/>
                </a:solidFill>
                <a:latin typeface="Tahoma" pitchFamily="34" charset="0"/>
                <a:ea typeface="Tahoma" pitchFamily="34" charset="0"/>
                <a:cs typeface="Tahoma" pitchFamily="34" charset="0"/>
              </a:rPr>
            </a:br>
            <a:r>
              <a:rPr lang="en" sz="1400" b="0" i="0" u="none" kern="1200">
                <a:solidFill>
                  <a:schemeClr val="tx1"/>
                </a:solidFill>
                <a:latin typeface="Tahoma" pitchFamily="34" charset="0"/>
                <a:ea typeface="Tahoma" pitchFamily="34" charset="0"/>
                <a:cs typeface="Tahoma" pitchFamily="34" charset="0"/>
              </a:rPr>
              <a:t>All windows have the following elements:</a:t>
            </a:r>
          </a:p>
          <a:p>
            <a:pPr algn="l" rtl="0" eaLnBrk="1" hangingPunct="1">
              <a:buClr>
                <a:schemeClr val="tx1"/>
              </a:buClr>
              <a:buSzPct val="80000"/>
              <a:defRPr/>
            </a:pPr>
            <a:r>
              <a:rPr lang="en" sz="1400" b="1" i="0" u="none" kern="1200">
                <a:solidFill>
                  <a:schemeClr val="tx1"/>
                </a:solidFill>
                <a:latin typeface="Tahoma" pitchFamily="34" charset="0"/>
                <a:ea typeface="Tahoma" pitchFamily="34" charset="0"/>
                <a:cs typeface="Tahoma" pitchFamily="34" charset="0"/>
              </a:rPr>
              <a:t>Name field:</a:t>
            </a:r>
            <a:r>
              <a:rPr lang="en" sz="1400" b="0" i="0" u="none" kern="1200">
                <a:solidFill>
                  <a:schemeClr val="tx1"/>
                </a:solidFill>
                <a:latin typeface="Tahoma" pitchFamily="34" charset="0"/>
                <a:ea typeface="Tahoma" pitchFamily="34" charset="0"/>
                <a:cs typeface="Tahoma" pitchFamily="34" charset="0"/>
              </a:rPr>
              <a:t> The upper blue bar shows the window’s name in the left-hand corner.</a:t>
            </a:r>
            <a:br>
              <a:rPr lang="en" sz="1400" kern="1200" dirty="0">
                <a:solidFill>
                  <a:schemeClr val="tx1"/>
                </a:solidFill>
                <a:latin typeface="Tahoma" pitchFamily="34" charset="0"/>
                <a:ea typeface="Tahoma" pitchFamily="34" charset="0"/>
                <a:cs typeface="Tahoma" pitchFamily="34" charset="0"/>
              </a:rPr>
            </a:br>
            <a:r>
              <a:rPr lang="en" sz="1400" b="0" i="0" u="none" kern="1200">
                <a:solidFill>
                  <a:schemeClr val="tx1"/>
                </a:solidFill>
                <a:latin typeface="Tahoma" pitchFamily="34" charset="0"/>
                <a:ea typeface="Tahoma" pitchFamily="34" charset="0"/>
                <a:cs typeface="Tahoma" pitchFamily="34" charset="0"/>
              </a:rPr>
              <a:t>At the far right of the bar are three buttons:</a:t>
            </a:r>
            <a:br>
              <a:rPr lang="en" sz="1400" kern="1200" dirty="0">
                <a:solidFill>
                  <a:schemeClr val="tx1"/>
                </a:solidFill>
                <a:latin typeface="Tahoma" pitchFamily="34" charset="0"/>
                <a:ea typeface="Tahoma" pitchFamily="34" charset="0"/>
                <a:cs typeface="Tahoma" pitchFamily="34" charset="0"/>
              </a:rPr>
            </a:br>
            <a:r>
              <a:rPr lang="en" sz="1400" b="0" i="1" u="none" kern="1200">
                <a:solidFill>
                  <a:schemeClr val="tx1"/>
                </a:solidFill>
                <a:latin typeface="Tahoma" pitchFamily="34" charset="0"/>
                <a:ea typeface="Tahoma" pitchFamily="34" charset="0"/>
                <a:cs typeface="Tahoma" pitchFamily="34" charset="0"/>
              </a:rPr>
              <a:t>Minimize:</a:t>
            </a:r>
            <a:r>
              <a:rPr lang="en" sz="1400" b="0" i="0" u="none" kern="1200">
                <a:solidFill>
                  <a:schemeClr val="tx1"/>
                </a:solidFill>
                <a:latin typeface="Tahoma" pitchFamily="34" charset="0"/>
                <a:ea typeface="Tahoma" pitchFamily="34" charset="0"/>
                <a:cs typeface="Tahoma" pitchFamily="34" charset="0"/>
              </a:rPr>
              <a:t> The window disappears from the Desktop and only appears as a button on the taskbar.</a:t>
            </a:r>
            <a:br>
              <a:rPr lang="en" sz="1400" kern="1200" dirty="0">
                <a:solidFill>
                  <a:schemeClr val="tx1"/>
                </a:solidFill>
                <a:latin typeface="Tahoma" pitchFamily="34" charset="0"/>
                <a:ea typeface="Tahoma" pitchFamily="34" charset="0"/>
                <a:cs typeface="Tahoma" pitchFamily="34" charset="0"/>
              </a:rPr>
            </a:br>
            <a:r>
              <a:rPr lang="en" sz="1400" b="0" i="1" u="none" kern="1200">
                <a:solidFill>
                  <a:schemeClr val="tx1"/>
                </a:solidFill>
                <a:latin typeface="Tahoma" pitchFamily="34" charset="0"/>
                <a:ea typeface="Tahoma" pitchFamily="34" charset="0"/>
                <a:cs typeface="Tahoma" pitchFamily="34" charset="0"/>
              </a:rPr>
              <a:t>Maximize</a:t>
            </a:r>
            <a:r>
              <a:rPr lang="en" sz="1400" b="0" i="0" u="none" kern="1200">
                <a:solidFill>
                  <a:schemeClr val="tx1"/>
                </a:solidFill>
                <a:latin typeface="Tahoma" pitchFamily="34" charset="0"/>
                <a:ea typeface="Tahoma" pitchFamily="34" charset="0"/>
                <a:cs typeface="Tahoma" pitchFamily="34" charset="0"/>
              </a:rPr>
              <a:t>: The window fills the entire screen. </a:t>
            </a:r>
            <a:r>
              <a:rPr lang="en" sz="1400" b="0" i="1" u="none" kern="1200">
                <a:solidFill>
                  <a:schemeClr val="tx1"/>
                </a:solidFill>
                <a:latin typeface="Tahoma" pitchFamily="34" charset="0"/>
                <a:ea typeface="Tahoma" pitchFamily="34" charset="0"/>
                <a:cs typeface="Tahoma" pitchFamily="34" charset="0"/>
              </a:rPr>
              <a:t>Restore</a:t>
            </a:r>
            <a:r>
              <a:rPr lang="en" sz="1400" b="0" i="0" u="none" kern="1200">
                <a:solidFill>
                  <a:schemeClr val="tx1"/>
                </a:solidFill>
                <a:latin typeface="Tahoma" pitchFamily="34" charset="0"/>
                <a:ea typeface="Tahoma" pitchFamily="34" charset="0"/>
                <a:cs typeface="Tahoma" pitchFamily="34" charset="0"/>
              </a:rPr>
              <a:t>: Resize the window by dragging the window border in or out.</a:t>
            </a:r>
            <a:br>
              <a:rPr lang="en" sz="1400" kern="1200" dirty="0">
                <a:solidFill>
                  <a:schemeClr val="tx1"/>
                </a:solidFill>
                <a:latin typeface="Tahoma" pitchFamily="34" charset="0"/>
                <a:ea typeface="Tahoma" pitchFamily="34" charset="0"/>
                <a:cs typeface="Tahoma" pitchFamily="34" charset="0"/>
              </a:rPr>
            </a:br>
            <a:r>
              <a:rPr lang="en" sz="1400" b="0" i="1" u="none" kern="1200">
                <a:solidFill>
                  <a:schemeClr val="tx1"/>
                </a:solidFill>
                <a:latin typeface="Tahoma" pitchFamily="34" charset="0"/>
                <a:ea typeface="Tahoma" pitchFamily="34" charset="0"/>
                <a:cs typeface="Tahoma" pitchFamily="34" charset="0"/>
              </a:rPr>
              <a:t>Close</a:t>
            </a:r>
            <a:r>
              <a:rPr lang="en" sz="1400" b="0" i="0" u="none" kern="1200">
                <a:solidFill>
                  <a:schemeClr val="tx1"/>
                </a:solidFill>
                <a:latin typeface="Tahoma" pitchFamily="34" charset="0"/>
                <a:ea typeface="Tahoma" pitchFamily="34" charset="0"/>
                <a:cs typeface="Tahoma" pitchFamily="34" charset="0"/>
              </a:rPr>
              <a:t>: The window disappears from both the Desktop and taskbar.</a:t>
            </a:r>
          </a:p>
          <a:p>
            <a:pPr algn="l" rtl="0" eaLnBrk="1" hangingPunct="1">
              <a:buClr>
                <a:schemeClr val="tx1"/>
              </a:buClr>
              <a:buSzPct val="80000"/>
              <a:defRPr/>
            </a:pPr>
            <a:r>
              <a:rPr lang="en" sz="1400" b="1" i="0" u="none" kern="1200">
                <a:solidFill>
                  <a:schemeClr val="tx1"/>
                </a:solidFill>
                <a:latin typeface="Tahoma" pitchFamily="34" charset="0"/>
                <a:ea typeface="Tahoma" pitchFamily="34" charset="0"/>
                <a:cs typeface="Tahoma" pitchFamily="34" charset="0"/>
              </a:rPr>
              <a:t>Menu bar</a:t>
            </a:r>
            <a:r>
              <a:rPr lang="en" sz="1400" b="0" i="0" u="none" kern="1200">
                <a:solidFill>
                  <a:schemeClr val="tx1"/>
                </a:solidFill>
                <a:latin typeface="Tahoma" pitchFamily="34" charset="0"/>
                <a:ea typeface="Tahoma" pitchFamily="34" charset="0"/>
                <a:cs typeface="Tahoma" pitchFamily="34" charset="0"/>
              </a:rPr>
              <a:t>: Contains items that you can click on and then perform operations with in a program.</a:t>
            </a:r>
          </a:p>
          <a:p>
            <a:pPr algn="l" rtl="0" eaLnBrk="1" hangingPunct="1">
              <a:buClr>
                <a:schemeClr val="tx1"/>
              </a:buClr>
              <a:buSzPct val="80000"/>
              <a:defRPr/>
            </a:pPr>
            <a:r>
              <a:rPr lang="en" sz="1400" b="1" i="0" u="none" kern="1200">
                <a:solidFill>
                  <a:schemeClr val="tx1"/>
                </a:solidFill>
                <a:latin typeface="Tahoma" pitchFamily="34" charset="0"/>
                <a:ea typeface="Tahoma" pitchFamily="34" charset="0"/>
                <a:cs typeface="Tahoma" pitchFamily="34" charset="0"/>
              </a:rPr>
              <a:t>Workspace:</a:t>
            </a:r>
            <a:r>
              <a:rPr lang="en" sz="1400" b="0" i="0" u="none" kern="1200">
                <a:solidFill>
                  <a:schemeClr val="tx1"/>
                </a:solidFill>
                <a:latin typeface="Tahoma" pitchFamily="34" charset="0"/>
                <a:ea typeface="Tahoma" pitchFamily="34" charset="0"/>
                <a:cs typeface="Tahoma" pitchFamily="34" charset="0"/>
              </a:rPr>
              <a:t> The white area of the window where content displays.</a:t>
            </a:r>
          </a:p>
          <a:p>
            <a:pPr algn="l" rtl="0" eaLnBrk="1" hangingPunct="1">
              <a:buClr>
                <a:schemeClr val="tx1"/>
              </a:buClr>
              <a:buSzPct val="80000"/>
              <a:defRPr/>
            </a:pPr>
            <a:r>
              <a:rPr lang="en" sz="1400" b="1" i="0" u="none" kern="1200">
                <a:solidFill>
                  <a:schemeClr val="tx1"/>
                </a:solidFill>
                <a:latin typeface="Tahoma" pitchFamily="34" charset="0"/>
                <a:ea typeface="Tahoma" pitchFamily="34" charset="0"/>
                <a:cs typeface="Tahoma" pitchFamily="34" charset="0"/>
              </a:rPr>
              <a:t>Toolbar</a:t>
            </a:r>
            <a:r>
              <a:rPr lang="en" sz="1400" b="0" i="0" u="none" kern="1200">
                <a:solidFill>
                  <a:schemeClr val="tx1"/>
                </a:solidFill>
                <a:latin typeface="Tahoma" pitchFamily="34" charset="0"/>
                <a:ea typeface="Tahoma" pitchFamily="34" charset="0"/>
                <a:cs typeface="Tahoma" pitchFamily="34" charset="0"/>
              </a:rPr>
              <a:t>: Tools that help us work with the content of the open window.</a:t>
            </a:r>
          </a:p>
          <a:p>
            <a:pPr algn="l" rtl="0" eaLnBrk="1" hangingPunct="1">
              <a:buClr>
                <a:schemeClr val="tx1"/>
              </a:buClr>
              <a:buSzPct val="80000"/>
              <a:defRPr/>
            </a:pPr>
            <a:r>
              <a:rPr lang="en" sz="1400" b="1" i="0" u="none" kern="1200">
                <a:solidFill>
                  <a:schemeClr val="tx1"/>
                </a:solidFill>
                <a:latin typeface="Tahoma" pitchFamily="34" charset="0"/>
                <a:ea typeface="Tahoma" pitchFamily="34" charset="0"/>
                <a:cs typeface="Tahoma" pitchFamily="34" charset="0"/>
              </a:rPr>
              <a:t>Information bar:</a:t>
            </a:r>
            <a:r>
              <a:rPr lang="en" sz="1400" b="0" i="0" u="none" kern="1200">
                <a:solidFill>
                  <a:schemeClr val="tx1"/>
                </a:solidFill>
                <a:latin typeface="Tahoma" pitchFamily="34" charset="0"/>
                <a:ea typeface="Tahoma" pitchFamily="34" charset="0"/>
                <a:cs typeface="Tahoma" pitchFamily="34" charset="0"/>
              </a:rPr>
              <a:t> A bar in the lower part of the window with information about the open window.</a:t>
            </a:r>
          </a:p>
        </p:txBody>
      </p:sp>
      <p:pic>
        <p:nvPicPr>
          <p:cNvPr id="123911" name="Picture 11"/>
          <p:cNvPicPr>
            <a:picLocks noGrp="1" noChangeAspect="1" noChangeArrowheads="1"/>
          </p:cNvPicPr>
          <p:nvPr>
            <p:ph sz="half" idx="4294967295"/>
          </p:nvPr>
        </p:nvPicPr>
        <p:blipFill>
          <a:blip r:embed="rId2" cstate="print"/>
          <a:srcRect/>
          <a:stretch>
            <a:fillRect/>
          </a:stretch>
        </p:blipFill>
        <p:spPr>
          <a:xfrm>
            <a:off x="899592" y="3213100"/>
            <a:ext cx="7272338" cy="3644900"/>
          </a:xfrm>
        </p:spPr>
      </p:pic>
      <p:sp>
        <p:nvSpPr>
          <p:cNvPr id="123912" name="Oval 8"/>
          <p:cNvSpPr>
            <a:spLocks noChangeArrowheads="1"/>
          </p:cNvSpPr>
          <p:nvPr/>
        </p:nvSpPr>
        <p:spPr bwMode="auto">
          <a:xfrm>
            <a:off x="7199784" y="3140968"/>
            <a:ext cx="862013" cy="574675"/>
          </a:xfrm>
          <a:prstGeom prst="ellipse">
            <a:avLst/>
          </a:prstGeom>
          <a:solidFill>
            <a:schemeClr val="accent1">
              <a:alpha val="0"/>
            </a:schemeClr>
          </a:solidFill>
          <a:ln w="508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123915" name="Line 11"/>
          <p:cNvSpPr>
            <a:spLocks noChangeShapeType="1"/>
          </p:cNvSpPr>
          <p:nvPr/>
        </p:nvSpPr>
        <p:spPr bwMode="auto">
          <a:xfrm>
            <a:off x="539553" y="3501008"/>
            <a:ext cx="576064"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6" name="Line 12"/>
          <p:cNvSpPr>
            <a:spLocks noChangeShapeType="1"/>
          </p:cNvSpPr>
          <p:nvPr/>
        </p:nvSpPr>
        <p:spPr bwMode="auto">
          <a:xfrm>
            <a:off x="539552" y="3356992"/>
            <a:ext cx="576585"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7" name="Line 13"/>
          <p:cNvSpPr>
            <a:spLocks noChangeShapeType="1"/>
          </p:cNvSpPr>
          <p:nvPr/>
        </p:nvSpPr>
        <p:spPr bwMode="auto">
          <a:xfrm>
            <a:off x="539553" y="3717032"/>
            <a:ext cx="576064"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8" name="Line 14"/>
          <p:cNvSpPr>
            <a:spLocks noChangeShapeType="1"/>
          </p:cNvSpPr>
          <p:nvPr/>
        </p:nvSpPr>
        <p:spPr bwMode="auto">
          <a:xfrm>
            <a:off x="539552" y="6597352"/>
            <a:ext cx="576585" cy="144761"/>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36876" name="AutoShape 12"/>
          <p:cNvSpPr>
            <a:spLocks noChangeArrowheads="1"/>
          </p:cNvSpPr>
          <p:nvPr/>
        </p:nvSpPr>
        <p:spPr bwMode="auto">
          <a:xfrm>
            <a:off x="2051720" y="5661248"/>
            <a:ext cx="4824536" cy="442674"/>
          </a:xfrm>
          <a:prstGeom prst="roundRect">
            <a:avLst>
              <a:gd name="adj" fmla="val 16667"/>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52617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heel(4)">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box(in)">
                                      <p:cBhvr>
                                        <p:cTn id="12" dur="500"/>
                                        <p:tgtEl>
                                          <p:spTgt spid="1239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box(in)">
                                      <p:cBhvr>
                                        <p:cTn id="17" dur="500"/>
                                        <p:tgtEl>
                                          <p:spTgt spid="1239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916"/>
                                        </p:tgtEl>
                                        <p:attrNameLst>
                                          <p:attrName>style.visibility</p:attrName>
                                        </p:attrNameLst>
                                      </p:cBhvr>
                                      <p:to>
                                        <p:strVal val="visible"/>
                                      </p:to>
                                    </p:set>
                                    <p:anim calcmode="lin" valueType="num">
                                      <p:cBhvr additive="base">
                                        <p:cTn id="22" dur="500" fill="hold"/>
                                        <p:tgtEl>
                                          <p:spTgt spid="123916"/>
                                        </p:tgtEl>
                                        <p:attrNameLst>
                                          <p:attrName>ppt_x</p:attrName>
                                        </p:attrNameLst>
                                      </p:cBhvr>
                                      <p:tavLst>
                                        <p:tav tm="0">
                                          <p:val>
                                            <p:strVal val="#ppt_x"/>
                                          </p:val>
                                        </p:tav>
                                        <p:tav tm="100000">
                                          <p:val>
                                            <p:strVal val="#ppt_x"/>
                                          </p:val>
                                        </p:tav>
                                      </p:tavLst>
                                    </p:anim>
                                    <p:anim calcmode="lin" valueType="num">
                                      <p:cBhvr additive="base">
                                        <p:cTn id="23"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3912"/>
                                        </p:tgtEl>
                                        <p:attrNameLst>
                                          <p:attrName>style.visibility</p:attrName>
                                        </p:attrNameLst>
                                      </p:cBhvr>
                                      <p:to>
                                        <p:strVal val="visible"/>
                                      </p:to>
                                    </p:set>
                                    <p:anim calcmode="lin" valueType="num">
                                      <p:cBhvr additive="base">
                                        <p:cTn id="28" dur="500" fill="hold"/>
                                        <p:tgtEl>
                                          <p:spTgt spid="123912"/>
                                        </p:tgtEl>
                                        <p:attrNameLst>
                                          <p:attrName>ppt_x</p:attrName>
                                        </p:attrNameLst>
                                      </p:cBhvr>
                                      <p:tavLst>
                                        <p:tav tm="0">
                                          <p:val>
                                            <p:strVal val="#ppt_x"/>
                                          </p:val>
                                        </p:tav>
                                        <p:tav tm="100000">
                                          <p:val>
                                            <p:strVal val="#ppt_x"/>
                                          </p:val>
                                        </p:tav>
                                      </p:tavLst>
                                    </p:anim>
                                    <p:anim calcmode="lin" valueType="num">
                                      <p:cBhvr additive="base">
                                        <p:cTn id="29"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3909">
                                            <p:txEl>
                                              <p:pRg st="2" end="2"/>
                                            </p:txEl>
                                          </p:spTgt>
                                        </p:tgtEl>
                                        <p:attrNameLst>
                                          <p:attrName>style.visibility</p:attrName>
                                        </p:attrNameLst>
                                      </p:cBhvr>
                                      <p:to>
                                        <p:strVal val="visible"/>
                                      </p:to>
                                    </p:set>
                                    <p:animEffect transition="in" filter="box(in)">
                                      <p:cBhvr>
                                        <p:cTn id="34" dur="500"/>
                                        <p:tgtEl>
                                          <p:spTgt spid="12390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3915"/>
                                        </p:tgtEl>
                                        <p:attrNameLst>
                                          <p:attrName>style.visibility</p:attrName>
                                        </p:attrNameLst>
                                      </p:cBhvr>
                                      <p:to>
                                        <p:strVal val="visible"/>
                                      </p:to>
                                    </p:set>
                                    <p:anim calcmode="lin" valueType="num">
                                      <p:cBhvr additive="base">
                                        <p:cTn id="39" dur="500" fill="hold"/>
                                        <p:tgtEl>
                                          <p:spTgt spid="123915"/>
                                        </p:tgtEl>
                                        <p:attrNameLst>
                                          <p:attrName>ppt_x</p:attrName>
                                        </p:attrNameLst>
                                      </p:cBhvr>
                                      <p:tavLst>
                                        <p:tav tm="0">
                                          <p:val>
                                            <p:strVal val="#ppt_x"/>
                                          </p:val>
                                        </p:tav>
                                        <p:tav tm="100000">
                                          <p:val>
                                            <p:strVal val="#ppt_x"/>
                                          </p:val>
                                        </p:tav>
                                      </p:tavLst>
                                    </p:anim>
                                    <p:anim calcmode="lin" valueType="num">
                                      <p:cBhvr additive="base">
                                        <p:cTn id="40"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23909">
                                            <p:txEl>
                                              <p:pRg st="3" end="3"/>
                                            </p:txEl>
                                          </p:spTgt>
                                        </p:tgtEl>
                                        <p:attrNameLst>
                                          <p:attrName>style.visibility</p:attrName>
                                        </p:attrNameLst>
                                      </p:cBhvr>
                                      <p:to>
                                        <p:strVal val="visible"/>
                                      </p:to>
                                    </p:set>
                                    <p:animEffect transition="in" filter="box(in)">
                                      <p:cBhvr>
                                        <p:cTn id="45" dur="500"/>
                                        <p:tgtEl>
                                          <p:spTgt spid="12390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6876"/>
                                        </p:tgtEl>
                                        <p:attrNameLst>
                                          <p:attrName>style.visibility</p:attrName>
                                        </p:attrNameLst>
                                      </p:cBhvr>
                                      <p:to>
                                        <p:strVal val="visible"/>
                                      </p:to>
                                    </p:set>
                                    <p:anim calcmode="lin" valueType="num">
                                      <p:cBhvr additive="base">
                                        <p:cTn id="50" dur="500" fill="hold"/>
                                        <p:tgtEl>
                                          <p:spTgt spid="36876"/>
                                        </p:tgtEl>
                                        <p:attrNameLst>
                                          <p:attrName>ppt_x</p:attrName>
                                        </p:attrNameLst>
                                      </p:cBhvr>
                                      <p:tavLst>
                                        <p:tav tm="0">
                                          <p:val>
                                            <p:strVal val="#ppt_x"/>
                                          </p:val>
                                        </p:tav>
                                        <p:tav tm="100000">
                                          <p:val>
                                            <p:strVal val="#ppt_x"/>
                                          </p:val>
                                        </p:tav>
                                      </p:tavLst>
                                    </p:anim>
                                    <p:anim calcmode="lin" valueType="num">
                                      <p:cBhvr additive="base">
                                        <p:cTn id="51"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23909">
                                            <p:txEl>
                                              <p:pRg st="4" end="4"/>
                                            </p:txEl>
                                          </p:spTgt>
                                        </p:tgtEl>
                                        <p:attrNameLst>
                                          <p:attrName>style.visibility</p:attrName>
                                        </p:attrNameLst>
                                      </p:cBhvr>
                                      <p:to>
                                        <p:strVal val="visible"/>
                                      </p:to>
                                    </p:set>
                                    <p:animEffect transition="in" filter="box(in)">
                                      <p:cBhvr>
                                        <p:cTn id="56" dur="500"/>
                                        <p:tgtEl>
                                          <p:spTgt spid="12390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3917"/>
                                        </p:tgtEl>
                                        <p:attrNameLst>
                                          <p:attrName>style.visibility</p:attrName>
                                        </p:attrNameLst>
                                      </p:cBhvr>
                                      <p:to>
                                        <p:strVal val="visible"/>
                                      </p:to>
                                    </p:set>
                                    <p:anim calcmode="lin" valueType="num">
                                      <p:cBhvr additive="base">
                                        <p:cTn id="61" dur="500" fill="hold"/>
                                        <p:tgtEl>
                                          <p:spTgt spid="123917"/>
                                        </p:tgtEl>
                                        <p:attrNameLst>
                                          <p:attrName>ppt_x</p:attrName>
                                        </p:attrNameLst>
                                      </p:cBhvr>
                                      <p:tavLst>
                                        <p:tav tm="0">
                                          <p:val>
                                            <p:strVal val="#ppt_x"/>
                                          </p:val>
                                        </p:tav>
                                        <p:tav tm="100000">
                                          <p:val>
                                            <p:strVal val="#ppt_x"/>
                                          </p:val>
                                        </p:tav>
                                      </p:tavLst>
                                    </p:anim>
                                    <p:anim calcmode="lin" valueType="num">
                                      <p:cBhvr additive="base">
                                        <p:cTn id="62"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23909">
                                            <p:txEl>
                                              <p:pRg st="5" end="5"/>
                                            </p:txEl>
                                          </p:spTgt>
                                        </p:tgtEl>
                                        <p:attrNameLst>
                                          <p:attrName>style.visibility</p:attrName>
                                        </p:attrNameLst>
                                      </p:cBhvr>
                                      <p:to>
                                        <p:strVal val="visible"/>
                                      </p:to>
                                    </p:set>
                                    <p:animEffect transition="in" filter="box(in)">
                                      <p:cBhvr>
                                        <p:cTn id="67" dur="500"/>
                                        <p:tgtEl>
                                          <p:spTgt spid="123909">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3918"/>
                                        </p:tgtEl>
                                        <p:attrNameLst>
                                          <p:attrName>style.visibility</p:attrName>
                                        </p:attrNameLst>
                                      </p:cBhvr>
                                      <p:to>
                                        <p:strVal val="visible"/>
                                      </p:to>
                                    </p:set>
                                    <p:anim calcmode="lin" valueType="num">
                                      <p:cBhvr additive="base">
                                        <p:cTn id="72" dur="500" fill="hold"/>
                                        <p:tgtEl>
                                          <p:spTgt spid="123918"/>
                                        </p:tgtEl>
                                        <p:attrNameLst>
                                          <p:attrName>ppt_x</p:attrName>
                                        </p:attrNameLst>
                                      </p:cBhvr>
                                      <p:tavLst>
                                        <p:tav tm="0">
                                          <p:val>
                                            <p:strVal val="#ppt_x"/>
                                          </p:val>
                                        </p:tav>
                                        <p:tav tm="100000">
                                          <p:val>
                                            <p:strVal val="#ppt_x"/>
                                          </p:val>
                                        </p:tav>
                                      </p:tavLst>
                                    </p:anim>
                                    <p:anim calcmode="lin" valueType="num">
                                      <p:cBhvr additive="base">
                                        <p:cTn id="7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uiExpand="1" build="p"/>
      <p:bldP spid="123912" grpId="0" uiExpand="1" animBg="1"/>
      <p:bldP spid="123915" grpId="0" uiExpand="1" animBg="1"/>
      <p:bldP spid="123917" grpId="0" uiExpand="1" animBg="1"/>
      <p:bldP spid="123918" grpId="0" animBg="1"/>
      <p:bldP spid="36876" grpId="0" uiExpan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idx="4294967295"/>
          </p:nvPr>
        </p:nvSpPr>
        <p:spPr>
          <a:xfrm>
            <a:off x="0" y="0"/>
            <a:ext cx="8229600" cy="836613"/>
          </a:xfrm>
        </p:spPr>
        <p:txBody>
          <a:bodyPr anchor="ctr" anchorCtr="1"/>
          <a:lstStyle/>
          <a:p>
            <a:pPr rtl="0" eaLnBrk="1" hangingPunct="1">
              <a:defRPr/>
            </a:pPr>
            <a:r>
              <a:rPr lang="en" b="0" i="0" u="none">
                <a:solidFill>
                  <a:schemeClr val="accent1"/>
                </a:solidFill>
                <a:latin typeface="Tahoma" pitchFamily="34" charset="0"/>
                <a:ea typeface="Tahoma" pitchFamily="34" charset="0"/>
                <a:cs typeface="Tahoma" pitchFamily="34" charset="0"/>
              </a:rPr>
              <a:t>Computer </a:t>
            </a:r>
            <a:endParaRPr lang="en" dirty="0">
              <a:solidFill>
                <a:schemeClr val="accent1"/>
              </a:solidFill>
              <a:latin typeface="Tahoma" pitchFamily="34" charset="0"/>
              <a:ea typeface="Tahoma" pitchFamily="34" charset="0"/>
              <a:cs typeface="Tahoma" pitchFamily="34" charset="0"/>
            </a:endParaRPr>
          </a:p>
        </p:txBody>
      </p:sp>
      <p:sp>
        <p:nvSpPr>
          <p:cNvPr id="125958" name="Rectangle 6"/>
          <p:cNvSpPr>
            <a:spLocks noGrp="1" noChangeArrowheads="1"/>
          </p:cNvSpPr>
          <p:nvPr>
            <p:ph type="body" sz="half" idx="4294967295"/>
          </p:nvPr>
        </p:nvSpPr>
        <p:spPr>
          <a:xfrm>
            <a:off x="4648200" y="692150"/>
            <a:ext cx="4495800" cy="6165850"/>
          </a:xfrm>
          <a:ln>
            <a:noFill/>
          </a:ln>
        </p:spPr>
        <p:style>
          <a:lnRef idx="2">
            <a:schemeClr val="dk1"/>
          </a:lnRef>
          <a:fillRef idx="1">
            <a:schemeClr val="lt1"/>
          </a:fillRef>
          <a:effectRef idx="0">
            <a:schemeClr val="dk1"/>
          </a:effectRef>
          <a:fontRef idx="minor">
            <a:schemeClr val="dk1"/>
          </a:fontRef>
        </p:style>
        <p:txBody>
          <a:bodyPr/>
          <a:lstStyle/>
          <a:p>
            <a:pPr algn="l" rtl="0" eaLnBrk="1" hangingPunct="1">
              <a:lnSpc>
                <a:spcPct val="80000"/>
              </a:lnSpc>
              <a:buClr>
                <a:schemeClr val="hlink"/>
              </a:buClr>
              <a:buSzPct val="80000"/>
              <a:buNone/>
              <a:defRPr/>
            </a:pPr>
            <a:r>
              <a:rPr lang="en" sz="1800" b="0" i="0" u="none" kern="1200">
                <a:latin typeface="Tahoma" pitchFamily="34" charset="0"/>
                <a:ea typeface="Tahoma" pitchFamily="34" charset="0"/>
                <a:cs typeface="Tahoma" pitchFamily="34" charset="0"/>
              </a:rPr>
              <a:t>	</a:t>
            </a:r>
          </a:p>
          <a:p>
            <a:pPr algn="l" rtl="0" eaLnBrk="1" hangingPunct="1">
              <a:lnSpc>
                <a:spcPct val="80000"/>
              </a:lnSpc>
              <a:buClr>
                <a:schemeClr val="tx1"/>
              </a:buClr>
              <a:buSzPct val="80000"/>
              <a:defRPr/>
            </a:pPr>
            <a:r>
              <a:rPr lang="en" sz="2000" b="0" i="0" u="none" kern="1200">
                <a:latin typeface="Tahoma" pitchFamily="34" charset="0"/>
                <a:ea typeface="Tahoma" pitchFamily="34" charset="0"/>
                <a:cs typeface="Tahoma" pitchFamily="34" charset="0"/>
              </a:rPr>
              <a:t>Shows the content of your hard drive and CD-ROM drive, </a:t>
            </a:r>
            <a:r>
              <a:rPr lang="en" sz="2000" b="0" i="0" u="none" kern="1200">
                <a:solidFill>
                  <a:schemeClr val="tx1"/>
                </a:solidFill>
                <a:latin typeface="Tahoma" pitchFamily="34" charset="0"/>
                <a:ea typeface="Tahoma" pitchFamily="34" charset="0"/>
                <a:cs typeface="Tahoma" pitchFamily="34" charset="0"/>
              </a:rPr>
              <a:t>diskette</a:t>
            </a:r>
            <a:r>
              <a:rPr lang="en" sz="2000" b="0" i="0" u="none" kern="1200">
                <a:latin typeface="Tahoma" pitchFamily="34" charset="0"/>
                <a:ea typeface="Tahoma" pitchFamily="34" charset="0"/>
                <a:cs typeface="Tahoma" pitchFamily="34" charset="0"/>
              </a:rPr>
              <a:t> and network devices.</a:t>
            </a:r>
          </a:p>
          <a:p>
            <a:pPr algn="l" rtl="0"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b="0" i="0" u="none" kern="1200">
                <a:latin typeface="Tahoma" pitchFamily="34" charset="0"/>
                <a:ea typeface="Tahoma" pitchFamily="34" charset="0"/>
                <a:cs typeface="Tahoma" pitchFamily="34" charset="0"/>
              </a:rPr>
              <a:t>To open </a:t>
            </a:r>
            <a:r>
              <a:rPr lang="en" sz="2000" b="1" i="0" u="none">
                <a:latin typeface="Tahoma" pitchFamily="34" charset="0"/>
                <a:ea typeface="Tahoma" pitchFamily="34" charset="0"/>
                <a:cs typeface="Tahoma" pitchFamily="34" charset="0"/>
              </a:rPr>
              <a:t>C</a:t>
            </a:r>
            <a:r>
              <a:rPr lang="en" sz="2000" b="1" i="0" u="none" kern="1200">
                <a:latin typeface="Tahoma" pitchFamily="34" charset="0"/>
                <a:ea typeface="Tahoma" pitchFamily="34" charset="0"/>
                <a:cs typeface="Tahoma" pitchFamily="34" charset="0"/>
              </a:rPr>
              <a:t>omputer</a:t>
            </a:r>
            <a:r>
              <a:rPr lang="en" sz="2000" b="0" i="0" u="none" kern="1200">
                <a:latin typeface="Tahoma" pitchFamily="34" charset="0"/>
                <a:ea typeface="Tahoma" pitchFamily="34" charset="0"/>
                <a:cs typeface="Tahoma" pitchFamily="34" charset="0"/>
              </a:rPr>
              <a:t>, click the Start button. This opens the Start menu. Then click </a:t>
            </a:r>
            <a:r>
              <a:rPr lang="en" sz="2000" b="1" i="0" u="none">
                <a:latin typeface="Tahoma" pitchFamily="34" charset="0"/>
                <a:ea typeface="Tahoma" pitchFamily="34" charset="0"/>
                <a:cs typeface="Tahoma" pitchFamily="34" charset="0"/>
              </a:rPr>
              <a:t>C</a:t>
            </a:r>
            <a:r>
              <a:rPr lang="en" sz="2000" b="1" i="0" u="none" kern="1200">
                <a:latin typeface="Tahoma" pitchFamily="34" charset="0"/>
                <a:ea typeface="Tahoma" pitchFamily="34" charset="0"/>
                <a:cs typeface="Tahoma" pitchFamily="34" charset="0"/>
              </a:rPr>
              <a:t>omputer</a:t>
            </a:r>
            <a:r>
              <a:rPr lang="en" sz="2000" b="0" i="0" u="none" kern="1200">
                <a:latin typeface="Tahoma" pitchFamily="34" charset="0"/>
                <a:ea typeface="Tahoma" pitchFamily="34" charset="0"/>
                <a:cs typeface="Tahoma" pitchFamily="34" charset="0"/>
              </a:rPr>
              <a:t>.</a:t>
            </a: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b="0" i="0" u="none" kern="1200">
                <a:latin typeface="Tahoma" pitchFamily="34" charset="0"/>
                <a:ea typeface="Tahoma" pitchFamily="34" charset="0"/>
                <a:cs typeface="Tahoma" pitchFamily="34" charset="0"/>
              </a:rPr>
              <a:t>The hard drive is generally divided into two drives: (C:) and (D:).</a:t>
            </a:r>
          </a:p>
          <a:p>
            <a:pPr algn="l" rtl="0"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b="0" i="0" u="none" kern="1200">
                <a:latin typeface="Tahoma" pitchFamily="34" charset="0"/>
                <a:ea typeface="Tahoma" pitchFamily="34" charset="0"/>
                <a:cs typeface="Tahoma" pitchFamily="34" charset="0"/>
              </a:rPr>
              <a:t>The CD/DVD drive is designated by the letter (E:). </a:t>
            </a:r>
            <a:endParaRPr lang="en" sz="2000" kern="1200" dirty="0">
              <a:solidFill>
                <a:srgbClr val="FF0000"/>
              </a:solidFill>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endParaRPr lang="en" sz="2000" kern="1200" dirty="0">
              <a:solidFill>
                <a:schemeClr val="tx2">
                  <a:lumMod val="40000"/>
                  <a:lumOff val="60000"/>
                </a:schemeClr>
              </a:solidFill>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b="0" i="0" u="none" kern="1200">
                <a:latin typeface="Tahoma" pitchFamily="34" charset="0"/>
                <a:ea typeface="Tahoma" pitchFamily="34" charset="0"/>
                <a:cs typeface="Tahoma" pitchFamily="34" charset="0"/>
              </a:rPr>
              <a:t>Removable drives connected via USB. This shows a USB memory drive (F:).</a:t>
            </a:r>
          </a:p>
        </p:txBody>
      </p:sp>
      <p:pic>
        <p:nvPicPr>
          <p:cNvPr id="125959" name="Picture 5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10565" y="1052736"/>
            <a:ext cx="4069760" cy="5472112"/>
          </a:xfrm>
        </p:spPr>
      </p:pic>
      <p:sp>
        <p:nvSpPr>
          <p:cNvPr id="125960" name="Oval 8"/>
          <p:cNvSpPr>
            <a:spLocks noChangeArrowheads="1"/>
          </p:cNvSpPr>
          <p:nvPr/>
        </p:nvSpPr>
        <p:spPr bwMode="auto">
          <a:xfrm>
            <a:off x="2699792" y="3019849"/>
            <a:ext cx="1624434" cy="561975"/>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28" y="1484784"/>
            <a:ext cx="4799958" cy="2698659"/>
          </a:xfrm>
          <a:prstGeom prst="rect">
            <a:avLst/>
          </a:prstGeom>
        </p:spPr>
      </p:pic>
      <p:sp>
        <p:nvSpPr>
          <p:cNvPr id="3" name="Vänster 2"/>
          <p:cNvSpPr/>
          <p:nvPr/>
        </p:nvSpPr>
        <p:spPr>
          <a:xfrm>
            <a:off x="1907704" y="1988840"/>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 name="Vänster 3"/>
          <p:cNvSpPr/>
          <p:nvPr/>
        </p:nvSpPr>
        <p:spPr>
          <a:xfrm>
            <a:off x="1907704" y="2276872"/>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Vänster 4"/>
          <p:cNvSpPr/>
          <p:nvPr/>
        </p:nvSpPr>
        <p:spPr>
          <a:xfrm>
            <a:off x="755576" y="3019849"/>
            <a:ext cx="21602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6" name="Vänster 5"/>
          <p:cNvSpPr/>
          <p:nvPr/>
        </p:nvSpPr>
        <p:spPr>
          <a:xfrm>
            <a:off x="755576" y="3140968"/>
            <a:ext cx="36004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6172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fade">
                                      <p:cBhvr>
                                        <p:cTn id="7" dur="1000"/>
                                        <p:tgtEl>
                                          <p:spTgt spid="125959"/>
                                        </p:tgtEl>
                                      </p:cBhvr>
                                    </p:animEffect>
                                    <p:anim calcmode="lin" valueType="num">
                                      <p:cBhvr>
                                        <p:cTn id="8" dur="1000" fill="hold"/>
                                        <p:tgtEl>
                                          <p:spTgt spid="125959"/>
                                        </p:tgtEl>
                                        <p:attrNameLst>
                                          <p:attrName>ppt_x</p:attrName>
                                        </p:attrNameLst>
                                      </p:cBhvr>
                                      <p:tavLst>
                                        <p:tav tm="0">
                                          <p:val>
                                            <p:strVal val="#ppt_x"/>
                                          </p:val>
                                        </p:tav>
                                        <p:tav tm="100000">
                                          <p:val>
                                            <p:strVal val="#ppt_x"/>
                                          </p:val>
                                        </p:tav>
                                      </p:tavLst>
                                    </p:anim>
                                    <p:anim calcmode="lin" valueType="num">
                                      <p:cBhvr>
                                        <p:cTn id="9" dur="1000" fill="hold"/>
                                        <p:tgtEl>
                                          <p:spTgt spid="1259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5958">
                                            <p:bg/>
                                          </p:spTgt>
                                        </p:tgtEl>
                                        <p:attrNameLst>
                                          <p:attrName>style.visibility</p:attrName>
                                        </p:attrNameLst>
                                      </p:cBhvr>
                                      <p:to>
                                        <p:strVal val="visible"/>
                                      </p:to>
                                    </p:set>
                                    <p:anim calcmode="lin" valueType="num">
                                      <p:cBhvr additive="base">
                                        <p:cTn id="14" dur="500" fill="hold"/>
                                        <p:tgtEl>
                                          <p:spTgt spid="12595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5958">
                                            <p:txEl>
                                              <p:pRg st="0" end="0"/>
                                            </p:txEl>
                                          </p:spTgt>
                                        </p:tgtEl>
                                        <p:attrNameLst>
                                          <p:attrName>style.visibility</p:attrName>
                                        </p:attrNameLst>
                                      </p:cBhvr>
                                      <p:to>
                                        <p:strVal val="visible"/>
                                      </p:to>
                                    </p:set>
                                    <p:anim calcmode="lin" valueType="num">
                                      <p:cBhvr additive="base">
                                        <p:cTn id="20" dur="500" fill="hold"/>
                                        <p:tgtEl>
                                          <p:spTgt spid="12595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5958">
                                            <p:txEl>
                                              <p:pRg st="1" end="1"/>
                                            </p:txEl>
                                          </p:spTgt>
                                        </p:tgtEl>
                                        <p:attrNameLst>
                                          <p:attrName>style.visibility</p:attrName>
                                        </p:attrNameLst>
                                      </p:cBhvr>
                                      <p:to>
                                        <p:strVal val="visible"/>
                                      </p:to>
                                    </p:set>
                                    <p:anim calcmode="lin" valueType="num">
                                      <p:cBhvr additive="base">
                                        <p:cTn id="26" dur="500" fill="hold"/>
                                        <p:tgtEl>
                                          <p:spTgt spid="12595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9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5958">
                                            <p:txEl>
                                              <p:pRg st="3" end="3"/>
                                            </p:txEl>
                                          </p:spTgt>
                                        </p:tgtEl>
                                        <p:attrNameLst>
                                          <p:attrName>style.visibility</p:attrName>
                                        </p:attrNameLst>
                                      </p:cBhvr>
                                      <p:to>
                                        <p:strVal val="visible"/>
                                      </p:to>
                                    </p:set>
                                    <p:anim calcmode="lin" valueType="num">
                                      <p:cBhvr additive="base">
                                        <p:cTn id="32" dur="500" fill="hold"/>
                                        <p:tgtEl>
                                          <p:spTgt spid="12595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9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5958">
                                            <p:txEl>
                                              <p:pRg st="5" end="5"/>
                                            </p:txEl>
                                          </p:spTgt>
                                        </p:tgtEl>
                                        <p:attrNameLst>
                                          <p:attrName>style.visibility</p:attrName>
                                        </p:attrNameLst>
                                      </p:cBhvr>
                                      <p:to>
                                        <p:strVal val="visible"/>
                                      </p:to>
                                    </p:set>
                                    <p:anim calcmode="lin" valueType="num">
                                      <p:cBhvr additive="base">
                                        <p:cTn id="38" dur="500" fill="hold"/>
                                        <p:tgtEl>
                                          <p:spTgt spid="12595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59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5958">
                                            <p:txEl>
                                              <p:pRg st="7" end="7"/>
                                            </p:txEl>
                                          </p:spTgt>
                                        </p:tgtEl>
                                        <p:attrNameLst>
                                          <p:attrName>style.visibility</p:attrName>
                                        </p:attrNameLst>
                                      </p:cBhvr>
                                      <p:to>
                                        <p:strVal val="visible"/>
                                      </p:to>
                                    </p:set>
                                    <p:anim calcmode="lin" valueType="num">
                                      <p:cBhvr additive="base">
                                        <p:cTn id="44" dur="500" fill="hold"/>
                                        <p:tgtEl>
                                          <p:spTgt spid="125958">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9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5958">
                                            <p:txEl>
                                              <p:pRg st="9" end="9"/>
                                            </p:txEl>
                                          </p:spTgt>
                                        </p:tgtEl>
                                        <p:attrNameLst>
                                          <p:attrName>style.visibility</p:attrName>
                                        </p:attrNameLst>
                                      </p:cBhvr>
                                      <p:to>
                                        <p:strVal val="visible"/>
                                      </p:to>
                                    </p:set>
                                    <p:anim calcmode="lin" valueType="num">
                                      <p:cBhvr additive="base">
                                        <p:cTn id="50" dur="500" fill="hold"/>
                                        <p:tgtEl>
                                          <p:spTgt spid="125958">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59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build="p" animBg="1"/>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0" y="0"/>
            <a:ext cx="9144000" cy="1143000"/>
          </a:xfrm>
        </p:spPr>
        <p:txBody>
          <a:bodyPr anchor="ctr" anchorCtr="1"/>
          <a:lstStyle/>
          <a:p>
            <a:pPr rtl="0" eaLnBrk="1" hangingPunct="1">
              <a:defRPr/>
            </a:pPr>
            <a:r>
              <a:rPr lang="en" b="0" i="0" u="none">
                <a:solidFill>
                  <a:schemeClr val="accent1"/>
                </a:solidFill>
                <a:latin typeface="Tahoma" pitchFamily="34" charset="0"/>
                <a:ea typeface="Tahoma" pitchFamily="34" charset="0"/>
                <a:cs typeface="Tahoma" pitchFamily="34" charset="0"/>
              </a:rPr>
              <a:t>Open drive properties  </a:t>
            </a:r>
          </a:p>
        </p:txBody>
      </p:sp>
      <p:sp>
        <p:nvSpPr>
          <p:cNvPr id="128007" name="Rectangle 7"/>
          <p:cNvSpPr>
            <a:spLocks noGrp="1" noChangeArrowheads="1"/>
          </p:cNvSpPr>
          <p:nvPr>
            <p:ph type="body" sz="half" idx="4294967295"/>
          </p:nvPr>
        </p:nvSpPr>
        <p:spPr>
          <a:xfrm>
            <a:off x="5220072" y="1484784"/>
            <a:ext cx="3581400" cy="4625975"/>
          </a:xfrm>
        </p:spPr>
        <p:txBody>
          <a:bodyPr>
            <a:noAutofit/>
          </a:bodyPr>
          <a:lstStyle/>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Open a drive by double-clicking on the drive icon in the computer window.</a:t>
            </a:r>
          </a:p>
          <a:p>
            <a:pPr algn="l" rtl="0" eaLnBrk="1" hangingPunct="1">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View the properties of the drive by right-clicking the drive and selecting </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Properties</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a:t>
            </a:r>
          </a:p>
          <a:p>
            <a:pPr algn="l" rtl="0" eaLnBrk="1" hangingPunct="1">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This will display a box with information about free space, used space and drive capacity.</a:t>
            </a:r>
          </a:p>
        </p:txBody>
      </p:sp>
      <p:pic>
        <p:nvPicPr>
          <p:cNvPr id="128008" name="Picture 58"/>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829750" y="1268760"/>
            <a:ext cx="2926193" cy="2089150"/>
          </a:xfrm>
        </p:spPr>
      </p:pic>
      <p:pic>
        <p:nvPicPr>
          <p:cNvPr id="128009" name="Picture 5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55576" y="3589702"/>
            <a:ext cx="4032250" cy="3107596"/>
          </a:xfrm>
        </p:spPr>
      </p:pic>
    </p:spTree>
    <p:extLst>
      <p:ext uri="{BB962C8B-B14F-4D97-AF65-F5344CB8AC3E}">
        <p14:creationId xmlns:p14="http://schemas.microsoft.com/office/powerpoint/2010/main" val="18172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box(in)">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wheel(4)">
                                      <p:cBhvr>
                                        <p:cTn id="12" dur="2000"/>
                                        <p:tgtEl>
                                          <p:spTgt spid="1280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7">
                                            <p:txEl>
                                              <p:pRg st="2" end="2"/>
                                            </p:txEl>
                                          </p:spTgt>
                                        </p:tgtEl>
                                        <p:attrNameLst>
                                          <p:attrName>style.visibility</p:attrName>
                                        </p:attrNameLst>
                                      </p:cBhvr>
                                      <p:to>
                                        <p:strVal val="visible"/>
                                      </p:to>
                                    </p:set>
                                    <p:animEffect transition="in" filter="box(in)">
                                      <p:cBhvr>
                                        <p:cTn id="17" dur="500"/>
                                        <p:tgtEl>
                                          <p:spTgt spid="1280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8009"/>
                                        </p:tgtEl>
                                        <p:attrNameLst>
                                          <p:attrName>style.visibility</p:attrName>
                                        </p:attrNameLst>
                                      </p:cBhvr>
                                      <p:to>
                                        <p:strVal val="visible"/>
                                      </p:to>
                                    </p:set>
                                    <p:animEffect transition="in" filter="wheel(4)">
                                      <p:cBhvr>
                                        <p:cTn id="22" dur="2000"/>
                                        <p:tgtEl>
                                          <p:spTgt spid="1280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8007">
                                            <p:txEl>
                                              <p:pRg st="4" end="4"/>
                                            </p:txEl>
                                          </p:spTgt>
                                        </p:tgtEl>
                                        <p:attrNameLst>
                                          <p:attrName>style.visibility</p:attrName>
                                        </p:attrNameLst>
                                      </p:cBhvr>
                                      <p:to>
                                        <p:strVal val="visible"/>
                                      </p:to>
                                    </p:set>
                                    <p:animEffect transition="in" filter="box(in)">
                                      <p:cBhvr>
                                        <p:cTn id="27" dur="500"/>
                                        <p:tgtEl>
                                          <p:spTgt spid="1280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Grp="1" noChangeArrowheads="1"/>
          </p:cNvSpPr>
          <p:nvPr>
            <p:ph type="title" idx="4294967295"/>
          </p:nvPr>
        </p:nvSpPr>
        <p:spPr>
          <a:xfrm>
            <a:off x="0" y="0"/>
            <a:ext cx="9144000" cy="836613"/>
          </a:xfrm>
        </p:spPr>
        <p:txBody>
          <a:bodyPr anchor="ctr" anchorCtr="1"/>
          <a:lstStyle/>
          <a:p>
            <a:pPr algn="r" rtl="0" eaLnBrk="1" hangingPunct="1">
              <a:defRPr/>
            </a:pPr>
            <a:r>
              <a:rPr lang="en" b="0" i="0" u="none">
                <a:solidFill>
                  <a:schemeClr val="accent1"/>
                </a:solidFill>
                <a:latin typeface="Tahoma" pitchFamily="34" charset="0"/>
                <a:ea typeface="Tahoma" pitchFamily="34" charset="0"/>
                <a:cs typeface="Tahoma" pitchFamily="34" charset="0"/>
              </a:rPr>
              <a:t>Document </a:t>
            </a:r>
            <a:endParaRPr lang="en" dirty="0">
              <a:solidFill>
                <a:schemeClr val="accent1"/>
              </a:solidFill>
              <a:latin typeface="Tahoma" pitchFamily="34" charset="0"/>
              <a:ea typeface="Tahoma" pitchFamily="34" charset="0"/>
              <a:cs typeface="Tahoma" pitchFamily="34" charset="0"/>
            </a:endParaRPr>
          </a:p>
        </p:txBody>
      </p:sp>
      <p:sp>
        <p:nvSpPr>
          <p:cNvPr id="130057" name="Rectangle 9"/>
          <p:cNvSpPr>
            <a:spLocks noGrp="1" noChangeArrowheads="1"/>
          </p:cNvSpPr>
          <p:nvPr>
            <p:ph type="body" sz="half" idx="4294967295"/>
          </p:nvPr>
        </p:nvSpPr>
        <p:spPr>
          <a:xfrm>
            <a:off x="683568" y="4293096"/>
            <a:ext cx="7313612" cy="1985963"/>
          </a:xfrm>
        </p:spPr>
        <p:txBody>
          <a:bodyPr>
            <a:noAutofit/>
          </a:bodyPr>
          <a:lstStyle/>
          <a:p>
            <a:pPr algn="l" rtl="0" eaLnBrk="1" hangingPunct="1">
              <a:lnSpc>
                <a:spcPct val="90000"/>
              </a:lnSpc>
              <a:defRPr/>
            </a:pPr>
            <a:r>
              <a:rPr lang="en" sz="2400" b="1" i="0" u="none"/>
              <a:t>Documents </a:t>
            </a:r>
            <a:r>
              <a:rPr lang="en" sz="2400" b="0" i="0" u="none"/>
              <a:t>is a personal folder where you can save documents, image files, audio files and other files. If the computer is used by more than one person, a folder named My Documents is created for each user. </a:t>
            </a:r>
          </a:p>
          <a:p>
            <a:pPr algn="l" rtl="0" eaLnBrk="1" hangingPunct="1">
              <a:lnSpc>
                <a:spcPct val="90000"/>
              </a:lnSpc>
              <a:defRPr/>
            </a:pPr>
            <a:r>
              <a:rPr lang="en" sz="2400" b="1" i="0" u="none"/>
              <a:t>Documents can be found in the Start menu</a:t>
            </a:r>
            <a:r>
              <a:rPr lang="en" sz="2400" b="0" i="0" u="none"/>
              <a:t> </a:t>
            </a:r>
            <a:endParaRPr lang="en" sz="2400" dirty="0"/>
          </a:p>
        </p:txBody>
      </p:sp>
      <p:pic>
        <p:nvPicPr>
          <p:cNvPr id="130059" name="Picture 6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72484" y="1052736"/>
            <a:ext cx="4270568" cy="3021013"/>
          </a:xfrm>
        </p:spPr>
      </p:pic>
      <p:pic>
        <p:nvPicPr>
          <p:cNvPr id="130058" name="Picture 6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6376" y="5856562"/>
            <a:ext cx="850900" cy="556663"/>
          </a:xfrm>
          <a:prstGeom prst="rect">
            <a:avLst/>
          </a:prstGeom>
          <a:noFill/>
          <a:ln w="9525">
            <a:noFill/>
            <a:miter lim="800000"/>
            <a:headEnd/>
            <a:tailEnd/>
          </a:ln>
        </p:spPr>
      </p:pic>
    </p:spTree>
    <p:extLst>
      <p:ext uri="{BB962C8B-B14F-4D97-AF65-F5344CB8AC3E}">
        <p14:creationId xmlns:p14="http://schemas.microsoft.com/office/powerpoint/2010/main" val="20445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Effect transition="in" filter="diamond(in)">
                                      <p:cBhvr>
                                        <p:cTn id="7" dur="2000"/>
                                        <p:tgtEl>
                                          <p:spTgt spid="130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xEl>
                                              <p:pRg st="1" end="1"/>
                                            </p:txEl>
                                          </p:spTgt>
                                        </p:tgtEl>
                                        <p:attrNameLst>
                                          <p:attrName>style.visibility</p:attrName>
                                        </p:attrNameLst>
                                      </p:cBhvr>
                                      <p:to>
                                        <p:strVal val="visible"/>
                                      </p:to>
                                    </p:set>
                                    <p:animEffect transition="in" filter="diamond(in)">
                                      <p:cBhvr>
                                        <p:cTn id="12" dur="2000"/>
                                        <p:tgtEl>
                                          <p:spTgt spid="130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 calcmode="lin" valueType="num">
                                      <p:cBhvr additive="base">
                                        <p:cTn id="17" dur="500" fill="hold"/>
                                        <p:tgtEl>
                                          <p:spTgt spid="130058"/>
                                        </p:tgtEl>
                                        <p:attrNameLst>
                                          <p:attrName>ppt_x</p:attrName>
                                        </p:attrNameLst>
                                      </p:cBhvr>
                                      <p:tavLst>
                                        <p:tav tm="0">
                                          <p:val>
                                            <p:strVal val="#ppt_x"/>
                                          </p:val>
                                        </p:tav>
                                        <p:tav tm="100000">
                                          <p:val>
                                            <p:strVal val="#ppt_x"/>
                                          </p:val>
                                        </p:tav>
                                      </p:tavLst>
                                    </p:anim>
                                    <p:anim calcmode="lin" valueType="num">
                                      <p:cBhvr additive="base">
                                        <p:cTn id="18"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0059"/>
                                        </p:tgtEl>
                                        <p:attrNameLst>
                                          <p:attrName>style.visibility</p:attrName>
                                        </p:attrNameLst>
                                      </p:cBhvr>
                                      <p:to>
                                        <p:strVal val="visible"/>
                                      </p:to>
                                    </p:set>
                                    <p:animEffect transition="in" filter="wheel(4)">
                                      <p:cBhvr>
                                        <p:cTn id="2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idx="4294967295"/>
          </p:nvPr>
        </p:nvSpPr>
        <p:spPr>
          <a:xfrm>
            <a:off x="0" y="0"/>
            <a:ext cx="9144000" cy="549275"/>
          </a:xfrm>
        </p:spPr>
        <p:txBody>
          <a:bodyPr anchor="ctr" anchorCtr="1">
            <a:noAutofit/>
          </a:bodyPr>
          <a:lstStyle/>
          <a:p>
            <a:pPr rtl="0" eaLnBrk="1" hangingPunct="1">
              <a:defRPr/>
            </a:pPr>
            <a:r>
              <a:rPr lang="en" b="0" i="0" u="none">
                <a:solidFill>
                  <a:schemeClr val="accent1"/>
                </a:solidFill>
                <a:latin typeface="Tahoma" pitchFamily="34" charset="0"/>
                <a:ea typeface="Tahoma" pitchFamily="34" charset="0"/>
                <a:cs typeface="Tahoma" pitchFamily="34" charset="0"/>
              </a:rPr>
              <a:t>File and folder management</a:t>
            </a:r>
          </a:p>
        </p:txBody>
      </p:sp>
      <p:sp>
        <p:nvSpPr>
          <p:cNvPr id="133125" name="Rectangle 5"/>
          <p:cNvSpPr>
            <a:spLocks noGrp="1" noChangeArrowheads="1"/>
          </p:cNvSpPr>
          <p:nvPr>
            <p:ph type="body" sz="half" idx="4294967295"/>
          </p:nvPr>
        </p:nvSpPr>
        <p:spPr>
          <a:xfrm>
            <a:off x="0" y="549275"/>
            <a:ext cx="4578350" cy="6308725"/>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algn="l" rtl="0" eaLnBrk="1" hangingPunct="1">
              <a:lnSpc>
                <a:spcPct val="80000"/>
              </a:lnSpc>
              <a:buFont typeface="Wingdings" pitchFamily="2" charset="2"/>
              <a:buNone/>
              <a:defRPr/>
            </a:pPr>
            <a:r>
              <a:rPr lang="en" sz="1600" b="0" i="0" u="none">
                <a:latin typeface="Tahoma" pitchFamily="34" charset="0"/>
                <a:ea typeface="Tahoma" pitchFamily="34" charset="0"/>
                <a:cs typeface="Tahoma" pitchFamily="34" charset="0"/>
              </a:rPr>
              <a:t>File and folder management is important.</a:t>
            </a:r>
          </a:p>
          <a:p>
            <a:pPr marL="0" indent="0" algn="l" rtl="0" eaLnBrk="1" hangingPunct="1">
              <a:lnSpc>
                <a:spcPct val="80000"/>
              </a:lnSpc>
              <a:buFont typeface="Wingdings" pitchFamily="2" charset="2"/>
              <a:buNone/>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a:latin typeface="Tahoma" pitchFamily="34" charset="0"/>
                <a:ea typeface="Tahoma" pitchFamily="34" charset="0"/>
                <a:cs typeface="Tahoma" pitchFamily="34" charset="0"/>
              </a:rPr>
              <a:t> </a:t>
            </a:r>
            <a:r>
              <a:rPr lang="en" sz="1600" b="1" i="0" u="none">
                <a:latin typeface="Tahoma" pitchFamily="34" charset="0"/>
                <a:ea typeface="Tahoma" pitchFamily="34" charset="0"/>
                <a:cs typeface="Tahoma" pitchFamily="34" charset="0"/>
              </a:rPr>
              <a:t>Open</a:t>
            </a:r>
            <a:r>
              <a:rPr lang="en" sz="1600" b="0" i="0" u="none">
                <a:latin typeface="Tahoma" pitchFamily="34" charset="0"/>
                <a:ea typeface="Tahoma" pitchFamily="34" charset="0"/>
                <a:cs typeface="Tahoma" pitchFamily="34" charset="0"/>
              </a:rPr>
              <a:t> a file (three different ways):</a:t>
            </a:r>
          </a:p>
          <a:p>
            <a:pPr marL="0" indent="0" algn="l" rtl="0" eaLnBrk="1" hangingPunct="1">
              <a:lnSpc>
                <a:spcPct val="80000"/>
              </a:lnSpc>
              <a:buNone/>
              <a:defRPr/>
            </a:pPr>
            <a:r>
              <a:rPr lang="en" sz="1600" b="0" i="0" u="none">
                <a:latin typeface="Tahoma" pitchFamily="34" charset="0"/>
                <a:ea typeface="Tahoma" pitchFamily="34" charset="0"/>
                <a:cs typeface="Tahoma" pitchFamily="34" charset="0"/>
              </a:rPr>
              <a:t>Double-click OR</a:t>
            </a:r>
            <a:br>
              <a:rPr lang="en" sz="1600" dirty="0">
                <a:latin typeface="Tahoma" pitchFamily="34" charset="0"/>
                <a:ea typeface="Tahoma" pitchFamily="34" charset="0"/>
                <a:cs typeface="Tahoma" pitchFamily="34" charset="0"/>
              </a:rPr>
            </a:br>
            <a:r>
              <a:rPr lang="en" sz="1600" b="0" i="0" u="none">
                <a:latin typeface="Tahoma" pitchFamily="34" charset="0"/>
                <a:ea typeface="Tahoma" pitchFamily="34" charset="0"/>
                <a:cs typeface="Tahoma" pitchFamily="34" charset="0"/>
              </a:rPr>
              <a:t>Select the file and press the Enter key OR</a:t>
            </a:r>
            <a:br>
              <a:rPr lang="en" sz="1600" dirty="0">
                <a:latin typeface="Tahoma" pitchFamily="34" charset="0"/>
                <a:ea typeface="Tahoma" pitchFamily="34" charset="0"/>
                <a:cs typeface="Tahoma" pitchFamily="34" charset="0"/>
              </a:rPr>
            </a:br>
            <a:r>
              <a:rPr lang="en" sz="1600" b="0" i="0" u="none">
                <a:latin typeface="Tahoma" pitchFamily="34" charset="0"/>
                <a:ea typeface="Tahoma" pitchFamily="34" charset="0"/>
                <a:cs typeface="Tahoma" pitchFamily="34" charset="0"/>
              </a:rPr>
              <a:t>Right-click and select </a:t>
            </a:r>
            <a:r>
              <a:rPr lang="en" sz="1600" b="1" i="0" u="none">
                <a:latin typeface="Tahoma" pitchFamily="34" charset="0"/>
                <a:ea typeface="Tahoma" pitchFamily="34" charset="0"/>
                <a:cs typeface="Tahoma" pitchFamily="34" charset="0"/>
              </a:rPr>
              <a:t>Open</a:t>
            </a:r>
            <a:r>
              <a:rPr lang="en" sz="1600" b="0" i="0" u="none">
                <a:latin typeface="Tahoma" pitchFamily="34" charset="0"/>
                <a:ea typeface="Tahoma" pitchFamily="34" charset="0"/>
                <a:cs typeface="Tahoma" pitchFamily="34" charset="0"/>
              </a:rPr>
              <a:t>.</a:t>
            </a:r>
          </a:p>
          <a:p>
            <a:pPr marL="0" indent="0" algn="l" rtl="0" eaLnBrk="1" hangingPunct="1">
              <a:lnSpc>
                <a:spcPct val="80000"/>
              </a:lnSpc>
              <a:buNone/>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a:latin typeface="Tahoma" pitchFamily="34" charset="0"/>
                <a:ea typeface="Tahoma" pitchFamily="34" charset="0"/>
                <a:cs typeface="Tahoma" pitchFamily="34" charset="0"/>
              </a:rPr>
              <a:t> </a:t>
            </a:r>
            <a:r>
              <a:rPr lang="en" sz="1600" b="1" i="0" u="none">
                <a:latin typeface="Tahoma" pitchFamily="34" charset="0"/>
                <a:ea typeface="Tahoma" pitchFamily="34" charset="0"/>
                <a:cs typeface="Tahoma" pitchFamily="34" charset="0"/>
              </a:rPr>
              <a:t>Rename:</a:t>
            </a:r>
            <a:br>
              <a:rPr lang="en" sz="1600" dirty="0">
                <a:latin typeface="Tahoma" pitchFamily="34" charset="0"/>
                <a:ea typeface="Tahoma" pitchFamily="34" charset="0"/>
                <a:cs typeface="Tahoma" pitchFamily="34" charset="0"/>
              </a:rPr>
            </a:br>
            <a:r>
              <a:rPr lang="en" sz="1600" b="0" i="0" u="none">
                <a:latin typeface="Tahoma" pitchFamily="34" charset="0"/>
                <a:ea typeface="Tahoma" pitchFamily="34" charset="0"/>
                <a:cs typeface="Tahoma" pitchFamily="34" charset="0"/>
              </a:rPr>
              <a:t>Right-click the file you want to rename. Select </a:t>
            </a:r>
            <a:r>
              <a:rPr lang="en" sz="1600" b="1" i="0" u="none">
                <a:latin typeface="Tahoma" pitchFamily="34" charset="0"/>
                <a:ea typeface="Tahoma" pitchFamily="34" charset="0"/>
                <a:cs typeface="Tahoma" pitchFamily="34" charset="0"/>
              </a:rPr>
              <a:t>Rename</a:t>
            </a:r>
            <a:r>
              <a:rPr lang="en" sz="1600" b="0" i="0" u="none">
                <a:latin typeface="Tahoma" pitchFamily="34" charset="0"/>
                <a:ea typeface="Tahoma" pitchFamily="34" charset="0"/>
                <a:cs typeface="Tahoma" pitchFamily="34" charset="0"/>
              </a:rPr>
              <a:t>. Enter the new name. Press the Enter key. </a:t>
            </a:r>
          </a:p>
          <a:p>
            <a:pPr marL="0" indent="0" algn="l" rtl="0" eaLnBrk="1" hangingPunct="1">
              <a:lnSpc>
                <a:spcPct val="80000"/>
              </a:lnSpc>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a:latin typeface="Tahoma" pitchFamily="34" charset="0"/>
                <a:ea typeface="Tahoma" pitchFamily="34" charset="0"/>
                <a:cs typeface="Tahoma" pitchFamily="34" charset="0"/>
              </a:rPr>
              <a:t> </a:t>
            </a:r>
            <a:r>
              <a:rPr lang="en" sz="1600" b="1" i="0" u="none">
                <a:latin typeface="Tahoma" pitchFamily="34" charset="0"/>
                <a:ea typeface="Tahoma" pitchFamily="34" charset="0"/>
                <a:cs typeface="Tahoma" pitchFamily="34" charset="0"/>
              </a:rPr>
              <a:t>Delete:</a:t>
            </a:r>
            <a:br>
              <a:rPr lang="en" sz="1600" dirty="0">
                <a:latin typeface="Tahoma" pitchFamily="34" charset="0"/>
                <a:ea typeface="Tahoma" pitchFamily="34" charset="0"/>
                <a:cs typeface="Tahoma" pitchFamily="34" charset="0"/>
              </a:rPr>
            </a:br>
            <a:r>
              <a:rPr lang="en" sz="1600" b="0" i="0" u="none">
                <a:latin typeface="Tahoma" pitchFamily="34" charset="0"/>
                <a:ea typeface="Tahoma" pitchFamily="34" charset="0"/>
                <a:cs typeface="Tahoma" pitchFamily="34" charset="0"/>
              </a:rPr>
              <a:t>Right-click the file and select </a:t>
            </a:r>
            <a:r>
              <a:rPr lang="en" sz="1600" b="1" i="0" u="none">
                <a:latin typeface="Tahoma" pitchFamily="34" charset="0"/>
                <a:ea typeface="Tahoma" pitchFamily="34" charset="0"/>
                <a:cs typeface="Tahoma" pitchFamily="34" charset="0"/>
              </a:rPr>
              <a:t>Delete</a:t>
            </a:r>
            <a:r>
              <a:rPr lang="en" sz="1600" b="0" i="0" u="none">
                <a:latin typeface="Tahoma" pitchFamily="34" charset="0"/>
                <a:ea typeface="Tahoma" pitchFamily="34" charset="0"/>
                <a:cs typeface="Tahoma" pitchFamily="34" charset="0"/>
              </a:rPr>
              <a:t>. Confirm that you wish to delete it. The file is then moved to the Recycle Bin.</a:t>
            </a:r>
          </a:p>
          <a:p>
            <a:pPr marL="0" indent="0" algn="l" rtl="0" eaLnBrk="1" hangingPunct="1">
              <a:lnSpc>
                <a:spcPct val="80000"/>
              </a:lnSpc>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a:latin typeface="Tahoma" pitchFamily="34" charset="0"/>
                <a:ea typeface="Tahoma" pitchFamily="34" charset="0"/>
                <a:cs typeface="Tahoma" pitchFamily="34" charset="0"/>
              </a:rPr>
              <a:t> </a:t>
            </a:r>
            <a:r>
              <a:rPr lang="en" sz="1600" b="1" i="0" u="none">
                <a:latin typeface="Tahoma" pitchFamily="34" charset="0"/>
                <a:ea typeface="Tahoma" pitchFamily="34" charset="0"/>
                <a:cs typeface="Tahoma" pitchFamily="34" charset="0"/>
              </a:rPr>
              <a:t>Copy:</a:t>
            </a:r>
            <a:br>
              <a:rPr lang="en" sz="1600" b="1" dirty="0">
                <a:latin typeface="Tahoma" pitchFamily="34" charset="0"/>
                <a:ea typeface="Tahoma" pitchFamily="34" charset="0"/>
                <a:cs typeface="Tahoma" pitchFamily="34" charset="0"/>
              </a:rPr>
            </a:br>
            <a:r>
              <a:rPr lang="en" sz="1600" b="0" i="0" u="none">
                <a:latin typeface="Tahoma" pitchFamily="34" charset="0"/>
                <a:ea typeface="Tahoma" pitchFamily="34" charset="0"/>
                <a:cs typeface="Tahoma" pitchFamily="34" charset="0"/>
              </a:rPr>
              <a:t>Right-click on the file. Choose </a:t>
            </a:r>
            <a:r>
              <a:rPr lang="en" sz="1600" b="1" i="0" u="none">
                <a:latin typeface="Tahoma" pitchFamily="34" charset="0"/>
                <a:ea typeface="Tahoma" pitchFamily="34" charset="0"/>
                <a:cs typeface="Tahoma" pitchFamily="34" charset="0"/>
              </a:rPr>
              <a:t>Copy</a:t>
            </a:r>
            <a:r>
              <a:rPr lang="en" sz="1600" b="0" i="0" u="none">
                <a:latin typeface="Tahoma" pitchFamily="34" charset="0"/>
                <a:ea typeface="Tahoma" pitchFamily="34" charset="0"/>
                <a:cs typeface="Tahoma" pitchFamily="34" charset="0"/>
              </a:rPr>
              <a:t>. You can paste a copy of the file into a different location by right-clicking an empty area and selecting </a:t>
            </a:r>
            <a:r>
              <a:rPr lang="en" sz="1600" b="1" i="0" u="none">
                <a:latin typeface="Tahoma" pitchFamily="34" charset="0"/>
                <a:ea typeface="Tahoma" pitchFamily="34" charset="0"/>
                <a:cs typeface="Tahoma" pitchFamily="34" charset="0"/>
              </a:rPr>
              <a:t>Paste</a:t>
            </a:r>
            <a:r>
              <a:rPr lang="en" sz="1600" b="0" i="0" u="none">
                <a:latin typeface="Tahoma" pitchFamily="34" charset="0"/>
                <a:ea typeface="Tahoma" pitchFamily="34" charset="0"/>
                <a:cs typeface="Tahoma" pitchFamily="34" charset="0"/>
              </a:rPr>
              <a:t>. The original file remains where it was.</a:t>
            </a:r>
          </a:p>
          <a:p>
            <a:pPr marL="0" indent="0" algn="l" rtl="0" eaLnBrk="1" hangingPunct="1">
              <a:lnSpc>
                <a:spcPct val="80000"/>
              </a:lnSpc>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a:latin typeface="Tahoma" pitchFamily="34" charset="0"/>
                <a:ea typeface="Tahoma" pitchFamily="34" charset="0"/>
                <a:cs typeface="Tahoma" pitchFamily="34" charset="0"/>
              </a:rPr>
              <a:t> </a:t>
            </a:r>
            <a:r>
              <a:rPr lang="en" sz="1600" b="1" i="0" u="none">
                <a:latin typeface="Tahoma" pitchFamily="34" charset="0"/>
                <a:ea typeface="Tahoma" pitchFamily="34" charset="0"/>
                <a:cs typeface="Tahoma" pitchFamily="34" charset="0"/>
              </a:rPr>
              <a:t>Cut:</a:t>
            </a:r>
            <a:br>
              <a:rPr lang="en" sz="1600" b="1" dirty="0">
                <a:latin typeface="Tahoma" pitchFamily="34" charset="0"/>
                <a:ea typeface="Tahoma" pitchFamily="34" charset="0"/>
                <a:cs typeface="Tahoma" pitchFamily="34" charset="0"/>
              </a:rPr>
            </a:br>
            <a:r>
              <a:rPr lang="en" sz="1600" b="0" i="0" u="none">
                <a:latin typeface="Tahoma" pitchFamily="34" charset="0"/>
                <a:ea typeface="Tahoma" pitchFamily="34" charset="0"/>
                <a:cs typeface="Tahoma" pitchFamily="34" charset="0"/>
              </a:rPr>
              <a:t>Right-click on the file. Select </a:t>
            </a:r>
            <a:r>
              <a:rPr lang="en" sz="1600" b="1" i="0" u="none">
                <a:latin typeface="Tahoma" pitchFamily="34" charset="0"/>
                <a:ea typeface="Tahoma" pitchFamily="34" charset="0"/>
                <a:cs typeface="Tahoma" pitchFamily="34" charset="0"/>
              </a:rPr>
              <a:t>Cut</a:t>
            </a:r>
            <a:r>
              <a:rPr lang="en" sz="1600" b="0" i="0" u="none">
                <a:latin typeface="Tahoma" pitchFamily="34" charset="0"/>
                <a:ea typeface="Tahoma" pitchFamily="34" charset="0"/>
                <a:cs typeface="Tahoma" pitchFamily="34" charset="0"/>
              </a:rPr>
              <a:t>. You can paste it into a different location by right-clicking an empty area and selecting </a:t>
            </a:r>
            <a:r>
              <a:rPr lang="en" sz="1600" b="1" i="0" u="none">
                <a:latin typeface="Tahoma" pitchFamily="34" charset="0"/>
                <a:ea typeface="Tahoma" pitchFamily="34" charset="0"/>
                <a:cs typeface="Tahoma" pitchFamily="34" charset="0"/>
              </a:rPr>
              <a:t>Paste</a:t>
            </a:r>
            <a:r>
              <a:rPr lang="en" sz="1600" b="0" i="0" u="none">
                <a:latin typeface="Tahoma" pitchFamily="34" charset="0"/>
                <a:ea typeface="Tahoma" pitchFamily="34" charset="0"/>
                <a:cs typeface="Tahoma" pitchFamily="34" charset="0"/>
              </a:rPr>
              <a:t>. When you choose Cut and Paste, you are moving the original file to the new location.</a:t>
            </a:r>
          </a:p>
        </p:txBody>
      </p:sp>
      <p:pic>
        <p:nvPicPr>
          <p:cNvPr id="133127" name="Picture 35"/>
          <p:cNvPicPr>
            <a:picLocks noGrp="1" noChangeAspect="1" noChangeArrowheads="1"/>
          </p:cNvPicPr>
          <p:nvPr>
            <p:ph sz="half" idx="4294967295"/>
          </p:nvPr>
        </p:nvPicPr>
        <p:blipFill>
          <a:blip r:embed="rId2" cstate="print"/>
          <a:srcRect/>
          <a:stretch>
            <a:fillRect/>
          </a:stretch>
        </p:blipFill>
        <p:spPr>
          <a:xfrm>
            <a:off x="5508104" y="692696"/>
            <a:ext cx="2751137" cy="5881688"/>
          </a:xfrm>
        </p:spPr>
      </p:pic>
      <p:sp>
        <p:nvSpPr>
          <p:cNvPr id="125962" name="Oval 10"/>
          <p:cNvSpPr>
            <a:spLocks noChangeArrowheads="1"/>
          </p:cNvSpPr>
          <p:nvPr/>
        </p:nvSpPr>
        <p:spPr bwMode="auto">
          <a:xfrm>
            <a:off x="5724128" y="429309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40970" name="AutoShape 10"/>
          <p:cNvSpPr>
            <a:spLocks noChangeArrowheads="1"/>
          </p:cNvSpPr>
          <p:nvPr/>
        </p:nvSpPr>
        <p:spPr bwMode="auto">
          <a:xfrm>
            <a:off x="5364088" y="5301208"/>
            <a:ext cx="649288" cy="794802"/>
          </a:xfrm>
          <a:prstGeom prst="rightArrow">
            <a:avLst>
              <a:gd name="adj1" fmla="val 50000"/>
              <a:gd name="adj2" fmla="val 75184"/>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0971" name="AutoShape 11"/>
          <p:cNvSpPr>
            <a:spLocks noChangeArrowheads="1"/>
          </p:cNvSpPr>
          <p:nvPr/>
        </p:nvSpPr>
        <p:spPr bwMode="auto">
          <a:xfrm>
            <a:off x="5292725" y="1231375"/>
            <a:ext cx="719138" cy="794802"/>
          </a:xfrm>
          <a:prstGeom prst="rightArrow">
            <a:avLst>
              <a:gd name="adj1" fmla="val 50000"/>
              <a:gd name="adj2" fmla="val 125833"/>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0972" name="AutoShape 12"/>
          <p:cNvSpPr>
            <a:spLocks noChangeArrowheads="1"/>
          </p:cNvSpPr>
          <p:nvPr/>
        </p:nvSpPr>
        <p:spPr bwMode="auto">
          <a:xfrm>
            <a:off x="5364088" y="4941168"/>
            <a:ext cx="576263" cy="794802"/>
          </a:xfrm>
          <a:prstGeom prst="rightArrow">
            <a:avLst>
              <a:gd name="adj1" fmla="val 50000"/>
              <a:gd name="adj2" fmla="val 6672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9" name="Oval 10"/>
          <p:cNvSpPr>
            <a:spLocks noChangeArrowheads="1"/>
          </p:cNvSpPr>
          <p:nvPr/>
        </p:nvSpPr>
        <p:spPr bwMode="auto">
          <a:xfrm>
            <a:off x="5724128" y="393305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784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box(in)">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wheel(4)">
                                      <p:cBhvr>
                                        <p:cTn id="12" dur="2000"/>
                                        <p:tgtEl>
                                          <p:spTgt spid="1331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5">
                                            <p:txEl>
                                              <p:pRg st="2" end="2"/>
                                            </p:txEl>
                                          </p:spTgt>
                                        </p:tgtEl>
                                        <p:attrNameLst>
                                          <p:attrName>style.visibility</p:attrName>
                                        </p:attrNameLst>
                                      </p:cBhvr>
                                      <p:to>
                                        <p:strVal val="visible"/>
                                      </p:to>
                                    </p:set>
                                    <p:animEffect transition="in" filter="box(in)">
                                      <p:cBhvr>
                                        <p:cTn id="17" dur="500"/>
                                        <p:tgtEl>
                                          <p:spTgt spid="133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25">
                                            <p:txEl>
                                              <p:pRg st="3" end="3"/>
                                            </p:txEl>
                                          </p:spTgt>
                                        </p:tgtEl>
                                        <p:attrNameLst>
                                          <p:attrName>style.visibility</p:attrName>
                                        </p:attrNameLst>
                                      </p:cBhvr>
                                      <p:to>
                                        <p:strVal val="visible"/>
                                      </p:to>
                                    </p:set>
                                    <p:animEffect transition="in" filter="box(in)">
                                      <p:cBhvr>
                                        <p:cTn id="22" dur="500"/>
                                        <p:tgtEl>
                                          <p:spTgt spid="133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125">
                                            <p:txEl>
                                              <p:pRg st="5" end="5"/>
                                            </p:txEl>
                                          </p:spTgt>
                                        </p:tgtEl>
                                        <p:attrNameLst>
                                          <p:attrName>style.visibility</p:attrName>
                                        </p:attrNameLst>
                                      </p:cBhvr>
                                      <p:to>
                                        <p:strVal val="visible"/>
                                      </p:to>
                                    </p:set>
                                    <p:animEffect transition="in" filter="box(in)">
                                      <p:cBhvr>
                                        <p:cTn id="33" dur="500"/>
                                        <p:tgtEl>
                                          <p:spTgt spid="13312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970"/>
                                        </p:tgtEl>
                                        <p:attrNameLst>
                                          <p:attrName>style.visibility</p:attrName>
                                        </p:attrNameLst>
                                      </p:cBhvr>
                                      <p:to>
                                        <p:strVal val="visible"/>
                                      </p:to>
                                    </p:set>
                                    <p:anim calcmode="lin" valueType="num">
                                      <p:cBhvr additive="base">
                                        <p:cTn id="38" dur="500" fill="hold"/>
                                        <p:tgtEl>
                                          <p:spTgt spid="40970"/>
                                        </p:tgtEl>
                                        <p:attrNameLst>
                                          <p:attrName>ppt_x</p:attrName>
                                        </p:attrNameLst>
                                      </p:cBhvr>
                                      <p:tavLst>
                                        <p:tav tm="0">
                                          <p:val>
                                            <p:strVal val="#ppt_x"/>
                                          </p:val>
                                        </p:tav>
                                        <p:tav tm="100000">
                                          <p:val>
                                            <p:strVal val="#ppt_x"/>
                                          </p:val>
                                        </p:tav>
                                      </p:tavLst>
                                    </p:anim>
                                    <p:anim calcmode="lin" valueType="num">
                                      <p:cBhvr additive="base">
                                        <p:cTn id="3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3125">
                                            <p:txEl>
                                              <p:pRg st="7" end="7"/>
                                            </p:txEl>
                                          </p:spTgt>
                                        </p:tgtEl>
                                        <p:attrNameLst>
                                          <p:attrName>style.visibility</p:attrName>
                                        </p:attrNameLst>
                                      </p:cBhvr>
                                      <p:to>
                                        <p:strVal val="visible"/>
                                      </p:to>
                                    </p:set>
                                    <p:animEffect transition="in" filter="box(in)">
                                      <p:cBhvr>
                                        <p:cTn id="44" dur="500"/>
                                        <p:tgtEl>
                                          <p:spTgt spid="13312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72"/>
                                        </p:tgtEl>
                                        <p:attrNameLst>
                                          <p:attrName>style.visibility</p:attrName>
                                        </p:attrNameLst>
                                      </p:cBhvr>
                                      <p:to>
                                        <p:strVal val="visible"/>
                                      </p:to>
                                    </p:set>
                                    <p:anim calcmode="lin" valueType="num">
                                      <p:cBhvr additive="base">
                                        <p:cTn id="49" dur="500" fill="hold"/>
                                        <p:tgtEl>
                                          <p:spTgt spid="40972"/>
                                        </p:tgtEl>
                                        <p:attrNameLst>
                                          <p:attrName>ppt_x</p:attrName>
                                        </p:attrNameLst>
                                      </p:cBhvr>
                                      <p:tavLst>
                                        <p:tav tm="0">
                                          <p:val>
                                            <p:strVal val="#ppt_x"/>
                                          </p:val>
                                        </p:tav>
                                        <p:tav tm="100000">
                                          <p:val>
                                            <p:strVal val="#ppt_x"/>
                                          </p:val>
                                        </p:tav>
                                      </p:tavLst>
                                    </p:anim>
                                    <p:anim calcmode="lin" valueType="num">
                                      <p:cBhvr additive="base">
                                        <p:cTn id="50"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3125">
                                            <p:txEl>
                                              <p:pRg st="9" end="9"/>
                                            </p:txEl>
                                          </p:spTgt>
                                        </p:tgtEl>
                                        <p:attrNameLst>
                                          <p:attrName>style.visibility</p:attrName>
                                        </p:attrNameLst>
                                      </p:cBhvr>
                                      <p:to>
                                        <p:strVal val="visible"/>
                                      </p:to>
                                    </p:set>
                                    <p:animEffect transition="in" filter="box(in)">
                                      <p:cBhvr>
                                        <p:cTn id="55" dur="500"/>
                                        <p:tgtEl>
                                          <p:spTgt spid="13312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5962"/>
                                        </p:tgtEl>
                                        <p:attrNameLst>
                                          <p:attrName>style.visibility</p:attrName>
                                        </p:attrNameLst>
                                      </p:cBhvr>
                                      <p:to>
                                        <p:strVal val="visible"/>
                                      </p:to>
                                    </p:set>
                                    <p:anim calcmode="lin" valueType="num">
                                      <p:cBhvr additive="base">
                                        <p:cTn id="60" dur="500" fill="hold"/>
                                        <p:tgtEl>
                                          <p:spTgt spid="125962"/>
                                        </p:tgtEl>
                                        <p:attrNameLst>
                                          <p:attrName>ppt_x</p:attrName>
                                        </p:attrNameLst>
                                      </p:cBhvr>
                                      <p:tavLst>
                                        <p:tav tm="0">
                                          <p:val>
                                            <p:strVal val="#ppt_x"/>
                                          </p:val>
                                        </p:tav>
                                        <p:tav tm="100000">
                                          <p:val>
                                            <p:strVal val="#ppt_x"/>
                                          </p:val>
                                        </p:tav>
                                      </p:tavLst>
                                    </p:anim>
                                    <p:anim calcmode="lin" valueType="num">
                                      <p:cBhvr additive="base">
                                        <p:cTn id="61"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3125">
                                            <p:txEl>
                                              <p:pRg st="11" end="11"/>
                                            </p:txEl>
                                          </p:spTgt>
                                        </p:tgtEl>
                                        <p:attrNameLst>
                                          <p:attrName>style.visibility</p:attrName>
                                        </p:attrNameLst>
                                      </p:cBhvr>
                                      <p:to>
                                        <p:strVal val="visible"/>
                                      </p:to>
                                    </p:set>
                                    <p:animEffect transition="in" filter="box(in)">
                                      <p:cBhvr>
                                        <p:cTn id="66" dur="500"/>
                                        <p:tgtEl>
                                          <p:spTgt spid="13312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P spid="125962" grpId="0" animBg="1"/>
      <p:bldP spid="40970" grpId="0" animBg="1"/>
      <p:bldP spid="40971" grpId="0" animBg="1"/>
      <p:bldP spid="40972"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body" sz="half" idx="4294967295"/>
          </p:nvPr>
        </p:nvSpPr>
        <p:spPr>
          <a:xfrm>
            <a:off x="4596582" y="1196752"/>
            <a:ext cx="4043362" cy="4568825"/>
          </a:xfrm>
        </p:spPr>
        <p:txBody>
          <a:bodyPr>
            <a:noAutofit/>
          </a:bodyPr>
          <a:lstStyle/>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Right-click the file and select </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Properties</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This displays a box with the most important information about the file: file name, size, when it was created, when it was last modified, and when it was last used.</a:t>
            </a: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Write protection:</a:t>
            </a:r>
            <a:br>
              <a:rPr lang="en" sz="2200" dirty="0">
                <a:effectLst>
                  <a:outerShdw blurRad="38100" dist="38100" dir="2700000" algn="tl">
                    <a:srgbClr val="C0C0C0"/>
                  </a:outerShdw>
                </a:effectLst>
                <a:latin typeface="Tahoma" pitchFamily="34" charset="0"/>
                <a:ea typeface="Tahoma" pitchFamily="34" charset="0"/>
                <a:cs typeface="Tahoma" pitchFamily="34" charset="0"/>
              </a:rPr>
            </a:br>
            <a:r>
              <a:rPr lang="en" sz="2200" b="0" i="0" u="none">
                <a:effectLst>
                  <a:outerShdw blurRad="38100" dist="38100" dir="2700000" algn="tl">
                    <a:srgbClr val="C0C0C0"/>
                  </a:outerShdw>
                </a:effectLst>
                <a:latin typeface="Tahoma" pitchFamily="34" charset="0"/>
                <a:ea typeface="Tahoma" pitchFamily="34" charset="0"/>
                <a:cs typeface="Tahoma" pitchFamily="34" charset="0"/>
              </a:rPr>
              <a:t>If you select </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Write Protect</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it is not possible to modify the file.</a:t>
            </a: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Hidden:</a:t>
            </a:r>
            <a:br>
              <a:rPr lang="en" sz="2200" dirty="0">
                <a:effectLst>
                  <a:outerShdw blurRad="38100" dist="38100" dir="2700000" algn="tl">
                    <a:srgbClr val="C0C0C0"/>
                  </a:outerShdw>
                </a:effectLst>
                <a:latin typeface="Tahoma" pitchFamily="34" charset="0"/>
                <a:ea typeface="Tahoma" pitchFamily="34" charset="0"/>
                <a:cs typeface="Tahoma" pitchFamily="34" charset="0"/>
              </a:rPr>
            </a:br>
            <a:r>
              <a:rPr lang="en" sz="2200" b="0" i="0" u="none">
                <a:effectLst>
                  <a:outerShdw blurRad="38100" dist="38100" dir="2700000" algn="tl">
                    <a:srgbClr val="C0C0C0"/>
                  </a:outerShdw>
                </a:effectLst>
                <a:latin typeface="Tahoma" pitchFamily="34" charset="0"/>
                <a:ea typeface="Tahoma" pitchFamily="34" charset="0"/>
                <a:cs typeface="Tahoma" pitchFamily="34" charset="0"/>
              </a:rPr>
              <a:t>If you select </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Hidden</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 the</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 </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user can no longer see the file.</a:t>
            </a:r>
          </a:p>
        </p:txBody>
      </p:sp>
      <p:pic>
        <p:nvPicPr>
          <p:cNvPr id="135175" name="Picture 3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55576" y="1577452"/>
            <a:ext cx="2921000" cy="3920088"/>
          </a:xfrm>
        </p:spPr>
      </p:pic>
      <p:sp>
        <p:nvSpPr>
          <p:cNvPr id="8" name="textruta 7"/>
          <p:cNvSpPr txBox="1"/>
          <p:nvPr/>
        </p:nvSpPr>
        <p:spPr>
          <a:xfrm>
            <a:off x="4932040" y="260648"/>
            <a:ext cx="3707904" cy="792088"/>
          </a:xfrm>
          <a:prstGeom prst="rect">
            <a:avLst/>
          </a:prstGeom>
          <a:noFill/>
        </p:spPr>
        <p:txBody>
          <a:bodyPr wrap="square" rtlCol="0">
            <a:spAutoFit/>
          </a:bodyPr>
          <a:lstStyle/>
          <a:p>
            <a:pPr algn="l" rtl="0"/>
            <a:r>
              <a:rPr lang="en" sz="4400" b="0" i="0" u="none">
                <a:solidFill>
                  <a:schemeClr val="accent1"/>
                </a:solidFill>
                <a:latin typeface="Tahoma" pitchFamily="34" charset="0"/>
                <a:ea typeface="Tahoma" pitchFamily="34" charset="0"/>
                <a:cs typeface="Tahoma" pitchFamily="34" charset="0"/>
              </a:rPr>
              <a:t>File Properties</a:t>
            </a:r>
          </a:p>
        </p:txBody>
      </p:sp>
    </p:spTree>
    <p:extLst>
      <p:ext uri="{BB962C8B-B14F-4D97-AF65-F5344CB8AC3E}">
        <p14:creationId xmlns:p14="http://schemas.microsoft.com/office/powerpoint/2010/main" val="40800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heel(4)">
                                      <p:cBhvr>
                                        <p:cTn id="7" dur="20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4">
                                            <p:txEl>
                                              <p:pRg st="0" end="0"/>
                                            </p:txEl>
                                          </p:spTgt>
                                        </p:tgtEl>
                                        <p:attrNameLst>
                                          <p:attrName>style.visibility</p:attrName>
                                        </p:attrNameLst>
                                      </p:cBhvr>
                                      <p:to>
                                        <p:strVal val="visible"/>
                                      </p:to>
                                    </p:set>
                                    <p:animEffect transition="in" filter="box(in)">
                                      <p:cBhvr>
                                        <p:cTn id="12" dur="500"/>
                                        <p:tgtEl>
                                          <p:spTgt spid="135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5174">
                                            <p:txEl>
                                              <p:pRg st="1" end="1"/>
                                            </p:txEl>
                                          </p:spTgt>
                                        </p:tgtEl>
                                        <p:attrNameLst>
                                          <p:attrName>style.visibility</p:attrName>
                                        </p:attrNameLst>
                                      </p:cBhvr>
                                      <p:to>
                                        <p:strVal val="visible"/>
                                      </p:to>
                                    </p:set>
                                    <p:animEffect transition="in" filter="box(in)">
                                      <p:cBhvr>
                                        <p:cTn id="17" dur="500"/>
                                        <p:tgtEl>
                                          <p:spTgt spid="135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5174">
                                            <p:txEl>
                                              <p:pRg st="2" end="2"/>
                                            </p:txEl>
                                          </p:spTgt>
                                        </p:tgtEl>
                                        <p:attrNameLst>
                                          <p:attrName>style.visibility</p:attrName>
                                        </p:attrNameLst>
                                      </p:cBhvr>
                                      <p:to>
                                        <p:strVal val="visible"/>
                                      </p:to>
                                    </p:set>
                                    <p:animEffect transition="in" filter="box(in)">
                                      <p:cBhvr>
                                        <p:cTn id="22" dur="500"/>
                                        <p:tgtEl>
                                          <p:spTgt spid="135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idx="4294967295"/>
          </p:nvPr>
        </p:nvSpPr>
        <p:spPr>
          <a:xfrm>
            <a:off x="0" y="301625"/>
            <a:ext cx="9144000" cy="1143000"/>
          </a:xfrm>
        </p:spPr>
        <p:txBody>
          <a:bodyPr anchor="ctr" anchorCtr="1">
            <a:normAutofit fontScale="90000"/>
          </a:bodyPr>
          <a:lstStyle/>
          <a:p>
            <a:pPr algn="l" rtl="0" eaLnBrk="1" hangingPunct="1">
              <a:defRPr/>
            </a:pPr>
            <a:r>
              <a:rPr lang="en" b="0" i="0" u="none">
                <a:solidFill>
                  <a:schemeClr val="accent1"/>
                </a:solidFill>
                <a:latin typeface="Tahoma" pitchFamily="34" charset="0"/>
                <a:ea typeface="Tahoma" pitchFamily="34" charset="0"/>
                <a:cs typeface="Tahoma" pitchFamily="34" charset="0"/>
              </a:rPr>
              <a:t>Create a new folder or a new file in </a:t>
            </a:r>
            <a:br>
              <a:rPr lang="en" dirty="0">
                <a:solidFill>
                  <a:schemeClr val="accent1"/>
                </a:solidFill>
                <a:latin typeface="Tahoma" pitchFamily="34" charset="0"/>
                <a:ea typeface="Tahoma" pitchFamily="34" charset="0"/>
                <a:cs typeface="Tahoma" pitchFamily="34" charset="0"/>
              </a:rPr>
            </a:br>
            <a:r>
              <a:rPr lang="en" b="0" i="0" u="none">
                <a:solidFill>
                  <a:schemeClr val="accent1"/>
                </a:solidFill>
                <a:latin typeface="Tahoma" pitchFamily="34" charset="0"/>
                <a:ea typeface="Tahoma" pitchFamily="34" charset="0"/>
                <a:cs typeface="Tahoma" pitchFamily="34" charset="0"/>
              </a:rPr>
              <a:t>a specific window.</a:t>
            </a:r>
          </a:p>
        </p:txBody>
      </p:sp>
      <p:sp>
        <p:nvSpPr>
          <p:cNvPr id="137222" name="Rectangle 6"/>
          <p:cNvSpPr>
            <a:spLocks noGrp="1" noChangeArrowheads="1"/>
          </p:cNvSpPr>
          <p:nvPr>
            <p:ph type="body" sz="half" idx="4294967295"/>
          </p:nvPr>
        </p:nvSpPr>
        <p:spPr>
          <a:xfrm>
            <a:off x="5076056" y="1628800"/>
            <a:ext cx="3654425" cy="4770437"/>
          </a:xfrm>
        </p:spPr>
        <p:txBody>
          <a:bodyPr>
            <a:noAutofit/>
          </a:bodyPr>
          <a:lstStyle/>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Open the window where you want to create a new file or folder. Right-click on an empty area in the window and then select </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New </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from the context menu and select a </a:t>
            </a:r>
            <a:r>
              <a:rPr lang="en" sz="2200" b="1" i="0" u="none">
                <a:effectLst>
                  <a:outerShdw blurRad="38100" dist="38100" dir="2700000" algn="tl">
                    <a:srgbClr val="C0C0C0"/>
                  </a:outerShdw>
                </a:effectLst>
                <a:latin typeface="Tahoma" pitchFamily="34" charset="0"/>
                <a:ea typeface="Tahoma" pitchFamily="34" charset="0"/>
                <a:cs typeface="Tahoma" pitchFamily="34" charset="0"/>
              </a:rPr>
              <a:t>Folder </a:t>
            </a:r>
            <a:r>
              <a:rPr lang="en" sz="2200" b="0" i="0" u="none">
                <a:effectLst>
                  <a:outerShdw blurRad="38100" dist="38100" dir="2700000" algn="tl">
                    <a:srgbClr val="C0C0C0"/>
                  </a:outerShdw>
                </a:effectLst>
                <a:latin typeface="Tahoma" pitchFamily="34" charset="0"/>
                <a:ea typeface="Tahoma" pitchFamily="34" charset="0"/>
                <a:cs typeface="Tahoma" pitchFamily="34" charset="0"/>
              </a:rPr>
              <a:t>or file type from the next context menu. </a:t>
            </a:r>
          </a:p>
          <a:p>
            <a:pPr algn="l" rtl="0" eaLnBrk="1" hangingPunct="1">
              <a:defRPr/>
            </a:pPr>
            <a:r>
              <a:rPr lang="en" sz="2200" b="0" i="0" u="none">
                <a:effectLst>
                  <a:outerShdw blurRad="38100" dist="38100" dir="2700000" algn="tl">
                    <a:srgbClr val="C0C0C0"/>
                  </a:outerShdw>
                </a:effectLst>
                <a:latin typeface="Tahoma" pitchFamily="34" charset="0"/>
                <a:ea typeface="Tahoma" pitchFamily="34" charset="0"/>
                <a:cs typeface="Tahoma" pitchFamily="34" charset="0"/>
              </a:rPr>
              <a:t>Give the new folder a name. The name may not contain special characters such as | ? / ^ * &gt;. Press the Enter key to save the name.</a:t>
            </a:r>
          </a:p>
        </p:txBody>
      </p:sp>
      <p:pic>
        <p:nvPicPr>
          <p:cNvPr id="137223" name="Picture 3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9552" y="2141351"/>
            <a:ext cx="3963988" cy="3584105"/>
          </a:xfrm>
        </p:spPr>
      </p:pic>
      <p:sp>
        <p:nvSpPr>
          <p:cNvPr id="125962" name="Oval 10"/>
          <p:cNvSpPr>
            <a:spLocks noChangeArrowheads="1"/>
          </p:cNvSpPr>
          <p:nvPr/>
        </p:nvSpPr>
        <p:spPr bwMode="auto">
          <a:xfrm>
            <a:off x="545116" y="3703639"/>
            <a:ext cx="1002548" cy="44544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470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Effect transition="in" filter="blinds(horizontal)">
                                      <p:cBhvr>
                                        <p:cTn id="7" dur="500"/>
                                        <p:tgtEl>
                                          <p:spTgt spid="137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22">
                                            <p:txEl>
                                              <p:pRg st="1" end="1"/>
                                            </p:txEl>
                                          </p:spTgt>
                                        </p:tgtEl>
                                        <p:attrNameLst>
                                          <p:attrName>style.visibility</p:attrName>
                                        </p:attrNameLst>
                                      </p:cBhvr>
                                      <p:to>
                                        <p:strVal val="visible"/>
                                      </p:to>
                                    </p:set>
                                    <p:animEffect transition="in" filter="blinds(horizontal)">
                                      <p:cBhvr>
                                        <p:cTn id="12" dur="500"/>
                                        <p:tgtEl>
                                          <p:spTgt spid="137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7223"/>
                                        </p:tgtEl>
                                        <p:attrNameLst>
                                          <p:attrName>style.visibility</p:attrName>
                                        </p:attrNameLst>
                                      </p:cBhvr>
                                      <p:to>
                                        <p:strVal val="visible"/>
                                      </p:to>
                                    </p:set>
                                    <p:animEffect transition="in" filter="checkerboard(across)">
                                      <p:cBhvr>
                                        <p:cTn id="17" dur="500"/>
                                        <p:tgtEl>
                                          <p:spTgt spid="1372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5962"/>
                                        </p:tgtEl>
                                        <p:attrNameLst>
                                          <p:attrName>style.visibility</p:attrName>
                                        </p:attrNameLst>
                                      </p:cBhvr>
                                      <p:to>
                                        <p:strVal val="visible"/>
                                      </p:to>
                                    </p:set>
                                    <p:anim calcmode="lin" valueType="num">
                                      <p:cBhvr additive="base">
                                        <p:cTn id="22" dur="500" fill="hold"/>
                                        <p:tgtEl>
                                          <p:spTgt spid="125962"/>
                                        </p:tgtEl>
                                        <p:attrNameLst>
                                          <p:attrName>ppt_x</p:attrName>
                                        </p:attrNameLst>
                                      </p:cBhvr>
                                      <p:tavLst>
                                        <p:tav tm="0">
                                          <p:val>
                                            <p:strVal val="#ppt_x"/>
                                          </p:val>
                                        </p:tav>
                                        <p:tav tm="100000">
                                          <p:val>
                                            <p:strVal val="#ppt_x"/>
                                          </p:val>
                                        </p:tav>
                                      </p:tavLst>
                                    </p:anim>
                                    <p:anim calcmode="lin" valueType="num">
                                      <p:cBhvr additive="base">
                                        <p:cTn id="23"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259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0" y="301625"/>
            <a:ext cx="9144000" cy="776288"/>
          </a:xfrm>
        </p:spPr>
        <p:txBody>
          <a:bodyPr anchor="ctr" anchorCtr="1"/>
          <a:lstStyle/>
          <a:p>
            <a:pPr rtl="0" eaLnBrk="1" hangingPunct="1">
              <a:defRPr/>
            </a:pPr>
            <a:r>
              <a:rPr lang="en" b="0" i="0" u="none">
                <a:solidFill>
                  <a:schemeClr val="accent1"/>
                </a:solidFill>
              </a:rPr>
              <a:t>Save and save as </a:t>
            </a:r>
            <a:endParaRPr lang="en" dirty="0">
              <a:solidFill>
                <a:schemeClr val="accent1"/>
              </a:solidFill>
            </a:endParaRPr>
          </a:p>
        </p:txBody>
      </p:sp>
      <p:sp>
        <p:nvSpPr>
          <p:cNvPr id="139269" name="Rectangle 5"/>
          <p:cNvSpPr>
            <a:spLocks noGrp="1" noChangeArrowheads="1"/>
          </p:cNvSpPr>
          <p:nvPr>
            <p:ph type="body" sz="half" idx="4294967295"/>
          </p:nvPr>
        </p:nvSpPr>
        <p:spPr>
          <a:xfrm>
            <a:off x="539552" y="1052736"/>
            <a:ext cx="8208912" cy="2304256"/>
          </a:xfrm>
        </p:spPr>
        <p:txBody>
          <a:bodyPr>
            <a:noAutofit/>
          </a:bodyPr>
          <a:lstStyle/>
          <a:p>
            <a:pPr algn="l" rtl="0" eaLnBrk="1" hangingPunct="1">
              <a:defRPr/>
            </a:pPr>
            <a:r>
              <a:rPr lang="en" sz="1800" b="0" i="0" u="none">
                <a:latin typeface="Tahoma" pitchFamily="34" charset="0"/>
                <a:ea typeface="Tahoma" pitchFamily="34" charset="0"/>
                <a:cs typeface="Tahoma" pitchFamily="34" charset="0"/>
              </a:rPr>
              <a:t>The first time you save a file, use </a:t>
            </a:r>
            <a:r>
              <a:rPr lang="en" sz="1800" b="1" i="0" u="none">
                <a:latin typeface="Tahoma" pitchFamily="34" charset="0"/>
                <a:ea typeface="Tahoma" pitchFamily="34" charset="0"/>
                <a:cs typeface="Tahoma" pitchFamily="34" charset="0"/>
              </a:rPr>
              <a:t>Save As</a:t>
            </a:r>
            <a:r>
              <a:rPr lang="en" sz="1800" b="0" i="0" u="none">
                <a:latin typeface="Tahoma" pitchFamily="34" charset="0"/>
                <a:ea typeface="Tahoma" pitchFamily="34" charset="0"/>
                <a:cs typeface="Tahoma" pitchFamily="34" charset="0"/>
              </a:rPr>
              <a:t> from the File menu. Then choose a file name and where you want to save the file.</a:t>
            </a:r>
          </a:p>
          <a:p>
            <a:pPr algn="l" rtl="0" eaLnBrk="1" hangingPunct="1">
              <a:defRPr/>
            </a:pPr>
            <a:r>
              <a:rPr lang="en" sz="1800" b="0" i="0" u="none">
                <a:latin typeface="Tahoma" pitchFamily="34" charset="0"/>
                <a:ea typeface="Tahoma" pitchFamily="34" charset="0"/>
                <a:cs typeface="Tahoma" pitchFamily="34" charset="0"/>
              </a:rPr>
              <a:t>In the future, use </a:t>
            </a:r>
            <a:r>
              <a:rPr lang="en" sz="1800" b="1" i="0" u="none">
                <a:latin typeface="Tahoma" pitchFamily="34" charset="0"/>
                <a:ea typeface="Tahoma" pitchFamily="34" charset="0"/>
                <a:cs typeface="Tahoma" pitchFamily="34" charset="0"/>
              </a:rPr>
              <a:t>Save</a:t>
            </a:r>
            <a:r>
              <a:rPr lang="en" sz="1800" b="0" i="0" u="none">
                <a:latin typeface="Tahoma" pitchFamily="34" charset="0"/>
                <a:ea typeface="Tahoma" pitchFamily="34" charset="0"/>
                <a:cs typeface="Tahoma" pitchFamily="34" charset="0"/>
              </a:rPr>
              <a:t> in the File menu to save your document in the same location and under the same name as before.  An alternative is to click on the Diskette icon on the menu bar. </a:t>
            </a:r>
          </a:p>
          <a:p>
            <a:pPr algn="l" rtl="0" eaLnBrk="1" hangingPunct="1">
              <a:defRPr/>
            </a:pPr>
            <a:r>
              <a:rPr lang="en" sz="1800" b="0" i="0" u="none">
                <a:latin typeface="Tahoma" pitchFamily="34" charset="0"/>
                <a:ea typeface="Tahoma" pitchFamily="34" charset="0"/>
                <a:cs typeface="Tahoma" pitchFamily="34" charset="0"/>
              </a:rPr>
              <a:t>If you want to change the name of the file or save it to a different location, use </a:t>
            </a:r>
            <a:r>
              <a:rPr lang="en" sz="1800" b="1" i="0" u="none">
                <a:latin typeface="Tahoma" pitchFamily="34" charset="0"/>
                <a:ea typeface="Tahoma" pitchFamily="34" charset="0"/>
                <a:cs typeface="Tahoma" pitchFamily="34" charset="0"/>
              </a:rPr>
              <a:t>Save As</a:t>
            </a:r>
            <a:r>
              <a:rPr lang="en" sz="1800" b="0" i="0" u="none">
                <a:latin typeface="Tahoma" pitchFamily="34" charset="0"/>
                <a:ea typeface="Tahoma" pitchFamily="34" charset="0"/>
                <a:cs typeface="Tahoma" pitchFamily="34" charset="0"/>
              </a:rPr>
              <a:t> from the File menu. You can select a new file name or a new location using that function.  </a:t>
            </a: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9271" name="Picture 38"/>
          <p:cNvPicPr>
            <a:picLocks noGrp="1" noChangeAspect="1" noChangeArrowheads="1"/>
          </p:cNvPicPr>
          <p:nvPr>
            <p:ph sz="half" idx="4294967295"/>
          </p:nvPr>
        </p:nvPicPr>
        <p:blipFill>
          <a:blip r:embed="rId2" cstate="print"/>
          <a:srcRect/>
          <a:stretch>
            <a:fillRect/>
          </a:stretch>
        </p:blipFill>
        <p:spPr>
          <a:xfrm>
            <a:off x="899592" y="3501008"/>
            <a:ext cx="7888287" cy="3143250"/>
          </a:xfrm>
        </p:spPr>
      </p:pic>
      <p:sp>
        <p:nvSpPr>
          <p:cNvPr id="44039" name="Line 7"/>
          <p:cNvSpPr>
            <a:spLocks noChangeShapeType="1"/>
          </p:cNvSpPr>
          <p:nvPr/>
        </p:nvSpPr>
        <p:spPr bwMode="auto">
          <a:xfrm>
            <a:off x="611560" y="4221088"/>
            <a:ext cx="576263"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0" name="Line 8"/>
          <p:cNvSpPr>
            <a:spLocks noChangeShapeType="1"/>
          </p:cNvSpPr>
          <p:nvPr/>
        </p:nvSpPr>
        <p:spPr bwMode="auto">
          <a:xfrm>
            <a:off x="611560" y="4365104"/>
            <a:ext cx="576263"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1" name="Line 9"/>
          <p:cNvSpPr>
            <a:spLocks noChangeShapeType="1"/>
          </p:cNvSpPr>
          <p:nvPr/>
        </p:nvSpPr>
        <p:spPr bwMode="auto">
          <a:xfrm>
            <a:off x="4572000" y="4725144"/>
            <a:ext cx="576262"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2" name="Line 10"/>
          <p:cNvSpPr>
            <a:spLocks noChangeShapeType="1"/>
          </p:cNvSpPr>
          <p:nvPr/>
        </p:nvSpPr>
        <p:spPr bwMode="auto">
          <a:xfrm>
            <a:off x="4572000" y="4581128"/>
            <a:ext cx="576262"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5" name="Oval 13"/>
          <p:cNvSpPr>
            <a:spLocks noChangeArrowheads="1"/>
          </p:cNvSpPr>
          <p:nvPr/>
        </p:nvSpPr>
        <p:spPr bwMode="auto">
          <a:xfrm>
            <a:off x="827584" y="3501008"/>
            <a:ext cx="503238" cy="144462"/>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en"/>
          </a:p>
        </p:txBody>
      </p:sp>
      <p:sp>
        <p:nvSpPr>
          <p:cNvPr id="44046" name="Oval 14"/>
          <p:cNvSpPr>
            <a:spLocks noChangeArrowheads="1"/>
          </p:cNvSpPr>
          <p:nvPr/>
        </p:nvSpPr>
        <p:spPr bwMode="auto">
          <a:xfrm>
            <a:off x="5004048" y="4077072"/>
            <a:ext cx="503237" cy="144463"/>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en"/>
          </a:p>
        </p:txBody>
      </p:sp>
    </p:spTree>
    <p:extLst>
      <p:ext uri="{BB962C8B-B14F-4D97-AF65-F5344CB8AC3E}">
        <p14:creationId xmlns:p14="http://schemas.microsoft.com/office/powerpoint/2010/main" val="310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box(in)">
                                      <p:cBhvr>
                                        <p:cTn id="7" dur="5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xEl>
                                              <p:pRg st="1" end="1"/>
                                            </p:txEl>
                                          </p:spTgt>
                                        </p:tgtEl>
                                        <p:attrNameLst>
                                          <p:attrName>style.visibility</p:attrName>
                                        </p:attrNameLst>
                                      </p:cBhvr>
                                      <p:to>
                                        <p:strVal val="visible"/>
                                      </p:to>
                                    </p:set>
                                    <p:animEffect transition="in" filter="box(in)">
                                      <p:cBhvr>
                                        <p:cTn id="12" dur="500"/>
                                        <p:tgtEl>
                                          <p:spTgt spid="139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69">
                                            <p:txEl>
                                              <p:pRg st="2" end="2"/>
                                            </p:txEl>
                                          </p:spTgt>
                                        </p:tgtEl>
                                        <p:attrNameLst>
                                          <p:attrName>style.visibility</p:attrName>
                                        </p:attrNameLst>
                                      </p:cBhvr>
                                      <p:to>
                                        <p:strVal val="visible"/>
                                      </p:to>
                                    </p:set>
                                    <p:animEffect transition="in" filter="box(in)">
                                      <p:cBhvr>
                                        <p:cTn id="17" dur="500"/>
                                        <p:tgtEl>
                                          <p:spTgt spid="139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checkerboard(across)">
                                      <p:cBhvr>
                                        <p:cTn id="22" dur="500"/>
                                        <p:tgtEl>
                                          <p:spTgt spid="1392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45"/>
                                        </p:tgtEl>
                                        <p:attrNameLst>
                                          <p:attrName>style.visibility</p:attrName>
                                        </p:attrNameLst>
                                      </p:cBhvr>
                                      <p:to>
                                        <p:strVal val="visible"/>
                                      </p:to>
                                    </p:set>
                                    <p:anim calcmode="lin" valueType="num">
                                      <p:cBhvr additive="base">
                                        <p:cTn id="27" dur="500" fill="hold"/>
                                        <p:tgtEl>
                                          <p:spTgt spid="44045"/>
                                        </p:tgtEl>
                                        <p:attrNameLst>
                                          <p:attrName>ppt_x</p:attrName>
                                        </p:attrNameLst>
                                      </p:cBhvr>
                                      <p:tavLst>
                                        <p:tav tm="0">
                                          <p:val>
                                            <p:strVal val="#ppt_x"/>
                                          </p:val>
                                        </p:tav>
                                        <p:tav tm="100000">
                                          <p:val>
                                            <p:strVal val="#ppt_x"/>
                                          </p:val>
                                        </p:tav>
                                      </p:tavLst>
                                    </p:anim>
                                    <p:anim calcmode="lin" valueType="num">
                                      <p:cBhvr additive="base">
                                        <p:cTn id="28" dur="500" fill="hold"/>
                                        <p:tgtEl>
                                          <p:spTgt spid="44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46"/>
                                        </p:tgtEl>
                                        <p:attrNameLst>
                                          <p:attrName>style.visibility</p:attrName>
                                        </p:attrNameLst>
                                      </p:cBhvr>
                                      <p:to>
                                        <p:strVal val="visible"/>
                                      </p:to>
                                    </p:set>
                                    <p:anim calcmode="lin" valueType="num">
                                      <p:cBhvr additive="base">
                                        <p:cTn id="31" dur="500" fill="hold"/>
                                        <p:tgtEl>
                                          <p:spTgt spid="44046"/>
                                        </p:tgtEl>
                                        <p:attrNameLst>
                                          <p:attrName>ppt_x</p:attrName>
                                        </p:attrNameLst>
                                      </p:cBhvr>
                                      <p:tavLst>
                                        <p:tav tm="0">
                                          <p:val>
                                            <p:strVal val="#ppt_x"/>
                                          </p:val>
                                        </p:tav>
                                        <p:tav tm="100000">
                                          <p:val>
                                            <p:strVal val="#ppt_x"/>
                                          </p:val>
                                        </p:tav>
                                      </p:tavLst>
                                    </p:anim>
                                    <p:anim calcmode="lin" valueType="num">
                                      <p:cBhvr additive="base">
                                        <p:cTn id="3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9"/>
                                        </p:tgtEl>
                                        <p:attrNameLst>
                                          <p:attrName>style.visibility</p:attrName>
                                        </p:attrNameLst>
                                      </p:cBhvr>
                                      <p:to>
                                        <p:strVal val="visible"/>
                                      </p:to>
                                    </p:set>
                                    <p:anim calcmode="lin" valueType="num">
                                      <p:cBhvr additive="base">
                                        <p:cTn id="37" dur="500" fill="hold"/>
                                        <p:tgtEl>
                                          <p:spTgt spid="44039"/>
                                        </p:tgtEl>
                                        <p:attrNameLst>
                                          <p:attrName>ppt_x</p:attrName>
                                        </p:attrNameLst>
                                      </p:cBhvr>
                                      <p:tavLst>
                                        <p:tav tm="0">
                                          <p:val>
                                            <p:strVal val="#ppt_x"/>
                                          </p:val>
                                        </p:tav>
                                        <p:tav tm="100000">
                                          <p:val>
                                            <p:strVal val="#ppt_x"/>
                                          </p:val>
                                        </p:tav>
                                      </p:tavLst>
                                    </p:anim>
                                    <p:anim calcmode="lin" valueType="num">
                                      <p:cBhvr additive="base">
                                        <p:cTn id="38" dur="500" fill="hold"/>
                                        <p:tgtEl>
                                          <p:spTgt spid="440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additive="base">
                                        <p:cTn id="41" dur="500" fill="hold"/>
                                        <p:tgtEl>
                                          <p:spTgt spid="44041"/>
                                        </p:tgtEl>
                                        <p:attrNameLst>
                                          <p:attrName>ppt_x</p:attrName>
                                        </p:attrNameLst>
                                      </p:cBhvr>
                                      <p:tavLst>
                                        <p:tav tm="0">
                                          <p:val>
                                            <p:strVal val="#ppt_x"/>
                                          </p:val>
                                        </p:tav>
                                        <p:tav tm="100000">
                                          <p:val>
                                            <p:strVal val="#ppt_x"/>
                                          </p:val>
                                        </p:tav>
                                      </p:tavLst>
                                    </p:anim>
                                    <p:anim calcmode="lin" valueType="num">
                                      <p:cBhvr additive="base">
                                        <p:cTn id="4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additive="base">
                                        <p:cTn id="47" dur="500" fill="hold"/>
                                        <p:tgtEl>
                                          <p:spTgt spid="44042"/>
                                        </p:tgtEl>
                                        <p:attrNameLst>
                                          <p:attrName>ppt_x</p:attrName>
                                        </p:attrNameLst>
                                      </p:cBhvr>
                                      <p:tavLst>
                                        <p:tav tm="0">
                                          <p:val>
                                            <p:strVal val="#ppt_x"/>
                                          </p:val>
                                        </p:tav>
                                        <p:tav tm="100000">
                                          <p:val>
                                            <p:strVal val="#ppt_x"/>
                                          </p:val>
                                        </p:tav>
                                      </p:tavLst>
                                    </p:anim>
                                    <p:anim calcmode="lin" valueType="num">
                                      <p:cBhvr additive="base">
                                        <p:cTn id="48" dur="500" fill="hold"/>
                                        <p:tgtEl>
                                          <p:spTgt spid="440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040"/>
                                        </p:tgtEl>
                                        <p:attrNameLst>
                                          <p:attrName>style.visibility</p:attrName>
                                        </p:attrNameLst>
                                      </p:cBhvr>
                                      <p:to>
                                        <p:strVal val="visible"/>
                                      </p:to>
                                    </p:set>
                                    <p:anim calcmode="lin" valueType="num">
                                      <p:cBhvr additive="base">
                                        <p:cTn id="51" dur="500" fill="hold"/>
                                        <p:tgtEl>
                                          <p:spTgt spid="44040"/>
                                        </p:tgtEl>
                                        <p:attrNameLst>
                                          <p:attrName>ppt_x</p:attrName>
                                        </p:attrNameLst>
                                      </p:cBhvr>
                                      <p:tavLst>
                                        <p:tav tm="0">
                                          <p:val>
                                            <p:strVal val="#ppt_x"/>
                                          </p:val>
                                        </p:tav>
                                        <p:tav tm="100000">
                                          <p:val>
                                            <p:strVal val="#ppt_x"/>
                                          </p:val>
                                        </p:tav>
                                      </p:tavLst>
                                    </p:anim>
                                    <p:anim calcmode="lin" valueType="num">
                                      <p:cBhvr additive="base">
                                        <p:cTn id="5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P spid="44039" grpId="0" animBg="1"/>
      <p:bldP spid="44040" grpId="0" animBg="1"/>
      <p:bldP spid="44041" grpId="0" animBg="1"/>
      <p:bldP spid="44042" grpId="0" animBg="1"/>
      <p:bldP spid="44045" grpId="0" animBg="1"/>
      <p:bldP spid="440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body" sz="half" idx="4294967295"/>
          </p:nvPr>
        </p:nvSpPr>
        <p:spPr>
          <a:xfrm>
            <a:off x="0" y="548679"/>
            <a:ext cx="9144000" cy="936105"/>
          </a:xfrm>
        </p:spPr>
        <p:txBody>
          <a:bodyPr>
            <a:normAutofit/>
          </a:bodyPr>
          <a:lstStyle/>
          <a:p>
            <a:pPr algn="l" rtl="0" eaLnBrk="1" hangingPunct="1">
              <a:buNone/>
              <a:defRPr/>
            </a:pPr>
            <a:r>
              <a:rPr lang="en" sz="2200" b="0" i="0" u="none">
                <a:latin typeface="Tahoma" pitchFamily="34" charset="0"/>
                <a:ea typeface="Tahoma" pitchFamily="34" charset="0"/>
                <a:cs typeface="Tahoma" pitchFamily="34" charset="0"/>
              </a:rPr>
              <a:t>	Choosing </a:t>
            </a:r>
            <a:r>
              <a:rPr lang="en" sz="2200" b="1" i="0" u="none">
                <a:latin typeface="Tahoma" pitchFamily="34" charset="0"/>
                <a:ea typeface="Tahoma" pitchFamily="34" charset="0"/>
                <a:cs typeface="Tahoma" pitchFamily="34" charset="0"/>
              </a:rPr>
              <a:t>Save As </a:t>
            </a:r>
            <a:r>
              <a:rPr lang="en" sz="2200" b="0" i="0" u="none">
                <a:latin typeface="Tahoma" pitchFamily="34" charset="0"/>
                <a:ea typeface="Tahoma" pitchFamily="34" charset="0"/>
                <a:cs typeface="Tahoma" pitchFamily="34" charset="0"/>
              </a:rPr>
              <a:t>from the File menu opens a dialogue box. Give the file a name. Specify where you want to save the file. Click </a:t>
            </a:r>
            <a:r>
              <a:rPr lang="en" sz="2200" b="1" i="0" u="none">
                <a:latin typeface="Tahoma" pitchFamily="34" charset="0"/>
                <a:ea typeface="Tahoma" pitchFamily="34" charset="0"/>
                <a:cs typeface="Tahoma" pitchFamily="34" charset="0"/>
              </a:rPr>
              <a:t>Save</a:t>
            </a:r>
            <a:r>
              <a:rPr lang="en" sz="2200" b="0" i="0" u="none">
                <a:latin typeface="Tahoma" pitchFamily="34" charset="0"/>
                <a:ea typeface="Tahoma" pitchFamily="34" charset="0"/>
                <a:cs typeface="Tahoma" pitchFamily="34" charset="0"/>
              </a:rPr>
              <a:t>. </a:t>
            </a:r>
          </a:p>
        </p:txBody>
      </p:sp>
      <p:pic>
        <p:nvPicPr>
          <p:cNvPr id="142343"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03648" y="1896684"/>
            <a:ext cx="6032500" cy="4469172"/>
          </a:xfrm>
        </p:spPr>
      </p:pic>
      <p:sp>
        <p:nvSpPr>
          <p:cNvPr id="45061" name="Oval 5"/>
          <p:cNvSpPr>
            <a:spLocks noChangeArrowheads="1"/>
          </p:cNvSpPr>
          <p:nvPr/>
        </p:nvSpPr>
        <p:spPr bwMode="auto">
          <a:xfrm>
            <a:off x="2555776" y="4554709"/>
            <a:ext cx="1296144"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45062" name="Oval 6"/>
          <p:cNvSpPr>
            <a:spLocks noChangeArrowheads="1"/>
          </p:cNvSpPr>
          <p:nvPr/>
        </p:nvSpPr>
        <p:spPr bwMode="auto">
          <a:xfrm>
            <a:off x="5420022" y="5842889"/>
            <a:ext cx="1008063" cy="562630"/>
          </a:xfrm>
          <a:prstGeom prst="ellipse">
            <a:avLst/>
          </a:prstGeom>
          <a:solidFill>
            <a:schemeClr val="accent1">
              <a:alpha val="0"/>
            </a:schemeClr>
          </a:solidFill>
          <a:ln w="254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5063" name="AutoShape 7"/>
          <p:cNvSpPr>
            <a:spLocks noChangeArrowheads="1"/>
          </p:cNvSpPr>
          <p:nvPr/>
        </p:nvSpPr>
        <p:spPr bwMode="auto">
          <a:xfrm>
            <a:off x="4160292" y="2853332"/>
            <a:ext cx="1779860" cy="647377"/>
          </a:xfrm>
          <a:prstGeom prst="wedgeRoundRectCallout">
            <a:avLst>
              <a:gd name="adj1" fmla="val -78564"/>
              <a:gd name="adj2" fmla="val -1423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Choose where you want to save the file here</a:t>
            </a:r>
          </a:p>
        </p:txBody>
      </p:sp>
      <p:sp>
        <p:nvSpPr>
          <p:cNvPr id="7" name="AutoShape 7"/>
          <p:cNvSpPr>
            <a:spLocks noChangeArrowheads="1"/>
          </p:cNvSpPr>
          <p:nvPr/>
        </p:nvSpPr>
        <p:spPr bwMode="auto">
          <a:xfrm>
            <a:off x="29481" y="4221088"/>
            <a:ext cx="1511300" cy="693983"/>
          </a:xfrm>
          <a:prstGeom prst="wedgeRoundRectCallout">
            <a:avLst>
              <a:gd name="adj1" fmla="val 87389"/>
              <a:gd name="adj2" fmla="val 4064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Enter a name of your choice for the file</a:t>
            </a:r>
          </a:p>
        </p:txBody>
      </p:sp>
      <p:sp>
        <p:nvSpPr>
          <p:cNvPr id="8" name="AutoShape 7"/>
          <p:cNvSpPr>
            <a:spLocks noChangeArrowheads="1"/>
          </p:cNvSpPr>
          <p:nvPr/>
        </p:nvSpPr>
        <p:spPr bwMode="auto">
          <a:xfrm>
            <a:off x="7020272" y="4007022"/>
            <a:ext cx="2123728" cy="547687"/>
          </a:xfrm>
          <a:prstGeom prst="wedgeRoundRectCallout">
            <a:avLst>
              <a:gd name="adj1" fmla="val -65174"/>
              <a:gd name="adj2" fmla="val 156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This is where you select </a:t>
            </a:r>
          </a:p>
          <a:p>
            <a:pPr algn="ctr" rtl="0"/>
            <a:r>
              <a:rPr lang="en" sz="1200" b="1" i="0" u="none" dirty="0">
                <a:latin typeface="Tahoma" pitchFamily="34" charset="0"/>
                <a:ea typeface="Tahoma" pitchFamily="34" charset="0"/>
                <a:cs typeface="Tahoma" pitchFamily="34" charset="0"/>
              </a:rPr>
              <a:t>the file type</a:t>
            </a:r>
          </a:p>
        </p:txBody>
      </p:sp>
      <p:sp>
        <p:nvSpPr>
          <p:cNvPr id="9" name="AutoShape 7"/>
          <p:cNvSpPr>
            <a:spLocks noChangeArrowheads="1"/>
          </p:cNvSpPr>
          <p:nvPr/>
        </p:nvSpPr>
        <p:spPr bwMode="auto">
          <a:xfrm>
            <a:off x="7020272" y="5445275"/>
            <a:ext cx="1511300" cy="630237"/>
          </a:xfrm>
          <a:prstGeom prst="wedgeRoundRectCallout">
            <a:avLst>
              <a:gd name="adj1" fmla="val -90860"/>
              <a:gd name="adj2" fmla="val 4928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Finally, click "Save"</a:t>
            </a:r>
          </a:p>
        </p:txBody>
      </p:sp>
    </p:spTree>
    <p:extLst>
      <p:ext uri="{BB962C8B-B14F-4D97-AF65-F5344CB8AC3E}">
        <p14:creationId xmlns:p14="http://schemas.microsoft.com/office/powerpoint/2010/main" val="3403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heel(4)">
                                      <p:cBhvr>
                                        <p:cTn id="7" dur="2000"/>
                                        <p:tgtEl>
                                          <p:spTgt spid="142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1"/>
                                        </p:tgtEl>
                                        <p:attrNameLst>
                                          <p:attrName>style.visibility</p:attrName>
                                        </p:attrNameLst>
                                      </p:cBhvr>
                                      <p:to>
                                        <p:strVal val="visible"/>
                                      </p:to>
                                    </p:set>
                                    <p:anim calcmode="lin" valueType="num">
                                      <p:cBhvr additive="base">
                                        <p:cTn id="18" dur="500" fill="hold"/>
                                        <p:tgtEl>
                                          <p:spTgt spid="45061"/>
                                        </p:tgtEl>
                                        <p:attrNameLst>
                                          <p:attrName>ppt_x</p:attrName>
                                        </p:attrNameLst>
                                      </p:cBhvr>
                                      <p:tavLst>
                                        <p:tav tm="0">
                                          <p:val>
                                            <p:strVal val="#ppt_x"/>
                                          </p:val>
                                        </p:tav>
                                        <p:tav tm="100000">
                                          <p:val>
                                            <p:strVal val="#ppt_x"/>
                                          </p:val>
                                        </p:tav>
                                      </p:tavLst>
                                    </p:anim>
                                    <p:anim calcmode="lin" valueType="num">
                                      <p:cBhvr additive="base">
                                        <p:cTn id="1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2"/>
                                        </p:tgtEl>
                                        <p:attrNameLst>
                                          <p:attrName>style.visibility</p:attrName>
                                        </p:attrNameLst>
                                      </p:cBhvr>
                                      <p:to>
                                        <p:strVal val="visible"/>
                                      </p:to>
                                    </p:set>
                                    <p:anim calcmode="lin" valueType="num">
                                      <p:cBhvr additive="base">
                                        <p:cTn id="42" dur="500" fill="hold"/>
                                        <p:tgtEl>
                                          <p:spTgt spid="45062"/>
                                        </p:tgtEl>
                                        <p:attrNameLst>
                                          <p:attrName>ppt_x</p:attrName>
                                        </p:attrNameLst>
                                      </p:cBhvr>
                                      <p:tavLst>
                                        <p:tav tm="0">
                                          <p:val>
                                            <p:strVal val="#ppt_x"/>
                                          </p:val>
                                        </p:tav>
                                        <p:tav tm="100000">
                                          <p:val>
                                            <p:strVal val="#ppt_x"/>
                                          </p:val>
                                        </p:tav>
                                      </p:tavLst>
                                    </p:anim>
                                    <p:anim calcmode="lin" valueType="num">
                                      <p:cBhvr additive="base">
                                        <p:cTn id="4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body" sz="half" idx="4294967295"/>
          </p:nvPr>
        </p:nvSpPr>
        <p:spPr>
          <a:xfrm>
            <a:off x="179513" y="4221163"/>
            <a:ext cx="8784975" cy="2636837"/>
          </a:xfrm>
        </p:spPr>
        <p:txBody>
          <a:bodyPr/>
          <a:lstStyle/>
          <a:p>
            <a:pPr algn="l" rtl="0" eaLnBrk="1" hangingPunct="1">
              <a:lnSpc>
                <a:spcPct val="80000"/>
              </a:lnSpc>
              <a:defRPr/>
            </a:pPr>
            <a:r>
              <a:rPr lang="en" sz="1600" b="0" i="0" u="none">
                <a:effectLst>
                  <a:outerShdw blurRad="38100" dist="38100" dir="2700000" algn="tl">
                    <a:srgbClr val="C0C0C0"/>
                  </a:outerShdw>
                </a:effectLst>
                <a:latin typeface="Tahoma" pitchFamily="34" charset="0"/>
                <a:ea typeface="Tahoma" pitchFamily="34" charset="0"/>
                <a:cs typeface="Tahoma" pitchFamily="34" charset="0"/>
              </a:rPr>
              <a:t>You can choose a file format using the </a:t>
            </a:r>
            <a:r>
              <a:rPr lang="en" sz="1600" b="1" i="0" u="none">
                <a:effectLst>
                  <a:outerShdw blurRad="38100" dist="38100" dir="2700000" algn="tl">
                    <a:srgbClr val="C0C0C0"/>
                  </a:outerShdw>
                </a:effectLst>
                <a:latin typeface="Tahoma" pitchFamily="34" charset="0"/>
                <a:ea typeface="Tahoma" pitchFamily="34" charset="0"/>
                <a:cs typeface="Tahoma" pitchFamily="34" charset="0"/>
              </a:rPr>
              <a:t>Save As </a:t>
            </a:r>
            <a:r>
              <a:rPr lang="en" sz="1600" b="0" i="0" u="none">
                <a:effectLst>
                  <a:outerShdw blurRad="38100" dist="38100" dir="2700000" algn="tl">
                    <a:srgbClr val="C0C0C0"/>
                  </a:outerShdw>
                </a:effectLst>
                <a:latin typeface="Tahoma" pitchFamily="34" charset="0"/>
                <a:ea typeface="Tahoma" pitchFamily="34" charset="0"/>
                <a:cs typeface="Tahoma" pitchFamily="34" charset="0"/>
              </a:rPr>
              <a:t>command. Certain programs have several options for the file format, such as the Paint program (see image). </a:t>
            </a:r>
          </a:p>
          <a:p>
            <a:pPr algn="l" rtl="0" eaLnBrk="1" hangingPunct="1">
              <a:lnSpc>
                <a:spcPct val="80000"/>
              </a:lnSpc>
              <a:defRPr/>
            </a:pPr>
            <a:endParaRPr lang="en" sz="16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1600" b="0" i="0" u="none">
                <a:effectLst>
                  <a:outerShdw blurRad="38100" dist="38100" dir="2700000" algn="tl">
                    <a:srgbClr val="C0C0C0"/>
                  </a:outerShdw>
                </a:effectLst>
                <a:latin typeface="Tahoma" pitchFamily="34" charset="0"/>
                <a:ea typeface="Tahoma" pitchFamily="34" charset="0"/>
                <a:cs typeface="Tahoma" pitchFamily="34" charset="0"/>
              </a:rPr>
              <a:t>A file name is made up of two parts, e.g. File 1.jpg </a:t>
            </a:r>
            <a:br>
              <a:rPr lang="en" sz="1600" dirty="0">
                <a:effectLst>
                  <a:outerShdw blurRad="38100" dist="38100" dir="2700000" algn="tl">
                    <a:srgbClr val="C0C0C0"/>
                  </a:outerShdw>
                </a:effectLst>
                <a:latin typeface="Tahoma" pitchFamily="34" charset="0"/>
                <a:ea typeface="Tahoma" pitchFamily="34" charset="0"/>
                <a:cs typeface="Tahoma" pitchFamily="34" charset="0"/>
              </a:rPr>
            </a:br>
            <a:r>
              <a:rPr lang="en" sz="1600" b="0" i="0" u="none">
                <a:effectLst>
                  <a:outerShdw blurRad="38100" dist="38100" dir="2700000" algn="tl">
                    <a:srgbClr val="C0C0C0"/>
                  </a:outerShdw>
                </a:effectLst>
                <a:latin typeface="Tahoma" pitchFamily="34" charset="0"/>
                <a:ea typeface="Tahoma" pitchFamily="34" charset="0"/>
                <a:cs typeface="Tahoma" pitchFamily="34" charset="0"/>
              </a:rPr>
              <a:t>The first part, "File 1", is the name we have chosen for the image. </a:t>
            </a:r>
            <a:br>
              <a:rPr lang="en" sz="1600" dirty="0">
                <a:effectLst>
                  <a:outerShdw blurRad="38100" dist="38100" dir="2700000" algn="tl">
                    <a:srgbClr val="C0C0C0"/>
                  </a:outerShdw>
                </a:effectLst>
                <a:latin typeface="Tahoma" pitchFamily="34" charset="0"/>
                <a:ea typeface="Tahoma" pitchFamily="34" charset="0"/>
                <a:cs typeface="Tahoma" pitchFamily="34" charset="0"/>
              </a:rPr>
            </a:br>
            <a:r>
              <a:rPr lang="en" sz="1600" b="0" i="0" u="none">
                <a:effectLst>
                  <a:outerShdw blurRad="38100" dist="38100" dir="2700000" algn="tl">
                    <a:srgbClr val="C0C0C0"/>
                  </a:outerShdw>
                </a:effectLst>
                <a:latin typeface="Tahoma" pitchFamily="34" charset="0"/>
                <a:ea typeface="Tahoma" pitchFamily="34" charset="0"/>
                <a:cs typeface="Tahoma" pitchFamily="34" charset="0"/>
              </a:rPr>
              <a:t>The second part, "jpg", is the file format we chose from among the options available in the image processing program we are working in.</a:t>
            </a:r>
          </a:p>
          <a:p>
            <a:pPr algn="l" rtl="0" eaLnBrk="1" hangingPunct="1">
              <a:lnSpc>
                <a:spcPct val="80000"/>
              </a:lnSpc>
              <a:defRPr/>
            </a:pPr>
            <a:endParaRPr lang="en" sz="16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1600" b="0" i="0" u="none">
                <a:effectLst>
                  <a:outerShdw blurRad="38100" dist="38100" dir="2700000" algn="tl">
                    <a:srgbClr val="C0C0C0"/>
                  </a:outerShdw>
                </a:effectLst>
                <a:latin typeface="Tahoma" pitchFamily="34" charset="0"/>
                <a:ea typeface="Tahoma" pitchFamily="34" charset="0"/>
                <a:cs typeface="Tahoma" pitchFamily="34" charset="0"/>
              </a:rPr>
              <a:t>A given file can only be opened by programs that the file format is compatible with. For example, audio files can be opened with Windows Media Player, RealPlayer or some other type of program for audio files. But it is not possible to open a text file with Media Player.</a:t>
            </a:r>
          </a:p>
          <a:p>
            <a:pPr algn="l" rtl="0" eaLnBrk="1" hangingPunct="1">
              <a:lnSpc>
                <a:spcPct val="80000"/>
              </a:lnSpc>
              <a:defRPr/>
            </a:pPr>
            <a:endParaRPr lang="en" sz="14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44391" name="Picture 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15298" y="0"/>
            <a:ext cx="4384246" cy="4149725"/>
          </a:xfrm>
        </p:spPr>
      </p:pic>
      <p:sp>
        <p:nvSpPr>
          <p:cNvPr id="46085" name="AutoShape 5"/>
          <p:cNvSpPr>
            <a:spLocks noChangeArrowheads="1"/>
          </p:cNvSpPr>
          <p:nvPr/>
        </p:nvSpPr>
        <p:spPr bwMode="auto">
          <a:xfrm>
            <a:off x="6804248" y="2676135"/>
            <a:ext cx="1871662" cy="720725"/>
          </a:xfrm>
          <a:prstGeom prst="wedgeRoundRectCallout">
            <a:avLst>
              <a:gd name="adj1" fmla="val -71116"/>
              <a:gd name="adj2" fmla="val 859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File formats that Paint can access</a:t>
            </a:r>
          </a:p>
        </p:txBody>
      </p:sp>
      <p:sp>
        <p:nvSpPr>
          <p:cNvPr id="46087" name="AutoShape 7"/>
          <p:cNvSpPr>
            <a:spLocks noChangeArrowheads="1"/>
          </p:cNvSpPr>
          <p:nvPr/>
        </p:nvSpPr>
        <p:spPr bwMode="auto">
          <a:xfrm>
            <a:off x="827584" y="116632"/>
            <a:ext cx="1511920" cy="504056"/>
          </a:xfrm>
          <a:prstGeom prst="wedgeRoundRectCallout">
            <a:avLst>
              <a:gd name="adj1" fmla="val 102553"/>
              <a:gd name="adj2" fmla="val -1413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Location where you save the file</a:t>
            </a:r>
          </a:p>
        </p:txBody>
      </p:sp>
    </p:spTree>
    <p:extLst>
      <p:ext uri="{BB962C8B-B14F-4D97-AF65-F5344CB8AC3E}">
        <p14:creationId xmlns:p14="http://schemas.microsoft.com/office/powerpoint/2010/main" val="157727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heel(4)">
                                      <p:cBhvr>
                                        <p:cTn id="7" dur="2000"/>
                                        <p:tgtEl>
                                          <p:spTgt spid="144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linds(horizontal)">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332656"/>
            <a:ext cx="9144000" cy="1143000"/>
          </a:xfrm>
        </p:spPr>
        <p:txBody>
          <a:bodyPr anchor="ctr" anchorCtr="1"/>
          <a:lstStyle/>
          <a:p>
            <a:pPr rtl="0" eaLnBrk="1" hangingPunct="1">
              <a:defRPr/>
            </a:pPr>
            <a:r>
              <a:rPr lang="en" b="0" i="0" u="none">
                <a:solidFill>
                  <a:schemeClr val="accent1"/>
                </a:solidFill>
                <a:latin typeface="Tahoma" pitchFamily="34" charset="0"/>
                <a:ea typeface="Tahoma" pitchFamily="34" charset="0"/>
                <a:cs typeface="Tahoma" pitchFamily="34" charset="0"/>
              </a:rPr>
              <a:t>Right mouse button</a:t>
            </a:r>
            <a:r>
              <a:rPr lang="en" b="0" i="0" u="none">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1267" name="Rectangle 3"/>
          <p:cNvSpPr>
            <a:spLocks noGrp="1" noChangeArrowheads="1"/>
          </p:cNvSpPr>
          <p:nvPr>
            <p:ph type="body" idx="4294967295"/>
          </p:nvPr>
        </p:nvSpPr>
        <p:spPr>
          <a:xfrm>
            <a:off x="899592" y="1628800"/>
            <a:ext cx="7416800" cy="4679950"/>
          </a:xfrm>
        </p:spPr>
        <p:txBody>
          <a:bodyPr>
            <a:normAutofit/>
          </a:bodyPr>
          <a:lstStyle/>
          <a:p>
            <a:pPr algn="l" rtl="0" eaLnBrk="1" hangingPunct="1">
              <a:defRPr/>
            </a:pPr>
            <a:r>
              <a:rPr lang="en" sz="2800" b="1" i="0" u="none">
                <a:latin typeface="Tahoma" pitchFamily="34" charset="0"/>
                <a:ea typeface="Tahoma" pitchFamily="34" charset="0"/>
                <a:cs typeface="Tahoma" pitchFamily="34" charset="0"/>
              </a:rPr>
              <a:t>Right-click</a:t>
            </a:r>
            <a:r>
              <a:rPr lang="en" sz="2800" b="0" i="0" u="none">
                <a:latin typeface="Tahoma" pitchFamily="34" charset="0"/>
                <a:ea typeface="Tahoma" pitchFamily="34" charset="0"/>
                <a:cs typeface="Tahoma" pitchFamily="34" charset="0"/>
              </a:rPr>
              <a:t> = Clicking the right mouse button. </a:t>
            </a:r>
          </a:p>
          <a:p>
            <a:pPr algn="l" rtl="0" eaLnBrk="1" hangingPunct="1">
              <a:buNone/>
              <a:defRPr/>
            </a:pPr>
            <a:r>
              <a:rPr lang="en" sz="2800" b="0" i="0" u="none">
                <a:latin typeface="Tahoma" pitchFamily="34" charset="0"/>
                <a:ea typeface="Tahoma" pitchFamily="34" charset="0"/>
                <a:cs typeface="Tahoma" pitchFamily="34" charset="0"/>
              </a:rPr>
              <a:t>	When you right-click, a context menu displays, giving you different options to choose from.</a:t>
            </a:r>
          </a:p>
          <a:p>
            <a:pPr algn="l" rtl="0" eaLnBrk="1" hangingPunct="1">
              <a:buNone/>
              <a:defRPr/>
            </a:pPr>
            <a:endParaRPr lang="en" sz="2800" dirty="0">
              <a:latin typeface="Tahoma" pitchFamily="34" charset="0"/>
              <a:ea typeface="Tahoma" pitchFamily="34" charset="0"/>
              <a:cs typeface="Tahoma" pitchFamily="34" charset="0"/>
            </a:endParaRPr>
          </a:p>
          <a:p>
            <a:pPr algn="l" rtl="0" eaLnBrk="1" hangingPunct="1">
              <a:defRPr/>
            </a:pPr>
            <a:r>
              <a:rPr lang="en" sz="2800" b="0" i="0" u="none">
                <a:latin typeface="Tahoma" pitchFamily="34" charset="0"/>
                <a:ea typeface="Tahoma" pitchFamily="34" charset="0"/>
                <a:cs typeface="Tahoma" pitchFamily="34" charset="0"/>
              </a:rPr>
              <a:t>The context menu displays different content depending on what you click on with the right mouse button. </a:t>
            </a:r>
          </a:p>
          <a:p>
            <a:pPr algn="l" rtl="0" eaLnBrk="1" hangingPunct="1">
              <a:buFont typeface="Wingdings" pitchFamily="2" charset="2"/>
              <a:buNone/>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lt">
                                    <p:tmPct val="0"/>
                                  </p:iterate>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amond(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iterate type="lt">
                                    <p:tmPct val="0"/>
                                  </p:iterate>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diamond(in)">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0" y="285750"/>
            <a:ext cx="9144000" cy="857250"/>
          </a:xfrm>
        </p:spPr>
        <p:txBody>
          <a:bodyPr anchor="ctr" anchorCtr="1"/>
          <a:lstStyle/>
          <a:p>
            <a:pPr rtl="0" eaLnBrk="1" hangingPunct="1">
              <a:defRPr/>
            </a:pPr>
            <a:r>
              <a:rPr lang="en" b="0" i="0" u="none">
                <a:solidFill>
                  <a:schemeClr val="accent1"/>
                </a:solidFill>
                <a:latin typeface="Tahoma" pitchFamily="34" charset="0"/>
                <a:ea typeface="Tahoma" pitchFamily="34" charset="0"/>
                <a:cs typeface="Tahoma" pitchFamily="34" charset="0"/>
              </a:rPr>
              <a:t>Control Panel</a:t>
            </a:r>
            <a:r>
              <a:rPr lang="en" b="0" i="0" u="none">
                <a:solidFill>
                  <a:srgbClr val="00B050"/>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46437" name="Rectangle 5"/>
          <p:cNvSpPr>
            <a:spLocks noGrp="1" noChangeArrowheads="1"/>
          </p:cNvSpPr>
          <p:nvPr>
            <p:ph type="body" sz="half" idx="4294967295"/>
          </p:nvPr>
        </p:nvSpPr>
        <p:spPr>
          <a:xfrm>
            <a:off x="395536" y="1268760"/>
            <a:ext cx="8136904" cy="5072062"/>
          </a:xfrm>
        </p:spPr>
        <p:txBody>
          <a:bodyPr>
            <a:normAutofit/>
          </a:bodyPr>
          <a:lstStyle/>
          <a:p>
            <a:pPr algn="l" rtl="0" eaLnBrk="1" hangingPunct="1">
              <a:defRPr/>
            </a:pPr>
            <a:r>
              <a:rPr lang="en" sz="2400" b="0" i="0" u="none">
                <a:effectLst>
                  <a:outerShdw blurRad="38100" dist="38100" dir="2700000" algn="tl">
                    <a:srgbClr val="C0C0C0"/>
                  </a:outerShdw>
                </a:effectLst>
                <a:latin typeface="Tahoma" pitchFamily="34" charset="0"/>
                <a:ea typeface="Tahoma" pitchFamily="34" charset="0"/>
                <a:cs typeface="Tahoma" pitchFamily="34" charset="0"/>
              </a:rPr>
              <a:t>The </a:t>
            </a:r>
            <a:r>
              <a:rPr lang="en" sz="2400" b="1" i="0" u="none">
                <a:effectLst>
                  <a:outerShdw blurRad="38100" dist="38100" dir="2700000" algn="tl">
                    <a:srgbClr val="C0C0C0"/>
                  </a:outerShdw>
                </a:effectLst>
                <a:latin typeface="Tahoma" pitchFamily="34" charset="0"/>
                <a:ea typeface="Tahoma" pitchFamily="34" charset="0"/>
                <a:cs typeface="Tahoma" pitchFamily="34" charset="0"/>
              </a:rPr>
              <a:t>Control Panel </a:t>
            </a:r>
            <a:r>
              <a:rPr lang="en" sz="2400" b="0" i="0" u="none">
                <a:effectLst>
                  <a:outerShdw blurRad="38100" dist="38100" dir="2700000" algn="tl">
                    <a:srgbClr val="C0C0C0"/>
                  </a:outerShdw>
                </a:effectLst>
                <a:latin typeface="Tahoma" pitchFamily="34" charset="0"/>
                <a:ea typeface="Tahoma" pitchFamily="34" charset="0"/>
                <a:cs typeface="Tahoma" pitchFamily="34" charset="0"/>
              </a:rPr>
              <a:t>window has icons that you can use to configure personal settings. For example, you can add and remove both hardware and software, install printers and change the appearance of folders and windows.</a:t>
            </a:r>
          </a:p>
          <a:p>
            <a:pPr algn="l" rtl="0" eaLnBrk="1" hangingPunct="1">
              <a:defRPr/>
            </a:pPr>
            <a:endParaRPr lang="en" sz="24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2400" b="0" i="0" u="none">
                <a:effectLst>
                  <a:outerShdw blurRad="38100" dist="38100" dir="2700000" algn="tl">
                    <a:srgbClr val="C0C0C0"/>
                  </a:outerShdw>
                </a:effectLst>
                <a:latin typeface="Tahoma" pitchFamily="34" charset="0"/>
                <a:ea typeface="Tahoma" pitchFamily="34" charset="0"/>
                <a:cs typeface="Tahoma" pitchFamily="34" charset="0"/>
              </a:rPr>
              <a:t>There are several ways to open the Control Panel:</a:t>
            </a:r>
          </a:p>
          <a:p>
            <a:pPr algn="l" rtl="0" eaLnBrk="1" hangingPunct="1">
              <a:lnSpc>
                <a:spcPct val="80000"/>
              </a:lnSpc>
              <a:defRPr/>
            </a:pPr>
            <a:endParaRPr lang="en" sz="24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2400" b="0" i="0" u="none">
                <a:effectLst>
                  <a:outerShdw blurRad="38100" dist="38100" dir="2700000" algn="tl">
                    <a:srgbClr val="C0C0C0"/>
                  </a:outerShdw>
                </a:effectLst>
                <a:latin typeface="Tahoma" pitchFamily="34" charset="0"/>
                <a:ea typeface="Tahoma" pitchFamily="34" charset="0"/>
                <a:cs typeface="Tahoma" pitchFamily="34" charset="0"/>
              </a:rPr>
              <a:t>The Control Panel can be accessed directly from the Start menu. </a:t>
            </a:r>
            <a:endParaRPr lang="en" sz="24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buNone/>
              <a:defRPr/>
            </a:pPr>
            <a:endParaRPr lang="en" sz="18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917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7">
                                            <p:txEl>
                                              <p:pRg st="2" end="2"/>
                                            </p:txEl>
                                          </p:spTgt>
                                        </p:tgtEl>
                                        <p:attrNameLst>
                                          <p:attrName>style.visibility</p:attrName>
                                        </p:attrNameLst>
                                      </p:cBhvr>
                                      <p:to>
                                        <p:strVal val="visible"/>
                                      </p:to>
                                    </p:set>
                                    <p:animEffect transition="in" filter="box(in)">
                                      <p:cBhvr>
                                        <p:cTn id="12" dur="500"/>
                                        <p:tgtEl>
                                          <p:spTgt spid="1464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6437">
                                            <p:txEl>
                                              <p:pRg st="4" end="4"/>
                                            </p:txEl>
                                          </p:spTgt>
                                        </p:tgtEl>
                                        <p:attrNameLst>
                                          <p:attrName>style.visibility</p:attrName>
                                        </p:attrNameLst>
                                      </p:cBhvr>
                                      <p:to>
                                        <p:strVal val="visible"/>
                                      </p:to>
                                    </p:set>
                                    <p:animEffect transition="in" filter="box(in)">
                                      <p:cBhvr>
                                        <p:cTn id="17" dur="500"/>
                                        <p:tgtEl>
                                          <p:spTgt spid="146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3536" y="500063"/>
            <a:ext cx="5785553" cy="4357687"/>
          </a:xfrm>
          <a:prstGeom prst="rect">
            <a:avLst/>
          </a:prstGeom>
          <a:noFill/>
          <a:ln w="9525">
            <a:noFill/>
            <a:miter lim="800000"/>
            <a:headEnd/>
            <a:tailEnd/>
          </a:ln>
        </p:spPr>
      </p:pic>
      <p:sp>
        <p:nvSpPr>
          <p:cNvPr id="3" name="Rectangle 9"/>
          <p:cNvSpPr txBox="1">
            <a:spLocks noChangeArrowheads="1"/>
          </p:cNvSpPr>
          <p:nvPr/>
        </p:nvSpPr>
        <p:spPr bwMode="auto">
          <a:xfrm>
            <a:off x="683569" y="5072063"/>
            <a:ext cx="7960370" cy="1597025"/>
          </a:xfrm>
          <a:prstGeom prst="rect">
            <a:avLst/>
          </a:prstGeom>
          <a:noFill/>
          <a:ln w="9525">
            <a:noFill/>
            <a:miter lim="800000"/>
            <a:headEnd/>
            <a:tailEnd/>
          </a:ln>
          <a:effectLst/>
        </p:spPr>
        <p:txBody>
          <a:bodyPr/>
          <a:lstStyle/>
          <a:p>
            <a:pPr marL="381000" indent="-381000" algn="ctr" rtl="0">
              <a:lnSpc>
                <a:spcPct val="90000"/>
              </a:lnSpc>
              <a:spcBef>
                <a:spcPct val="20000"/>
              </a:spcBef>
              <a:buClr>
                <a:schemeClr val="tx2"/>
              </a:buClr>
              <a:buSzPct val="70000"/>
              <a:defRPr/>
            </a:pPr>
            <a:r>
              <a:rPr lang="en" sz="2200" b="0" i="0" u="none" kern="0" dirty="0">
                <a:latin typeface="Tahoma" pitchFamily="34" charset="0"/>
                <a:ea typeface="Tahoma" pitchFamily="34" charset="0"/>
                <a:cs typeface="Tahoma" pitchFamily="34" charset="0"/>
              </a:rPr>
              <a:t>The Control Panel can be used to do plenty of things, but we will restrict ourselves to the most important features here.</a:t>
            </a:r>
          </a:p>
        </p:txBody>
      </p:sp>
      <p:sp>
        <p:nvSpPr>
          <p:cNvPr id="61443" name="Oval 13"/>
          <p:cNvSpPr>
            <a:spLocks noChangeArrowheads="1"/>
          </p:cNvSpPr>
          <p:nvPr/>
        </p:nvSpPr>
        <p:spPr bwMode="auto">
          <a:xfrm>
            <a:off x="5138996" y="2276872"/>
            <a:ext cx="1809268" cy="5683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4" name="Oval 13"/>
          <p:cNvSpPr>
            <a:spLocks noChangeArrowheads="1"/>
          </p:cNvSpPr>
          <p:nvPr/>
        </p:nvSpPr>
        <p:spPr bwMode="auto">
          <a:xfrm>
            <a:off x="5111750" y="1268760"/>
            <a:ext cx="1683008" cy="4915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6" name="Oval 13"/>
          <p:cNvSpPr>
            <a:spLocks noChangeArrowheads="1"/>
          </p:cNvSpPr>
          <p:nvPr/>
        </p:nvSpPr>
        <p:spPr bwMode="auto">
          <a:xfrm>
            <a:off x="2700339" y="2314611"/>
            <a:ext cx="1439614" cy="461310"/>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7" name="Oval 13"/>
          <p:cNvSpPr>
            <a:spLocks noChangeArrowheads="1"/>
          </p:cNvSpPr>
          <p:nvPr/>
        </p:nvSpPr>
        <p:spPr bwMode="auto">
          <a:xfrm>
            <a:off x="2484190" y="2990234"/>
            <a:ext cx="1655763" cy="568325"/>
          </a:xfrm>
          <a:prstGeom prst="ellipse">
            <a:avLst/>
          </a:prstGeom>
          <a:solidFill>
            <a:schemeClr val="accent1">
              <a:alpha val="0"/>
            </a:schemeClr>
          </a:solidFill>
          <a:ln w="4445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7759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body" sz="half" idx="4294967295"/>
          </p:nvPr>
        </p:nvSpPr>
        <p:spPr>
          <a:xfrm>
            <a:off x="467544" y="1484784"/>
            <a:ext cx="3857625" cy="5170488"/>
          </a:xfrm>
        </p:spPr>
        <p:txBody>
          <a:bodyPr>
            <a:normAutofit lnSpcReduction="10000"/>
          </a:bodyPr>
          <a:lstStyle/>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Open the Control Panel.</a:t>
            </a:r>
          </a:p>
          <a:p>
            <a:pPr marL="381000" indent="-381000" algn="l" rtl="0" eaLnBrk="1" hangingPunct="1">
              <a:lnSpc>
                <a:spcPct val="90000"/>
              </a:lnSpc>
              <a:buFont typeface="Wingdings" pitchFamily="2" charset="2"/>
              <a:buAutoNum type="arabicPeriod"/>
              <a:defRPr/>
            </a:pPr>
            <a:endParaRPr lang="en" sz="2200" dirty="0">
              <a:latin typeface="Tahoma" pitchFamily="34" charset="0"/>
              <a:ea typeface="Tahoma" pitchFamily="34" charset="0"/>
              <a:cs typeface="Tahoma" pitchFamily="34" charset="0"/>
            </a:endParaRPr>
          </a:p>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Select </a:t>
            </a:r>
            <a:r>
              <a:rPr lang="en" sz="2200" b="1" i="0" u="none" dirty="0">
                <a:latin typeface="Tahoma" pitchFamily="34" charset="0"/>
                <a:ea typeface="Tahoma" pitchFamily="34" charset="0"/>
                <a:cs typeface="Tahoma" pitchFamily="34" charset="0"/>
              </a:rPr>
              <a:t>Regional and Language</a:t>
            </a:r>
            <a:r>
              <a:rPr lang="en" sz="2200" b="0" i="0" u="none" dirty="0">
                <a:latin typeface="Tahoma" pitchFamily="34" charset="0"/>
                <a:ea typeface="Tahoma" pitchFamily="34" charset="0"/>
                <a:cs typeface="Tahoma" pitchFamily="34" charset="0"/>
              </a:rPr>
              <a:t> </a:t>
            </a:r>
            <a:r>
              <a:rPr lang="en" sz="2200" b="1" i="0" u="none" dirty="0">
                <a:latin typeface="Tahoma" pitchFamily="34" charset="0"/>
                <a:ea typeface="Tahoma" pitchFamily="34" charset="0"/>
                <a:cs typeface="Tahoma" pitchFamily="34" charset="0"/>
              </a:rPr>
              <a:t>Options </a:t>
            </a:r>
            <a:r>
              <a:rPr lang="en" sz="2200" b="0" i="0" u="none" dirty="0">
                <a:latin typeface="Tahoma" pitchFamily="34" charset="0"/>
                <a:ea typeface="Tahoma" pitchFamily="34" charset="0"/>
                <a:cs typeface="Tahoma" pitchFamily="34" charset="0"/>
              </a:rPr>
              <a:t>by double-clicking using the left mouse button.</a:t>
            </a:r>
          </a:p>
          <a:p>
            <a:pPr marL="381000" indent="-381000" algn="l" rtl="0" eaLnBrk="1" hangingPunct="1">
              <a:lnSpc>
                <a:spcPct val="90000"/>
              </a:lnSpc>
              <a:buFont typeface="Wingdings" pitchFamily="2" charset="2"/>
              <a:buAutoNum type="arabicPeriod"/>
              <a:defRPr/>
            </a:pPr>
            <a:endParaRPr lang="en" sz="2200" dirty="0">
              <a:latin typeface="Tahoma" pitchFamily="34" charset="0"/>
              <a:ea typeface="Tahoma" pitchFamily="34" charset="0"/>
              <a:cs typeface="Tahoma" pitchFamily="34" charset="0"/>
            </a:endParaRPr>
          </a:p>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A dialogue box displays where you can choose how numbers, currency and dates should be displayed.</a:t>
            </a:r>
          </a:p>
          <a:p>
            <a:pPr marL="381000" indent="-381000" algn="l" rtl="0" eaLnBrk="1" hangingPunct="1">
              <a:lnSpc>
                <a:spcPct val="90000"/>
              </a:lnSpc>
              <a:buFont typeface="Wingdings" pitchFamily="2" charset="2"/>
              <a:buAutoNum type="arabicPeriod"/>
              <a:defRPr/>
            </a:pPr>
            <a:endParaRPr lang="en" sz="2200" dirty="0">
              <a:latin typeface="Tahoma" pitchFamily="34" charset="0"/>
              <a:ea typeface="Tahoma" pitchFamily="34" charset="0"/>
              <a:cs typeface="Tahoma" pitchFamily="34" charset="0"/>
            </a:endParaRPr>
          </a:p>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To add or remove a language, click the </a:t>
            </a:r>
            <a:r>
              <a:rPr lang="en" sz="2200" b="1" i="0" u="none" dirty="0">
                <a:latin typeface="Tahoma" pitchFamily="34" charset="0"/>
                <a:ea typeface="Tahoma" pitchFamily="34" charset="0"/>
                <a:cs typeface="Tahoma" pitchFamily="34" charset="0"/>
              </a:rPr>
              <a:t>Keyboards and Languages </a:t>
            </a:r>
            <a:r>
              <a:rPr lang="en" sz="2200" b="0" i="0" u="none" dirty="0">
                <a:latin typeface="Tahoma" pitchFamily="34" charset="0"/>
                <a:ea typeface="Tahoma" pitchFamily="34" charset="0"/>
                <a:cs typeface="Tahoma" pitchFamily="34" charset="0"/>
              </a:rPr>
              <a:t>tab.</a:t>
            </a:r>
          </a:p>
        </p:txBody>
      </p:sp>
      <p:pic>
        <p:nvPicPr>
          <p:cNvPr id="148491" name="Picture 4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572000" y="2425843"/>
            <a:ext cx="4171950" cy="3142318"/>
          </a:xfrm>
        </p:spPr>
      </p:pic>
      <p:pic>
        <p:nvPicPr>
          <p:cNvPr id="148492" name="Picture 4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63994" y="6031890"/>
            <a:ext cx="1973262" cy="358775"/>
          </a:xfrm>
          <a:prstGeom prst="rect">
            <a:avLst/>
          </a:prstGeom>
          <a:noFill/>
          <a:ln w="9525">
            <a:noFill/>
            <a:miter lim="800000"/>
            <a:headEnd/>
            <a:tailEnd/>
          </a:ln>
        </p:spPr>
      </p:pic>
      <p:sp>
        <p:nvSpPr>
          <p:cNvPr id="148493" name="Oval 13"/>
          <p:cNvSpPr>
            <a:spLocks noChangeArrowheads="1"/>
          </p:cNvSpPr>
          <p:nvPr/>
        </p:nvSpPr>
        <p:spPr bwMode="auto">
          <a:xfrm>
            <a:off x="5580112" y="3068960"/>
            <a:ext cx="1655365" cy="280293"/>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7" name="Rectangle 4"/>
          <p:cNvSpPr txBox="1">
            <a:spLocks noChangeArrowheads="1"/>
          </p:cNvSpPr>
          <p:nvPr/>
        </p:nvSpPr>
        <p:spPr bwMode="auto">
          <a:xfrm>
            <a:off x="900113" y="257175"/>
            <a:ext cx="7761287" cy="1143000"/>
          </a:xfrm>
          <a:prstGeom prst="rect">
            <a:avLst/>
          </a:prstGeom>
          <a:noFill/>
          <a:ln w="9525">
            <a:noFill/>
            <a:miter lim="800000"/>
            <a:headEnd/>
            <a:tailEnd/>
          </a:ln>
          <a:effectLst/>
        </p:spPr>
        <p:txBody>
          <a:bodyPr anchor="ctr" anchorCtr="1"/>
          <a:lstStyle/>
          <a:p>
            <a:pPr marL="514350" indent="-514350" algn="l" rtl="0">
              <a:buFont typeface="+mj-lt"/>
              <a:buAutoNum type="arabicPeriod"/>
              <a:defRPr/>
            </a:pPr>
            <a:r>
              <a:rPr lang="en" sz="2800" b="0" i="0" u="none">
                <a:solidFill>
                  <a:schemeClr val="accent1"/>
                </a:solidFill>
                <a:latin typeface="Tahoma" pitchFamily="34" charset="0"/>
                <a:ea typeface="Tahoma" pitchFamily="34" charset="0"/>
                <a:cs typeface="Tahoma" pitchFamily="34" charset="0"/>
              </a:rPr>
              <a:t>Language option and the way dates and numbers display on the computer</a:t>
            </a:r>
          </a:p>
        </p:txBody>
      </p:sp>
      <p:sp>
        <p:nvSpPr>
          <p:cNvPr id="2" name="Pil: höger 1">
            <a:extLst>
              <a:ext uri="{FF2B5EF4-FFF2-40B4-BE49-F238E27FC236}">
                <a16:creationId xmlns:a16="http://schemas.microsoft.com/office/drawing/2014/main" id="{AC7E4743-B1D9-466C-8146-8E6381AA0B93}"/>
              </a:ext>
            </a:extLst>
          </p:cNvPr>
          <p:cNvSpPr/>
          <p:nvPr/>
        </p:nvSpPr>
        <p:spPr>
          <a:xfrm rot="2688441">
            <a:off x="3282679" y="5260309"/>
            <a:ext cx="157455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03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ox(in)">
                                      <p:cBhvr>
                                        <p:cTn id="7" dur="500"/>
                                        <p:tgtEl>
                                          <p:spTgt spid="148489">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48491"/>
                                        </p:tgtEl>
                                        <p:attrNameLst>
                                          <p:attrName>style.visibility</p:attrName>
                                        </p:attrNameLst>
                                      </p:cBhvr>
                                      <p:to>
                                        <p:strVal val="visible"/>
                                      </p:to>
                                    </p:set>
                                    <p:animEffect transition="in" filter="wheel(4)">
                                      <p:cBhvr>
                                        <p:cTn id="10" dur="2000"/>
                                        <p:tgtEl>
                                          <p:spTgt spid="14849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8489">
                                            <p:txEl>
                                              <p:pRg st="2" end="2"/>
                                            </p:txEl>
                                          </p:spTgt>
                                        </p:tgtEl>
                                        <p:attrNameLst>
                                          <p:attrName>style.visibility</p:attrName>
                                        </p:attrNameLst>
                                      </p:cBhvr>
                                      <p:to>
                                        <p:strVal val="visible"/>
                                      </p:to>
                                    </p:set>
                                    <p:animEffect transition="in" filter="box(in)">
                                      <p:cBhvr>
                                        <p:cTn id="15" dur="500"/>
                                        <p:tgtEl>
                                          <p:spTgt spid="148489">
                                            <p:txEl>
                                              <p:pRg st="2" end="2"/>
                                            </p:txEl>
                                          </p:spTgt>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48493"/>
                                        </p:tgtEl>
                                        <p:attrNameLst>
                                          <p:attrName>style.visibility</p:attrName>
                                        </p:attrNameLst>
                                      </p:cBhvr>
                                      <p:to>
                                        <p:strVal val="visible"/>
                                      </p:to>
                                    </p:set>
                                    <p:anim calcmode="lin" valueType="num">
                                      <p:cBhvr additive="base">
                                        <p:cTn id="18" dur="500" fill="hold"/>
                                        <p:tgtEl>
                                          <p:spTgt spid="148493"/>
                                        </p:tgtEl>
                                        <p:attrNameLst>
                                          <p:attrName>ppt_x</p:attrName>
                                        </p:attrNameLst>
                                      </p:cBhvr>
                                      <p:tavLst>
                                        <p:tav tm="0">
                                          <p:val>
                                            <p:strVal val="#ppt_x"/>
                                          </p:val>
                                        </p:tav>
                                        <p:tav tm="100000">
                                          <p:val>
                                            <p:strVal val="#ppt_x"/>
                                          </p:val>
                                        </p:tav>
                                      </p:tavLst>
                                    </p:anim>
                                    <p:anim calcmode="lin" valueType="num">
                                      <p:cBhvr additive="base">
                                        <p:cTn id="19" dur="500" fill="hold"/>
                                        <p:tgtEl>
                                          <p:spTgt spid="14849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8489">
                                            <p:txEl>
                                              <p:pRg st="4" end="4"/>
                                            </p:txEl>
                                          </p:spTgt>
                                        </p:tgtEl>
                                        <p:attrNameLst>
                                          <p:attrName>style.visibility</p:attrName>
                                        </p:attrNameLst>
                                      </p:cBhvr>
                                      <p:to>
                                        <p:strVal val="visible"/>
                                      </p:to>
                                    </p:set>
                                    <p:animEffect transition="in" filter="box(in)">
                                      <p:cBhvr>
                                        <p:cTn id="24" dur="500"/>
                                        <p:tgtEl>
                                          <p:spTgt spid="148489">
                                            <p:txEl>
                                              <p:pRg st="4" end="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48492"/>
                                        </p:tgtEl>
                                        <p:attrNameLst>
                                          <p:attrName>style.visibility</p:attrName>
                                        </p:attrNameLst>
                                      </p:cBhvr>
                                      <p:to>
                                        <p:strVal val="visible"/>
                                      </p:to>
                                    </p:set>
                                    <p:animEffect transition="in" filter="diamond(in)">
                                      <p:cBhvr>
                                        <p:cTn id="27" dur="2000"/>
                                        <p:tgtEl>
                                          <p:spTgt spid="14849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8489">
                                            <p:txEl>
                                              <p:pRg st="6" end="6"/>
                                            </p:txEl>
                                          </p:spTgt>
                                        </p:tgtEl>
                                        <p:attrNameLst>
                                          <p:attrName>style.visibility</p:attrName>
                                        </p:attrNameLst>
                                      </p:cBhvr>
                                      <p:to>
                                        <p:strVal val="visible"/>
                                      </p:to>
                                    </p:set>
                                    <p:animEffect transition="in" filter="box(in)">
                                      <p:cBhvr>
                                        <p:cTn id="34" dur="500"/>
                                        <p:tgtEl>
                                          <p:spTgt spid="1484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uiExpand="1" build="p"/>
      <p:bldP spid="148493"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4860032" y="476672"/>
            <a:ext cx="4038600" cy="5911850"/>
          </a:xfrm>
          <a:solidFill>
            <a:schemeClr val="bg1"/>
          </a:solidFill>
        </p:spPr>
        <p:txBody>
          <a:bodyPr>
            <a:normAutofit/>
          </a:bodyPr>
          <a:lstStyle/>
          <a:p>
            <a:pPr marL="533400" indent="-533400" algn="l" rtl="0" eaLnBrk="1" hangingPunct="1">
              <a:lnSpc>
                <a:spcPct val="90000"/>
              </a:lnSpc>
              <a:defRPr/>
            </a:pPr>
            <a:r>
              <a:rPr lang="en" sz="2000" b="0" i="0" u="none" dirty="0">
                <a:latin typeface="Tahoma" pitchFamily="34" charset="0"/>
                <a:ea typeface="Tahoma" pitchFamily="34" charset="0"/>
                <a:cs typeface="Tahoma" pitchFamily="34" charset="0"/>
              </a:rPr>
              <a:t>Select the option </a:t>
            </a:r>
            <a:r>
              <a:rPr lang="en" sz="2000" b="1" i="0" u="none" dirty="0">
                <a:latin typeface="Tahoma" pitchFamily="34" charset="0"/>
                <a:ea typeface="Tahoma" pitchFamily="34" charset="0"/>
                <a:cs typeface="Tahoma" pitchFamily="34" charset="0"/>
              </a:rPr>
              <a:t>Install files for right-to-left languages </a:t>
            </a:r>
            <a:r>
              <a:rPr lang="en" sz="2000" b="0" i="0" u="none" dirty="0">
                <a:latin typeface="Tahoma" pitchFamily="34" charset="0"/>
                <a:ea typeface="Tahoma" pitchFamily="34" charset="0"/>
                <a:cs typeface="Tahoma" pitchFamily="34" charset="0"/>
              </a:rPr>
              <a:t>if you want to access this feature. (If your version of Windows does not support these languages, this will not be possible.)</a:t>
            </a:r>
            <a:endParaRPr lang="en" sz="2000" dirty="0">
              <a:solidFill>
                <a:srgbClr val="FF0000"/>
              </a:solidFill>
              <a:latin typeface="Tahoma" pitchFamily="34" charset="0"/>
              <a:ea typeface="Tahoma" pitchFamily="34" charset="0"/>
              <a:cs typeface="Tahoma" pitchFamily="34" charset="0"/>
            </a:endParaRPr>
          </a:p>
          <a:p>
            <a:pPr marL="533400" indent="-533400" algn="l" rtl="0" eaLnBrk="1" hangingPunct="1">
              <a:lnSpc>
                <a:spcPct val="90000"/>
              </a:lnSpc>
              <a:defRPr/>
            </a:pPr>
            <a:endParaRPr lang="en" sz="2000" dirty="0">
              <a:solidFill>
                <a:srgbClr val="FF0000"/>
              </a:solidFill>
              <a:latin typeface="Tahoma" pitchFamily="34" charset="0"/>
              <a:ea typeface="Tahoma" pitchFamily="34" charset="0"/>
              <a:cs typeface="Tahoma" pitchFamily="34" charset="0"/>
            </a:endParaRPr>
          </a:p>
          <a:p>
            <a:pPr marL="533400" indent="-533400">
              <a:lnSpc>
                <a:spcPct val="90000"/>
              </a:lnSpc>
              <a:defRPr/>
            </a:pPr>
            <a:r>
              <a:rPr lang="en" sz="2000" dirty="0">
                <a:latin typeface="Tahoma" pitchFamily="34" charset="0"/>
                <a:ea typeface="Tahoma" pitchFamily="34" charset="0"/>
                <a:cs typeface="Tahoma" pitchFamily="34" charset="0"/>
              </a:rPr>
              <a:t>Click the </a:t>
            </a:r>
            <a:r>
              <a:rPr lang="en" sz="2000" b="1" dirty="0">
                <a:latin typeface="Tahoma" pitchFamily="34" charset="0"/>
                <a:ea typeface="Tahoma" pitchFamily="34" charset="0"/>
                <a:cs typeface="Tahoma" pitchFamily="34" charset="0"/>
              </a:rPr>
              <a:t>Change keyboards... </a:t>
            </a:r>
            <a:r>
              <a:rPr lang="en" sz="2000" dirty="0">
                <a:latin typeface="Tahoma" pitchFamily="34" charset="0"/>
                <a:ea typeface="Tahoma" pitchFamily="34" charset="0"/>
                <a:cs typeface="Tahoma" pitchFamily="34" charset="0"/>
              </a:rPr>
              <a:t>button (see picture) to bring up the next dialogue box.</a:t>
            </a:r>
          </a:p>
          <a:p>
            <a:pPr marL="0" indent="0" algn="l" rtl="0" eaLnBrk="1" hangingPunct="1">
              <a:lnSpc>
                <a:spcPct val="90000"/>
              </a:lnSpc>
              <a:buNone/>
              <a:defRPr/>
            </a:pPr>
            <a:endParaRPr lang="en" sz="2000" dirty="0">
              <a:solidFill>
                <a:srgbClr val="FF0000"/>
              </a:solidFill>
              <a:latin typeface="Tahoma" pitchFamily="34" charset="0"/>
              <a:ea typeface="Tahoma" pitchFamily="34" charset="0"/>
              <a:cs typeface="Tahoma" pitchFamily="34" charset="0"/>
            </a:endParaRPr>
          </a:p>
          <a:p>
            <a:pPr marL="533400" indent="-533400" algn="l" rtl="0" eaLnBrk="1" hangingPunct="1">
              <a:lnSpc>
                <a:spcPct val="90000"/>
              </a:lnSpc>
              <a:defRPr/>
            </a:pPr>
            <a:r>
              <a:rPr lang="en" sz="2000" b="0" i="0" u="none" dirty="0">
                <a:latin typeface="Tahoma" pitchFamily="34" charset="0"/>
                <a:ea typeface="Tahoma" pitchFamily="34" charset="0"/>
                <a:cs typeface="Tahoma" pitchFamily="34" charset="0"/>
              </a:rPr>
              <a:t>Select the option </a:t>
            </a:r>
            <a:r>
              <a:rPr lang="en" sz="2000" b="1" i="0" u="none" dirty="0">
                <a:latin typeface="Tahoma" pitchFamily="34" charset="0"/>
                <a:ea typeface="Tahoma" pitchFamily="34" charset="0"/>
                <a:cs typeface="Tahoma" pitchFamily="34" charset="0"/>
              </a:rPr>
              <a:t>Install files for East Asian languages</a:t>
            </a:r>
            <a:r>
              <a:rPr lang="en" sz="2000" b="0" i="0" u="none" dirty="0">
                <a:latin typeface="Tahoma" pitchFamily="34" charset="0"/>
                <a:ea typeface="Tahoma" pitchFamily="34" charset="0"/>
                <a:cs typeface="Tahoma" pitchFamily="34" charset="0"/>
              </a:rPr>
              <a:t> if you want access to these languages.</a:t>
            </a:r>
          </a:p>
          <a:p>
            <a:pPr marL="533400" indent="-533400" algn="l" rtl="0" eaLnBrk="1" hangingPunct="1">
              <a:lnSpc>
                <a:spcPct val="90000"/>
              </a:lnSpc>
              <a:defRPr/>
            </a:pPr>
            <a:endParaRPr lang="en" sz="2000" dirty="0">
              <a:latin typeface="Tahoma" pitchFamily="34" charset="0"/>
              <a:ea typeface="Tahoma" pitchFamily="34" charset="0"/>
              <a:cs typeface="Tahoma" pitchFamily="34" charset="0"/>
            </a:endParaRPr>
          </a:p>
        </p:txBody>
      </p:sp>
      <p:pic>
        <p:nvPicPr>
          <p:cNvPr id="63490" name="Picture 10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7544" y="991669"/>
            <a:ext cx="4116388" cy="4829666"/>
          </a:xfrm>
        </p:spPr>
      </p:pic>
      <p:sp>
        <p:nvSpPr>
          <p:cNvPr id="151561" name="Oval 9"/>
          <p:cNvSpPr>
            <a:spLocks noChangeArrowheads="1"/>
          </p:cNvSpPr>
          <p:nvPr/>
        </p:nvSpPr>
        <p:spPr bwMode="auto">
          <a:xfrm>
            <a:off x="2339753" y="2852936"/>
            <a:ext cx="1944216" cy="540754"/>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125964" name="AutoShape 12"/>
          <p:cNvSpPr>
            <a:spLocks noChangeArrowheads="1"/>
          </p:cNvSpPr>
          <p:nvPr/>
        </p:nvSpPr>
        <p:spPr bwMode="auto">
          <a:xfrm rot="10800000">
            <a:off x="1907704" y="1844824"/>
            <a:ext cx="720080" cy="550247"/>
          </a:xfrm>
          <a:prstGeom prst="leftArrow">
            <a:avLst>
              <a:gd name="adj1" fmla="val 50000"/>
              <a:gd name="adj2" fmla="val 79138"/>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
        <p:nvSpPr>
          <p:cNvPr id="2" name="AutoShape 12"/>
          <p:cNvSpPr>
            <a:spLocks noChangeArrowheads="1"/>
          </p:cNvSpPr>
          <p:nvPr/>
        </p:nvSpPr>
        <p:spPr bwMode="auto">
          <a:xfrm rot="10800000">
            <a:off x="179512" y="3284984"/>
            <a:ext cx="721494" cy="550247"/>
          </a:xfrm>
          <a:prstGeom prst="leftArrow">
            <a:avLst>
              <a:gd name="adj1" fmla="val 50000"/>
              <a:gd name="adj2" fmla="val 81305"/>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171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additive="base">
                                        <p:cTn id="7" dur="500" fill="hold"/>
                                        <p:tgtEl>
                                          <p:spTgt spid="125964"/>
                                        </p:tgtEl>
                                        <p:attrNameLst>
                                          <p:attrName>ppt_x</p:attrName>
                                        </p:attrNameLst>
                                      </p:cBhvr>
                                      <p:tavLst>
                                        <p:tav tm="0">
                                          <p:val>
                                            <p:strVal val="#ppt_x"/>
                                          </p:val>
                                        </p:tav>
                                        <p:tav tm="100000">
                                          <p:val>
                                            <p:strVal val="#ppt_x"/>
                                          </p:val>
                                        </p:tav>
                                      </p:tavLst>
                                    </p:anim>
                                    <p:anim calcmode="lin" valueType="num">
                                      <p:cBhvr additive="base">
                                        <p:cTn id="8"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500" fill="hold"/>
                                        <p:tgtEl>
                                          <p:spTgt spid="151561"/>
                                        </p:tgtEl>
                                        <p:attrNameLst>
                                          <p:attrName>ppt_x</p:attrName>
                                        </p:attrNameLst>
                                      </p:cBhvr>
                                      <p:tavLst>
                                        <p:tav tm="0">
                                          <p:val>
                                            <p:strVal val="#ppt_x"/>
                                          </p:val>
                                        </p:tav>
                                        <p:tav tm="100000">
                                          <p:val>
                                            <p:strVal val="#ppt_x"/>
                                          </p:val>
                                        </p:tav>
                                      </p:tavLst>
                                    </p:anim>
                                    <p:anim calcmode="lin" valueType="num">
                                      <p:cBhvr additive="base">
                                        <p:cTn id="20"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25964"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0" y="1214438"/>
            <a:ext cx="4071938" cy="1566490"/>
          </a:xfrm>
          <a:ln>
            <a:noFill/>
          </a:ln>
        </p:spPr>
        <p:style>
          <a:lnRef idx="2">
            <a:schemeClr val="dk1"/>
          </a:lnRef>
          <a:fillRef idx="1">
            <a:schemeClr val="lt1"/>
          </a:fillRef>
          <a:effectRef idx="0">
            <a:schemeClr val="dk1"/>
          </a:effectRef>
          <a:fontRef idx="minor">
            <a:schemeClr val="dk1"/>
          </a:fontRef>
        </p:style>
        <p:txBody>
          <a:bodyPr/>
          <a:lstStyle/>
          <a:p>
            <a:pPr marL="533400" indent="-533400" algn="l" rtl="0">
              <a:lnSpc>
                <a:spcPct val="90000"/>
              </a:lnSpc>
              <a:defRPr/>
            </a:pPr>
            <a:r>
              <a:rPr lang="en" sz="2000" b="0" i="0" u="none" dirty="0">
                <a:effectLst>
                  <a:outerShdw blurRad="38100" dist="38100" dir="2700000" algn="tl">
                    <a:srgbClr val="C0C0C0"/>
                  </a:outerShdw>
                </a:effectLst>
              </a:rPr>
              <a:t>Click </a:t>
            </a:r>
            <a:r>
              <a:rPr lang="en" sz="2000" b="1" i="0" u="none" dirty="0">
                <a:effectLst>
                  <a:outerShdw blurRad="38100" dist="38100" dir="2700000" algn="tl">
                    <a:srgbClr val="C0C0C0"/>
                  </a:outerShdw>
                </a:effectLst>
              </a:rPr>
              <a:t>Add...</a:t>
            </a:r>
            <a:r>
              <a:rPr lang="en" sz="2000" b="0" i="0" u="none" dirty="0">
                <a:effectLst>
                  <a:outerShdw blurRad="38100" dist="38100" dir="2700000" algn="tl">
                    <a:srgbClr val="C0C0C0"/>
                  </a:outerShdw>
                </a:effectLst>
              </a:rPr>
              <a:t> to add a new language or </a:t>
            </a:r>
            <a:r>
              <a:rPr lang="en" sz="2000" b="1" i="0" u="none" dirty="0">
                <a:effectLst>
                  <a:outerShdw blurRad="38100" dist="38100" dir="2700000" algn="tl">
                    <a:srgbClr val="C0C0C0"/>
                  </a:outerShdw>
                </a:effectLst>
              </a:rPr>
              <a:t>Remove </a:t>
            </a:r>
            <a:r>
              <a:rPr lang="en" sz="2000" b="0" i="0" u="none" dirty="0">
                <a:effectLst>
                  <a:outerShdw blurRad="38100" dist="38100" dir="2700000" algn="tl">
                    <a:srgbClr val="C0C0C0"/>
                  </a:outerShdw>
                </a:effectLst>
              </a:rPr>
              <a:t>in order to delete a language that has already been installed on the computer.</a:t>
            </a:r>
          </a:p>
        </p:txBody>
      </p:sp>
      <p:pic>
        <p:nvPicPr>
          <p:cNvPr id="64514" name="Picture 10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728" y="404664"/>
            <a:ext cx="3301371" cy="3786188"/>
          </a:xfrm>
          <a:prstGeom prst="rect">
            <a:avLst/>
          </a:prstGeom>
          <a:noFill/>
          <a:ln w="9525">
            <a:noFill/>
            <a:miter lim="800000"/>
            <a:headEnd/>
            <a:tailEnd/>
          </a:ln>
        </p:spPr>
      </p:pic>
      <p:pic>
        <p:nvPicPr>
          <p:cNvPr id="51205" name="Picture 4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5110" y="4365625"/>
            <a:ext cx="2612492" cy="2214563"/>
          </a:xfrm>
          <a:prstGeom prst="rect">
            <a:avLst/>
          </a:prstGeom>
          <a:noFill/>
          <a:ln w="9525">
            <a:noFill/>
            <a:miter lim="800000"/>
            <a:headEnd/>
            <a:tailEnd/>
          </a:ln>
        </p:spPr>
      </p:pic>
      <p:sp>
        <p:nvSpPr>
          <p:cNvPr id="51208" name="AutoShape 8"/>
          <p:cNvSpPr>
            <a:spLocks noChangeArrowheads="1"/>
          </p:cNvSpPr>
          <p:nvPr/>
        </p:nvSpPr>
        <p:spPr bwMode="auto">
          <a:xfrm rot="10800000">
            <a:off x="8196397" y="2564904"/>
            <a:ext cx="720725" cy="71437"/>
          </a:xfrm>
          <a:prstGeom prst="rightArrow">
            <a:avLst>
              <a:gd name="adj1" fmla="val 50000"/>
              <a:gd name="adj2" fmla="val 252224"/>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0" name="AutoShape 10"/>
          <p:cNvSpPr>
            <a:spLocks noChangeArrowheads="1"/>
          </p:cNvSpPr>
          <p:nvPr/>
        </p:nvSpPr>
        <p:spPr bwMode="auto">
          <a:xfrm rot="10800000">
            <a:off x="4897438" y="5806404"/>
            <a:ext cx="1008062" cy="142875"/>
          </a:xfrm>
          <a:prstGeom prst="leftArrow">
            <a:avLst>
              <a:gd name="adj1" fmla="val 50000"/>
              <a:gd name="adj2" fmla="val 176389"/>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1" name="AutoShape 11"/>
          <p:cNvSpPr>
            <a:spLocks noChangeArrowheads="1"/>
          </p:cNvSpPr>
          <p:nvPr/>
        </p:nvSpPr>
        <p:spPr bwMode="auto">
          <a:xfrm>
            <a:off x="6751413" y="5900131"/>
            <a:ext cx="1008063" cy="71438"/>
          </a:xfrm>
          <a:prstGeom prst="leftArrow">
            <a:avLst>
              <a:gd name="adj1" fmla="val 50000"/>
              <a:gd name="adj2" fmla="val 352775"/>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2" name="AutoShape 12"/>
          <p:cNvSpPr>
            <a:spLocks noChangeArrowheads="1"/>
          </p:cNvSpPr>
          <p:nvPr/>
        </p:nvSpPr>
        <p:spPr bwMode="auto">
          <a:xfrm>
            <a:off x="5076106" y="6086858"/>
            <a:ext cx="1008062" cy="71437"/>
          </a:xfrm>
          <a:prstGeom prst="rightArrow">
            <a:avLst>
              <a:gd name="adj1" fmla="val 50000"/>
              <a:gd name="adj2" fmla="val 352780"/>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4" name="AutoShape 14"/>
          <p:cNvSpPr>
            <a:spLocks noChangeArrowheads="1"/>
          </p:cNvSpPr>
          <p:nvPr/>
        </p:nvSpPr>
        <p:spPr bwMode="auto">
          <a:xfrm>
            <a:off x="5796136" y="3933056"/>
            <a:ext cx="576263" cy="71437"/>
          </a:xfrm>
          <a:prstGeom prst="rightArrow">
            <a:avLst>
              <a:gd name="adj1" fmla="val 50000"/>
              <a:gd name="adj2" fmla="val 201668"/>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12" name="Rectangle 6"/>
          <p:cNvSpPr txBox="1">
            <a:spLocks noChangeArrowheads="1"/>
          </p:cNvSpPr>
          <p:nvPr/>
        </p:nvSpPr>
        <p:spPr bwMode="auto">
          <a:xfrm>
            <a:off x="0" y="2900746"/>
            <a:ext cx="4429125" cy="318611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gn="l" rtl="0">
              <a:lnSpc>
                <a:spcPct val="90000"/>
              </a:lnSpc>
              <a:spcBef>
                <a:spcPct val="20000"/>
              </a:spcBef>
              <a:buClr>
                <a:schemeClr val="tx1"/>
              </a:buClr>
              <a:buSzPct val="70000"/>
              <a:buFont typeface="Arial" pitchFamily="34" charset="0"/>
              <a:buChar char="•"/>
              <a:defRPr/>
            </a:pPr>
            <a:r>
              <a:rPr lang="en" sz="1800" b="0" i="0" u="none" dirty="0">
                <a:effectLst>
                  <a:outerShdw blurRad="38100" dist="38100" dir="2700000" algn="tl">
                    <a:srgbClr val="C0C0C0"/>
                  </a:outerShdw>
                </a:effectLst>
                <a:latin typeface="Verdana" pitchFamily="34" charset="0"/>
              </a:rPr>
              <a:t>For example, select </a:t>
            </a:r>
            <a:r>
              <a:rPr lang="en" sz="1800" b="1" i="0" u="none" dirty="0">
                <a:effectLst>
                  <a:outerShdw blurRad="38100" dist="38100" dir="2700000" algn="tl">
                    <a:srgbClr val="C0C0C0"/>
                  </a:outerShdw>
                </a:effectLst>
                <a:latin typeface="Verdana" pitchFamily="34" charset="0"/>
              </a:rPr>
              <a:t>Arabic </a:t>
            </a:r>
            <a:r>
              <a:rPr lang="en" sz="1800" b="0" i="0" u="none" dirty="0">
                <a:effectLst>
                  <a:outerShdw blurRad="38100" dist="38100" dir="2700000" algn="tl">
                    <a:srgbClr val="C0C0C0"/>
                  </a:outerShdw>
                </a:effectLst>
                <a:latin typeface="Verdana" pitchFamily="34" charset="0"/>
              </a:rPr>
              <a:t>(see picture).</a:t>
            </a:r>
          </a:p>
          <a:p>
            <a:pPr marL="533400" indent="-533400" algn="l" rtl="0">
              <a:lnSpc>
                <a:spcPct val="90000"/>
              </a:lnSpc>
              <a:spcBef>
                <a:spcPct val="20000"/>
              </a:spcBef>
              <a:buClr>
                <a:schemeClr val="tx1"/>
              </a:buClr>
              <a:buSzPct val="70000"/>
              <a:defRPr/>
            </a:pPr>
            <a:r>
              <a:rPr lang="en" sz="1800" b="0" i="0" u="none" dirty="0">
                <a:effectLst>
                  <a:outerShdw blurRad="38100" dist="38100" dir="2700000" algn="tl">
                    <a:srgbClr val="C0C0C0"/>
                  </a:outerShdw>
                </a:effectLst>
                <a:latin typeface="Verdana" pitchFamily="34" charset="0"/>
              </a:rPr>
              <a:t>	Then click </a:t>
            </a:r>
            <a:r>
              <a:rPr lang="en" sz="1800" b="1" i="0" u="none" dirty="0">
                <a:effectLst>
                  <a:outerShdw blurRad="38100" dist="38100" dir="2700000" algn="tl">
                    <a:srgbClr val="C0C0C0"/>
                  </a:outerShdw>
                </a:effectLst>
                <a:latin typeface="Verdana" pitchFamily="34" charset="0"/>
              </a:rPr>
              <a:t>OK </a:t>
            </a:r>
            <a:r>
              <a:rPr lang="en" sz="1800" b="0" i="0" u="none" dirty="0">
                <a:effectLst>
                  <a:outerShdw blurRad="38100" dist="38100" dir="2700000" algn="tl">
                    <a:srgbClr val="C0C0C0"/>
                  </a:outerShdw>
                </a:effectLst>
                <a:latin typeface="Verdana" pitchFamily="34" charset="0"/>
              </a:rPr>
              <a:t>to save the changes.</a:t>
            </a:r>
          </a:p>
          <a:p>
            <a:pPr marL="533400" indent="-533400" algn="l" rtl="0">
              <a:lnSpc>
                <a:spcPct val="90000"/>
              </a:lnSpc>
              <a:spcBef>
                <a:spcPct val="20000"/>
              </a:spcBef>
              <a:buClr>
                <a:schemeClr val="tx1"/>
              </a:buClr>
              <a:buSzPct val="70000"/>
              <a:defRPr/>
            </a:pPr>
            <a:r>
              <a:rPr lang="en" sz="1800" b="0" i="0" u="none" dirty="0">
                <a:effectLst>
                  <a:outerShdw blurRad="38100" dist="38100" dir="2700000" algn="tl">
                    <a:srgbClr val="C0C0C0"/>
                  </a:outerShdw>
                </a:effectLst>
                <a:latin typeface="Verdana" pitchFamily="34" charset="0"/>
              </a:rPr>
              <a:t> </a:t>
            </a:r>
          </a:p>
          <a:p>
            <a:pPr marL="533400" indent="-533400" algn="l" rtl="0">
              <a:lnSpc>
                <a:spcPct val="90000"/>
              </a:lnSpc>
              <a:spcBef>
                <a:spcPct val="20000"/>
              </a:spcBef>
              <a:buClr>
                <a:schemeClr val="tx1"/>
              </a:buClr>
              <a:buSzPct val="70000"/>
              <a:buFont typeface="Arial" pitchFamily="34" charset="0"/>
              <a:buChar char="•"/>
              <a:defRPr/>
            </a:pPr>
            <a:r>
              <a:rPr lang="en" sz="1800" b="0" i="0" u="none" dirty="0">
                <a:effectLst>
                  <a:outerShdw blurRad="38100" dist="38100" dir="2700000" algn="tl">
                    <a:srgbClr val="C0C0C0"/>
                  </a:outerShdw>
                </a:effectLst>
                <a:latin typeface="Verdana" pitchFamily="34" charset="0"/>
              </a:rPr>
              <a:t>Also press </a:t>
            </a:r>
            <a:r>
              <a:rPr lang="en" sz="1800" b="1" i="0" u="none" dirty="0">
                <a:effectLst>
                  <a:outerShdw blurRad="38100" dist="38100" dir="2700000" algn="tl">
                    <a:srgbClr val="C0C0C0"/>
                  </a:outerShdw>
                </a:effectLst>
                <a:latin typeface="Verdana" pitchFamily="34" charset="0"/>
              </a:rPr>
              <a:t>OK</a:t>
            </a:r>
            <a:r>
              <a:rPr lang="en" sz="1800" b="0" i="0" u="none" dirty="0">
                <a:effectLst>
                  <a:outerShdw blurRad="38100" dist="38100" dir="2700000" algn="tl">
                    <a:srgbClr val="C0C0C0"/>
                  </a:outerShdw>
                </a:effectLst>
                <a:latin typeface="Verdana" pitchFamily="34" charset="0"/>
              </a:rPr>
              <a:t> in the first dialogue box to select the language.</a:t>
            </a:r>
          </a:p>
          <a:p>
            <a:pPr marL="533400" indent="-533400" algn="l" rtl="0">
              <a:lnSpc>
                <a:spcPct val="90000"/>
              </a:lnSpc>
              <a:spcBef>
                <a:spcPct val="20000"/>
              </a:spcBef>
              <a:buClr>
                <a:schemeClr val="tx1"/>
              </a:buClr>
              <a:buSzPct val="70000"/>
              <a:buFont typeface="Arial" pitchFamily="34" charset="0"/>
              <a:buChar char="•"/>
              <a:defRPr/>
            </a:pPr>
            <a:endParaRPr lang="en" sz="1800" dirty="0">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818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ppt_x"/>
                                          </p:val>
                                        </p:tav>
                                        <p:tav tm="100000">
                                          <p:val>
                                            <p:strVal val="#ppt_x"/>
                                          </p:val>
                                        </p:tav>
                                      </p:tavLst>
                                    </p:anim>
                                    <p:anim calcmode="lin" valueType="num">
                                      <p:cBhvr additive="base">
                                        <p:cTn id="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ppt_x"/>
                                          </p:val>
                                        </p:tav>
                                        <p:tav tm="100000">
                                          <p:val>
                                            <p:strVal val="#ppt_x"/>
                                          </p:val>
                                        </p:tav>
                                      </p:tavLst>
                                    </p:anim>
                                    <p:anim calcmode="lin" valueType="num">
                                      <p:cBhvr additive="base">
                                        <p:cTn id="26"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11"/>
                                        </p:tgtEl>
                                        <p:attrNameLst>
                                          <p:attrName>style.visibility</p:attrName>
                                        </p:attrNameLst>
                                      </p:cBhvr>
                                      <p:to>
                                        <p:strVal val="visible"/>
                                      </p:to>
                                    </p:set>
                                    <p:anim calcmode="lin" valueType="num">
                                      <p:cBhvr additive="base">
                                        <p:cTn id="31" dur="500" fill="hold"/>
                                        <p:tgtEl>
                                          <p:spTgt spid="51211"/>
                                        </p:tgtEl>
                                        <p:attrNameLst>
                                          <p:attrName>ppt_x</p:attrName>
                                        </p:attrNameLst>
                                      </p:cBhvr>
                                      <p:tavLst>
                                        <p:tav tm="0">
                                          <p:val>
                                            <p:strVal val="#ppt_x"/>
                                          </p:val>
                                        </p:tav>
                                        <p:tav tm="100000">
                                          <p:val>
                                            <p:strVal val="#ppt_x"/>
                                          </p:val>
                                        </p:tav>
                                      </p:tavLst>
                                    </p:anim>
                                    <p:anim calcmode="lin" valueType="num">
                                      <p:cBhvr additive="base">
                                        <p:cTn id="32"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0" grpId="0" animBg="1"/>
      <p:bldP spid="51211" grpId="0" animBg="1"/>
      <p:bldP spid="51212" grpId="0" animBg="1"/>
      <p:bldP spid="512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620688"/>
            <a:ext cx="9143999" cy="1079500"/>
          </a:xfrm>
        </p:spPr>
        <p:txBody>
          <a:bodyPr>
            <a:normAutofit fontScale="90000"/>
          </a:bodyPr>
          <a:lstStyle/>
          <a:p>
            <a:pPr marL="342900" indent="-342900" algn="l" rtl="0" eaLnBrk="1" hangingPunct="1"/>
            <a:r>
              <a:rPr lang="en" sz="1600" b="0" i="0" u="none">
                <a:latin typeface="Tahoma" pitchFamily="34" charset="0"/>
                <a:ea typeface="Tahoma" pitchFamily="34" charset="0"/>
                <a:cs typeface="Tahoma" pitchFamily="34" charset="0"/>
              </a:rPr>
              <a:t>   	</a:t>
            </a:r>
            <a:r>
              <a:rPr lang="en" sz="2200" b="0" i="0" u="none">
                <a:latin typeface="Tahoma" pitchFamily="34" charset="0"/>
                <a:ea typeface="Tahoma" pitchFamily="34" charset="0"/>
                <a:cs typeface="Tahoma" pitchFamily="34" charset="0"/>
              </a:rPr>
              <a:t>You can use the Control Panel to choose a format for the time and date and to select the time zone. These are often already configured correctly when the computer is set up. But if you need to fix the date or time, it is possible to do so here.</a:t>
            </a:r>
            <a:endParaRPr lang="en" sz="1600" dirty="0">
              <a:latin typeface="Tahoma" pitchFamily="34" charset="0"/>
              <a:ea typeface="Tahoma" pitchFamily="34" charset="0"/>
              <a:cs typeface="Tahoma" pitchFamily="34" charset="0"/>
            </a:endParaRPr>
          </a:p>
        </p:txBody>
      </p:sp>
      <p:pic>
        <p:nvPicPr>
          <p:cNvPr id="52227" name="Picture 10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852" y="1787079"/>
            <a:ext cx="2381633" cy="2786062"/>
          </a:xfrm>
          <a:prstGeom prst="rect">
            <a:avLst/>
          </a:prstGeom>
          <a:noFill/>
          <a:ln w="9525">
            <a:noFill/>
            <a:miter lim="800000"/>
            <a:headEnd/>
            <a:tailEnd/>
          </a:ln>
        </p:spPr>
      </p:pic>
      <p:sp>
        <p:nvSpPr>
          <p:cNvPr id="52230" name="Rectangle 11"/>
          <p:cNvSpPr>
            <a:spLocks noChangeArrowheads="1"/>
          </p:cNvSpPr>
          <p:nvPr/>
        </p:nvSpPr>
        <p:spPr bwMode="auto">
          <a:xfrm>
            <a:off x="395536" y="1844824"/>
            <a:ext cx="5257800" cy="646331"/>
          </a:xfrm>
          <a:prstGeom prst="rect">
            <a:avLst/>
          </a:prstGeom>
          <a:noFill/>
          <a:ln w="9525">
            <a:noFill/>
            <a:miter lim="800000"/>
            <a:headEnd/>
            <a:tailEnd/>
          </a:ln>
        </p:spPr>
        <p:txBody>
          <a:bodyPr>
            <a:spAutoFit/>
          </a:bodyPr>
          <a:lstStyle/>
          <a:p>
            <a:pPr algn="l" rtl="0"/>
            <a:r>
              <a:rPr lang="en" sz="1800" b="0" i="0" u="none">
                <a:latin typeface="Tahoma" pitchFamily="34" charset="0"/>
                <a:ea typeface="Tahoma" pitchFamily="34" charset="0"/>
                <a:cs typeface="Tahoma" pitchFamily="34" charset="0"/>
              </a:rPr>
              <a:t>Open the </a:t>
            </a:r>
            <a:r>
              <a:rPr lang="en" sz="1800" b="1" i="0" u="none">
                <a:latin typeface="Tahoma" pitchFamily="34" charset="0"/>
                <a:ea typeface="Tahoma" pitchFamily="34" charset="0"/>
                <a:cs typeface="Tahoma" pitchFamily="34" charset="0"/>
              </a:rPr>
              <a:t>Control Panel </a:t>
            </a:r>
            <a:r>
              <a:rPr lang="en" sz="1800" b="0" i="0" u="none">
                <a:latin typeface="Tahoma" pitchFamily="34" charset="0"/>
                <a:ea typeface="Tahoma" pitchFamily="34" charset="0"/>
                <a:cs typeface="Tahoma" pitchFamily="34" charset="0"/>
              </a:rPr>
              <a:t>and double-click </a:t>
            </a:r>
            <a:r>
              <a:rPr lang="en" sz="1800" b="1" i="0" u="none">
                <a:latin typeface="Tahoma" pitchFamily="34" charset="0"/>
                <a:ea typeface="Tahoma" pitchFamily="34" charset="0"/>
                <a:cs typeface="Tahoma" pitchFamily="34" charset="0"/>
              </a:rPr>
              <a:t>Date and Time</a:t>
            </a:r>
            <a:r>
              <a:rPr lang="en" sz="1800" b="0" i="0" u="none">
                <a:latin typeface="Tahoma" pitchFamily="34" charset="0"/>
                <a:ea typeface="Tahoma" pitchFamily="34" charset="0"/>
                <a:cs typeface="Tahoma" pitchFamily="34" charset="0"/>
              </a:rPr>
              <a:t>.</a:t>
            </a:r>
            <a:endParaRPr lang="en" sz="1800" dirty="0">
              <a:latin typeface="Tahoma" pitchFamily="34" charset="0"/>
              <a:ea typeface="Tahoma" pitchFamily="34" charset="0"/>
              <a:cs typeface="Tahoma" pitchFamily="34" charset="0"/>
            </a:endParaRPr>
          </a:p>
        </p:txBody>
      </p:sp>
      <p:sp>
        <p:nvSpPr>
          <p:cNvPr id="52232" name="Rectangle 14"/>
          <p:cNvSpPr>
            <a:spLocks noChangeArrowheads="1"/>
          </p:cNvSpPr>
          <p:nvPr/>
        </p:nvSpPr>
        <p:spPr bwMode="auto">
          <a:xfrm>
            <a:off x="467544" y="2852936"/>
            <a:ext cx="4743450" cy="923330"/>
          </a:xfrm>
          <a:prstGeom prst="rect">
            <a:avLst/>
          </a:prstGeom>
          <a:noFill/>
          <a:ln w="9525">
            <a:noFill/>
            <a:miter lim="800000"/>
            <a:headEnd/>
            <a:tailEnd/>
          </a:ln>
        </p:spPr>
        <p:txBody>
          <a:bodyPr>
            <a:spAutoFit/>
          </a:bodyPr>
          <a:lstStyle/>
          <a:p>
            <a:pPr algn="l" rtl="0"/>
            <a:r>
              <a:rPr lang="en" sz="1800" b="0" i="0" u="none">
                <a:latin typeface="Tahoma" pitchFamily="34" charset="0"/>
                <a:ea typeface="Tahoma" pitchFamily="34" charset="0"/>
                <a:cs typeface="Tahoma" pitchFamily="34" charset="0"/>
              </a:rPr>
              <a:t>A dialogue box displays where you can set the date and time and make corrections if they were set incorrectly before. </a:t>
            </a:r>
            <a:endParaRPr lang="en" dirty="0">
              <a:latin typeface="Tahoma" pitchFamily="34" charset="0"/>
              <a:ea typeface="Tahoma" pitchFamily="34" charset="0"/>
              <a:cs typeface="Tahoma" pitchFamily="34" charset="0"/>
            </a:endParaRPr>
          </a:p>
        </p:txBody>
      </p:sp>
      <p:sp>
        <p:nvSpPr>
          <p:cNvPr id="52234" name="AutoShape 10"/>
          <p:cNvSpPr>
            <a:spLocks noChangeArrowheads="1"/>
          </p:cNvSpPr>
          <p:nvPr/>
        </p:nvSpPr>
        <p:spPr bwMode="auto">
          <a:xfrm>
            <a:off x="8316913" y="3319284"/>
            <a:ext cx="576262" cy="794802"/>
          </a:xfrm>
          <a:prstGeom prst="leftArrow">
            <a:avLst>
              <a:gd name="adj1" fmla="val 50000"/>
              <a:gd name="adj2" fmla="val 99726"/>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52236" name="AutoShape 12"/>
          <p:cNvSpPr>
            <a:spLocks noChangeArrowheads="1"/>
          </p:cNvSpPr>
          <p:nvPr/>
        </p:nvSpPr>
        <p:spPr bwMode="auto">
          <a:xfrm>
            <a:off x="5573192" y="22741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52237" name="AutoShape 13"/>
          <p:cNvSpPr>
            <a:spLocks noChangeArrowheads="1"/>
          </p:cNvSpPr>
          <p:nvPr/>
        </p:nvSpPr>
        <p:spPr bwMode="auto">
          <a:xfrm>
            <a:off x="8316913" y="1844824"/>
            <a:ext cx="366960" cy="794802"/>
          </a:xfrm>
          <a:prstGeom prst="leftArrow">
            <a:avLst>
              <a:gd name="adj1" fmla="val 50000"/>
              <a:gd name="adj2" fmla="val 125556"/>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4" name="AutoShape 12"/>
          <p:cNvSpPr>
            <a:spLocks noChangeArrowheads="1"/>
          </p:cNvSpPr>
          <p:nvPr/>
        </p:nvSpPr>
        <p:spPr bwMode="auto">
          <a:xfrm>
            <a:off x="6653312" y="40743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6" name="AutoShape 12"/>
          <p:cNvSpPr>
            <a:spLocks noChangeArrowheads="1"/>
          </p:cNvSpPr>
          <p:nvPr/>
        </p:nvSpPr>
        <p:spPr bwMode="auto">
          <a:xfrm>
            <a:off x="5541963" y="2818428"/>
            <a:ext cx="366960" cy="794802"/>
          </a:xfrm>
          <a:prstGeom prst="rightArrow">
            <a:avLst>
              <a:gd name="adj1" fmla="val 50000"/>
              <a:gd name="adj2" fmla="val 180682"/>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65552" name="Title 1"/>
          <p:cNvSpPr txBox="1">
            <a:spLocks/>
          </p:cNvSpPr>
          <p:nvPr/>
        </p:nvSpPr>
        <p:spPr bwMode="auto">
          <a:xfrm>
            <a:off x="395536" y="188640"/>
            <a:ext cx="8419852" cy="476672"/>
          </a:xfrm>
          <a:prstGeom prst="rect">
            <a:avLst/>
          </a:prstGeom>
          <a:noFill/>
          <a:ln w="9525">
            <a:noFill/>
            <a:miter lim="800000"/>
            <a:headEnd/>
            <a:tailEnd/>
          </a:ln>
        </p:spPr>
        <p:txBody>
          <a:bodyPr anchor="b"/>
          <a:lstStyle/>
          <a:p>
            <a:pPr algn="l" rtl="0" eaLnBrk="0" hangingPunct="0"/>
            <a:r>
              <a:rPr lang="en" sz="3600" b="0" i="0" u="none">
                <a:solidFill>
                  <a:schemeClr val="accent1"/>
                </a:solidFill>
                <a:latin typeface="Tahoma" pitchFamily="34" charset="0"/>
                <a:ea typeface="Tahoma" pitchFamily="34" charset="0"/>
                <a:cs typeface="Tahoma" pitchFamily="34" charset="0"/>
              </a:rPr>
              <a:t>2.  Date and Time </a:t>
            </a:r>
            <a:endParaRPr lang="en" sz="3600"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601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additive="base">
                                        <p:cTn id="19" dur="500" fill="hold"/>
                                        <p:tgtEl>
                                          <p:spTgt spid="52232"/>
                                        </p:tgtEl>
                                        <p:attrNameLst>
                                          <p:attrName>ppt_x</p:attrName>
                                        </p:attrNameLst>
                                      </p:cBhvr>
                                      <p:tavLst>
                                        <p:tav tm="0">
                                          <p:val>
                                            <p:strVal val="#ppt_x"/>
                                          </p:val>
                                        </p:tav>
                                        <p:tav tm="100000">
                                          <p:val>
                                            <p:strVal val="#ppt_x"/>
                                          </p:val>
                                        </p:tav>
                                      </p:tavLst>
                                    </p:anim>
                                    <p:anim calcmode="lin" valueType="num">
                                      <p:cBhvr additive="base">
                                        <p:cTn id="20"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4"/>
                                        </p:tgtEl>
                                        <p:attrNameLst>
                                          <p:attrName>style.visibility</p:attrName>
                                        </p:attrNameLst>
                                      </p:cBhvr>
                                      <p:to>
                                        <p:strVal val="visible"/>
                                      </p:to>
                                    </p:set>
                                    <p:anim calcmode="lin" valueType="num">
                                      <p:cBhvr additive="base">
                                        <p:cTn id="25" dur="500" fill="hold"/>
                                        <p:tgtEl>
                                          <p:spTgt spid="52234"/>
                                        </p:tgtEl>
                                        <p:attrNameLst>
                                          <p:attrName>ppt_x</p:attrName>
                                        </p:attrNameLst>
                                      </p:cBhvr>
                                      <p:tavLst>
                                        <p:tav tm="0">
                                          <p:val>
                                            <p:strVal val="#ppt_x"/>
                                          </p:val>
                                        </p:tav>
                                        <p:tav tm="100000">
                                          <p:val>
                                            <p:strVal val="#ppt_x"/>
                                          </p:val>
                                        </p:tav>
                                      </p:tavLst>
                                    </p:anim>
                                    <p:anim calcmode="lin" valueType="num">
                                      <p:cBhvr additive="base">
                                        <p:cTn id="26"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37"/>
                                        </p:tgtEl>
                                        <p:attrNameLst>
                                          <p:attrName>style.visibility</p:attrName>
                                        </p:attrNameLst>
                                      </p:cBhvr>
                                      <p:to>
                                        <p:strVal val="visible"/>
                                      </p:to>
                                    </p:set>
                                    <p:anim calcmode="lin" valueType="num">
                                      <p:cBhvr additive="base">
                                        <p:cTn id="31" dur="500" fill="hold"/>
                                        <p:tgtEl>
                                          <p:spTgt spid="52237"/>
                                        </p:tgtEl>
                                        <p:attrNameLst>
                                          <p:attrName>ppt_x</p:attrName>
                                        </p:attrNameLst>
                                      </p:cBhvr>
                                      <p:tavLst>
                                        <p:tav tm="0">
                                          <p:val>
                                            <p:strVal val="#ppt_x"/>
                                          </p:val>
                                        </p:tav>
                                        <p:tav tm="100000">
                                          <p:val>
                                            <p:strVal val="#ppt_x"/>
                                          </p:val>
                                        </p:tav>
                                      </p:tavLst>
                                    </p:anim>
                                    <p:anim calcmode="lin" valueType="num">
                                      <p:cBhvr additive="base">
                                        <p:cTn id="32" dur="500" fill="hold"/>
                                        <p:tgtEl>
                                          <p:spTgt spid="522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additive="base">
                                        <p:cTn id="35" dur="500" fill="hold"/>
                                        <p:tgtEl>
                                          <p:spTgt spid="52236"/>
                                        </p:tgtEl>
                                        <p:attrNameLst>
                                          <p:attrName>ppt_x</p:attrName>
                                        </p:attrNameLst>
                                      </p:cBhvr>
                                      <p:tavLst>
                                        <p:tav tm="0">
                                          <p:val>
                                            <p:strVal val="#ppt_x"/>
                                          </p:val>
                                        </p:tav>
                                        <p:tav tm="100000">
                                          <p:val>
                                            <p:strVal val="#ppt_x"/>
                                          </p:val>
                                        </p:tav>
                                      </p:tavLst>
                                    </p:anim>
                                    <p:anim calcmode="lin" valueType="num">
                                      <p:cBhvr additive="base">
                                        <p:cTn id="36" dur="500" fill="hold"/>
                                        <p:tgtEl>
                                          <p:spTgt spid="522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P spid="52234" grpId="0" animBg="1"/>
      <p:bldP spid="52236" grpId="0" animBg="1"/>
      <p:bldP spid="52237" grpId="0" animBg="1"/>
      <p:bldP spid="14"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95536" y="0"/>
            <a:ext cx="8288089" cy="714375"/>
          </a:xfrm>
        </p:spPr>
        <p:txBody>
          <a:bodyPr>
            <a:normAutofit/>
          </a:bodyPr>
          <a:lstStyle/>
          <a:p>
            <a:pPr algn="l" rtl="0" eaLnBrk="1" hangingPunct="1"/>
            <a:r>
              <a:rPr lang="en" sz="3600" b="0" i="0" u="none">
                <a:solidFill>
                  <a:schemeClr val="accent1"/>
                </a:solidFill>
                <a:latin typeface="Tahoma" pitchFamily="34" charset="0"/>
                <a:ea typeface="Tahoma" pitchFamily="34" charset="0"/>
                <a:cs typeface="Tahoma" pitchFamily="34" charset="0"/>
              </a:rPr>
              <a:t>3.  Add or Remove Programs</a:t>
            </a:r>
          </a:p>
        </p:txBody>
      </p:sp>
      <p:pic>
        <p:nvPicPr>
          <p:cNvPr id="66562" name="Picture 46"/>
          <p:cNvPicPr>
            <a:picLocks noChangeAspect="1" noChangeArrowheads="1"/>
          </p:cNvPicPr>
          <p:nvPr/>
        </p:nvPicPr>
        <p:blipFill>
          <a:blip r:embed="rId2" cstate="print"/>
          <a:srcRect/>
          <a:stretch>
            <a:fillRect/>
          </a:stretch>
        </p:blipFill>
        <p:spPr bwMode="auto">
          <a:xfrm>
            <a:off x="6444208" y="764704"/>
            <a:ext cx="1952625" cy="714375"/>
          </a:xfrm>
          <a:prstGeom prst="rect">
            <a:avLst/>
          </a:prstGeom>
          <a:noFill/>
          <a:ln w="9525">
            <a:noFill/>
            <a:miter lim="800000"/>
            <a:headEnd/>
            <a:tailEnd/>
          </a:ln>
        </p:spPr>
      </p:pic>
      <p:pic>
        <p:nvPicPr>
          <p:cNvPr id="53252" name="Picture 4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4035" y="1953682"/>
            <a:ext cx="5786437" cy="4358352"/>
          </a:xfrm>
          <a:prstGeom prst="rect">
            <a:avLst/>
          </a:prstGeom>
          <a:noFill/>
          <a:ln w="9525">
            <a:noFill/>
            <a:miter lim="800000"/>
            <a:headEnd/>
            <a:tailEnd/>
          </a:ln>
        </p:spPr>
      </p:pic>
      <p:sp>
        <p:nvSpPr>
          <p:cNvPr id="53253" name="Rectangle 5"/>
          <p:cNvSpPr>
            <a:spLocks noChangeArrowheads="1"/>
          </p:cNvSpPr>
          <p:nvPr/>
        </p:nvSpPr>
        <p:spPr bwMode="auto">
          <a:xfrm>
            <a:off x="323528" y="1340768"/>
            <a:ext cx="8533631" cy="646331"/>
          </a:xfrm>
          <a:prstGeom prst="rect">
            <a:avLst/>
          </a:prstGeom>
          <a:noFill/>
          <a:ln w="9525">
            <a:noFill/>
            <a:miter lim="800000"/>
            <a:headEnd/>
            <a:tailEnd/>
          </a:ln>
        </p:spPr>
        <p:txBody>
          <a:bodyPr wrap="square">
            <a:spAutoFit/>
          </a:bodyPr>
          <a:lstStyle/>
          <a:p>
            <a:pPr algn="l" rtl="0"/>
            <a:r>
              <a:rPr lang="en" sz="1800" b="0" i="0" u="none">
                <a:latin typeface="Tahoma" pitchFamily="34" charset="0"/>
                <a:ea typeface="Tahoma" pitchFamily="34" charset="0"/>
                <a:cs typeface="Tahoma" pitchFamily="34" charset="0"/>
              </a:rPr>
              <a:t>When you click </a:t>
            </a:r>
            <a:r>
              <a:rPr lang="en" sz="1800" b="1" i="0" u="none">
                <a:latin typeface="Tahoma" pitchFamily="34" charset="0"/>
                <a:ea typeface="Tahoma" pitchFamily="34" charset="0"/>
                <a:cs typeface="Tahoma" pitchFamily="34" charset="0"/>
              </a:rPr>
              <a:t>Programs</a:t>
            </a:r>
            <a:r>
              <a:rPr lang="en" sz="1800" b="0" i="0" u="none">
                <a:latin typeface="Tahoma" pitchFamily="34" charset="0"/>
                <a:ea typeface="Tahoma" pitchFamily="34" charset="0"/>
                <a:cs typeface="Tahoma" pitchFamily="34" charset="0"/>
              </a:rPr>
              <a:t>, a list of all the programs installed on your computer will display. You can select the program from the list and remove it.</a:t>
            </a:r>
          </a:p>
        </p:txBody>
      </p:sp>
      <p:sp>
        <p:nvSpPr>
          <p:cNvPr id="53255" name="Rectangle 5"/>
          <p:cNvSpPr>
            <a:spLocks noChangeArrowheads="1"/>
          </p:cNvSpPr>
          <p:nvPr/>
        </p:nvSpPr>
        <p:spPr bwMode="auto">
          <a:xfrm>
            <a:off x="179512" y="2729826"/>
            <a:ext cx="2952329" cy="3139321"/>
          </a:xfrm>
          <a:prstGeom prst="rect">
            <a:avLst/>
          </a:prstGeom>
          <a:noFill/>
          <a:ln w="9525" algn="ctr">
            <a:noFill/>
            <a:miter lim="800000"/>
            <a:headEnd/>
            <a:tailEnd/>
          </a:ln>
        </p:spPr>
        <p:txBody>
          <a:bodyPr wrap="square" anchor="ctr">
            <a:spAutoFit/>
          </a:bodyPr>
          <a:lstStyle/>
          <a:p>
            <a:pPr algn="l" rtl="0" eaLnBrk="0" hangingPunct="0"/>
            <a:r>
              <a:rPr lang="en" sz="1800" b="0" i="0" u="none">
                <a:solidFill>
                  <a:srgbClr val="333333"/>
                </a:solidFill>
                <a:latin typeface="Tahoma" pitchFamily="34" charset="0"/>
                <a:ea typeface="Tahoma" pitchFamily="34" charset="0"/>
                <a:cs typeface="Tahoma" pitchFamily="34" charset="0"/>
              </a:rPr>
              <a:t>You can add a new program or remove one of the Windows components, but you must have administrator rights in order to do so. </a:t>
            </a:r>
          </a:p>
          <a:p>
            <a:pPr algn="l" rtl="0" eaLnBrk="0" hangingPunct="0"/>
            <a:endParaRPr lang="en" sz="1800" dirty="0">
              <a:solidFill>
                <a:srgbClr val="333333"/>
              </a:solidFill>
              <a:latin typeface="Tahoma" pitchFamily="34" charset="0"/>
              <a:ea typeface="Tahoma" pitchFamily="34" charset="0"/>
              <a:cs typeface="Tahoma" pitchFamily="34" charset="0"/>
            </a:endParaRPr>
          </a:p>
          <a:p>
            <a:pPr algn="l" rtl="0" eaLnBrk="0" hangingPunct="0"/>
            <a:r>
              <a:rPr lang="en" sz="1800" b="0" i="0" u="none">
                <a:solidFill>
                  <a:srgbClr val="333333"/>
                </a:solidFill>
                <a:latin typeface="Tahoma" pitchFamily="34" charset="0"/>
                <a:ea typeface="Tahoma" pitchFamily="34" charset="0"/>
                <a:cs typeface="Tahoma" pitchFamily="34" charset="0"/>
              </a:rPr>
              <a:t>If you do not have administrator rights, you cannot change or remove an operating system component. </a:t>
            </a:r>
            <a:endParaRPr lang="en" sz="1800" dirty="0">
              <a:latin typeface="Tahoma" pitchFamily="34" charset="0"/>
              <a:ea typeface="Tahoma" pitchFamily="34" charset="0"/>
              <a:cs typeface="Tahoma" pitchFamily="34" charset="0"/>
            </a:endParaRPr>
          </a:p>
        </p:txBody>
      </p:sp>
      <p:sp>
        <p:nvSpPr>
          <p:cNvPr id="151561" name="Oval 9"/>
          <p:cNvSpPr>
            <a:spLocks noChangeArrowheads="1"/>
          </p:cNvSpPr>
          <p:nvPr/>
        </p:nvSpPr>
        <p:spPr bwMode="auto">
          <a:xfrm>
            <a:off x="3491880" y="4365104"/>
            <a:ext cx="1440160" cy="574675"/>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589" y="2719519"/>
            <a:ext cx="5567570" cy="3981498"/>
          </a:xfrm>
          <a:prstGeom prst="rect">
            <a:avLst/>
          </a:prstGeom>
        </p:spPr>
      </p:pic>
    </p:spTree>
    <p:extLst>
      <p:ext uri="{BB962C8B-B14F-4D97-AF65-F5344CB8AC3E}">
        <p14:creationId xmlns:p14="http://schemas.microsoft.com/office/powerpoint/2010/main" val="27393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5"/>
                                        </p:tgtEl>
                                        <p:attrNameLst>
                                          <p:attrName>style.visibility</p:attrName>
                                        </p:attrNameLst>
                                      </p:cBhvr>
                                      <p:to>
                                        <p:strVal val="visible"/>
                                      </p:to>
                                    </p:set>
                                    <p:anim calcmode="lin" valueType="num">
                                      <p:cBhvr additive="base">
                                        <p:cTn id="19" dur="500" fill="hold"/>
                                        <p:tgtEl>
                                          <p:spTgt spid="53255"/>
                                        </p:tgtEl>
                                        <p:attrNameLst>
                                          <p:attrName>ppt_x</p:attrName>
                                        </p:attrNameLst>
                                      </p:cBhvr>
                                      <p:tavLst>
                                        <p:tav tm="0">
                                          <p:val>
                                            <p:strVal val="#ppt_x"/>
                                          </p:val>
                                        </p:tav>
                                        <p:tav tm="100000">
                                          <p:val>
                                            <p:strVal val="#ppt_x"/>
                                          </p:val>
                                        </p:tav>
                                      </p:tavLst>
                                    </p:anim>
                                    <p:anim calcmode="lin" valueType="num">
                                      <p:cBhvr additive="base">
                                        <p:cTn id="20"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561"/>
                                        </p:tgtEl>
                                        <p:attrNameLst>
                                          <p:attrName>style.visibility</p:attrName>
                                        </p:attrNameLst>
                                      </p:cBhvr>
                                      <p:to>
                                        <p:strVal val="visible"/>
                                      </p:to>
                                    </p:set>
                                    <p:anim calcmode="lin" valueType="num">
                                      <p:cBhvr additive="base">
                                        <p:cTn id="25" dur="500" fill="hold"/>
                                        <p:tgtEl>
                                          <p:spTgt spid="151561"/>
                                        </p:tgtEl>
                                        <p:attrNameLst>
                                          <p:attrName>ppt_x</p:attrName>
                                        </p:attrNameLst>
                                      </p:cBhvr>
                                      <p:tavLst>
                                        <p:tav tm="0">
                                          <p:val>
                                            <p:strVal val="#ppt_x"/>
                                          </p:val>
                                        </p:tav>
                                        <p:tav tm="100000">
                                          <p:val>
                                            <p:strVal val="#ppt_x"/>
                                          </p:val>
                                        </p:tav>
                                      </p:tavLst>
                                    </p:anim>
                                    <p:anim calcmode="lin" valueType="num">
                                      <p:cBhvr additive="base">
                                        <p:cTn id="26"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1515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67545" y="0"/>
            <a:ext cx="8390706" cy="642938"/>
          </a:xfrm>
        </p:spPr>
        <p:txBody>
          <a:bodyPr>
            <a:normAutofit/>
          </a:bodyPr>
          <a:lstStyle/>
          <a:p>
            <a:pPr algn="l" rtl="0" eaLnBrk="1" hangingPunct="1">
              <a:defRPr/>
            </a:pPr>
            <a:r>
              <a:rPr lang="en" sz="3600" b="0" i="0" u="none">
                <a:solidFill>
                  <a:schemeClr val="accent1"/>
                </a:solidFill>
                <a:latin typeface="Tahoma" pitchFamily="34" charset="0"/>
                <a:ea typeface="Tahoma" pitchFamily="34" charset="0"/>
                <a:cs typeface="Tahoma" pitchFamily="34" charset="0"/>
              </a:rPr>
              <a:t>4. User accounts</a:t>
            </a:r>
          </a:p>
        </p:txBody>
      </p:sp>
      <p:sp>
        <p:nvSpPr>
          <p:cNvPr id="54275" name="Rectangle 2"/>
          <p:cNvSpPr>
            <a:spLocks noChangeArrowheads="1"/>
          </p:cNvSpPr>
          <p:nvPr/>
        </p:nvSpPr>
        <p:spPr bwMode="auto">
          <a:xfrm>
            <a:off x="115543" y="1006285"/>
            <a:ext cx="3635251" cy="5632311"/>
          </a:xfrm>
          <a:prstGeom prst="rect">
            <a:avLst/>
          </a:prstGeom>
          <a:noFill/>
          <a:ln w="9525" algn="ctr">
            <a:noFill/>
            <a:miter lim="800000"/>
            <a:headEnd/>
            <a:tailEnd/>
          </a:ln>
        </p:spPr>
        <p:txBody>
          <a:bodyPr wrap="square" anchor="ctr">
            <a:spAutoFit/>
          </a:bodyPr>
          <a:lstStyle/>
          <a:p>
            <a:pPr marL="285750" indent="-285750" algn="l" rtl="0" eaLnBrk="0" hangingPunct="0">
              <a:buFont typeface="Arial" pitchFamily="34" charset="0"/>
              <a:buChar char="•"/>
            </a:pPr>
            <a:r>
              <a:rPr lang="en" sz="1800" b="0" i="0" u="none" dirty="0">
                <a:solidFill>
                  <a:srgbClr val="333333"/>
                </a:solidFill>
                <a:latin typeface="Tahoma" pitchFamily="34" charset="0"/>
                <a:ea typeface="Tahoma" pitchFamily="34" charset="0"/>
                <a:cs typeface="Tahoma" pitchFamily="34" charset="0"/>
              </a:rPr>
              <a:t>Another important setting that can be made in the</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Control Panel is the ability to add a new user account or</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to modify an existing</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user.</a:t>
            </a:r>
          </a:p>
          <a:p>
            <a:pPr marL="285750" indent="-285750" algn="l" rtl="0" eaLnBrk="0" hangingPunct="0">
              <a:buFont typeface="Arial" pitchFamily="34" charset="0"/>
              <a:buChar char="•"/>
            </a:pPr>
            <a:endParaRPr lang="en" sz="1800" dirty="0">
              <a:solidFill>
                <a:srgbClr val="333333"/>
              </a:solidFill>
              <a:latin typeface="Tahoma" pitchFamily="34" charset="0"/>
              <a:ea typeface="Tahoma" pitchFamily="34" charset="0"/>
              <a:cs typeface="Tahoma" pitchFamily="34" charset="0"/>
            </a:endParaRPr>
          </a:p>
          <a:p>
            <a:pPr marL="285750" indent="-285750" algn="l" rtl="0" eaLnBrk="0" hangingPunct="0">
              <a:buFont typeface="Arial" pitchFamily="34" charset="0"/>
              <a:buChar char="•"/>
            </a:pPr>
            <a:r>
              <a:rPr lang="en" sz="1800" b="0" i="0" u="none" dirty="0">
                <a:solidFill>
                  <a:srgbClr val="333333"/>
                </a:solidFill>
                <a:latin typeface="Tahoma" pitchFamily="34" charset="0"/>
                <a:ea typeface="Tahoma" pitchFamily="34" charset="0"/>
                <a:cs typeface="Tahoma" pitchFamily="34" charset="0"/>
              </a:rPr>
              <a:t>By providing separate user accounts, every</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user can work with their own</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files and with their own password. This feature</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is needed when there is more than one user using</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the same computer.</a:t>
            </a:r>
          </a:p>
          <a:p>
            <a:pPr marL="285750" indent="-285750" algn="l" rtl="0" eaLnBrk="0" hangingPunct="0">
              <a:buFont typeface="Arial" pitchFamily="34" charset="0"/>
              <a:buChar char="•"/>
            </a:pPr>
            <a:endParaRPr lang="en" sz="1800" dirty="0">
              <a:solidFill>
                <a:srgbClr val="333333"/>
              </a:solidFill>
              <a:latin typeface="Tahoma" pitchFamily="34" charset="0"/>
              <a:ea typeface="Tahoma" pitchFamily="34" charset="0"/>
              <a:cs typeface="Tahoma" pitchFamily="34" charset="0"/>
            </a:endParaRPr>
          </a:p>
          <a:p>
            <a:pPr marL="285750" indent="-285750" algn="l" rtl="0" eaLnBrk="0" hangingPunct="0">
              <a:buFont typeface="Arial" pitchFamily="34" charset="0"/>
              <a:buChar char="•"/>
            </a:pPr>
            <a:r>
              <a:rPr lang="en" sz="1800" b="0" i="0" u="none" dirty="0">
                <a:solidFill>
                  <a:srgbClr val="333333"/>
                </a:solidFill>
                <a:latin typeface="Tahoma" pitchFamily="34" charset="0"/>
                <a:ea typeface="Tahoma" pitchFamily="34" charset="0"/>
                <a:cs typeface="Tahoma" pitchFamily="34" charset="0"/>
              </a:rPr>
              <a:t>NB! To set this up you need to have the right to manage the computer</a:t>
            </a:r>
          </a:p>
          <a:p>
            <a:pPr marL="285750" indent="-285750" algn="l" rtl="0" eaLnBrk="0" hangingPunct="0"/>
            <a:r>
              <a:rPr lang="en" sz="1800" b="0" i="0" u="none" dirty="0">
                <a:solidFill>
                  <a:srgbClr val="333333"/>
                </a:solidFill>
                <a:latin typeface="Tahoma" pitchFamily="34" charset="0"/>
                <a:ea typeface="Tahoma" pitchFamily="34" charset="0"/>
                <a:cs typeface="Tahoma" pitchFamily="34" charset="0"/>
              </a:rPr>
              <a:t>	(administrator rights).                                                  </a:t>
            </a:r>
            <a:endParaRPr lang="en" sz="1800" dirty="0">
              <a:latin typeface="Tahoma" pitchFamily="34" charset="0"/>
              <a:ea typeface="Tahoma" pitchFamily="34" charset="0"/>
              <a:cs typeface="Tahoma" pitchFamily="34" charset="0"/>
            </a:endParaRPr>
          </a:p>
        </p:txBody>
      </p:sp>
      <p:pic>
        <p:nvPicPr>
          <p:cNvPr id="6758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4556" y="692696"/>
            <a:ext cx="595312" cy="762000"/>
          </a:xfrm>
          <a:prstGeom prst="rect">
            <a:avLst/>
          </a:prstGeom>
          <a:noFill/>
          <a:ln w="9525">
            <a:noFill/>
            <a:miter lim="800000"/>
            <a:headEnd/>
            <a:tailEnd/>
          </a:ln>
        </p:spPr>
      </p:pic>
      <p:sp>
        <p:nvSpPr>
          <p:cNvPr id="67588" name="Rectangle 3"/>
          <p:cNvSpPr>
            <a:spLocks noChangeArrowheads="1"/>
          </p:cNvSpPr>
          <p:nvPr/>
        </p:nvSpPr>
        <p:spPr bwMode="auto">
          <a:xfrm>
            <a:off x="419100" y="1019145"/>
            <a:ext cx="184731" cy="400110"/>
          </a:xfrm>
          <a:prstGeom prst="rect">
            <a:avLst/>
          </a:prstGeom>
          <a:noFill/>
          <a:ln w="9525" algn="ctr">
            <a:noFill/>
            <a:miter lim="800000"/>
            <a:headEnd/>
            <a:tailEnd/>
          </a:ln>
        </p:spPr>
        <p:txBody>
          <a:bodyPr wrap="none" anchor="ctr">
            <a:spAutoFit/>
          </a:bodyPr>
          <a:lstStyle/>
          <a:p>
            <a:pPr algn="l" rtl="0" eaLnBrk="0" hangingPunct="0"/>
            <a:endParaRPr lang="en">
              <a:latin typeface="Tahoma" pitchFamily="34" charset="0"/>
              <a:ea typeface="Tahoma" pitchFamily="34" charset="0"/>
              <a:cs typeface="Tahoma" pitchFamily="34" charset="0"/>
            </a:endParaRPr>
          </a:p>
        </p:txBody>
      </p:sp>
      <p:pic>
        <p:nvPicPr>
          <p:cNvPr id="54278" name="Picture 4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0582" y="1556792"/>
            <a:ext cx="5137150" cy="3869308"/>
          </a:xfrm>
          <a:prstGeom prst="rect">
            <a:avLst/>
          </a:prstGeom>
          <a:noFill/>
          <a:ln w="9525">
            <a:noFill/>
            <a:miter lim="800000"/>
            <a:headEnd/>
            <a:tailEnd/>
          </a:ln>
        </p:spPr>
      </p:pic>
      <p:sp>
        <p:nvSpPr>
          <p:cNvPr id="2" name="Ellips 1"/>
          <p:cNvSpPr/>
          <p:nvPr/>
        </p:nvSpPr>
        <p:spPr>
          <a:xfrm>
            <a:off x="6271072" y="2276872"/>
            <a:ext cx="175731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060848"/>
            <a:ext cx="4507534" cy="3223442"/>
          </a:xfrm>
          <a:prstGeom prst="rect">
            <a:avLst/>
          </a:prstGeom>
        </p:spPr>
      </p:pic>
      <p:sp>
        <p:nvSpPr>
          <p:cNvPr id="5" name="Upp 4"/>
          <p:cNvSpPr/>
          <p:nvPr/>
        </p:nvSpPr>
        <p:spPr>
          <a:xfrm>
            <a:off x="6876256" y="2708920"/>
            <a:ext cx="45719"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5440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in)">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ppt_x"/>
                                          </p:val>
                                        </p:tav>
                                        <p:tav tm="100000">
                                          <p:val>
                                            <p:strVal val="#ppt_x"/>
                                          </p:val>
                                        </p:tav>
                                      </p:tavLst>
                                    </p:anim>
                                    <p:anim calcmode="lin" valueType="num">
                                      <p:cBhvr additive="base">
                                        <p:cTn id="13"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2"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pPr algn="l" rtl="0" eaLnBrk="1" hangingPunct="1"/>
            <a:r>
              <a:rPr lang="en" sz="3600" b="0" i="0" u="none">
                <a:solidFill>
                  <a:schemeClr val="accent1"/>
                </a:solidFill>
                <a:latin typeface="Tahoma" pitchFamily="34" charset="0"/>
                <a:ea typeface="Tahoma" pitchFamily="34" charset="0"/>
                <a:cs typeface="Tahoma" pitchFamily="34" charset="0"/>
              </a:rPr>
              <a:t>5. Printers and Faxes</a:t>
            </a:r>
          </a:p>
        </p:txBody>
      </p:sp>
      <p:sp>
        <p:nvSpPr>
          <p:cNvPr id="55299" name="Rectangle 1"/>
          <p:cNvSpPr>
            <a:spLocks noChangeArrowheads="1"/>
          </p:cNvSpPr>
          <p:nvPr/>
        </p:nvSpPr>
        <p:spPr bwMode="auto">
          <a:xfrm>
            <a:off x="683568" y="1844824"/>
            <a:ext cx="7883525" cy="3046988"/>
          </a:xfrm>
          <a:prstGeom prst="rect">
            <a:avLst/>
          </a:prstGeom>
          <a:noFill/>
          <a:ln w="9525" algn="ctr">
            <a:noFill/>
            <a:miter lim="800000"/>
            <a:headEnd/>
            <a:tailEnd/>
          </a:ln>
        </p:spPr>
        <p:txBody>
          <a:bodyPr anchor="ctr">
            <a:spAutoFit/>
          </a:bodyPr>
          <a:lstStyle/>
          <a:p>
            <a:pPr marL="342900" indent="-342900" algn="l" rtl="0" eaLnBrk="0" hangingPunct="0"/>
            <a:r>
              <a:rPr lang="en" sz="2400" b="0" i="0" u="none">
                <a:solidFill>
                  <a:srgbClr val="333333"/>
                </a:solidFill>
                <a:latin typeface="Tahoma" pitchFamily="34" charset="0"/>
                <a:ea typeface="Tahoma" pitchFamily="34" charset="0"/>
                <a:cs typeface="Tahoma" pitchFamily="34" charset="0"/>
              </a:rPr>
              <a:t>Printers can be opened from the Start menu. It is also possible to</a:t>
            </a:r>
          </a:p>
          <a:p>
            <a:pPr marL="342900" indent="-342900" algn="l" rtl="0" eaLnBrk="0" hangingPunct="0"/>
            <a:r>
              <a:rPr lang="en" sz="2400" b="0" i="0" u="none">
                <a:solidFill>
                  <a:srgbClr val="333333"/>
                </a:solidFill>
                <a:latin typeface="Tahoma" pitchFamily="34" charset="0"/>
                <a:ea typeface="Tahoma" pitchFamily="34" charset="0"/>
                <a:cs typeface="Tahoma" pitchFamily="34" charset="0"/>
              </a:rPr>
              <a:t>add a new local printer using the installation CD</a:t>
            </a:r>
          </a:p>
          <a:p>
            <a:pPr marL="342900" indent="-342900" algn="l" rtl="0" eaLnBrk="0" hangingPunct="0"/>
            <a:r>
              <a:rPr lang="en" sz="2400" b="0" i="0" u="none">
                <a:solidFill>
                  <a:srgbClr val="333333"/>
                </a:solidFill>
                <a:latin typeface="Tahoma" pitchFamily="34" charset="0"/>
                <a:ea typeface="Tahoma" pitchFamily="34" charset="0"/>
                <a:cs typeface="Tahoma" pitchFamily="34" charset="0"/>
              </a:rPr>
              <a:t>accompanying the printer.</a:t>
            </a:r>
          </a:p>
          <a:p>
            <a:pPr marL="342900" indent="-342900" algn="l" rtl="0" eaLnBrk="0" hangingPunct="0"/>
            <a:endParaRPr lang="en" sz="2400" dirty="0">
              <a:solidFill>
                <a:srgbClr val="333333"/>
              </a:solidFill>
              <a:latin typeface="Tahoma" pitchFamily="34" charset="0"/>
              <a:ea typeface="Tahoma" pitchFamily="34" charset="0"/>
              <a:cs typeface="Tahoma" pitchFamily="34" charset="0"/>
            </a:endParaRPr>
          </a:p>
          <a:p>
            <a:pPr marL="342900" indent="-342900" algn="l" rtl="0" eaLnBrk="0" hangingPunct="0"/>
            <a:r>
              <a:rPr lang="en" sz="2400" b="0" i="0" u="none">
                <a:solidFill>
                  <a:srgbClr val="333333"/>
                </a:solidFill>
                <a:latin typeface="Tahoma" pitchFamily="34" charset="0"/>
                <a:ea typeface="Tahoma" pitchFamily="34" charset="0"/>
                <a:cs typeface="Tahoma" pitchFamily="34" charset="0"/>
              </a:rPr>
              <a:t>To print a document, select </a:t>
            </a:r>
            <a:r>
              <a:rPr lang="en" sz="2400" b="1" i="0" u="none">
                <a:solidFill>
                  <a:srgbClr val="333333"/>
                </a:solidFill>
                <a:latin typeface="Tahoma" pitchFamily="34" charset="0"/>
                <a:ea typeface="Tahoma" pitchFamily="34" charset="0"/>
                <a:cs typeface="Tahoma" pitchFamily="34" charset="0"/>
              </a:rPr>
              <a:t>Print</a:t>
            </a:r>
          </a:p>
          <a:p>
            <a:pPr marL="342900" indent="-342900" algn="l" rtl="0" eaLnBrk="0" hangingPunct="0"/>
            <a:r>
              <a:rPr lang="en" sz="2400" b="0" i="0" u="none">
                <a:solidFill>
                  <a:srgbClr val="333333"/>
                </a:solidFill>
                <a:latin typeface="Tahoma" pitchFamily="34" charset="0"/>
                <a:ea typeface="Tahoma" pitchFamily="34" charset="0"/>
                <a:cs typeface="Tahoma" pitchFamily="34" charset="0"/>
              </a:rPr>
              <a:t>in the File menu. In </a:t>
            </a:r>
            <a:r>
              <a:rPr lang="en" sz="2400" b="1" i="0" u="none">
                <a:solidFill>
                  <a:srgbClr val="333333"/>
                </a:solidFill>
                <a:latin typeface="Tahoma" pitchFamily="34" charset="0"/>
                <a:ea typeface="Tahoma" pitchFamily="34" charset="0"/>
                <a:cs typeface="Tahoma" pitchFamily="34" charset="0"/>
              </a:rPr>
              <a:t>Printers</a:t>
            </a:r>
            <a:r>
              <a:rPr lang="en" sz="2400" b="0" i="0" u="none">
                <a:solidFill>
                  <a:srgbClr val="333333"/>
                </a:solidFill>
                <a:latin typeface="Tahoma" pitchFamily="34" charset="0"/>
                <a:ea typeface="Tahoma" pitchFamily="34" charset="0"/>
                <a:cs typeface="Tahoma" pitchFamily="34" charset="0"/>
              </a:rPr>
              <a:t> in the Control Panel, you can</a:t>
            </a:r>
          </a:p>
          <a:p>
            <a:pPr marL="342900" indent="-342900" algn="l" rtl="0" eaLnBrk="0" hangingPunct="0"/>
            <a:r>
              <a:rPr lang="en" sz="2400" b="0" i="0" u="none">
                <a:solidFill>
                  <a:srgbClr val="333333"/>
                </a:solidFill>
                <a:latin typeface="Tahoma" pitchFamily="34" charset="0"/>
                <a:ea typeface="Tahoma" pitchFamily="34" charset="0"/>
                <a:cs typeface="Tahoma" pitchFamily="34" charset="0"/>
              </a:rPr>
              <a:t>monitor your print jobs, cancel printing or</a:t>
            </a:r>
          </a:p>
          <a:p>
            <a:pPr marL="342900" indent="-342900" algn="l" rtl="0" eaLnBrk="0" hangingPunct="0"/>
            <a:r>
              <a:rPr lang="en" sz="2400" b="0" i="0" u="none">
                <a:solidFill>
                  <a:srgbClr val="333333"/>
                </a:solidFill>
                <a:latin typeface="Tahoma" pitchFamily="34" charset="0"/>
                <a:ea typeface="Tahoma" pitchFamily="34" charset="0"/>
                <a:cs typeface="Tahoma" pitchFamily="34" charset="0"/>
              </a:rPr>
              <a:t>control a print job.</a:t>
            </a:r>
            <a:endParaRPr lang="en"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033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5936" y="1602731"/>
            <a:ext cx="4929187" cy="3482453"/>
          </a:xfrm>
          <a:prstGeom prst="rect">
            <a:avLst/>
          </a:prstGeom>
          <a:noFill/>
          <a:ln w="9525">
            <a:noFill/>
            <a:miter lim="800000"/>
            <a:headEnd/>
            <a:tailEnd/>
          </a:ln>
        </p:spPr>
      </p:pic>
      <p:sp>
        <p:nvSpPr>
          <p:cNvPr id="6" name="Rectangle 6"/>
          <p:cNvSpPr txBox="1">
            <a:spLocks noChangeArrowheads="1"/>
          </p:cNvSpPr>
          <p:nvPr/>
        </p:nvSpPr>
        <p:spPr bwMode="auto">
          <a:xfrm>
            <a:off x="467544" y="2115524"/>
            <a:ext cx="3530600" cy="116946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gn="l" rtl="0">
              <a:lnSpc>
                <a:spcPct val="90000"/>
              </a:lnSpc>
              <a:spcBef>
                <a:spcPct val="20000"/>
              </a:spcBef>
              <a:buClr>
                <a:schemeClr val="tx2"/>
              </a:buClr>
              <a:buSzPct val="70000"/>
              <a:defRPr/>
            </a:pPr>
            <a:r>
              <a:rPr lang="en" sz="1600" b="1" i="0" u="none" kern="0">
                <a:latin typeface="Tahoma" pitchFamily="34" charset="0"/>
                <a:ea typeface="Tahoma" pitchFamily="34" charset="0"/>
                <a:cs typeface="Tahoma" pitchFamily="34" charset="0"/>
              </a:rPr>
              <a:t>Here you can add a printer, either using a CD or by installing it via the internet.</a:t>
            </a:r>
            <a:endParaRPr lang="en" sz="1600" b="1" kern="0" dirty="0">
              <a:latin typeface="Tahoma" pitchFamily="34" charset="0"/>
              <a:ea typeface="Tahoma" pitchFamily="34" charset="0"/>
              <a:cs typeface="Tahoma" pitchFamily="34" charset="0"/>
            </a:endParaRPr>
          </a:p>
        </p:txBody>
      </p:sp>
      <p:sp>
        <p:nvSpPr>
          <p:cNvPr id="2" name="Ellips 1"/>
          <p:cNvSpPr/>
          <p:nvPr/>
        </p:nvSpPr>
        <p:spPr>
          <a:xfrm>
            <a:off x="6148733" y="2162095"/>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44" y="2492896"/>
            <a:ext cx="4949251" cy="3634730"/>
          </a:xfrm>
          <a:prstGeom prst="rect">
            <a:avLst/>
          </a:prstGeom>
        </p:spPr>
      </p:pic>
      <p:sp>
        <p:nvSpPr>
          <p:cNvPr id="5" name="Ellips 4"/>
          <p:cNvSpPr/>
          <p:nvPr/>
        </p:nvSpPr>
        <p:spPr>
          <a:xfrm>
            <a:off x="4251325" y="3284984"/>
            <a:ext cx="2304256" cy="779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 name="Title 1"/>
          <p:cNvSpPr txBox="1">
            <a:spLocks/>
          </p:cNvSpPr>
          <p:nvPr/>
        </p:nvSpPr>
        <p:spPr>
          <a:xfrm>
            <a:off x="449110" y="846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fontAlgn="auto">
              <a:spcAft>
                <a:spcPts val="0"/>
              </a:spcAft>
            </a:pPr>
            <a:r>
              <a:rPr lang="en" sz="3600" b="0" i="0" u="none">
                <a:solidFill>
                  <a:schemeClr val="accent1"/>
                </a:solidFill>
                <a:latin typeface="Tahoma" pitchFamily="34" charset="0"/>
                <a:ea typeface="Tahoma" pitchFamily="34" charset="0"/>
                <a:cs typeface="Tahoma" pitchFamily="34" charset="0"/>
              </a:rPr>
              <a:t>Setting up printers</a:t>
            </a:r>
            <a:endParaRPr lang="en" sz="3600"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34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9633"/>
                                        </p:tgtEl>
                                        <p:attrNameLst>
                                          <p:attrName>style.visibility</p:attrName>
                                        </p:attrNameLst>
                                      </p:cBhvr>
                                      <p:to>
                                        <p:strVal val="visible"/>
                                      </p:to>
                                    </p:set>
                                    <p:animEffect transition="in" filter="barn(inVertical)">
                                      <p:cBhvr>
                                        <p:cTn id="14" dur="500"/>
                                        <p:tgtEl>
                                          <p:spTgt spid="696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88640"/>
            <a:ext cx="9144000" cy="1143000"/>
          </a:xfrm>
        </p:spPr>
        <p:txBody>
          <a:bodyPr anchor="ctr" anchorCtr="1"/>
          <a:lstStyle/>
          <a:p>
            <a:pPr rtl="0" eaLnBrk="1" hangingPunct="1">
              <a:defRPr/>
            </a:pPr>
            <a:r>
              <a:rPr lang="en" b="0" i="0" u="none">
                <a:effectLst>
                  <a:outerShdw blurRad="38100" dist="38100" dir="2700000" algn="tl">
                    <a:srgbClr val="C0C0C0"/>
                  </a:outerShdw>
                </a:effectLst>
                <a:latin typeface="Tahoma" pitchFamily="34" charset="0"/>
                <a:ea typeface="Tahoma" pitchFamily="34" charset="0"/>
                <a:cs typeface="Tahoma" pitchFamily="34" charset="0"/>
              </a:rPr>
              <a:t> </a:t>
            </a:r>
            <a:r>
              <a:rPr lang="en" b="0" i="0" u="none">
                <a:solidFill>
                  <a:schemeClr val="accent1"/>
                </a:solidFill>
                <a:latin typeface="Tahoma" pitchFamily="34" charset="0"/>
                <a:ea typeface="Tahoma" pitchFamily="34" charset="0"/>
                <a:cs typeface="Tahoma" pitchFamily="34" charset="0"/>
              </a:rPr>
              <a:t>Left mouse button </a:t>
            </a:r>
          </a:p>
        </p:txBody>
      </p:sp>
      <p:sp>
        <p:nvSpPr>
          <p:cNvPr id="12291" name="Rectangle 3"/>
          <p:cNvSpPr>
            <a:spLocks noGrp="1" noChangeArrowheads="1"/>
          </p:cNvSpPr>
          <p:nvPr>
            <p:ph type="body" idx="4294967295"/>
          </p:nvPr>
        </p:nvSpPr>
        <p:spPr>
          <a:xfrm>
            <a:off x="899592" y="1268760"/>
            <a:ext cx="7523162" cy="5040313"/>
          </a:xfrm>
        </p:spPr>
        <p:txBody>
          <a:bodyPr>
            <a:noAutofit/>
          </a:bodyPr>
          <a:lstStyle/>
          <a:p>
            <a:pPr algn="l" rtl="0" eaLnBrk="1" hangingPunct="1">
              <a:defRPr/>
            </a:pPr>
            <a:r>
              <a:rPr lang="en" sz="2400" b="1" i="0" u="none" dirty="0">
                <a:latin typeface="Tahoma" pitchFamily="34" charset="0"/>
                <a:ea typeface="Tahoma" pitchFamily="34" charset="0"/>
                <a:cs typeface="Tahoma" pitchFamily="34" charset="0"/>
              </a:rPr>
              <a:t>Single-click</a:t>
            </a:r>
            <a:r>
              <a:rPr lang="en" sz="2400" b="0" i="0" u="none" dirty="0">
                <a:latin typeface="Tahoma" pitchFamily="34" charset="0"/>
                <a:ea typeface="Tahoma" pitchFamily="34" charset="0"/>
                <a:cs typeface="Tahoma" pitchFamily="34" charset="0"/>
              </a:rPr>
              <a:t> using the left mouse button</a:t>
            </a:r>
            <a:br>
              <a:rPr lang="en" sz="2400" dirty="0">
                <a:latin typeface="Tahoma" pitchFamily="34" charset="0"/>
                <a:ea typeface="Tahoma" pitchFamily="34" charset="0"/>
                <a:cs typeface="Tahoma" pitchFamily="34" charset="0"/>
              </a:rPr>
            </a:br>
            <a:r>
              <a:rPr lang="en" sz="2400" b="0" i="0" u="none" dirty="0">
                <a:latin typeface="Tahoma" pitchFamily="34" charset="0"/>
                <a:ea typeface="Tahoma" pitchFamily="34" charset="0"/>
                <a:cs typeface="Tahoma" pitchFamily="34" charset="0"/>
              </a:rPr>
              <a:t>to choose or select.</a:t>
            </a:r>
          </a:p>
          <a:p>
            <a:pPr algn="l" rtl="0" eaLnBrk="1" hangingPunct="1">
              <a:defRPr/>
            </a:pPr>
            <a:endParaRPr lang="en" sz="2400" dirty="0">
              <a:latin typeface="Tahoma" pitchFamily="34" charset="0"/>
              <a:ea typeface="Tahoma" pitchFamily="34" charset="0"/>
              <a:cs typeface="Tahoma" pitchFamily="34" charset="0"/>
            </a:endParaRPr>
          </a:p>
          <a:p>
            <a:pPr algn="l" rtl="0" eaLnBrk="1" hangingPunct="1">
              <a:defRPr/>
            </a:pPr>
            <a:r>
              <a:rPr lang="en" sz="2400" b="1" i="0" u="none" dirty="0">
                <a:latin typeface="Tahoma" pitchFamily="34" charset="0"/>
                <a:ea typeface="Tahoma" pitchFamily="34" charset="0"/>
                <a:cs typeface="Tahoma" pitchFamily="34" charset="0"/>
              </a:rPr>
              <a:t>Double-click</a:t>
            </a:r>
            <a:r>
              <a:rPr lang="en" sz="2400" b="0" i="0" u="none" dirty="0">
                <a:latin typeface="Tahoma" pitchFamily="34" charset="0"/>
                <a:ea typeface="Tahoma" pitchFamily="34" charset="0"/>
                <a:cs typeface="Tahoma" pitchFamily="34" charset="0"/>
              </a:rPr>
              <a:t> (two quick clicks) using the left mouse button to open a file, folder or program.</a:t>
            </a:r>
          </a:p>
          <a:p>
            <a:pPr algn="l" rtl="0" eaLnBrk="1" hangingPunct="1">
              <a:defRPr/>
            </a:pPr>
            <a:endParaRPr lang="en" sz="2400" dirty="0">
              <a:latin typeface="Tahoma" pitchFamily="34" charset="0"/>
              <a:ea typeface="Tahoma" pitchFamily="34" charset="0"/>
              <a:cs typeface="Tahoma" pitchFamily="34" charset="0"/>
            </a:endParaRPr>
          </a:p>
          <a:p>
            <a:pPr algn="l" rtl="0" eaLnBrk="1" hangingPunct="1">
              <a:defRPr/>
            </a:pPr>
            <a:r>
              <a:rPr lang="en" sz="2400" b="1" i="0" u="none" dirty="0">
                <a:latin typeface="Tahoma" pitchFamily="34" charset="0"/>
                <a:ea typeface="Tahoma" pitchFamily="34" charset="0"/>
                <a:cs typeface="Tahoma" pitchFamily="34" charset="0"/>
              </a:rPr>
              <a:t>Dragging and dropping</a:t>
            </a:r>
            <a:r>
              <a:rPr lang="en" sz="2400" b="0" i="0" u="none" dirty="0">
                <a:latin typeface="Tahoma" pitchFamily="34" charset="0"/>
                <a:ea typeface="Tahoma" pitchFamily="34" charset="0"/>
                <a:cs typeface="Tahoma" pitchFamily="34" charset="0"/>
              </a:rPr>
              <a:t> using the left mouse button:</a:t>
            </a:r>
            <a:br>
              <a:rPr lang="en" sz="2400" dirty="0">
                <a:latin typeface="Tahoma" pitchFamily="34" charset="0"/>
                <a:ea typeface="Tahoma" pitchFamily="34" charset="0"/>
                <a:cs typeface="Tahoma" pitchFamily="34" charset="0"/>
              </a:rPr>
            </a:br>
            <a:r>
              <a:rPr lang="en" sz="2400" b="0" i="0" u="none" dirty="0">
                <a:latin typeface="Tahoma" pitchFamily="34" charset="0"/>
                <a:ea typeface="Tahoma" pitchFamily="34" charset="0"/>
                <a:cs typeface="Tahoma" pitchFamily="34" charset="0"/>
              </a:rPr>
              <a:t>Select a file shown on the screen. Hold down the left mouse button while dragging the file to the new location, and then release the mouse button. This way you can copy or move your files (and folders) from one place to another in the computer without having to cut and paste.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arn(inVertical)">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barn(inVertical)">
                                      <p:cBhvr>
                                        <p:cTn id="1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ChangeArrowheads="1"/>
          </p:cNvSpPr>
          <p:nvPr/>
        </p:nvSpPr>
        <p:spPr bwMode="auto">
          <a:xfrm>
            <a:off x="395536" y="260648"/>
            <a:ext cx="8355905" cy="1323439"/>
          </a:xfrm>
          <a:prstGeom prst="rect">
            <a:avLst/>
          </a:prstGeom>
          <a:noFill/>
          <a:ln w="9525">
            <a:noFill/>
            <a:miter lim="800000"/>
            <a:headEnd/>
            <a:tailEnd/>
          </a:ln>
        </p:spPr>
        <p:txBody>
          <a:bodyPr wrap="square">
            <a:spAutoFit/>
          </a:bodyPr>
          <a:lstStyle/>
          <a:p>
            <a:pPr algn="l" rtl="0"/>
            <a:r>
              <a:rPr lang="en" b="0" i="0" u="none" dirty="0">
                <a:latin typeface="Tahoma" pitchFamily="34" charset="0"/>
                <a:ea typeface="Tahoma" pitchFamily="34" charset="0"/>
                <a:cs typeface="Tahoma" pitchFamily="34" charset="0"/>
              </a:rPr>
              <a:t>When printing from a program, use </a:t>
            </a:r>
            <a:r>
              <a:rPr lang="en" b="1" i="0" u="none" dirty="0">
                <a:latin typeface="Tahoma" pitchFamily="34" charset="0"/>
                <a:ea typeface="Tahoma" pitchFamily="34" charset="0"/>
                <a:cs typeface="Tahoma" pitchFamily="34" charset="0"/>
              </a:rPr>
              <a:t>Print </a:t>
            </a:r>
            <a:r>
              <a:rPr lang="en" b="0" i="0" u="none" dirty="0">
                <a:latin typeface="Tahoma" pitchFamily="34" charset="0"/>
                <a:ea typeface="Tahoma" pitchFamily="34" charset="0"/>
                <a:cs typeface="Tahoma" pitchFamily="34" charset="0"/>
              </a:rPr>
              <a:t>from the File menu. </a:t>
            </a:r>
            <a:br>
              <a:rPr lang="en" dirty="0">
                <a:latin typeface="Tahoma" pitchFamily="34" charset="0"/>
                <a:ea typeface="Tahoma" pitchFamily="34" charset="0"/>
                <a:cs typeface="Tahoma" pitchFamily="34" charset="0"/>
              </a:rPr>
            </a:br>
            <a:r>
              <a:rPr lang="en" b="0" i="0" u="none" dirty="0">
                <a:latin typeface="Tahoma" pitchFamily="34" charset="0"/>
                <a:ea typeface="Tahoma" pitchFamily="34" charset="0"/>
                <a:cs typeface="Tahoma" pitchFamily="34" charset="0"/>
              </a:rPr>
              <a:t>If you request a printout by clicking the printer icon on the toolbar, it will not be possible to control the print job. Instead, the printer will print the entire document using the default printer.</a:t>
            </a:r>
          </a:p>
        </p:txBody>
      </p:sp>
      <p:pic>
        <p:nvPicPr>
          <p:cNvPr id="57349" name="Picture 5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1844824"/>
            <a:ext cx="8234530" cy="4629662"/>
          </a:xfrm>
          <a:prstGeom prst="rect">
            <a:avLst/>
          </a:prstGeom>
          <a:noFill/>
          <a:ln w="9525">
            <a:noFill/>
            <a:miter lim="800000"/>
            <a:headEnd/>
            <a:tailEnd/>
          </a:ln>
        </p:spPr>
      </p:pic>
    </p:spTree>
    <p:extLst>
      <p:ext uri="{BB962C8B-B14F-4D97-AF65-F5344CB8AC3E}">
        <p14:creationId xmlns:p14="http://schemas.microsoft.com/office/powerpoint/2010/main" val="3003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ox(in)">
                                      <p:cBhvr>
                                        <p:cTn id="1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827584" y="0"/>
            <a:ext cx="7856041" cy="912813"/>
          </a:xfrm>
        </p:spPr>
        <p:txBody>
          <a:bodyPr>
            <a:normAutofit/>
          </a:bodyPr>
          <a:lstStyle/>
          <a:p>
            <a:pPr algn="l" rtl="0" eaLnBrk="1" hangingPunct="1"/>
            <a:r>
              <a:rPr lang="en" sz="4000" b="0" i="0" u="none">
                <a:solidFill>
                  <a:schemeClr val="accent1"/>
                </a:solidFill>
                <a:latin typeface="Tahoma" pitchFamily="34" charset="0"/>
                <a:ea typeface="Tahoma" pitchFamily="34" charset="0"/>
                <a:cs typeface="Tahoma" pitchFamily="34" charset="0"/>
              </a:rPr>
              <a:t>Print </a:t>
            </a:r>
            <a:endParaRPr lang="en" sz="4000" dirty="0">
              <a:solidFill>
                <a:schemeClr val="accent1"/>
              </a:solidFill>
              <a:latin typeface="Tahoma" pitchFamily="34" charset="0"/>
              <a:ea typeface="Tahoma" pitchFamily="34" charset="0"/>
              <a:cs typeface="Tahoma" pitchFamily="34" charset="0"/>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1395" y="548680"/>
            <a:ext cx="3656967" cy="5506963"/>
          </a:xfrm>
          <a:prstGeom prst="rect">
            <a:avLst/>
          </a:prstGeom>
          <a:noFill/>
          <a:ln w="9525">
            <a:noFill/>
            <a:miter lim="800000"/>
            <a:headEnd/>
            <a:tailEnd/>
          </a:ln>
        </p:spPr>
      </p:pic>
      <p:sp>
        <p:nvSpPr>
          <p:cNvPr id="58377" name="AutoShape 9"/>
          <p:cNvSpPr>
            <a:spLocks noChangeArrowheads="1"/>
          </p:cNvSpPr>
          <p:nvPr/>
        </p:nvSpPr>
        <p:spPr bwMode="auto">
          <a:xfrm>
            <a:off x="8119663" y="1942146"/>
            <a:ext cx="936625" cy="360363"/>
          </a:xfrm>
          <a:prstGeom prst="wedgeRoundRectCallout">
            <a:avLst>
              <a:gd name="adj1" fmla="val -70870"/>
              <a:gd name="adj2" fmla="val 879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Select Printer</a:t>
            </a:r>
          </a:p>
        </p:txBody>
      </p:sp>
      <p:sp>
        <p:nvSpPr>
          <p:cNvPr id="58378" name="AutoShape 10"/>
          <p:cNvSpPr>
            <a:spLocks noChangeArrowheads="1"/>
          </p:cNvSpPr>
          <p:nvPr/>
        </p:nvSpPr>
        <p:spPr bwMode="auto">
          <a:xfrm>
            <a:off x="7533279" y="2338402"/>
            <a:ext cx="1410165" cy="512787"/>
          </a:xfrm>
          <a:prstGeom prst="wedgeRoundRectCallout">
            <a:avLst>
              <a:gd name="adj1" fmla="val -93250"/>
              <a:gd name="adj2" fmla="val 9192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000" b="1" i="0" u="none" dirty="0">
                <a:solidFill>
                  <a:srgbClr val="333333"/>
                </a:solidFill>
                <a:latin typeface="Tahoma" pitchFamily="34" charset="0"/>
                <a:ea typeface="Tahoma" pitchFamily="34" charset="0"/>
                <a:cs typeface="Tahoma" pitchFamily="34" charset="0"/>
              </a:rPr>
              <a:t>Print odd pages, even pages, or all pages</a:t>
            </a:r>
            <a:endParaRPr lang="en" sz="1000" b="1" dirty="0">
              <a:latin typeface="Tahoma" pitchFamily="34" charset="0"/>
              <a:ea typeface="Tahoma" pitchFamily="34" charset="0"/>
              <a:cs typeface="Tahoma" pitchFamily="34" charset="0"/>
            </a:endParaRPr>
          </a:p>
        </p:txBody>
      </p:sp>
      <p:sp>
        <p:nvSpPr>
          <p:cNvPr id="3" name="Rektangel 2"/>
          <p:cNvSpPr/>
          <p:nvPr/>
        </p:nvSpPr>
        <p:spPr>
          <a:xfrm>
            <a:off x="178143" y="1002835"/>
            <a:ext cx="4321849" cy="5201424"/>
          </a:xfrm>
          <a:prstGeom prst="rect">
            <a:avLst/>
          </a:prstGeom>
        </p:spPr>
        <p:txBody>
          <a:bodyPr wrap="square">
            <a:spAutoFit/>
          </a:bodyPr>
          <a:lstStyle/>
          <a:p>
            <a:pPr algn="l" rtl="0" eaLnBrk="0" hangingPunct="0"/>
            <a:r>
              <a:rPr lang="en" b="0" i="0" u="none">
                <a:latin typeface="Tahoma" pitchFamily="34" charset="0"/>
                <a:ea typeface="Tahoma" pitchFamily="34" charset="0"/>
                <a:cs typeface="Tahoma" pitchFamily="34" charset="0"/>
              </a:rPr>
              <a:t>If you print using the File menu, you can select the printer you want to send the print job to (if there is more than one printer connected to the computer).</a:t>
            </a:r>
          </a:p>
          <a:p>
            <a:pPr algn="l" rtl="0" eaLnBrk="0" hangingPunct="0"/>
            <a:endParaRPr lang="en" dirty="0">
              <a:latin typeface="Tahoma" pitchFamily="34" charset="0"/>
              <a:ea typeface="Tahoma" pitchFamily="34" charset="0"/>
              <a:cs typeface="Tahoma" pitchFamily="34" charset="0"/>
            </a:endParaRPr>
          </a:p>
          <a:p>
            <a:pPr algn="l" rtl="0" eaLnBrk="0" hangingPunct="0"/>
            <a:r>
              <a:rPr lang="en" b="0" i="0" u="none">
                <a:latin typeface="Tahoma" pitchFamily="34" charset="0"/>
                <a:ea typeface="Tahoma" pitchFamily="34" charset="0"/>
                <a:cs typeface="Tahoma" pitchFamily="34" charset="0"/>
              </a:rPr>
              <a:t>You can choose which pages you want to print.</a:t>
            </a:r>
          </a:p>
          <a:p>
            <a:pPr algn="l" rtl="0" eaLnBrk="0" hangingPunct="0"/>
            <a:endParaRPr lang="en" dirty="0">
              <a:latin typeface="Tahoma" pitchFamily="34" charset="0"/>
              <a:ea typeface="Tahoma" pitchFamily="34" charset="0"/>
              <a:cs typeface="Tahoma" pitchFamily="34" charset="0"/>
            </a:endParaRPr>
          </a:p>
          <a:p>
            <a:pPr algn="l" rtl="0" eaLnBrk="0" hangingPunct="0"/>
            <a:r>
              <a:rPr lang="en" b="0" i="0" u="none">
                <a:latin typeface="Tahoma" pitchFamily="34" charset="0"/>
                <a:ea typeface="Tahoma" pitchFamily="34" charset="0"/>
                <a:cs typeface="Tahoma" pitchFamily="34" charset="0"/>
              </a:rPr>
              <a:t> You can also print odd or even pages using the next option in the left-hand corner.</a:t>
            </a:r>
          </a:p>
          <a:p>
            <a:pPr algn="l" rtl="0" eaLnBrk="0" hangingPunct="0"/>
            <a:endParaRPr lang="en" dirty="0">
              <a:latin typeface="Tahoma" pitchFamily="34" charset="0"/>
              <a:ea typeface="Tahoma" pitchFamily="34" charset="0"/>
              <a:cs typeface="Tahoma" pitchFamily="34" charset="0"/>
            </a:endParaRPr>
          </a:p>
          <a:p>
            <a:pPr algn="l" rtl="0" eaLnBrk="0" hangingPunct="0"/>
            <a:r>
              <a:rPr lang="en" b="0" i="0" u="none">
                <a:latin typeface="Tahoma" pitchFamily="34" charset="0"/>
                <a:ea typeface="Tahoma" pitchFamily="34" charset="0"/>
                <a:cs typeface="Tahoma" pitchFamily="34" charset="0"/>
              </a:rPr>
              <a:t>Select the number of copies and whether to collate.</a:t>
            </a:r>
          </a:p>
          <a:p>
            <a:pPr algn="l" rtl="0" eaLnBrk="0" hangingPunct="0">
              <a:buFont typeface="Wingdings" pitchFamily="2" charset="2"/>
              <a:buChar char="Ø"/>
            </a:pPr>
            <a:endParaRPr lang="en" sz="1600" b="1" i="1" dirty="0">
              <a:latin typeface="Tahoma" pitchFamily="34" charset="0"/>
              <a:ea typeface="Tahoma" pitchFamily="34" charset="0"/>
              <a:cs typeface="Tahoma" pitchFamily="34" charset="0"/>
            </a:endParaRPr>
          </a:p>
          <a:p>
            <a:pPr algn="l" rtl="0">
              <a:buFont typeface="Wingdings" pitchFamily="2" charset="2"/>
              <a:buChar char="Ø"/>
            </a:pPr>
            <a:endParaRPr lang="en" sz="1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561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 calcmode="lin" valueType="num">
                                      <p:cBhvr additive="base">
                                        <p:cTn id="12" dur="500" fill="hold"/>
                                        <p:tgtEl>
                                          <p:spTgt spid="58377"/>
                                        </p:tgtEl>
                                        <p:attrNameLst>
                                          <p:attrName>ppt_x</p:attrName>
                                        </p:attrNameLst>
                                      </p:cBhvr>
                                      <p:tavLst>
                                        <p:tav tm="0">
                                          <p:val>
                                            <p:strVal val="#ppt_x"/>
                                          </p:val>
                                        </p:tav>
                                        <p:tav tm="100000">
                                          <p:val>
                                            <p:strVal val="#ppt_x"/>
                                          </p:val>
                                        </p:tav>
                                      </p:tavLst>
                                    </p:anim>
                                    <p:anim calcmode="lin" valueType="num">
                                      <p:cBhvr additive="base">
                                        <p:cTn id="13"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78"/>
                                        </p:tgtEl>
                                        <p:attrNameLst>
                                          <p:attrName>style.visibility</p:attrName>
                                        </p:attrNameLst>
                                      </p:cBhvr>
                                      <p:to>
                                        <p:strVal val="visible"/>
                                      </p:to>
                                    </p:set>
                                    <p:animEffect transition="in" filter="blinds(horizontal)">
                                      <p:cBhvr>
                                        <p:cTn id="18"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188640"/>
            <a:ext cx="9144000" cy="785813"/>
          </a:xfrm>
        </p:spPr>
        <p:txBody>
          <a:bodyPr>
            <a:normAutofit/>
          </a:bodyPr>
          <a:lstStyle/>
          <a:p>
            <a:pPr algn="ctr" rtl="0" eaLnBrk="1" hangingPunct="1"/>
            <a:r>
              <a:rPr lang="en" b="0" i="0" u="none">
                <a:solidFill>
                  <a:schemeClr val="accent1"/>
                </a:solidFill>
                <a:latin typeface="Tahoma" pitchFamily="34" charset="0"/>
                <a:ea typeface="Tahoma" pitchFamily="34" charset="0"/>
                <a:cs typeface="Tahoma" pitchFamily="34" charset="0"/>
              </a:rPr>
              <a:t>Open in Windows</a:t>
            </a:r>
            <a:r>
              <a:rPr lang="en" b="1" i="0" u="none">
                <a:solidFill>
                  <a:srgbClr val="00B050"/>
                </a:solidFill>
                <a:latin typeface="Tahoma" pitchFamily="34" charset="0"/>
                <a:ea typeface="Tahoma" pitchFamily="34" charset="0"/>
                <a:cs typeface="Tahoma" pitchFamily="34" charset="0"/>
              </a:rPr>
              <a:t>  </a:t>
            </a:r>
            <a:endParaRPr lang="en" dirty="0">
              <a:solidFill>
                <a:srgbClr val="00B050"/>
              </a:solidFill>
              <a:latin typeface="Tahoma" pitchFamily="34" charset="0"/>
              <a:ea typeface="Tahoma" pitchFamily="34" charset="0"/>
              <a:cs typeface="Tahoma" pitchFamily="34" charset="0"/>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30586"/>
            <a:ext cx="5724525" cy="3995416"/>
          </a:xfrm>
          <a:prstGeom prst="rect">
            <a:avLst/>
          </a:prstGeom>
          <a:noFill/>
          <a:ln w="9525">
            <a:noFill/>
            <a:miter lim="800000"/>
            <a:headEnd/>
            <a:tailEnd/>
          </a:ln>
        </p:spPr>
      </p:pic>
      <p:sp>
        <p:nvSpPr>
          <p:cNvPr id="59396" name="Rectangle 1"/>
          <p:cNvSpPr>
            <a:spLocks noChangeArrowheads="1"/>
          </p:cNvSpPr>
          <p:nvPr/>
        </p:nvSpPr>
        <p:spPr bwMode="auto">
          <a:xfrm>
            <a:off x="323528" y="1124744"/>
            <a:ext cx="8568952" cy="1015663"/>
          </a:xfrm>
          <a:prstGeom prst="rect">
            <a:avLst/>
          </a:prstGeom>
          <a:noFill/>
          <a:ln w="9525" algn="ctr">
            <a:noFill/>
            <a:miter lim="800000"/>
            <a:headEnd/>
            <a:tailEnd/>
          </a:ln>
        </p:spPr>
        <p:txBody>
          <a:bodyPr wrap="square" anchor="ctr">
            <a:spAutoFit/>
          </a:bodyPr>
          <a:lstStyle/>
          <a:p>
            <a:pPr algn="l" rtl="0" eaLnBrk="0" hangingPunct="0"/>
            <a:r>
              <a:rPr lang="en" b="0" i="0" u="none">
                <a:latin typeface="Tahoma" pitchFamily="34" charset="0"/>
                <a:ea typeface="Tahoma" pitchFamily="34" charset="0"/>
                <a:cs typeface="Tahoma" pitchFamily="34" charset="0"/>
              </a:rPr>
              <a:t>Every program contains the File menu command </a:t>
            </a:r>
            <a:r>
              <a:rPr lang="en" b="1" i="0" u="none">
                <a:latin typeface="Tahoma" pitchFamily="34" charset="0"/>
                <a:ea typeface="Tahoma" pitchFamily="34" charset="0"/>
                <a:cs typeface="Tahoma" pitchFamily="34" charset="0"/>
              </a:rPr>
              <a:t>Open</a:t>
            </a:r>
            <a:r>
              <a:rPr lang="en" b="0" i="0" u="none">
                <a:latin typeface="Tahoma" pitchFamily="34" charset="0"/>
                <a:ea typeface="Tahoma" pitchFamily="34" charset="0"/>
                <a:cs typeface="Tahoma" pitchFamily="34" charset="0"/>
              </a:rPr>
              <a:t> When you click </a:t>
            </a:r>
            <a:r>
              <a:rPr lang="en" b="1" i="0" u="none">
                <a:latin typeface="Tahoma" pitchFamily="34" charset="0"/>
                <a:ea typeface="Tahoma" pitchFamily="34" charset="0"/>
                <a:cs typeface="Tahoma" pitchFamily="34" charset="0"/>
              </a:rPr>
              <a:t>Open</a:t>
            </a:r>
            <a:r>
              <a:rPr lang="en" b="0" i="0" u="none">
                <a:latin typeface="Tahoma" pitchFamily="34" charset="0"/>
                <a:ea typeface="Tahoma" pitchFamily="34" charset="0"/>
                <a:cs typeface="Tahoma" pitchFamily="34" charset="0"/>
              </a:rPr>
              <a:t>, a dialogue box displays. In this dialogue box you can browse to the location of the saved file. Double-click the file to open it.</a:t>
            </a:r>
          </a:p>
        </p:txBody>
      </p:sp>
      <p:sp>
        <p:nvSpPr>
          <p:cNvPr id="59397" name="Rectangle 2"/>
          <p:cNvSpPr>
            <a:spLocks noChangeArrowheads="1"/>
          </p:cNvSpPr>
          <p:nvPr/>
        </p:nvSpPr>
        <p:spPr bwMode="auto">
          <a:xfrm>
            <a:off x="6588224" y="3480761"/>
            <a:ext cx="2555776" cy="2246769"/>
          </a:xfrm>
          <a:prstGeom prst="rect">
            <a:avLst/>
          </a:prstGeom>
          <a:noFill/>
          <a:ln w="9525" algn="ctr">
            <a:noFill/>
            <a:miter lim="800000"/>
            <a:headEnd/>
            <a:tailEnd/>
          </a:ln>
        </p:spPr>
        <p:txBody>
          <a:bodyPr wrap="square" anchor="ctr">
            <a:spAutoFit/>
          </a:bodyPr>
          <a:lstStyle/>
          <a:p>
            <a:pPr algn="l" rtl="0" eaLnBrk="0" hangingPunct="0"/>
            <a:r>
              <a:rPr lang="en" b="0" i="0" u="none">
                <a:latin typeface="Tahoma" pitchFamily="34" charset="0"/>
                <a:ea typeface="Tahoma" pitchFamily="34" charset="0"/>
                <a:cs typeface="Tahoma" pitchFamily="34" charset="0"/>
              </a:rPr>
              <a:t>A program will only open files that are compatible with the program. For example, Microsoft Word will only open Word files. </a:t>
            </a:r>
            <a:endParaRPr lang="en" dirty="0">
              <a:latin typeface="Tahoma" pitchFamily="34" charset="0"/>
              <a:ea typeface="Tahoma" pitchFamily="34" charset="0"/>
              <a:cs typeface="Tahoma" pitchFamily="34" charset="0"/>
            </a:endParaRPr>
          </a:p>
        </p:txBody>
      </p:sp>
      <p:sp>
        <p:nvSpPr>
          <p:cNvPr id="59399" name="AutoShape 7"/>
          <p:cNvSpPr>
            <a:spLocks noChangeArrowheads="1"/>
          </p:cNvSpPr>
          <p:nvPr/>
        </p:nvSpPr>
        <p:spPr bwMode="auto">
          <a:xfrm>
            <a:off x="1187624" y="2170224"/>
            <a:ext cx="1728663" cy="610704"/>
          </a:xfrm>
          <a:prstGeom prst="wedgeRoundRectCallout">
            <a:avLst>
              <a:gd name="adj1" fmla="val -25957"/>
              <a:gd name="adj2" fmla="val 26622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Browse from here to the saved file</a:t>
            </a:r>
          </a:p>
        </p:txBody>
      </p:sp>
      <p:sp>
        <p:nvSpPr>
          <p:cNvPr id="59400" name="AutoShape 8"/>
          <p:cNvSpPr>
            <a:spLocks noChangeArrowheads="1"/>
          </p:cNvSpPr>
          <p:nvPr/>
        </p:nvSpPr>
        <p:spPr bwMode="auto">
          <a:xfrm>
            <a:off x="4036927" y="3952031"/>
            <a:ext cx="1655763" cy="576263"/>
          </a:xfrm>
          <a:prstGeom prst="wedgeRoundRectCallout">
            <a:avLst>
              <a:gd name="adj1" fmla="val -80355"/>
              <a:gd name="adj2" fmla="val 16556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Select the file you want to open</a:t>
            </a:r>
          </a:p>
        </p:txBody>
      </p:sp>
      <p:sp>
        <p:nvSpPr>
          <p:cNvPr id="59401" name="AutoShape 9"/>
          <p:cNvSpPr>
            <a:spLocks noChangeArrowheads="1"/>
          </p:cNvSpPr>
          <p:nvPr/>
        </p:nvSpPr>
        <p:spPr bwMode="auto">
          <a:xfrm>
            <a:off x="6660232" y="5657024"/>
            <a:ext cx="1871663" cy="724303"/>
          </a:xfrm>
          <a:prstGeom prst="wedgeRoundRectCallout">
            <a:avLst>
              <a:gd name="adj1" fmla="val -130835"/>
              <a:gd name="adj2" fmla="val 33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Click "Open" once you have selected a file</a:t>
            </a:r>
          </a:p>
        </p:txBody>
      </p:sp>
    </p:spTree>
    <p:extLst>
      <p:ext uri="{BB962C8B-B14F-4D97-AF65-F5344CB8AC3E}">
        <p14:creationId xmlns:p14="http://schemas.microsoft.com/office/powerpoint/2010/main" val="11940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88640"/>
            <a:ext cx="9144000" cy="769938"/>
          </a:xfrm>
        </p:spPr>
        <p:txBody>
          <a:bodyPr>
            <a:normAutofit/>
          </a:bodyPr>
          <a:lstStyle/>
          <a:p>
            <a:pPr algn="ctr" rtl="0" eaLnBrk="1" hangingPunct="1"/>
            <a:r>
              <a:rPr lang="en" b="0" i="0" u="none">
                <a:solidFill>
                  <a:schemeClr val="accent1"/>
                </a:solidFill>
                <a:latin typeface="Tahoma" pitchFamily="34" charset="0"/>
                <a:ea typeface="Tahoma" pitchFamily="34" charset="0"/>
                <a:cs typeface="Tahoma" pitchFamily="34" charset="0"/>
              </a:rPr>
              <a:t>Exploring in Windows</a:t>
            </a:r>
          </a:p>
        </p:txBody>
      </p:sp>
      <p:sp>
        <p:nvSpPr>
          <p:cNvPr id="60419" name="Rectangle 2"/>
          <p:cNvSpPr>
            <a:spLocks noChangeArrowheads="1"/>
          </p:cNvSpPr>
          <p:nvPr/>
        </p:nvSpPr>
        <p:spPr bwMode="auto">
          <a:xfrm>
            <a:off x="5505612" y="1024803"/>
            <a:ext cx="3465352" cy="1200329"/>
          </a:xfrm>
          <a:prstGeom prst="rect">
            <a:avLst/>
          </a:prstGeom>
          <a:noFill/>
          <a:ln w="9525">
            <a:noFill/>
            <a:miter lim="800000"/>
            <a:headEnd/>
            <a:tailEnd/>
          </a:ln>
        </p:spPr>
        <p:txBody>
          <a:bodyPr wrap="square">
            <a:spAutoFit/>
          </a:bodyPr>
          <a:lstStyle/>
          <a:p>
            <a:pPr algn="l" rtl="0"/>
            <a:r>
              <a:rPr lang="en" sz="1800" b="0" i="0" u="none" dirty="0">
                <a:latin typeface="Tahoma" pitchFamily="34" charset="0"/>
                <a:ea typeface="Tahoma" pitchFamily="34" charset="0"/>
                <a:cs typeface="Tahoma" pitchFamily="34" charset="0"/>
              </a:rPr>
              <a:t>Open </a:t>
            </a:r>
            <a:r>
              <a:rPr lang="en" sz="1800" b="1" i="0" u="none" dirty="0">
                <a:latin typeface="Tahoma" pitchFamily="34" charset="0"/>
                <a:ea typeface="Tahoma" pitchFamily="34" charset="0"/>
                <a:cs typeface="Tahoma" pitchFamily="34" charset="0"/>
              </a:rPr>
              <a:t>Windows Explorer </a:t>
            </a:r>
            <a:r>
              <a:rPr lang="en" sz="1800" b="0" i="0" u="none" dirty="0">
                <a:latin typeface="Tahoma" pitchFamily="34" charset="0"/>
                <a:ea typeface="Tahoma" pitchFamily="34" charset="0"/>
                <a:cs typeface="Tahoma" pitchFamily="34" charset="0"/>
              </a:rPr>
              <a:t>by </a:t>
            </a:r>
          </a:p>
          <a:p>
            <a:pPr algn="l" rtl="0"/>
            <a:r>
              <a:rPr lang="en" sz="1800" b="0" i="0" u="none" dirty="0">
                <a:latin typeface="Tahoma" pitchFamily="34" charset="0"/>
                <a:ea typeface="Tahoma" pitchFamily="34" charset="0"/>
                <a:cs typeface="Tahoma" pitchFamily="34" charset="0"/>
              </a:rPr>
              <a:t>right-clicking the Start button</a:t>
            </a:r>
            <a:endParaRPr lang="en" sz="1800" dirty="0">
              <a:latin typeface="Tahoma" pitchFamily="34" charset="0"/>
              <a:ea typeface="Tahoma" pitchFamily="34" charset="0"/>
              <a:cs typeface="Tahoma" pitchFamily="34" charset="0"/>
            </a:endParaRPr>
          </a:p>
          <a:p>
            <a:pPr algn="l" rtl="0"/>
            <a:r>
              <a:rPr lang="en" sz="1800" b="0" i="0" u="none" dirty="0">
                <a:latin typeface="Tahoma" pitchFamily="34" charset="0"/>
                <a:ea typeface="Tahoma" pitchFamily="34" charset="0"/>
                <a:cs typeface="Tahoma" pitchFamily="34" charset="0"/>
              </a:rPr>
              <a:t>and selecting </a:t>
            </a:r>
          </a:p>
          <a:p>
            <a:pPr algn="l" rtl="0"/>
            <a:r>
              <a:rPr lang="en" sz="1800" b="1" i="0" u="none" dirty="0">
                <a:latin typeface="Tahoma" pitchFamily="34" charset="0"/>
                <a:ea typeface="Tahoma" pitchFamily="34" charset="0"/>
                <a:cs typeface="Tahoma" pitchFamily="34" charset="0"/>
              </a:rPr>
              <a:t>Open Windows Explorer</a:t>
            </a:r>
            <a:r>
              <a:rPr lang="en" sz="1800" b="0" i="0" u="none" dirty="0">
                <a:latin typeface="Tahoma" pitchFamily="34" charset="0"/>
                <a:ea typeface="Tahoma" pitchFamily="34" charset="0"/>
                <a:cs typeface="Tahoma" pitchFamily="34" charset="0"/>
              </a:rPr>
              <a:t>.</a:t>
            </a:r>
            <a:endParaRPr lang="en" sz="1800" dirty="0">
              <a:latin typeface="Tahoma" pitchFamily="34" charset="0"/>
              <a:ea typeface="Tahoma" pitchFamily="34" charset="0"/>
              <a:cs typeface="Tahoma" pitchFamily="34" charset="0"/>
            </a:endParaRP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864" y="1268760"/>
            <a:ext cx="2019300" cy="635705"/>
          </a:xfrm>
          <a:prstGeom prst="rect">
            <a:avLst/>
          </a:prstGeom>
          <a:noFill/>
          <a:ln w="9525">
            <a:noFill/>
            <a:miter lim="800000"/>
            <a:headEnd/>
            <a:tailEnd/>
          </a:ln>
        </p:spPr>
      </p:pic>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663" y="2530200"/>
            <a:ext cx="4786312" cy="2808295"/>
          </a:xfrm>
          <a:prstGeom prst="rect">
            <a:avLst/>
          </a:prstGeom>
          <a:noFill/>
          <a:ln w="9525">
            <a:noFill/>
            <a:miter lim="800000"/>
            <a:headEnd/>
            <a:tailEnd/>
          </a:ln>
        </p:spPr>
      </p:pic>
      <p:sp>
        <p:nvSpPr>
          <p:cNvPr id="60422" name="Rectangle 5"/>
          <p:cNvSpPr>
            <a:spLocks noChangeArrowheads="1"/>
          </p:cNvSpPr>
          <p:nvPr/>
        </p:nvSpPr>
        <p:spPr bwMode="auto">
          <a:xfrm>
            <a:off x="323528" y="1988840"/>
            <a:ext cx="4033838" cy="4524315"/>
          </a:xfrm>
          <a:prstGeom prst="rect">
            <a:avLst/>
          </a:prstGeom>
          <a:noFill/>
          <a:ln w="9525">
            <a:noFill/>
            <a:miter lim="800000"/>
            <a:headEnd/>
            <a:tailEnd/>
          </a:ln>
        </p:spPr>
        <p:txBody>
          <a:bodyPr wrap="square">
            <a:spAutoFit/>
          </a:bodyPr>
          <a:lstStyle/>
          <a:p>
            <a:pPr algn="l" rtl="0"/>
            <a:r>
              <a:rPr lang="en" sz="1600" b="0" i="0" u="none">
                <a:latin typeface="Tahoma" pitchFamily="34" charset="0"/>
                <a:ea typeface="Tahoma" pitchFamily="34" charset="0"/>
                <a:cs typeface="Tahoma" pitchFamily="34" charset="0"/>
              </a:rPr>
              <a:t>Windows Explorer consists of two parts, a left pane and a right pane. </a:t>
            </a:r>
          </a:p>
          <a:p>
            <a:endParaRPr lang="en" sz="1600" dirty="0">
              <a:latin typeface="Tahoma" pitchFamily="34" charset="0"/>
              <a:ea typeface="Tahoma" pitchFamily="34" charset="0"/>
              <a:cs typeface="Tahoma" pitchFamily="34" charset="0"/>
            </a:endParaRPr>
          </a:p>
          <a:p>
            <a:pPr algn="l" rtl="0"/>
            <a:r>
              <a:rPr lang="en" sz="1600" b="0" i="0" u="none">
                <a:latin typeface="Tahoma" pitchFamily="34" charset="0"/>
                <a:ea typeface="Tahoma" pitchFamily="34" charset="0"/>
                <a:cs typeface="Tahoma" pitchFamily="34" charset="0"/>
              </a:rPr>
              <a:t>Windows Explorer displays the contents of your computer in the form of a tree view. The objects with a plus sign in front of them contain subfolders. Click the plus sign next to a folder to display the subfolder contents. </a:t>
            </a:r>
          </a:p>
          <a:p>
            <a:endParaRPr lang="en" sz="1600" dirty="0">
              <a:latin typeface="Tahoma" pitchFamily="34" charset="0"/>
              <a:ea typeface="Tahoma" pitchFamily="34" charset="0"/>
              <a:cs typeface="Tahoma" pitchFamily="34" charset="0"/>
            </a:endParaRPr>
          </a:p>
          <a:p>
            <a:pPr algn="l" rtl="0"/>
            <a:r>
              <a:rPr lang="en" sz="1600" b="0" i="0" u="none">
                <a:latin typeface="Tahoma" pitchFamily="34" charset="0"/>
                <a:ea typeface="Tahoma" pitchFamily="34" charset="0"/>
                <a:cs typeface="Tahoma" pitchFamily="34" charset="0"/>
              </a:rPr>
              <a:t>Once the subfolders are visible in the tree view, the plus sign will have changed to a minus sign. When you click on a folder in the left pane, the folder contents will display in the pane on the right. </a:t>
            </a:r>
          </a:p>
          <a:p>
            <a:endParaRPr lang="en" sz="1600" dirty="0">
              <a:latin typeface="Tahoma" pitchFamily="34" charset="0"/>
              <a:ea typeface="Tahoma" pitchFamily="34" charset="0"/>
              <a:cs typeface="Tahoma" pitchFamily="34" charset="0"/>
            </a:endParaRPr>
          </a:p>
          <a:p>
            <a:pPr algn="l" rtl="0"/>
            <a:r>
              <a:rPr lang="en" sz="1600" b="0" i="0" u="none">
                <a:latin typeface="Tahoma" pitchFamily="34" charset="0"/>
                <a:ea typeface="Tahoma" pitchFamily="34" charset="0"/>
                <a:cs typeface="Tahoma" pitchFamily="34" charset="0"/>
              </a:rPr>
              <a:t>To hide the subfolders, click the minus sign next to the folder.</a:t>
            </a:r>
          </a:p>
        </p:txBody>
      </p:sp>
      <p:sp>
        <p:nvSpPr>
          <p:cNvPr id="60424" name="AutoShape 8"/>
          <p:cNvSpPr>
            <a:spLocks noChangeArrowheads="1"/>
          </p:cNvSpPr>
          <p:nvPr/>
        </p:nvSpPr>
        <p:spPr bwMode="auto">
          <a:xfrm>
            <a:off x="5508104" y="5643563"/>
            <a:ext cx="2016225" cy="665757"/>
          </a:xfrm>
          <a:prstGeom prst="wedgeRoundRectCallout">
            <a:avLst>
              <a:gd name="adj1" fmla="val -68816"/>
              <a:gd name="adj2" fmla="val -22743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en" sz="1200" b="1" i="0" u="none">
                <a:latin typeface="Tahoma" pitchFamily="34" charset="0"/>
                <a:ea typeface="Tahoma" pitchFamily="34" charset="0"/>
                <a:cs typeface="Tahoma" pitchFamily="34" charset="0"/>
              </a:rPr>
              <a:t>Open the folder with the arrow icon</a:t>
            </a:r>
            <a:endParaRPr lang="en" sz="1200" b="1" dirty="0">
              <a:latin typeface="Tahoma" pitchFamily="34" charset="0"/>
              <a:ea typeface="Tahoma" pitchFamily="34" charset="0"/>
              <a:cs typeface="Tahoma" pitchFamily="34" charset="0"/>
            </a:endParaRPr>
          </a:p>
        </p:txBody>
      </p:sp>
      <p:sp>
        <p:nvSpPr>
          <p:cNvPr id="60425" name="AutoShape 9"/>
          <p:cNvSpPr>
            <a:spLocks noChangeArrowheads="1"/>
          </p:cNvSpPr>
          <p:nvPr/>
        </p:nvSpPr>
        <p:spPr bwMode="auto">
          <a:xfrm>
            <a:off x="4139952" y="4437112"/>
            <a:ext cx="288875" cy="109443"/>
          </a:xfrm>
          <a:prstGeom prst="rightArrow">
            <a:avLst>
              <a:gd name="adj1" fmla="val 50000"/>
              <a:gd name="adj2" fmla="val 62088"/>
            </a:avLst>
          </a:prstGeom>
          <a:solidFill>
            <a:schemeClr val="accent1"/>
          </a:solidFill>
          <a:ln w="9525" algn="ctr">
            <a:solidFill>
              <a:schemeClr val="tx1"/>
            </a:solidFill>
            <a:miter lim="800000"/>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4139257" y="4175263"/>
            <a:ext cx="216719" cy="151468"/>
          </a:xfrm>
          <a:prstGeom prst="rightArrow">
            <a:avLst>
              <a:gd name="adj1" fmla="val 50000"/>
              <a:gd name="adj2" fmla="val 49185"/>
            </a:avLst>
          </a:prstGeom>
          <a:solidFill>
            <a:schemeClr val="accent1"/>
          </a:solidFill>
          <a:ln w="9525" algn="ctr">
            <a:solidFill>
              <a:schemeClr val="tx1"/>
            </a:solidFill>
            <a:miter lim="800000"/>
            <a:headEnd/>
            <a:tailEnd/>
          </a:ln>
        </p:spPr>
        <p:txBody>
          <a:bodyPr wrap="square" anchor="ctr">
            <a:spAutoFit/>
          </a:bodyPr>
          <a:lstStyle/>
          <a:p>
            <a:endParaRPr lang="en">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5259387" y="3644903"/>
            <a:ext cx="3560763" cy="2808290"/>
            <a:chOff x="3309" y="2296"/>
            <a:chExt cx="2243" cy="1769"/>
          </a:xfrm>
        </p:grpSpPr>
        <p:sp>
          <p:nvSpPr>
            <p:cNvPr id="73738" name="AutoShape 11"/>
            <p:cNvSpPr>
              <a:spLocks noChangeArrowheads="1"/>
            </p:cNvSpPr>
            <p:nvPr/>
          </p:nvSpPr>
          <p:spPr bwMode="auto">
            <a:xfrm>
              <a:off x="3309" y="229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771" cy="499"/>
            </a:xfrm>
            <a:prstGeom prst="wedgeRoundRectCallout">
              <a:avLst>
                <a:gd name="adj1" fmla="val -28921"/>
                <a:gd name="adj2" fmla="val -24706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en" sz="1200" b="1" i="0" u="none">
                  <a:latin typeface="Tahoma" pitchFamily="34" charset="0"/>
                  <a:ea typeface="Tahoma" pitchFamily="34" charset="0"/>
                  <a:cs typeface="Tahoma" pitchFamily="34" charset="0"/>
                </a:rPr>
                <a:t>Contents of the opened folder</a:t>
              </a:r>
            </a:p>
          </p:txBody>
        </p:sp>
      </p:grpSp>
    </p:spTree>
    <p:extLst>
      <p:ext uri="{BB962C8B-B14F-4D97-AF65-F5344CB8AC3E}">
        <p14:creationId xmlns:p14="http://schemas.microsoft.com/office/powerpoint/2010/main" val="26695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856041" cy="230425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l" rtl="0" eaLnBrk="1" hangingPunct="1"/>
            <a:br>
              <a:rPr lang="en" sz="2000" b="1" dirty="0">
                <a:latin typeface="Tahoma" pitchFamily="34" charset="0"/>
                <a:ea typeface="Tahoma" pitchFamily="34" charset="0"/>
                <a:cs typeface="Tahoma" pitchFamily="34" charset="0"/>
              </a:rPr>
            </a:br>
            <a:br>
              <a:rPr lang="en" sz="2000" b="1" dirty="0">
                <a:latin typeface="Tahoma" pitchFamily="34" charset="0"/>
                <a:ea typeface="Tahoma" pitchFamily="34" charset="0"/>
                <a:cs typeface="Tahoma" pitchFamily="34" charset="0"/>
              </a:rPr>
            </a:br>
            <a:r>
              <a:rPr lang="en" sz="2700" b="0" i="0" u="none">
                <a:latin typeface="Tahoma" pitchFamily="34" charset="0"/>
                <a:ea typeface="Tahoma" pitchFamily="34" charset="0"/>
                <a:cs typeface="Tahoma" pitchFamily="34" charset="0"/>
              </a:rPr>
              <a:t>It is possible to perform all the operations discussed above in the right pane. You can also delete, rename, cut and paste, etc. from the toolbar (see picture). </a:t>
            </a:r>
            <a:br>
              <a:rPr lang="en" sz="2700" dirty="0">
                <a:latin typeface="Tahoma" pitchFamily="34" charset="0"/>
                <a:ea typeface="Tahoma" pitchFamily="34" charset="0"/>
                <a:cs typeface="Tahoma" pitchFamily="34" charset="0"/>
              </a:rPr>
            </a:br>
            <a:br>
              <a:rPr lang="en" sz="2700" dirty="0">
                <a:latin typeface="Tahoma" pitchFamily="34" charset="0"/>
                <a:ea typeface="Tahoma" pitchFamily="34" charset="0"/>
                <a:cs typeface="Tahoma" pitchFamily="34" charset="0"/>
              </a:rPr>
            </a:br>
            <a:r>
              <a:rPr lang="en" sz="2700" b="0" i="0" u="none">
                <a:latin typeface="Tahoma" pitchFamily="34" charset="0"/>
                <a:ea typeface="Tahoma" pitchFamily="34" charset="0"/>
                <a:cs typeface="Tahoma" pitchFamily="34" charset="0"/>
              </a:rPr>
              <a:t>You can also control how the content is displayed (Thumbnails, Abstract, Icons, List, Detailed List).</a:t>
            </a:r>
            <a:br>
              <a:rPr lang="en" sz="2700" dirty="0">
                <a:latin typeface="Tahoma" pitchFamily="34" charset="0"/>
                <a:ea typeface="Tahoma" pitchFamily="34" charset="0"/>
                <a:cs typeface="Tahoma" pitchFamily="34" charset="0"/>
              </a:rPr>
            </a:br>
            <a:r>
              <a:rPr lang="en" sz="2700" b="0" i="0" u="none">
                <a:latin typeface="Tahoma" pitchFamily="34" charset="0"/>
                <a:ea typeface="Tahoma" pitchFamily="34" charset="0"/>
                <a:cs typeface="Tahoma" pitchFamily="34" charset="0"/>
              </a:rPr>
              <a:t>You can also search for a particular file.</a:t>
            </a:r>
            <a:br>
              <a:rPr lang="en" sz="2700" dirty="0">
                <a:latin typeface="Tahoma" pitchFamily="34" charset="0"/>
                <a:ea typeface="Tahoma" pitchFamily="34" charset="0"/>
                <a:cs typeface="Tahoma" pitchFamily="34" charset="0"/>
              </a:rPr>
            </a:br>
            <a:br>
              <a:rPr lang="en" sz="2000" dirty="0">
                <a:latin typeface="Tahoma" pitchFamily="34" charset="0"/>
                <a:ea typeface="Tahoma" pitchFamily="34" charset="0"/>
                <a:cs typeface="Tahoma" pitchFamily="34" charset="0"/>
              </a:rPr>
            </a:br>
            <a:endParaRPr lang="en" sz="20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683568" y="3356992"/>
            <a:ext cx="7743775" cy="2662521"/>
          </a:xfrm>
          <a:prstGeom prst="rect">
            <a:avLst/>
          </a:prstGeom>
          <a:noFill/>
          <a:ln w="9525">
            <a:noFill/>
            <a:miter lim="800000"/>
            <a:headEnd/>
            <a:tailEnd/>
          </a:ln>
        </p:spPr>
      </p:pic>
      <p:sp>
        <p:nvSpPr>
          <p:cNvPr id="61446" name="AutoShape 6"/>
          <p:cNvSpPr>
            <a:spLocks noChangeArrowheads="1"/>
          </p:cNvSpPr>
          <p:nvPr/>
        </p:nvSpPr>
        <p:spPr bwMode="auto">
          <a:xfrm>
            <a:off x="6588224" y="3573016"/>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Select a display mode</a:t>
            </a:r>
          </a:p>
        </p:txBody>
      </p:sp>
      <p:sp>
        <p:nvSpPr>
          <p:cNvPr id="61447" name="AutoShape 7"/>
          <p:cNvSpPr>
            <a:spLocks noChangeArrowheads="1"/>
          </p:cNvSpPr>
          <p:nvPr/>
        </p:nvSpPr>
        <p:spPr bwMode="auto">
          <a:xfrm>
            <a:off x="5580112" y="364502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Delete</a:t>
            </a:r>
          </a:p>
        </p:txBody>
      </p:sp>
      <p:sp>
        <p:nvSpPr>
          <p:cNvPr id="61448" name="AutoShape 8"/>
          <p:cNvSpPr>
            <a:spLocks noChangeArrowheads="1"/>
          </p:cNvSpPr>
          <p:nvPr/>
        </p:nvSpPr>
        <p:spPr bwMode="auto">
          <a:xfrm>
            <a:off x="4427984" y="3429000"/>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Send to</a:t>
            </a:r>
          </a:p>
        </p:txBody>
      </p:sp>
      <p:sp>
        <p:nvSpPr>
          <p:cNvPr id="3" name="Oval 2"/>
          <p:cNvSpPr/>
          <p:nvPr/>
        </p:nvSpPr>
        <p:spPr>
          <a:xfrm>
            <a:off x="3275856" y="3645024"/>
            <a:ext cx="792162"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077962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88640"/>
            <a:ext cx="9144000" cy="769938"/>
          </a:xfrm>
        </p:spPr>
        <p:txBody>
          <a:bodyPr>
            <a:normAutofit/>
          </a:bodyPr>
          <a:lstStyle/>
          <a:p>
            <a:pPr algn="ctr" rtl="0" eaLnBrk="1" hangingPunct="1"/>
            <a:r>
              <a:rPr lang="en" b="0" i="0" u="none">
                <a:solidFill>
                  <a:schemeClr val="accent1"/>
                </a:solidFill>
                <a:latin typeface="Tahoma" pitchFamily="34" charset="0"/>
                <a:ea typeface="Tahoma" pitchFamily="34" charset="0"/>
                <a:cs typeface="Tahoma" pitchFamily="34" charset="0"/>
              </a:rPr>
              <a:t>Exploring in Windows</a:t>
            </a:r>
          </a:p>
        </p:txBody>
      </p:sp>
      <p:sp>
        <p:nvSpPr>
          <p:cNvPr id="60419" name="Rectangle 2"/>
          <p:cNvSpPr>
            <a:spLocks noChangeArrowheads="1"/>
          </p:cNvSpPr>
          <p:nvPr/>
        </p:nvSpPr>
        <p:spPr bwMode="auto">
          <a:xfrm>
            <a:off x="5580112" y="1052736"/>
            <a:ext cx="3744416" cy="1323439"/>
          </a:xfrm>
          <a:prstGeom prst="rect">
            <a:avLst/>
          </a:prstGeom>
          <a:noFill/>
          <a:ln w="9525">
            <a:noFill/>
            <a:miter lim="800000"/>
            <a:headEnd/>
            <a:tailEnd/>
          </a:ln>
        </p:spPr>
        <p:txBody>
          <a:bodyPr wrap="square">
            <a:spAutoFit/>
          </a:bodyPr>
          <a:lstStyle/>
          <a:p>
            <a:pPr algn="l" rtl="0"/>
            <a:r>
              <a:rPr lang="en" b="0" i="0" u="none" dirty="0">
                <a:latin typeface="Tahoma" pitchFamily="34" charset="0"/>
                <a:ea typeface="Tahoma" pitchFamily="34" charset="0"/>
                <a:cs typeface="Tahoma" pitchFamily="34" charset="0"/>
              </a:rPr>
              <a:t>Open </a:t>
            </a:r>
            <a:r>
              <a:rPr lang="en" b="1" i="0" u="none" dirty="0">
                <a:latin typeface="Tahoma" pitchFamily="34" charset="0"/>
                <a:ea typeface="Tahoma" pitchFamily="34" charset="0"/>
                <a:cs typeface="Tahoma" pitchFamily="34" charset="0"/>
              </a:rPr>
              <a:t>Windows Explorer </a:t>
            </a:r>
            <a:r>
              <a:rPr lang="en" b="0" i="0" u="none" dirty="0">
                <a:latin typeface="Tahoma" pitchFamily="34" charset="0"/>
                <a:ea typeface="Tahoma" pitchFamily="34" charset="0"/>
                <a:cs typeface="Tahoma" pitchFamily="34" charset="0"/>
              </a:rPr>
              <a:t>by right-clicking the Start button</a:t>
            </a:r>
            <a:endParaRPr lang="en" dirty="0">
              <a:latin typeface="Tahoma" pitchFamily="34" charset="0"/>
              <a:ea typeface="Tahoma" pitchFamily="34" charset="0"/>
              <a:cs typeface="Tahoma" pitchFamily="34" charset="0"/>
            </a:endParaRPr>
          </a:p>
          <a:p>
            <a:pPr algn="l" rtl="0"/>
            <a:r>
              <a:rPr lang="en" b="0" i="0" u="none" dirty="0">
                <a:latin typeface="Tahoma" pitchFamily="34" charset="0"/>
                <a:ea typeface="Tahoma" pitchFamily="34" charset="0"/>
                <a:cs typeface="Tahoma" pitchFamily="34" charset="0"/>
              </a:rPr>
              <a:t>and selecting </a:t>
            </a:r>
            <a:r>
              <a:rPr lang="en" b="1" i="0" u="none" dirty="0">
                <a:latin typeface="Tahoma" pitchFamily="34" charset="0"/>
                <a:ea typeface="Tahoma" pitchFamily="34" charset="0"/>
                <a:cs typeface="Tahoma" pitchFamily="34" charset="0"/>
              </a:rPr>
              <a:t>Windows Explorer</a:t>
            </a:r>
            <a:r>
              <a:rPr lang="en" b="0" i="0" u="none" dirty="0">
                <a:latin typeface="Tahoma" pitchFamily="34" charset="0"/>
                <a:ea typeface="Tahoma" pitchFamily="34" charset="0"/>
                <a:cs typeface="Tahoma" pitchFamily="34" charset="0"/>
              </a:rPr>
              <a:t>.</a:t>
            </a:r>
            <a:endParaRPr lang="en" dirty="0">
              <a:latin typeface="Tahoma" pitchFamily="34" charset="0"/>
              <a:ea typeface="Tahoma" pitchFamily="34" charset="0"/>
              <a:cs typeface="Tahoma" pitchFamily="34" charset="0"/>
            </a:endParaRPr>
          </a:p>
        </p:txBody>
      </p:sp>
      <p:pic>
        <p:nvPicPr>
          <p:cNvPr id="60420" name="Picture 3"/>
          <p:cNvPicPr>
            <a:picLocks noChangeAspect="1" noChangeArrowheads="1"/>
          </p:cNvPicPr>
          <p:nvPr/>
        </p:nvPicPr>
        <p:blipFill>
          <a:blip r:embed="rId2" cstate="print"/>
          <a:srcRect/>
          <a:stretch>
            <a:fillRect/>
          </a:stretch>
        </p:blipFill>
        <p:spPr bwMode="auto">
          <a:xfrm>
            <a:off x="3563888" y="1052736"/>
            <a:ext cx="2019300" cy="1304925"/>
          </a:xfrm>
          <a:prstGeom prst="rect">
            <a:avLst/>
          </a:prstGeom>
          <a:noFill/>
          <a:ln w="9525">
            <a:noFill/>
            <a:miter lim="800000"/>
            <a:headEnd/>
            <a:tailEnd/>
          </a:ln>
        </p:spPr>
      </p:pic>
      <p:pic>
        <p:nvPicPr>
          <p:cNvPr id="60421" name="Picture 4"/>
          <p:cNvPicPr>
            <a:picLocks noChangeAspect="1" noChangeArrowheads="1"/>
          </p:cNvPicPr>
          <p:nvPr/>
        </p:nvPicPr>
        <p:blipFill>
          <a:blip r:embed="rId3" cstate="print"/>
          <a:srcRect/>
          <a:stretch>
            <a:fillRect/>
          </a:stretch>
        </p:blipFill>
        <p:spPr bwMode="auto">
          <a:xfrm>
            <a:off x="4357688" y="2740025"/>
            <a:ext cx="4786312" cy="4071938"/>
          </a:xfrm>
          <a:prstGeom prst="rect">
            <a:avLst/>
          </a:prstGeom>
          <a:noFill/>
          <a:ln w="9525">
            <a:noFill/>
            <a:miter lim="800000"/>
            <a:headEnd/>
            <a:tailEnd/>
          </a:ln>
        </p:spPr>
      </p:pic>
      <p:sp>
        <p:nvSpPr>
          <p:cNvPr id="60422" name="Rectangle 5"/>
          <p:cNvSpPr>
            <a:spLocks noChangeArrowheads="1"/>
          </p:cNvSpPr>
          <p:nvPr/>
        </p:nvSpPr>
        <p:spPr bwMode="auto">
          <a:xfrm>
            <a:off x="251520" y="2333685"/>
            <a:ext cx="4033838" cy="4524315"/>
          </a:xfrm>
          <a:prstGeom prst="rect">
            <a:avLst/>
          </a:prstGeom>
          <a:noFill/>
          <a:ln w="9525">
            <a:noFill/>
            <a:miter lim="800000"/>
            <a:headEnd/>
            <a:tailEnd/>
          </a:ln>
        </p:spPr>
        <p:txBody>
          <a:bodyPr wrap="square">
            <a:spAutoFit/>
          </a:bodyPr>
          <a:lstStyle/>
          <a:p>
            <a:pPr algn="l" rtl="0"/>
            <a:r>
              <a:rPr lang="en" sz="1600" b="0" i="0" u="none" dirty="0">
                <a:latin typeface="Tahoma" pitchFamily="34" charset="0"/>
                <a:ea typeface="Tahoma" pitchFamily="34" charset="0"/>
                <a:cs typeface="Tahoma" pitchFamily="34" charset="0"/>
              </a:rPr>
              <a:t>Windows Explorer consists of two parts; a left pane and a right pane. </a:t>
            </a:r>
            <a:endParaRPr lang="en" sz="1600" dirty="0">
              <a:latin typeface="Tahoma" pitchFamily="34" charset="0"/>
              <a:ea typeface="Tahoma" pitchFamily="34" charset="0"/>
              <a:cs typeface="Tahoma" pitchFamily="34" charset="0"/>
            </a:endParaRPr>
          </a:p>
          <a:p>
            <a:endParaRPr lang="en" sz="1600" dirty="0">
              <a:latin typeface="Tahoma" pitchFamily="34" charset="0"/>
              <a:ea typeface="Tahoma" pitchFamily="34" charset="0"/>
              <a:cs typeface="Tahoma" pitchFamily="34" charset="0"/>
            </a:endParaRPr>
          </a:p>
          <a:p>
            <a:pPr algn="l" rtl="0"/>
            <a:r>
              <a:rPr lang="en" sz="1600" b="0" i="0" u="none" dirty="0">
                <a:latin typeface="Tahoma" pitchFamily="34" charset="0"/>
                <a:ea typeface="Tahoma" pitchFamily="34" charset="0"/>
                <a:cs typeface="Tahoma" pitchFamily="34" charset="0"/>
              </a:rPr>
              <a:t>Windows Explorer displays the contents of your computer in the form of a tree view. The objects with a plus sign in front of them contain subfolders. Click the plus sign next to a folder to display the subfolder contents. </a:t>
            </a:r>
          </a:p>
          <a:p>
            <a:endParaRPr lang="en" sz="1600" dirty="0">
              <a:latin typeface="Tahoma" pitchFamily="34" charset="0"/>
              <a:ea typeface="Tahoma" pitchFamily="34" charset="0"/>
              <a:cs typeface="Tahoma" pitchFamily="34" charset="0"/>
            </a:endParaRPr>
          </a:p>
          <a:p>
            <a:pPr algn="l" rtl="0"/>
            <a:r>
              <a:rPr lang="en" sz="1600" b="0" i="0" u="none" dirty="0">
                <a:latin typeface="Tahoma" pitchFamily="34" charset="0"/>
                <a:ea typeface="Tahoma" pitchFamily="34" charset="0"/>
                <a:cs typeface="Tahoma" pitchFamily="34" charset="0"/>
              </a:rPr>
              <a:t>Once the subfolders are visible in the tree view, the plus sign will have changed to a minus sign. When you click on a folder in the left pane, the folder contents will display in the pane on the right. </a:t>
            </a:r>
            <a:endParaRPr lang="en" sz="1600" dirty="0">
              <a:latin typeface="Tahoma" pitchFamily="34" charset="0"/>
              <a:ea typeface="Tahoma" pitchFamily="34" charset="0"/>
              <a:cs typeface="Tahoma" pitchFamily="34" charset="0"/>
            </a:endParaRPr>
          </a:p>
          <a:p>
            <a:endParaRPr lang="en" sz="1600" dirty="0">
              <a:latin typeface="Tahoma" pitchFamily="34" charset="0"/>
              <a:ea typeface="Tahoma" pitchFamily="34" charset="0"/>
              <a:cs typeface="Tahoma" pitchFamily="34" charset="0"/>
            </a:endParaRPr>
          </a:p>
          <a:p>
            <a:pPr algn="l" rtl="0"/>
            <a:r>
              <a:rPr lang="en" sz="1600" b="0" i="0" u="none" dirty="0">
                <a:latin typeface="Tahoma" pitchFamily="34" charset="0"/>
                <a:ea typeface="Tahoma" pitchFamily="34" charset="0"/>
                <a:cs typeface="Tahoma" pitchFamily="34" charset="0"/>
              </a:rPr>
              <a:t>To hide the subfolders, click the minus sign next to the folder.</a:t>
            </a:r>
            <a:endParaRPr lang="en" sz="1600" dirty="0">
              <a:latin typeface="Tahoma" pitchFamily="34" charset="0"/>
              <a:ea typeface="Tahoma" pitchFamily="34" charset="0"/>
              <a:cs typeface="Tahoma" pitchFamily="34" charset="0"/>
            </a:endParaRPr>
          </a:p>
        </p:txBody>
      </p:sp>
      <p:sp>
        <p:nvSpPr>
          <p:cNvPr id="60424" name="AutoShape 8"/>
          <p:cNvSpPr>
            <a:spLocks noChangeArrowheads="1"/>
          </p:cNvSpPr>
          <p:nvPr/>
        </p:nvSpPr>
        <p:spPr bwMode="auto">
          <a:xfrm>
            <a:off x="5508104" y="5643563"/>
            <a:ext cx="2016225" cy="665757"/>
          </a:xfrm>
          <a:prstGeom prst="wedgeRoundRectCallout">
            <a:avLst>
              <a:gd name="adj1" fmla="val -60140"/>
              <a:gd name="adj2" fmla="val -960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en" sz="1200" b="1" i="0" u="none">
                <a:latin typeface="Tahoma" pitchFamily="34" charset="0"/>
                <a:ea typeface="Tahoma" pitchFamily="34" charset="0"/>
                <a:cs typeface="Tahoma" pitchFamily="34" charset="0"/>
              </a:rPr>
              <a:t>Open the folder with a minus sign (-)</a:t>
            </a:r>
          </a:p>
        </p:txBody>
      </p:sp>
      <p:sp>
        <p:nvSpPr>
          <p:cNvPr id="60425" name="AutoShape 9"/>
          <p:cNvSpPr>
            <a:spLocks noChangeArrowheads="1"/>
          </p:cNvSpPr>
          <p:nvPr/>
        </p:nvSpPr>
        <p:spPr bwMode="auto">
          <a:xfrm>
            <a:off x="4284663" y="4543693"/>
            <a:ext cx="358775" cy="794802"/>
          </a:xfrm>
          <a:prstGeom prst="rightArrow">
            <a:avLst>
              <a:gd name="adj1" fmla="val 50000"/>
              <a:gd name="adj2" fmla="val 6208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4284663" y="3968224"/>
            <a:ext cx="287337" cy="794802"/>
          </a:xfrm>
          <a:prstGeom prst="rightArrow">
            <a:avLst>
              <a:gd name="adj1" fmla="val 50000"/>
              <a:gd name="adj2" fmla="val 49185"/>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5730875" y="4359278"/>
            <a:ext cx="3240088" cy="2093914"/>
            <a:chOff x="3606" y="2746"/>
            <a:chExt cx="2041" cy="1319"/>
          </a:xfrm>
        </p:grpSpPr>
        <p:sp>
          <p:nvSpPr>
            <p:cNvPr id="73738" name="AutoShape 11"/>
            <p:cNvSpPr>
              <a:spLocks noChangeArrowheads="1"/>
            </p:cNvSpPr>
            <p:nvPr/>
          </p:nvSpPr>
          <p:spPr bwMode="auto">
            <a:xfrm>
              <a:off x="3606" y="274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866" cy="499"/>
            </a:xfrm>
            <a:prstGeom prst="wedgeRoundRectCallout">
              <a:avLst>
                <a:gd name="adj1" fmla="val 5921"/>
                <a:gd name="adj2" fmla="val -7617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en" sz="1200" b="1" i="0" u="none">
                  <a:latin typeface="Tahoma" pitchFamily="34" charset="0"/>
                  <a:ea typeface="Tahoma" pitchFamily="34" charset="0"/>
                  <a:cs typeface="Tahoma" pitchFamily="34" charset="0"/>
                </a:rPr>
                <a:t>Contents of the opened folder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856041" cy="230425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l" rtl="0" eaLnBrk="1" hangingPunct="1"/>
            <a:br>
              <a:rPr lang="en" sz="2000" b="1" dirty="0">
                <a:latin typeface="Tahoma" pitchFamily="34" charset="0"/>
                <a:ea typeface="Tahoma" pitchFamily="34" charset="0"/>
                <a:cs typeface="Tahoma" pitchFamily="34" charset="0"/>
              </a:rPr>
            </a:br>
            <a:br>
              <a:rPr lang="en" sz="2000" b="1" dirty="0">
                <a:latin typeface="Tahoma" pitchFamily="34" charset="0"/>
                <a:ea typeface="Tahoma" pitchFamily="34" charset="0"/>
                <a:cs typeface="Tahoma" pitchFamily="34" charset="0"/>
              </a:rPr>
            </a:br>
            <a:r>
              <a:rPr lang="en" sz="2700" b="0" i="0" u="none" dirty="0">
                <a:latin typeface="Tahoma" pitchFamily="34" charset="0"/>
                <a:ea typeface="Tahoma" pitchFamily="34" charset="0"/>
                <a:cs typeface="Tahoma" pitchFamily="34" charset="0"/>
              </a:rPr>
              <a:t>It is possible to perform all the operations discussed above in the right pane. You can also delete, rename, cut and paste, etc. from the toolbar (see picture). </a:t>
            </a:r>
            <a:br>
              <a:rPr lang="en" sz="2700" dirty="0">
                <a:latin typeface="Tahoma" pitchFamily="34" charset="0"/>
                <a:ea typeface="Tahoma" pitchFamily="34" charset="0"/>
                <a:cs typeface="Tahoma" pitchFamily="34" charset="0"/>
              </a:rPr>
            </a:br>
            <a:br>
              <a:rPr lang="en" sz="2700" dirty="0">
                <a:latin typeface="Tahoma" pitchFamily="34" charset="0"/>
                <a:ea typeface="Tahoma" pitchFamily="34" charset="0"/>
                <a:cs typeface="Tahoma" pitchFamily="34" charset="0"/>
              </a:rPr>
            </a:br>
            <a:r>
              <a:rPr lang="en" sz="2700" b="0" i="0" u="none" dirty="0">
                <a:latin typeface="Tahoma" pitchFamily="34" charset="0"/>
                <a:ea typeface="Tahoma" pitchFamily="34" charset="0"/>
                <a:cs typeface="Tahoma" pitchFamily="34" charset="0"/>
              </a:rPr>
              <a:t>You can also control how the content is displayed (Thumbnails, Abstract, Icons, List, Detailed List).</a:t>
            </a:r>
            <a:br>
              <a:rPr lang="en" sz="2700" dirty="0">
                <a:latin typeface="Tahoma" pitchFamily="34" charset="0"/>
                <a:ea typeface="Tahoma" pitchFamily="34" charset="0"/>
                <a:cs typeface="Tahoma" pitchFamily="34" charset="0"/>
              </a:rPr>
            </a:br>
            <a:r>
              <a:rPr lang="en" sz="2700" b="0" i="0" u="none" dirty="0">
                <a:latin typeface="Tahoma" pitchFamily="34" charset="0"/>
                <a:ea typeface="Tahoma" pitchFamily="34" charset="0"/>
                <a:cs typeface="Tahoma" pitchFamily="34" charset="0"/>
              </a:rPr>
              <a:t>You can also search for a particular file.</a:t>
            </a:r>
            <a:br>
              <a:rPr lang="en" sz="2700" dirty="0">
                <a:latin typeface="Tahoma" pitchFamily="34" charset="0"/>
                <a:ea typeface="Tahoma" pitchFamily="34" charset="0"/>
                <a:cs typeface="Tahoma" pitchFamily="34" charset="0"/>
              </a:rPr>
            </a:br>
            <a:br>
              <a:rPr lang="en" sz="2000" dirty="0">
                <a:latin typeface="Tahoma" pitchFamily="34" charset="0"/>
                <a:ea typeface="Tahoma" pitchFamily="34" charset="0"/>
                <a:cs typeface="Tahoma" pitchFamily="34" charset="0"/>
              </a:rPr>
            </a:br>
            <a:endParaRPr lang="en" sz="20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683568" y="3356992"/>
            <a:ext cx="7743775" cy="2662521"/>
          </a:xfrm>
          <a:prstGeom prst="rect">
            <a:avLst/>
          </a:prstGeom>
          <a:noFill/>
          <a:ln w="9525">
            <a:noFill/>
            <a:miter lim="800000"/>
            <a:headEnd/>
            <a:tailEnd/>
          </a:ln>
        </p:spPr>
      </p:pic>
      <p:sp>
        <p:nvSpPr>
          <p:cNvPr id="61446" name="AutoShape 6"/>
          <p:cNvSpPr>
            <a:spLocks noChangeArrowheads="1"/>
          </p:cNvSpPr>
          <p:nvPr/>
        </p:nvSpPr>
        <p:spPr bwMode="auto">
          <a:xfrm>
            <a:off x="6588224" y="3573016"/>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Select a display mode</a:t>
            </a:r>
            <a:endParaRPr lang="en" sz="1200" b="1" dirty="0">
              <a:latin typeface="Tahoma" pitchFamily="34" charset="0"/>
              <a:ea typeface="Tahoma" pitchFamily="34" charset="0"/>
              <a:cs typeface="Tahoma" pitchFamily="34" charset="0"/>
            </a:endParaRPr>
          </a:p>
        </p:txBody>
      </p:sp>
      <p:sp>
        <p:nvSpPr>
          <p:cNvPr id="61447" name="AutoShape 7"/>
          <p:cNvSpPr>
            <a:spLocks noChangeArrowheads="1"/>
          </p:cNvSpPr>
          <p:nvPr/>
        </p:nvSpPr>
        <p:spPr bwMode="auto">
          <a:xfrm>
            <a:off x="5580112" y="364502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Delete</a:t>
            </a:r>
          </a:p>
        </p:txBody>
      </p:sp>
      <p:sp>
        <p:nvSpPr>
          <p:cNvPr id="61448" name="AutoShape 8"/>
          <p:cNvSpPr>
            <a:spLocks noChangeArrowheads="1"/>
          </p:cNvSpPr>
          <p:nvPr/>
        </p:nvSpPr>
        <p:spPr bwMode="auto">
          <a:xfrm>
            <a:off x="4427984" y="3429000"/>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Send to</a:t>
            </a:r>
          </a:p>
        </p:txBody>
      </p:sp>
      <p:sp>
        <p:nvSpPr>
          <p:cNvPr id="3" name="Oval 2"/>
          <p:cNvSpPr/>
          <p:nvPr/>
        </p:nvSpPr>
        <p:spPr>
          <a:xfrm>
            <a:off x="3275856" y="3645024"/>
            <a:ext cx="792162"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971600" y="260648"/>
            <a:ext cx="7313612" cy="1143000"/>
          </a:xfrm>
          <a:noFill/>
        </p:spPr>
        <p:txBody>
          <a:bodyPr anchor="ctr" anchorCtr="1">
            <a:normAutofit/>
          </a:bodyPr>
          <a:lstStyle/>
          <a:p>
            <a:pPr rtl="0" eaLnBrk="1" hangingPunct="1">
              <a:defRPr/>
            </a:pPr>
            <a:r>
              <a:rPr lang="en" b="0" i="0" u="none">
                <a:solidFill>
                  <a:schemeClr val="accent1"/>
                </a:solidFill>
                <a:latin typeface="Tahoma" pitchFamily="34" charset="0"/>
                <a:ea typeface="Tahoma" pitchFamily="34" charset="0"/>
                <a:cs typeface="Tahoma" pitchFamily="34" charset="0"/>
              </a:rPr>
              <a:t>Keyboard</a:t>
            </a:r>
          </a:p>
        </p:txBody>
      </p:sp>
      <p:pic>
        <p:nvPicPr>
          <p:cNvPr id="16393" name="Picture 9"/>
          <p:cNvPicPr>
            <a:picLocks noGrp="1" noChangeAspect="1" noChangeArrowheads="1"/>
          </p:cNvPicPr>
          <p:nvPr>
            <p:ph idx="4294967295"/>
          </p:nvPr>
        </p:nvPicPr>
        <p:blipFill>
          <a:blip r:embed="rId2" cstate="print"/>
          <a:srcRect/>
          <a:stretch>
            <a:fillRect/>
          </a:stretch>
        </p:blipFill>
        <p:spPr>
          <a:xfrm>
            <a:off x="1646071" y="1700808"/>
            <a:ext cx="7497930" cy="2808312"/>
          </a:xfrm>
          <a:solidFill>
            <a:schemeClr val="accent1">
              <a:lumMod val="40000"/>
              <a:lumOff val="60000"/>
            </a:schemeClr>
          </a:solidFill>
        </p:spPr>
      </p:pic>
      <p:sp>
        <p:nvSpPr>
          <p:cNvPr id="4" name="Rectangle 2"/>
          <p:cNvSpPr txBox="1">
            <a:spLocks noChangeArrowheads="1"/>
          </p:cNvSpPr>
          <p:nvPr/>
        </p:nvSpPr>
        <p:spPr bwMode="auto">
          <a:xfrm>
            <a:off x="179512" y="4509120"/>
            <a:ext cx="8723312" cy="1990725"/>
          </a:xfrm>
          <a:prstGeom prst="rect">
            <a:avLst/>
          </a:prstGeom>
          <a:noFill/>
          <a:ln w="9525">
            <a:noFill/>
            <a:miter lim="800000"/>
            <a:headEnd/>
            <a:tailEnd/>
          </a:ln>
          <a:effectLst/>
        </p:spPr>
        <p:txBody>
          <a:bodyPr anchor="ctr" anchorCtr="1"/>
          <a:lstStyle/>
          <a:p>
            <a:pPr algn="l" rtl="0">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The keyboard is one of the main ways to enter information into the computer. You can enter letters, symbols and numbers. </a:t>
            </a:r>
          </a:p>
          <a:p>
            <a:pPr algn="l" rtl="0">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You can also use the keyboard to control your computer. A few simple keyboard commands allow you to work better and more quickly with your computer.</a:t>
            </a: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2" name="Rounded Rectangular Callout 1"/>
          <p:cNvSpPr/>
          <p:nvPr/>
        </p:nvSpPr>
        <p:spPr>
          <a:xfrm>
            <a:off x="1682750" y="2243138"/>
            <a:ext cx="1081088" cy="2889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Esc key</a:t>
            </a:r>
            <a:endParaRPr lang="en" sz="1000" b="1" dirty="0">
              <a:solidFill>
                <a:schemeClr val="tx1"/>
              </a:solidFill>
              <a:latin typeface="Tahoma" pitchFamily="34" charset="0"/>
              <a:ea typeface="Tahoma" pitchFamily="34" charset="0"/>
              <a:cs typeface="Tahoma" pitchFamily="34" charset="0"/>
            </a:endParaRPr>
          </a:p>
        </p:txBody>
      </p:sp>
      <p:sp>
        <p:nvSpPr>
          <p:cNvPr id="6" name="Rounded Rectangular Callout 5"/>
          <p:cNvSpPr/>
          <p:nvPr/>
        </p:nvSpPr>
        <p:spPr>
          <a:xfrm>
            <a:off x="1217613" y="2924175"/>
            <a:ext cx="1546225" cy="23177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Caps lock key</a:t>
            </a:r>
            <a:endParaRPr lang="en" sz="1000" b="1" dirty="0">
              <a:solidFill>
                <a:schemeClr val="tx1"/>
              </a:solidFill>
              <a:latin typeface="Tahoma" pitchFamily="34" charset="0"/>
              <a:ea typeface="Tahoma" pitchFamily="34" charset="0"/>
              <a:cs typeface="Tahoma" pitchFamily="34" charset="0"/>
            </a:endParaRPr>
          </a:p>
        </p:txBody>
      </p:sp>
      <p:sp>
        <p:nvSpPr>
          <p:cNvPr id="7" name="Rounded Rectangular Callout 6"/>
          <p:cNvSpPr/>
          <p:nvPr/>
        </p:nvSpPr>
        <p:spPr>
          <a:xfrm>
            <a:off x="1682750" y="2641600"/>
            <a:ext cx="1081088"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Tab key</a:t>
            </a:r>
            <a:endParaRPr lang="en" sz="1000" b="1" dirty="0">
              <a:solidFill>
                <a:schemeClr val="tx1"/>
              </a:solidFill>
              <a:latin typeface="Tahoma" pitchFamily="34" charset="0"/>
              <a:ea typeface="Tahoma" pitchFamily="34" charset="0"/>
              <a:cs typeface="Tahoma" pitchFamily="34" charset="0"/>
            </a:endParaRPr>
          </a:p>
        </p:txBody>
      </p:sp>
      <p:sp>
        <p:nvSpPr>
          <p:cNvPr id="8" name="Rounded Rectangular Callout 7"/>
          <p:cNvSpPr/>
          <p:nvPr/>
        </p:nvSpPr>
        <p:spPr>
          <a:xfrm>
            <a:off x="755650" y="3248025"/>
            <a:ext cx="2008188" cy="3302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Spacebar</a:t>
            </a:r>
            <a:endParaRPr lang="en" sz="1000" b="1" dirty="0">
              <a:solidFill>
                <a:schemeClr val="tx1"/>
              </a:solidFill>
              <a:latin typeface="Tahoma" pitchFamily="34" charset="0"/>
              <a:ea typeface="Tahoma" pitchFamily="34" charset="0"/>
              <a:cs typeface="Tahoma" pitchFamily="34" charset="0"/>
            </a:endParaRPr>
          </a:p>
        </p:txBody>
      </p:sp>
      <p:sp>
        <p:nvSpPr>
          <p:cNvPr id="9" name="Rounded Rectangular Callout 8"/>
          <p:cNvSpPr/>
          <p:nvPr/>
        </p:nvSpPr>
        <p:spPr>
          <a:xfrm>
            <a:off x="3797300" y="3501008"/>
            <a:ext cx="1134740" cy="29311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Alt keys</a:t>
            </a:r>
            <a:endParaRPr lang="en" sz="1000" b="1" dirty="0">
              <a:solidFill>
                <a:schemeClr val="tx1"/>
              </a:solidFill>
              <a:latin typeface="Tahoma" pitchFamily="34" charset="0"/>
              <a:ea typeface="Tahoma" pitchFamily="34" charset="0"/>
              <a:cs typeface="Tahoma" pitchFamily="34" charset="0"/>
            </a:endParaRPr>
          </a:p>
        </p:txBody>
      </p:sp>
      <p:sp>
        <p:nvSpPr>
          <p:cNvPr id="10" name="Rounded Rectangular Callout 9"/>
          <p:cNvSpPr/>
          <p:nvPr/>
        </p:nvSpPr>
        <p:spPr>
          <a:xfrm>
            <a:off x="3851920" y="3789040"/>
            <a:ext cx="10500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a:solidFill>
                  <a:schemeClr val="tx1"/>
                </a:solidFill>
                <a:latin typeface="Tahoma" pitchFamily="34" charset="0"/>
                <a:ea typeface="Tahoma" pitchFamily="34" charset="0"/>
                <a:cs typeface="Tahoma" pitchFamily="34" charset="0"/>
              </a:rPr>
              <a:t>Winkeys</a:t>
            </a:r>
            <a:endParaRPr lang="en" sz="900" b="1" dirty="0">
              <a:solidFill>
                <a:schemeClr val="tx1"/>
              </a:solidFill>
              <a:latin typeface="Tahoma" pitchFamily="34" charset="0"/>
              <a:ea typeface="Tahoma" pitchFamily="34" charset="0"/>
              <a:cs typeface="Tahoma" pitchFamily="34" charset="0"/>
            </a:endParaRPr>
          </a:p>
        </p:txBody>
      </p:sp>
      <p:sp>
        <p:nvSpPr>
          <p:cNvPr id="11" name="Rounded Rectangular Callout 10"/>
          <p:cNvSpPr/>
          <p:nvPr/>
        </p:nvSpPr>
        <p:spPr>
          <a:xfrm>
            <a:off x="3995936" y="4005064"/>
            <a:ext cx="10620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a:solidFill>
                  <a:schemeClr val="tx1"/>
                </a:solidFill>
                <a:latin typeface="Tahoma" pitchFamily="34" charset="0"/>
                <a:ea typeface="Tahoma" pitchFamily="34" charset="0"/>
                <a:cs typeface="Tahoma" pitchFamily="34" charset="0"/>
              </a:rPr>
              <a:t>Shift keys</a:t>
            </a:r>
            <a:endParaRPr lang="en" sz="900" b="1" dirty="0">
              <a:solidFill>
                <a:schemeClr val="tx1"/>
              </a:solidFill>
              <a:latin typeface="Tahoma" pitchFamily="34" charset="0"/>
              <a:ea typeface="Tahoma" pitchFamily="34" charset="0"/>
              <a:cs typeface="Tahoma" pitchFamily="34" charset="0"/>
            </a:endParaRPr>
          </a:p>
        </p:txBody>
      </p:sp>
      <p:sp>
        <p:nvSpPr>
          <p:cNvPr id="12" name="Rounded Rectangular Callout 11"/>
          <p:cNvSpPr/>
          <p:nvPr/>
        </p:nvSpPr>
        <p:spPr>
          <a:xfrm>
            <a:off x="4067944" y="4293096"/>
            <a:ext cx="9635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a:solidFill>
                  <a:schemeClr val="tx1"/>
                </a:solidFill>
                <a:latin typeface="Tahoma" pitchFamily="34" charset="0"/>
                <a:ea typeface="Tahoma" pitchFamily="34" charset="0"/>
                <a:cs typeface="Tahoma" pitchFamily="34" charset="0"/>
              </a:rPr>
              <a:t>Ctrl keys</a:t>
            </a:r>
            <a:endParaRPr lang="en" sz="900" b="1" dirty="0">
              <a:solidFill>
                <a:schemeClr val="tx1"/>
              </a:solidFill>
              <a:latin typeface="Tahoma" pitchFamily="34" charset="0"/>
              <a:ea typeface="Tahoma" pitchFamily="34" charset="0"/>
              <a:cs typeface="Tahoma" pitchFamily="34" charset="0"/>
            </a:endParaRPr>
          </a:p>
        </p:txBody>
      </p:sp>
      <p:sp>
        <p:nvSpPr>
          <p:cNvPr id="13" name="Rounded Rectangular Callout 12"/>
          <p:cNvSpPr/>
          <p:nvPr/>
        </p:nvSpPr>
        <p:spPr>
          <a:xfrm>
            <a:off x="5148262" y="1556792"/>
            <a:ext cx="143996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Backspace</a:t>
            </a:r>
            <a:endParaRPr lang="en" sz="1000" b="1" dirty="0">
              <a:solidFill>
                <a:schemeClr val="tx1"/>
              </a:solidFill>
              <a:latin typeface="Tahoma" pitchFamily="34" charset="0"/>
              <a:ea typeface="Tahoma" pitchFamily="34" charset="0"/>
              <a:cs typeface="Tahoma" pitchFamily="34" charset="0"/>
            </a:endParaRPr>
          </a:p>
        </p:txBody>
      </p:sp>
      <p:sp>
        <p:nvSpPr>
          <p:cNvPr id="14" name="Rounded Rectangular Callout 13"/>
          <p:cNvSpPr/>
          <p:nvPr/>
        </p:nvSpPr>
        <p:spPr>
          <a:xfrm>
            <a:off x="2987824" y="1556792"/>
            <a:ext cx="208900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Function keys F1-F12</a:t>
            </a:r>
          </a:p>
        </p:txBody>
      </p:sp>
      <p:sp>
        <p:nvSpPr>
          <p:cNvPr id="15" name="Rounded Rectangular Callout 14"/>
          <p:cNvSpPr/>
          <p:nvPr/>
        </p:nvSpPr>
        <p:spPr>
          <a:xfrm>
            <a:off x="6732588" y="3840163"/>
            <a:ext cx="1871662" cy="34131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Numeric keys</a:t>
            </a:r>
          </a:p>
        </p:txBody>
      </p:sp>
      <p:sp>
        <p:nvSpPr>
          <p:cNvPr id="16" name="Rounded Rectangular Callout 15"/>
          <p:cNvSpPr/>
          <p:nvPr/>
        </p:nvSpPr>
        <p:spPr>
          <a:xfrm>
            <a:off x="5327650" y="3894138"/>
            <a:ext cx="1044550" cy="39895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Enter key</a:t>
            </a:r>
            <a:endParaRPr lang="en" sz="1000" b="1" dirty="0">
              <a:solidFill>
                <a:schemeClr val="tx1"/>
              </a:solidFill>
              <a:latin typeface="Tahoma" pitchFamily="34" charset="0"/>
              <a:ea typeface="Tahoma" pitchFamily="34" charset="0"/>
              <a:cs typeface="Tahoma" pitchFamily="34" charset="0"/>
            </a:endParaRPr>
          </a:p>
        </p:txBody>
      </p:sp>
      <p:sp>
        <p:nvSpPr>
          <p:cNvPr id="17" name="Rounded Rectangular Callout 16"/>
          <p:cNvSpPr/>
          <p:nvPr/>
        </p:nvSpPr>
        <p:spPr>
          <a:xfrm>
            <a:off x="5868144" y="3573016"/>
            <a:ext cx="936104" cy="36004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000" b="1" i="0" u="none">
                <a:solidFill>
                  <a:schemeClr val="tx1"/>
                </a:solidFill>
                <a:latin typeface="Tahoma" pitchFamily="34" charset="0"/>
                <a:ea typeface="Tahoma" pitchFamily="34" charset="0"/>
                <a:cs typeface="Tahoma" pitchFamily="34" charset="0"/>
              </a:rPr>
              <a:t>Arrow keys</a:t>
            </a:r>
            <a:endParaRPr lang="en" sz="800" b="1" dirty="0">
              <a:solidFill>
                <a:schemeClr val="tx1"/>
              </a:solidFill>
              <a:latin typeface="Tahoma" pitchFamily="34" charset="0"/>
              <a:ea typeface="Tahoma" pitchFamily="34" charset="0"/>
              <a:cs typeface="Tahoma" pitchFamily="34" charset="0"/>
            </a:endParaRPr>
          </a:p>
        </p:txBody>
      </p:sp>
      <p:sp>
        <p:nvSpPr>
          <p:cNvPr id="18" name="Rounded Rectangular Callout 17"/>
          <p:cNvSpPr/>
          <p:nvPr/>
        </p:nvSpPr>
        <p:spPr>
          <a:xfrm>
            <a:off x="7235825" y="2600325"/>
            <a:ext cx="1368425"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a:solidFill>
                  <a:schemeClr val="tx1"/>
                </a:solidFill>
                <a:latin typeface="Tahoma" pitchFamily="34" charset="0"/>
                <a:ea typeface="Tahoma" pitchFamily="34" charset="0"/>
                <a:cs typeface="Tahoma" pitchFamily="34" charset="0"/>
              </a:rPr>
              <a:t>NumLuck key</a:t>
            </a:r>
            <a:endParaRPr lang="en" sz="900" b="1" dirty="0">
              <a:solidFill>
                <a:schemeClr val="tx1"/>
              </a:solidFill>
              <a:latin typeface="Tahoma" pitchFamily="34" charset="0"/>
              <a:ea typeface="Tahoma" pitchFamily="34" charset="0"/>
              <a:cs typeface="Tahoma" pitchFamily="34" charset="0"/>
            </a:endParaRPr>
          </a:p>
        </p:txBody>
      </p:sp>
      <p:sp>
        <p:nvSpPr>
          <p:cNvPr id="19" name="Rounded Rectangular Callout 18"/>
          <p:cNvSpPr/>
          <p:nvPr/>
        </p:nvSpPr>
        <p:spPr>
          <a:xfrm>
            <a:off x="7308304" y="2857500"/>
            <a:ext cx="1594396" cy="28346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a:solidFill>
                  <a:schemeClr val="tx1"/>
                </a:solidFill>
                <a:latin typeface="Tahoma" pitchFamily="34" charset="0"/>
                <a:ea typeface="Tahoma" pitchFamily="34" charset="0"/>
                <a:cs typeface="Tahoma" pitchFamily="34" charset="0"/>
              </a:rPr>
              <a:t>Home and End keys</a:t>
            </a:r>
            <a:endParaRPr lang="en" sz="900" b="1" dirty="0">
              <a:solidFill>
                <a:schemeClr val="tx1"/>
              </a:solidFill>
              <a:latin typeface="Tahoma" pitchFamily="34" charset="0"/>
              <a:ea typeface="Tahoma" pitchFamily="34" charset="0"/>
              <a:cs typeface="Tahoma" pitchFamily="34" charset="0"/>
            </a:endParaRPr>
          </a:p>
        </p:txBody>
      </p:sp>
      <p:sp>
        <p:nvSpPr>
          <p:cNvPr id="20" name="Rounded Rectangular Callout 19"/>
          <p:cNvSpPr/>
          <p:nvPr/>
        </p:nvSpPr>
        <p:spPr>
          <a:xfrm>
            <a:off x="7327900" y="3138488"/>
            <a:ext cx="11325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0" i="0" u="none">
                <a:solidFill>
                  <a:schemeClr val="tx1"/>
                </a:solidFill>
                <a:latin typeface="Tahoma" pitchFamily="34" charset="0"/>
                <a:ea typeface="Tahoma" pitchFamily="34" charset="0"/>
                <a:cs typeface="Tahoma" pitchFamily="34" charset="0"/>
              </a:rPr>
              <a:t>Delete key</a:t>
            </a:r>
            <a:endParaRPr lang="en" sz="900" dirty="0">
              <a:solidFill>
                <a:schemeClr val="tx1"/>
              </a:solidFill>
              <a:latin typeface="Tahoma" pitchFamily="34" charset="0"/>
              <a:ea typeface="Tahoma" pitchFamily="34" charset="0"/>
              <a:cs typeface="Tahoma" pitchFamily="34" charset="0"/>
            </a:endParaRPr>
          </a:p>
        </p:txBody>
      </p:sp>
      <p:sp>
        <p:nvSpPr>
          <p:cNvPr id="21" name="Rounded Rectangular Callout 20"/>
          <p:cNvSpPr/>
          <p:nvPr/>
        </p:nvSpPr>
        <p:spPr>
          <a:xfrm>
            <a:off x="7380312" y="2060848"/>
            <a:ext cx="1271587" cy="2413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a:solidFill>
                  <a:schemeClr val="tx1"/>
                </a:solidFill>
                <a:latin typeface="Tahoma" pitchFamily="34" charset="0"/>
                <a:ea typeface="Tahoma" pitchFamily="34" charset="0"/>
                <a:cs typeface="Tahoma" pitchFamily="34" charset="0"/>
              </a:rPr>
              <a:t>Insert key</a:t>
            </a:r>
            <a:endParaRPr lang="en" sz="900" b="1" dirty="0">
              <a:solidFill>
                <a:schemeClr val="tx1"/>
              </a:solidFill>
              <a:latin typeface="Tahoma" pitchFamily="34" charset="0"/>
              <a:ea typeface="Tahoma" pitchFamily="34" charset="0"/>
              <a:cs typeface="Tahoma" pitchFamily="34" charset="0"/>
            </a:endParaRPr>
          </a:p>
        </p:txBody>
      </p:sp>
      <p:sp>
        <p:nvSpPr>
          <p:cNvPr id="22" name="Rounded Rectangular Callout 21"/>
          <p:cNvSpPr/>
          <p:nvPr/>
        </p:nvSpPr>
        <p:spPr>
          <a:xfrm>
            <a:off x="7332663" y="2301875"/>
            <a:ext cx="1559817" cy="2635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a:solidFill>
                  <a:schemeClr val="tx1"/>
                </a:solidFill>
                <a:latin typeface="Tahoma" pitchFamily="34" charset="0"/>
                <a:ea typeface="Tahoma" pitchFamily="34" charset="0"/>
                <a:cs typeface="Tahoma" pitchFamily="34" charset="0"/>
              </a:rPr>
              <a:t>Page up and Page down keys</a:t>
            </a:r>
            <a:endParaRPr lang="en" sz="9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nodeType="withEffect">
                                  <p:stCondLst>
                                    <p:cond delay="0"/>
                                  </p:stCondLst>
                                  <p:childTnLst>
                                    <p:set>
                                      <p:cBhvr>
                                        <p:cTn id="65" dur="1" fill="hold">
                                          <p:stCondLst>
                                            <p:cond delay="0"/>
                                          </p:stCondLst>
                                        </p:cTn>
                                        <p:tgtEl>
                                          <p:spTgt spid="16393"/>
                                        </p:tgtEl>
                                        <p:attrNameLst>
                                          <p:attrName>style.visibility</p:attrName>
                                        </p:attrNameLst>
                                      </p:cBhvr>
                                      <p:to>
                                        <p:strVal val="visible"/>
                                      </p:to>
                                    </p:set>
                                    <p:animEffect transition="in" filter="barn(inVertical)">
                                      <p:cBhvr>
                                        <p:cTn id="66"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9552" y="1"/>
            <a:ext cx="8604448" cy="1268760"/>
          </a:xfrm>
        </p:spPr>
        <p:txBody>
          <a:bodyPr anchor="ctr" anchorCtr="1"/>
          <a:lstStyle/>
          <a:p>
            <a:pPr rtl="0" eaLnBrk="1" hangingPunct="1">
              <a:defRPr/>
            </a:pPr>
            <a:br>
              <a:rPr lang="en" sz="1600" b="1" dirty="0">
                <a:effectLst>
                  <a:outerShdw blurRad="38100" dist="38100" dir="2700000" algn="tl">
                    <a:srgbClr val="C0C0C0"/>
                  </a:outerShdw>
                </a:effectLst>
                <a:latin typeface="Tahoma" pitchFamily="34" charset="0"/>
                <a:ea typeface="Tahoma" pitchFamily="34" charset="0"/>
                <a:cs typeface="Tahoma" pitchFamily="34" charset="0"/>
              </a:rPr>
            </a:br>
            <a:r>
              <a:rPr lang="en" b="0" i="0" u="none">
                <a:solidFill>
                  <a:schemeClr val="accent1"/>
                </a:solidFill>
                <a:latin typeface="Tahoma" pitchFamily="34" charset="0"/>
                <a:ea typeface="Tahoma" pitchFamily="34" charset="0"/>
                <a:cs typeface="Tahoma" pitchFamily="34" charset="0"/>
              </a:rPr>
              <a:t>Keyboard groups </a:t>
            </a:r>
          </a:p>
        </p:txBody>
      </p:sp>
      <p:sp>
        <p:nvSpPr>
          <p:cNvPr id="18435" name="Rectangle 3" descr="70 %"/>
          <p:cNvSpPr>
            <a:spLocks noGrp="1" noChangeArrowheads="1"/>
          </p:cNvSpPr>
          <p:nvPr>
            <p:ph type="body" idx="4294967295"/>
          </p:nvPr>
        </p:nvSpPr>
        <p:spPr>
          <a:xfrm>
            <a:off x="467544" y="1196752"/>
            <a:ext cx="8244408" cy="5328890"/>
          </a:xfrm>
        </p:spPr>
        <p:txBody>
          <a:bodyPr>
            <a:noAutofit/>
          </a:bodyPr>
          <a:lstStyle/>
          <a:p>
            <a:pPr algn="l" rtl="0"/>
            <a:r>
              <a:rPr lang="en" sz="2200" b="0" i="0" u="none" dirty="0">
                <a:latin typeface="Tahoma" pitchFamily="34" charset="0"/>
                <a:ea typeface="Tahoma" pitchFamily="34" charset="0"/>
                <a:cs typeface="Tahoma" pitchFamily="34" charset="0"/>
              </a:rPr>
              <a:t>Keys for letters and numbers.</a:t>
            </a:r>
          </a:p>
          <a:p>
            <a:pPr algn="l" rtl="0"/>
            <a:r>
              <a:rPr lang="en" sz="2200" b="0" i="0" u="none" dirty="0">
                <a:latin typeface="Tahoma" pitchFamily="34" charset="0"/>
                <a:ea typeface="Tahoma" pitchFamily="34" charset="0"/>
                <a:cs typeface="Tahoma" pitchFamily="34" charset="0"/>
              </a:rPr>
              <a:t>Control keys (Ctrl, Alt, Esc, Win). These keys are used singly or in combination with other keys to perform certain actions.</a:t>
            </a:r>
          </a:p>
          <a:p>
            <a:pPr algn="l" rtl="0"/>
            <a:r>
              <a:rPr lang="en" sz="2200" b="0" i="0" u="none" dirty="0">
                <a:latin typeface="Tahoma" pitchFamily="34" charset="0"/>
                <a:ea typeface="Tahoma" pitchFamily="34" charset="0"/>
                <a:cs typeface="Tahoma" pitchFamily="34" charset="0"/>
              </a:rPr>
              <a:t>The function keys (F1, F2, F3, F4, ... F12) are used to perform defined functions. Function keys have different functions depending on the program you are using. We will be explaining how some of these are used in Windows XP.</a:t>
            </a:r>
          </a:p>
          <a:p>
            <a:pPr algn="l" rtl="0"/>
            <a:r>
              <a:rPr lang="en" sz="2200" b="0" i="0" u="none" dirty="0">
                <a:latin typeface="Tahoma" pitchFamily="34" charset="0"/>
                <a:ea typeface="Tahoma" pitchFamily="34" charset="0"/>
                <a:cs typeface="Tahoma" pitchFamily="34" charset="0"/>
              </a:rPr>
              <a:t>The navigation keys (arrow keys, HOME, END, PAGE UP, PAGE DOWN, DELETE, INSERT) are used to navigate within documents or websites, and to edit text.</a:t>
            </a:r>
          </a:p>
          <a:p>
            <a:pPr algn="l" rtl="0"/>
            <a:r>
              <a:rPr lang="en" sz="2200" b="0" i="0" u="none" dirty="0">
                <a:latin typeface="Tahoma" pitchFamily="34" charset="0"/>
                <a:ea typeface="Tahoma" pitchFamily="34" charset="0"/>
                <a:cs typeface="Tahoma" pitchFamily="34" charset="0"/>
              </a:rPr>
              <a:t>Numeric keypad. The numeric keypad lets you enter numbers quickly, as the numbers are grouped together. Some laptops do not have a numeric keypad.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Vertic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Vertic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87" name="Group 59"/>
          <p:cNvGraphicFramePr>
            <a:graphicFrameLocks noGrp="1"/>
          </p:cNvGraphicFramePr>
          <p:nvPr/>
        </p:nvGraphicFramePr>
        <p:xfrm>
          <a:off x="1619673" y="-3"/>
          <a:ext cx="6912768" cy="6858008"/>
        </p:xfrm>
        <a:graphic>
          <a:graphicData uri="http://schemas.openxmlformats.org/drawingml/2006/table">
            <a:tbl>
              <a:tblPr rtl="1"/>
              <a:tblGrid>
                <a:gridCol w="5509401">
                  <a:extLst>
                    <a:ext uri="{9D8B030D-6E8A-4147-A177-3AD203B41FA5}">
                      <a16:colId xmlns:a16="http://schemas.microsoft.com/office/drawing/2014/main" val="20000"/>
                    </a:ext>
                  </a:extLst>
                </a:gridCol>
                <a:gridCol w="1403367">
                  <a:extLst>
                    <a:ext uri="{9D8B030D-6E8A-4147-A177-3AD203B41FA5}">
                      <a16:colId xmlns:a16="http://schemas.microsoft.com/office/drawing/2014/main" val="20001"/>
                    </a:ext>
                  </a:extLst>
                </a:gridCol>
              </a:tblGrid>
              <a:tr h="87594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dirty="0">
                          <a:ln>
                            <a:noFill/>
                          </a:ln>
                          <a:solidFill>
                            <a:schemeClr val="tx1"/>
                          </a:solidFill>
                          <a:effectLst/>
                          <a:latin typeface="Tahoma" pitchFamily="34" charset="0"/>
                          <a:ea typeface="Tahoma" pitchFamily="34" charset="0"/>
                          <a:cs typeface="Tahoma" pitchFamily="34" charset="0"/>
                        </a:rPr>
                        <a:t>Hold down the SHIFT key as you press a letter key to make it a capital letter. </a:t>
                      </a:r>
                      <a:br>
                        <a:rPr kumimoji="0" lang="en" sz="1400" b="0" i="0" u="none" strike="noStrike" cap="none" normalizeH="0" baseline="0" dirty="0">
                          <a:ln>
                            <a:noFill/>
                          </a:ln>
                          <a:solidFill>
                            <a:schemeClr val="tx1"/>
                          </a:solidFill>
                          <a:effectLst/>
                          <a:latin typeface="Tahoma" pitchFamily="34" charset="0"/>
                          <a:ea typeface="Tahoma" pitchFamily="34" charset="0"/>
                          <a:cs typeface="Tahoma" pitchFamily="34" charset="0"/>
                        </a:rPr>
                      </a:br>
                      <a:r>
                        <a:rPr kumimoji="0" lang="en" sz="1400" b="0" i="0" u="none" strike="noStrike" cap="none" normalizeH="0" baseline="0" dirty="0">
                          <a:ln>
                            <a:noFill/>
                          </a:ln>
                          <a:solidFill>
                            <a:schemeClr val="tx1"/>
                          </a:solidFill>
                          <a:effectLst/>
                          <a:latin typeface="Tahoma" pitchFamily="34" charset="0"/>
                          <a:ea typeface="Tahoma" pitchFamily="34" charset="0"/>
                          <a:cs typeface="Tahoma" pitchFamily="34" charset="0"/>
                        </a:rPr>
                        <a:t>SHIFT is also used to produce the upper characters shown on the number keys, for example, ! " % * &amp; /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SHIFT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2302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dirty="0">
                          <a:ln>
                            <a:noFill/>
                          </a:ln>
                          <a:solidFill>
                            <a:schemeClr val="tx1"/>
                          </a:solidFill>
                          <a:effectLst/>
                          <a:latin typeface="Tahoma" pitchFamily="34" charset="0"/>
                          <a:ea typeface="Tahoma" pitchFamily="34" charset="0"/>
                          <a:cs typeface="Tahoma" pitchFamily="34" charset="0"/>
                        </a:rPr>
                        <a:t>Use CAPS LOCK when you want to type multiple capital letters in a row. A keyboard LED lights up to indicate when this key is activated.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CAPS LOCK</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31825">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Moves the cursor forward. Can be adjusted using the screen’s ruler.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TAB                </a:t>
                      </a:r>
                      <a:r>
                        <a:rPr kumimoji="0" lang="en" sz="1000" b="0" i="0" u="none" strike="noStrike" cap="none" normalizeH="0" baseline="0">
                          <a:ln>
                            <a:noFill/>
                          </a:ln>
                          <a:solidFill>
                            <a:schemeClr val="tx1"/>
                          </a:solidFill>
                          <a:effectLst/>
                          <a:latin typeface="Tahoma" pitchFamily="34" charset="0"/>
                          <a:ea typeface="Tahoma" pitchFamily="34" charset="0"/>
                          <a:cs typeface="Tahoma" pitchFamily="34" charset="0"/>
                        </a:rPr>
                        <a:t>(two opposing arrows)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Insert a space between the words.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Space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7540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Deletes the character to the left of the cursor.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 Backspace   </a:t>
                      </a:r>
                      <a:r>
                        <a:rPr kumimoji="0" lang="en" sz="1000" b="1" i="0" u="none" strike="noStrike" cap="none" normalizeH="0" baseline="0">
                          <a:ln>
                            <a:noFill/>
                          </a:ln>
                          <a:solidFill>
                            <a:schemeClr val="tx1"/>
                          </a:solidFill>
                          <a:effectLst/>
                          <a:latin typeface="Tahoma" pitchFamily="34" charset="0"/>
                          <a:ea typeface="Tahoma" pitchFamily="34" charset="0"/>
                          <a:cs typeface="Tahoma" pitchFamily="34" charset="0"/>
                        </a:rPr>
                        <a:t>(thick left arrow)</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5696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Moves the cursor to the beginning of the next line. </a:t>
                      </a:r>
                      <a:br>
                        <a:rPr kumimoji="0" lang="en" sz="1400" b="0" i="0" u="none" strike="noStrike" cap="none" normalizeH="0" baseline="0" dirty="0">
                          <a:ln>
                            <a:noFill/>
                          </a:ln>
                          <a:solidFill>
                            <a:schemeClr val="tx1"/>
                          </a:solidFill>
                          <a:effectLst/>
                          <a:latin typeface="Tahoma" pitchFamily="34" charset="0"/>
                          <a:ea typeface="Tahoma" pitchFamily="34" charset="0"/>
                          <a:cs typeface="Tahoma" pitchFamily="34" charset="0"/>
                        </a:rPr>
                      </a:b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If you press Enter while in a dialogue box, the highlighted button is enabled.</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ENTER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44405">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Cancels the current task.</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ESC</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5696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dirty="0">
                          <a:ln>
                            <a:noFill/>
                          </a:ln>
                          <a:solidFill>
                            <a:schemeClr val="tx1"/>
                          </a:solidFill>
                          <a:effectLst/>
                          <a:latin typeface="Tahoma" pitchFamily="34" charset="0"/>
                          <a:ea typeface="Tahoma" pitchFamily="34" charset="0"/>
                          <a:cs typeface="Tahoma" pitchFamily="34" charset="0"/>
                        </a:rPr>
                        <a:t>Pressing this usually brings up a menu. Performs the same commands as when you right-click</a:t>
                      </a:r>
                      <a:endParaRPr kumimoji="0" lang="en" sz="1400" b="0" i="0" u="none" strike="noStrike" cap="none" normalizeH="0" baseline="0" dirty="0">
                        <a:ln>
                          <a:noFill/>
                        </a:ln>
                        <a:solidFill>
                          <a:srgbClr val="FF0000"/>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  </a:t>
                      </a: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Menu key</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Opens the Start menu.</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Windows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Moves the cursor to the beginning of the line.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HOME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Moves the cursor to the end of the line.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END</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12838">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Deletes the character to the right of the cursor.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DELETE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6986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Inserts new text over the previous text.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INSERT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Moves the cursor one page up.</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Page Up</a:t>
                      </a:r>
                      <a:endParaRPr kumimoji="0" lang="en"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Moves the cursor one page down.</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Page Down</a:t>
                      </a:r>
                      <a:endParaRPr kumimoji="0" lang="en"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dirty="0">
                          <a:ln>
                            <a:noFill/>
                          </a:ln>
                          <a:solidFill>
                            <a:schemeClr val="tx1"/>
                          </a:solidFill>
                          <a:effectLst/>
                          <a:latin typeface="Tahoma" pitchFamily="34" charset="0"/>
                          <a:ea typeface="Tahoma" pitchFamily="34" charset="0"/>
                          <a:cs typeface="Tahoma" pitchFamily="34" charset="0"/>
                        </a:rPr>
                        <a:t>Move the cursor one step in the direction of the arrow.</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a:ln>
                            <a:noFill/>
                          </a:ln>
                          <a:solidFill>
                            <a:schemeClr val="tx1"/>
                          </a:solidFill>
                          <a:effectLst/>
                          <a:latin typeface="Tahoma" pitchFamily="34" charset="0"/>
                          <a:ea typeface="Tahoma" pitchFamily="34" charset="0"/>
                          <a:cs typeface="Tahoma" pitchFamily="34" charset="0"/>
                        </a:rPr>
                        <a:t>Arrow keys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65696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en" sz="1400" b="0" i="0" u="none" strike="noStrike" cap="none" normalizeH="0" baseline="0">
                          <a:ln>
                            <a:noFill/>
                          </a:ln>
                          <a:solidFill>
                            <a:schemeClr val="tx1"/>
                          </a:solidFill>
                          <a:effectLst/>
                          <a:latin typeface="Tahoma" pitchFamily="34" charset="0"/>
                          <a:ea typeface="Tahoma" pitchFamily="34" charset="0"/>
                          <a:cs typeface="Tahoma" pitchFamily="34" charset="0"/>
                        </a:rPr>
                        <a:t>Press the Num Lock key when you want to use the numeric keypad to enter numbers. Most keyboards have an LED indicating when the numeric keypad is enabled.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 sz="1400" b="1" i="0" u="none" strike="noStrike" cap="none" normalizeH="0" baseline="0" dirty="0">
                          <a:ln>
                            <a:noFill/>
                          </a:ln>
                          <a:solidFill>
                            <a:schemeClr val="tx1"/>
                          </a:solidFill>
                          <a:effectLst/>
                          <a:latin typeface="Tahoma" pitchFamily="34" charset="0"/>
                          <a:ea typeface="Tahoma" pitchFamily="34" charset="0"/>
                          <a:cs typeface="Tahoma" pitchFamily="34" charset="0"/>
                        </a:rPr>
                        <a:t>Num Lock</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87"/>
                                        </p:tgtEl>
                                        <p:attrNameLst>
                                          <p:attrName>style.visibility</p:attrName>
                                        </p:attrNameLst>
                                      </p:cBhvr>
                                      <p:to>
                                        <p:strVal val="visible"/>
                                      </p:to>
                                    </p:set>
                                    <p:animEffect transition="in" filter="barn(inVertical)">
                                      <p:cBhvr>
                                        <p:cTn id="7" dur="500"/>
                                        <p:tgtEl>
                                          <p:spTgt spid="2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6" name="Rectangle 116"/>
          <p:cNvSpPr>
            <a:spLocks noGrp="1" noChangeArrowheads="1"/>
          </p:cNvSpPr>
          <p:nvPr>
            <p:ph type="title" idx="4294967295"/>
          </p:nvPr>
        </p:nvSpPr>
        <p:spPr>
          <a:xfrm>
            <a:off x="0" y="301625"/>
            <a:ext cx="9144000" cy="1143000"/>
          </a:xfrm>
        </p:spPr>
        <p:txBody>
          <a:bodyPr anchor="ctr" anchorCtr="1">
            <a:normAutofit/>
          </a:bodyPr>
          <a:lstStyle/>
          <a:p>
            <a:pPr rtl="0" eaLnBrk="1" hangingPunct="1">
              <a:defRPr/>
            </a:pPr>
            <a:r>
              <a:rPr lang="en" b="0" i="0" u="none">
                <a:solidFill>
                  <a:schemeClr val="accent1"/>
                </a:solidFill>
                <a:latin typeface="Tahoma" pitchFamily="34" charset="0"/>
                <a:ea typeface="Tahoma" pitchFamily="34" charset="0"/>
                <a:cs typeface="Tahoma" pitchFamily="34" charset="0"/>
              </a:rPr>
              <a:t>Shortcuts</a:t>
            </a:r>
          </a:p>
        </p:txBody>
      </p:sp>
      <p:graphicFrame>
        <p:nvGraphicFramePr>
          <p:cNvPr id="23723" name="Group 171"/>
          <p:cNvGraphicFramePr>
            <a:graphicFrameLocks noGrp="1"/>
          </p:cNvGraphicFramePr>
          <p:nvPr/>
        </p:nvGraphicFramePr>
        <p:xfrm>
          <a:off x="1187624" y="1916832"/>
          <a:ext cx="6854825" cy="4105276"/>
        </p:xfrm>
        <a:graphic>
          <a:graphicData uri="http://schemas.openxmlformats.org/drawingml/2006/table">
            <a:tbl>
              <a:tblPr rtl="1"/>
              <a:tblGrid>
                <a:gridCol w="533082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rPr>
                        <a:t>Switches between open windows</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ALT + TAB</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Switches between languages ​​(the ones installed)</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Alt + Shift</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Selects all</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CTRL + A</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Copies</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CTRL + C</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Cuts</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CTRL + X</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Pastes</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CTRL + V</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Saves</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CTRL + S</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a:ln>
                            <a:noFill/>
                          </a:ln>
                          <a:solidFill>
                            <a:schemeClr val="tx1"/>
                          </a:solidFill>
                          <a:effectLst/>
                          <a:latin typeface="Tahoma" pitchFamily="34" charset="0"/>
                          <a:ea typeface="Tahoma" pitchFamily="34" charset="0"/>
                          <a:cs typeface="Tahoma" pitchFamily="34" charset="0"/>
                        </a:rPr>
                        <a:t>Undoes the last operation</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CTRL + Z</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rPr>
                        <a:t>  Opens a file in the program that’s open</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 sz="2000" b="1" i="0" u="none" strike="noStrike" cap="none" normalizeH="0" baseline="0">
                          <a:ln>
                            <a:noFill/>
                          </a:ln>
                          <a:solidFill>
                            <a:srgbClr val="003300"/>
                          </a:solidFill>
                          <a:effectLst/>
                          <a:latin typeface="Tahoma" pitchFamily="34" charset="0"/>
                          <a:ea typeface="Tahoma" pitchFamily="34" charset="0"/>
                          <a:cs typeface="Tahoma" pitchFamily="34" charset="0"/>
                        </a:rPr>
                        <a:t>CTRL + O</a:t>
                      </a:r>
                      <a:endParaRPr kumimoji="0" lang="en"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723"/>
                                        </p:tgtEl>
                                        <p:attrNameLst>
                                          <p:attrName>style.visibility</p:attrName>
                                        </p:attrNameLst>
                                      </p:cBhvr>
                                      <p:to>
                                        <p:strVal val="visible"/>
                                      </p:to>
                                    </p:set>
                                    <p:animEffect transition="in" filter="barn(inVertical)">
                                      <p:cBhvr>
                                        <p:cTn id="7" dur="500"/>
                                        <p:tgtEl>
                                          <p:spTgt spid="23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13517</TotalTime>
  <Words>4644</Words>
  <Application>Microsoft Office PowerPoint</Application>
  <PresentationFormat>Bildspel på skärmen (4:3)</PresentationFormat>
  <Paragraphs>395</Paragraphs>
  <Slides>56</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56</vt:i4>
      </vt:variant>
    </vt:vector>
  </HeadingPairs>
  <TitlesOfParts>
    <vt:vector size="63" baseType="lpstr">
      <vt:lpstr>Arial</vt:lpstr>
      <vt:lpstr>Calibri</vt:lpstr>
      <vt:lpstr>Tahoma</vt:lpstr>
      <vt:lpstr>Times New Roman</vt:lpstr>
      <vt:lpstr>Verdana</vt:lpstr>
      <vt:lpstr>Wingdings</vt:lpstr>
      <vt:lpstr>Office-tema</vt:lpstr>
      <vt:lpstr>PowerPoint-presentation</vt:lpstr>
      <vt:lpstr>Introduction to the computer</vt:lpstr>
      <vt:lpstr>The mouse</vt:lpstr>
      <vt:lpstr>Right mouse button </vt:lpstr>
      <vt:lpstr> Left mouse button </vt:lpstr>
      <vt:lpstr>Keyboard</vt:lpstr>
      <vt:lpstr> Keyboard groups </vt:lpstr>
      <vt:lpstr>PowerPoint-presentation</vt:lpstr>
      <vt:lpstr>Shortcuts</vt:lpstr>
      <vt:lpstr>Function keys</vt:lpstr>
      <vt:lpstr>Special key</vt:lpstr>
      <vt:lpstr> The Desktop </vt:lpstr>
      <vt:lpstr>The icons on the Desktop   </vt:lpstr>
      <vt:lpstr>Creating a new file or new folder on the Desktop</vt:lpstr>
      <vt:lpstr>Make settings adjustments to your Desktop Right-click with the mouse in an empty area on the Desktop. Select "Personalize":</vt:lpstr>
      <vt:lpstr>Screen saver</vt:lpstr>
      <vt:lpstr>PowerPoint-presentation</vt:lpstr>
      <vt:lpstr>PowerPoint-presentation</vt:lpstr>
      <vt:lpstr>Taskbar  </vt:lpstr>
      <vt:lpstr>Right-click on the taskbar. Select Properties.  A dialogue box displays:</vt:lpstr>
      <vt:lpstr>Start button </vt:lpstr>
      <vt:lpstr> Clicking the Start button displays the most important menu in the Windows operating system, called the Start menu.</vt:lpstr>
      <vt:lpstr>PowerPoint-presentation</vt:lpstr>
      <vt:lpstr>   Search </vt:lpstr>
      <vt:lpstr>PowerPoint-presentation</vt:lpstr>
      <vt:lpstr>Log off, Shut down</vt:lpstr>
      <vt:lpstr>A few options display when you click the Shut down button:</vt:lpstr>
      <vt:lpstr>The Recycle Bin</vt:lpstr>
      <vt:lpstr> </vt:lpstr>
      <vt:lpstr>Windows</vt:lpstr>
      <vt:lpstr>Computer </vt:lpstr>
      <vt:lpstr>Open drive properties  </vt:lpstr>
      <vt:lpstr>Document </vt:lpstr>
      <vt:lpstr>File and folder management</vt:lpstr>
      <vt:lpstr>PowerPoint-presentation</vt:lpstr>
      <vt:lpstr>Create a new folder or a new file in  a specific window.</vt:lpstr>
      <vt:lpstr>Save and save as </vt:lpstr>
      <vt:lpstr>PowerPoint-presentation</vt:lpstr>
      <vt:lpstr>PowerPoint-presentation</vt:lpstr>
      <vt:lpstr>Control Panel </vt:lpstr>
      <vt:lpstr>PowerPoint-presentation</vt:lpstr>
      <vt:lpstr>PowerPoint-presentation</vt:lpstr>
      <vt:lpstr>PowerPoint-presentation</vt:lpstr>
      <vt:lpstr>PowerPoint-presentation</vt:lpstr>
      <vt:lpstr>    You can use the Control Panel to choose a format for the time and date and to select the time zone. These are often already configured correctly when the computer is set up. But if you need to fix the date or time, it is possible to do so here.</vt:lpstr>
      <vt:lpstr>3.  Add or Remove Programs</vt:lpstr>
      <vt:lpstr>4. User accounts</vt:lpstr>
      <vt:lpstr>5. Printers and Faxes</vt:lpstr>
      <vt:lpstr>PowerPoint-presentation</vt:lpstr>
      <vt:lpstr>PowerPoint-presentation</vt:lpstr>
      <vt:lpstr>Print </vt:lpstr>
      <vt:lpstr>Open in Windows  </vt:lpstr>
      <vt:lpstr>Exploring in Windows</vt:lpstr>
      <vt:lpstr>  It is possible to perform all the operations discussed above in the right pane. You can also delete, rename, cut and paste, etc. from the toolbar (see picture).   You can also control how the content is displayed (Thumbnails, Abstract, Icons, List, Detailed List). You can also search for a particular file.  </vt:lpstr>
      <vt:lpstr>Exploring in Windows</vt:lpstr>
      <vt:lpstr>  It is possible to perform all the operations discussed above in the right pane. You can also delete, rename, cut and paste, etc. from the toolbar (see picture).   You can also control how the content is displayed (Thumbnails, Abstract, Icons, List, Detailed List). You can also search for a particular file.  </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761</cp:revision>
  <dcterms:created xsi:type="dcterms:W3CDTF">2011-11-04T13:11:12Z</dcterms:created>
  <dcterms:modified xsi:type="dcterms:W3CDTF">2023-01-10T08:52:54Z</dcterms:modified>
</cp:coreProperties>
</file>