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6"/>
  </p:notesMasterIdLst>
  <p:sldIdLst>
    <p:sldId id="316" r:id="rId2"/>
    <p:sldId id="317" r:id="rId3"/>
    <p:sldId id="318" r:id="rId4"/>
    <p:sldId id="319" r:id="rId5"/>
    <p:sldId id="320" r:id="rId6"/>
    <p:sldId id="321" r:id="rId7"/>
    <p:sldId id="322" r:id="rId8"/>
    <p:sldId id="323" r:id="rId9"/>
    <p:sldId id="324" r:id="rId10"/>
    <p:sldId id="325" r:id="rId11"/>
    <p:sldId id="265"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90" r:id="rId29"/>
    <p:sldId id="286" r:id="rId30"/>
    <p:sldId id="291" r:id="rId31"/>
    <p:sldId id="292" r:id="rId32"/>
    <p:sldId id="293" r:id="rId33"/>
    <p:sldId id="294" r:id="rId34"/>
    <p:sldId id="295" r:id="rId35"/>
    <p:sldId id="296" r:id="rId36"/>
    <p:sldId id="297" r:id="rId37"/>
    <p:sldId id="298" r:id="rId38"/>
    <p:sldId id="299" r:id="rId39"/>
    <p:sldId id="300" r:id="rId40"/>
    <p:sldId id="301" r:id="rId41"/>
    <p:sldId id="304" r:id="rId42"/>
    <p:sldId id="302" r:id="rId43"/>
    <p:sldId id="303" r:id="rId44"/>
    <p:sldId id="306" r:id="rId45"/>
    <p:sldId id="305" r:id="rId46"/>
    <p:sldId id="307" r:id="rId47"/>
    <p:sldId id="308" r:id="rId48"/>
    <p:sldId id="309" r:id="rId49"/>
    <p:sldId id="310" r:id="rId50"/>
    <p:sldId id="311" r:id="rId51"/>
    <p:sldId id="312" r:id="rId52"/>
    <p:sldId id="313" r:id="rId53"/>
    <p:sldId id="314" r:id="rId54"/>
    <p:sldId id="315" r:id="rId55"/>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86441" autoAdjust="0"/>
  </p:normalViewPr>
  <p:slideViewPr>
    <p:cSldViewPr>
      <p:cViewPr varScale="1">
        <p:scale>
          <a:sx n="83" d="100"/>
          <a:sy n="83" d="100"/>
        </p:scale>
        <p:origin x="1050" y="96"/>
      </p:cViewPr>
      <p:guideLst>
        <p:guide orient="horz" pos="2160"/>
        <p:guide pos="2880"/>
      </p:guideLst>
    </p:cSldViewPr>
  </p:slideViewPr>
  <p:outlineViewPr>
    <p:cViewPr>
      <p:scale>
        <a:sx n="33" d="100"/>
        <a:sy n="33" d="100"/>
      </p:scale>
      <p:origin x="0" y="-8040"/>
    </p:cViewPr>
  </p:outlin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95E800A5-563B-4BE6-AF4F-1DC86196A36C}" type="slidenum">
              <a:rPr lang="sv-SE"/>
              <a:pPr>
                <a:defRPr/>
              </a:pPr>
              <a:t>‹#›</a:t>
            </a:fld>
            <a:endParaRPr lang="sv-SE"/>
          </a:p>
        </p:txBody>
      </p:sp>
    </p:spTree>
    <p:extLst>
      <p:ext uri="{BB962C8B-B14F-4D97-AF65-F5344CB8AC3E}">
        <p14:creationId xmlns:p14="http://schemas.microsoft.com/office/powerpoint/2010/main" val="1510364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800A5-563B-4BE6-AF4F-1DC86196A36C}" type="slidenum">
              <a:rPr lang="sv-SE" smtClean="0"/>
              <a:pPr>
                <a:defRPr/>
              </a:pPr>
              <a:t>12</a:t>
            </a:fld>
            <a:endParaRPr lang="sv-SE"/>
          </a:p>
        </p:txBody>
      </p:sp>
    </p:spTree>
    <p:extLst>
      <p:ext uri="{BB962C8B-B14F-4D97-AF65-F5344CB8AC3E}">
        <p14:creationId xmlns:p14="http://schemas.microsoft.com/office/powerpoint/2010/main" val="80176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
              <a:latin typeface="Arial" charset="0"/>
              <a:cs typeface="Arial" charset="0"/>
            </a:endParaRPr>
          </a:p>
        </p:txBody>
      </p:sp>
      <p:sp>
        <p:nvSpPr>
          <p:cNvPr id="37891" name="Slide Number Placeholder 3"/>
          <p:cNvSpPr>
            <a:spLocks noGrp="1"/>
          </p:cNvSpPr>
          <p:nvPr>
            <p:ph type="sldNum" sz="quarter" idx="5"/>
          </p:nvPr>
        </p:nvSpPr>
        <p:spPr>
          <a:noFill/>
        </p:spPr>
        <p:txBody>
          <a:bodyPr/>
          <a:lstStyle/>
          <a:p>
            <a:pPr algn="l" rtl="0"/>
            <a:fld id="{AAA2310F-FB0F-4DF8-99B0-3292D3DF89D8}" type="slidenum">
              <a:rPr>
                <a:latin typeface="Arial" charset="0"/>
                <a:cs typeface="Arial" charset="0"/>
              </a:rPr>
              <a:pPr algn="l" rtl="0"/>
              <a:t>21</a:t>
            </a:fld>
            <a:endParaRPr lang="en">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 dirty="0">
              <a:latin typeface="Arial" charset="0"/>
              <a:cs typeface="Arial" charset="0"/>
            </a:endParaRPr>
          </a:p>
        </p:txBody>
      </p:sp>
      <p:sp>
        <p:nvSpPr>
          <p:cNvPr id="50179" name="Slide Number Placeholder 3"/>
          <p:cNvSpPr>
            <a:spLocks noGrp="1"/>
          </p:cNvSpPr>
          <p:nvPr>
            <p:ph type="sldNum" sz="quarter" idx="5"/>
          </p:nvPr>
        </p:nvSpPr>
        <p:spPr>
          <a:noFill/>
        </p:spPr>
        <p:txBody>
          <a:bodyPr/>
          <a:lstStyle/>
          <a:p>
            <a:pPr algn="l" rtl="0"/>
            <a:fld id="{BF73288C-100E-4B89-B367-5E7F1D2A159F}" type="slidenum">
              <a:rPr>
                <a:latin typeface="Arial" charset="0"/>
                <a:cs typeface="Arial" charset="0"/>
              </a:rPr>
              <a:pPr algn="l" rtl="0"/>
              <a:t>31</a:t>
            </a:fld>
            <a:endParaRPr lang="en">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
              <a:latin typeface="Arial" charset="0"/>
              <a:cs typeface="Arial" charset="0"/>
            </a:endParaRPr>
          </a:p>
        </p:txBody>
      </p:sp>
      <p:sp>
        <p:nvSpPr>
          <p:cNvPr id="58371" name="Slide Number Placeholder 3"/>
          <p:cNvSpPr>
            <a:spLocks noGrp="1"/>
          </p:cNvSpPr>
          <p:nvPr>
            <p:ph type="sldNum" sz="quarter" idx="5"/>
          </p:nvPr>
        </p:nvSpPr>
        <p:spPr>
          <a:noFill/>
        </p:spPr>
        <p:txBody>
          <a:bodyPr/>
          <a:lstStyle/>
          <a:p>
            <a:pPr algn="l" rtl="0"/>
            <a:fld id="{CF1F261D-F58E-484D-B4B2-65489B22890C}" type="slidenum">
              <a:rPr>
                <a:latin typeface="Arial" charset="0"/>
                <a:cs typeface="Arial" charset="0"/>
              </a:rPr>
              <a:pPr algn="l" rtl="0"/>
              <a:t>38</a:t>
            </a:fld>
            <a:endParaRPr lang="en">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8CA275-A44F-4650-82A1-6D2BEF4EBF69}"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611560" y="1340768"/>
            <a:ext cx="7992888" cy="1569660"/>
          </a:xfrm>
          <a:prstGeom prst="rect">
            <a:avLst/>
          </a:prstGeom>
          <a:noFill/>
        </p:spPr>
        <p:txBody>
          <a:bodyPr wrap="square" rtlCol="0">
            <a:spAutoFit/>
          </a:bodyPr>
          <a:lstStyle/>
          <a:p>
            <a:pPr algn="ctr"/>
            <a:r>
              <a:rPr lang="fa-IR" sz="4800" dirty="0">
                <a:solidFill>
                  <a:schemeClr val="tx2"/>
                </a:solidFill>
                <a:latin typeface="Tahoma" pitchFamily="34" charset="0"/>
                <a:ea typeface="Tahoma" pitchFamily="34" charset="0"/>
                <a:cs typeface="Tahoma" pitchFamily="34" charset="0"/>
              </a:rPr>
              <a:t>مهارت های کامپیوتری برای مبتدیان</a:t>
            </a:r>
            <a:endParaRPr lang="sv-SE" sz="4800" dirty="0">
              <a:solidFill>
                <a:schemeClr val="tx2"/>
              </a:solidFill>
              <a:latin typeface="Tahoma" pitchFamily="34" charset="0"/>
              <a:ea typeface="Tahoma" pitchFamily="34" charset="0"/>
              <a:cs typeface="Tahoma" pitchFamily="34" charset="0"/>
            </a:endParaRPr>
          </a:p>
        </p:txBody>
      </p:sp>
      <p:pic>
        <p:nvPicPr>
          <p:cNvPr id="3" name="Bildobjekt 2">
            <a:extLst>
              <a:ext uri="{FF2B5EF4-FFF2-40B4-BE49-F238E27FC236}">
                <a16:creationId xmlns:a16="http://schemas.microsoft.com/office/drawing/2014/main" id="{BD55A285-20B4-4611-A784-3777783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extLst>
      <p:ext uri="{BB962C8B-B14F-4D97-AF65-F5344CB8AC3E}">
        <p14:creationId xmlns:p14="http://schemas.microsoft.com/office/powerpoint/2010/main" val="326196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fa-IR" dirty="0">
                <a:solidFill>
                  <a:schemeClr val="accent1"/>
                </a:solidFill>
                <a:latin typeface="Tahoma" pitchFamily="34" charset="0"/>
                <a:ea typeface="Tahoma" pitchFamily="34" charset="0"/>
                <a:cs typeface="Tahoma" pitchFamily="34" charset="0"/>
              </a:rPr>
              <a:t>دگمه های عملکرد</a:t>
            </a:r>
            <a:endParaRPr lang="sv-SE" dirty="0">
              <a:solidFill>
                <a:schemeClr val="accent1"/>
              </a:solidFill>
              <a:latin typeface="Tahoma" pitchFamily="34" charset="0"/>
              <a:ea typeface="Tahoma" pitchFamily="34" charset="0"/>
              <a:cs typeface="Tahoma" pitchFamily="34" charset="0"/>
            </a:endParaRPr>
          </a:p>
        </p:txBody>
      </p:sp>
      <p:graphicFrame>
        <p:nvGraphicFramePr>
          <p:cNvPr id="13340" name="Group 28"/>
          <p:cNvGraphicFramePr>
            <a:graphicFrameLocks noGrp="1"/>
          </p:cNvGraphicFramePr>
          <p:nvPr/>
        </p:nvGraphicFramePr>
        <p:xfrm>
          <a:off x="1619672" y="2132856"/>
          <a:ext cx="6014976" cy="3710633"/>
        </p:xfrm>
        <a:graphic>
          <a:graphicData uri="http://schemas.openxmlformats.org/drawingml/2006/table">
            <a:tbl>
              <a:tblPr rtl="1"/>
              <a:tblGrid>
                <a:gridCol w="4745124">
                  <a:extLst>
                    <a:ext uri="{9D8B030D-6E8A-4147-A177-3AD203B41FA5}">
                      <a16:colId xmlns:a16="http://schemas.microsoft.com/office/drawing/2014/main" val="20000"/>
                    </a:ext>
                  </a:extLst>
                </a:gridCol>
                <a:gridCol w="1269852">
                  <a:extLst>
                    <a:ext uri="{9D8B030D-6E8A-4147-A177-3AD203B41FA5}">
                      <a16:colId xmlns:a16="http://schemas.microsoft.com/office/drawing/2014/main" val="20001"/>
                    </a:ext>
                  </a:extLst>
                </a:gridCol>
              </a:tblGrid>
              <a:tr h="637232">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a:ln>
                            <a:noFill/>
                          </a:ln>
                          <a:solidFill>
                            <a:srgbClr val="000000"/>
                          </a:solidFill>
                          <a:effectLst/>
                          <a:latin typeface="Tahoma" pitchFamily="34" charset="0"/>
                          <a:ea typeface="Tahoma" pitchFamily="34" charset="0"/>
                          <a:cs typeface="Tahoma" pitchFamily="34" charset="0"/>
                        </a:rPr>
                        <a:t>کمک</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a:ln>
                            <a:noFill/>
                          </a:ln>
                          <a:solidFill>
                            <a:schemeClr val="tx1"/>
                          </a:solidFill>
                          <a:effectLst/>
                          <a:latin typeface="Tahoma" pitchFamily="34" charset="0"/>
                          <a:ea typeface="Tahoma" pitchFamily="34" charset="0"/>
                          <a:cs typeface="Tahoma" pitchFamily="34" charset="0"/>
                        </a:rPr>
                        <a:t>F1</a:t>
                      </a:r>
                      <a:endPar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تغییر نام</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جستجو</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F3</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به روز رسانی</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F5</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2000" b="0" i="0" u="none" strike="noStrike" kern="1200" cap="none" normalizeH="0" baseline="0" dirty="0">
                          <a:ln>
                            <a:noFill/>
                          </a:ln>
                          <a:solidFill>
                            <a:schemeClr val="tx1"/>
                          </a:solidFill>
                          <a:effectLst/>
                          <a:latin typeface="Tahoma" pitchFamily="34" charset="0"/>
                          <a:ea typeface="Tahoma" pitchFamily="34" charset="0"/>
                          <a:cs typeface="Tahoma" pitchFamily="34" charset="0"/>
                        </a:rPr>
                        <a:t>ذخیره</a:t>
                      </a:r>
                      <a:endParaRPr kumimoji="0" lang="sv-SE" sz="2000" b="0" i="0" u="none" strike="noStrike" kern="1200"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F11</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ذخیره به عنوان</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F12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00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40"/>
                                        </p:tgtEl>
                                        <p:attrNameLst>
                                          <p:attrName>style.visibility</p:attrName>
                                        </p:attrNameLst>
                                      </p:cBhvr>
                                      <p:to>
                                        <p:strVal val="visible"/>
                                      </p:to>
                                    </p:set>
                                    <p:animEffect transition="in" filter="barn(inVertical)">
                                      <p:cBhvr>
                                        <p:cTn id="7" dur="500"/>
                                        <p:tgtEl>
                                          <p:spTgt spid="1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rtl="0"/>
            <a:r>
              <a:rPr lang="fa-IR" b="0" i="0" u="none" dirty="0">
                <a:latin typeface="Tahoma" panose="020B0604030504040204" pitchFamily="34" charset="0"/>
                <a:ea typeface="Tahoma" panose="020B0604030504040204" pitchFamily="34" charset="0"/>
                <a:cs typeface="Tahoma" panose="020B0604030504040204" pitchFamily="34" charset="0"/>
              </a:rPr>
              <a:t>کلید خاص</a:t>
            </a:r>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innehåll 3"/>
          <p:cNvSpPr>
            <a:spLocks noGrp="1"/>
          </p:cNvSpPr>
          <p:nvPr>
            <p:ph idx="1"/>
          </p:nvPr>
        </p:nvSpPr>
        <p:spPr>
          <a:xfrm>
            <a:off x="457200" y="1600200"/>
            <a:ext cx="8229600" cy="4661203"/>
          </a:xfrm>
        </p:spPr>
        <p:txBody>
          <a:bodyPr/>
          <a:lstStyle/>
          <a:p>
            <a:pPr algn="r" rtl="1">
              <a:lnSpc>
                <a:spcPct val="90000"/>
              </a:lnSpc>
              <a:defRPr/>
            </a:pPr>
            <a:r>
              <a:rPr lang="fa-IR" sz="2400" b="0" i="0" u="none" dirty="0">
                <a:latin typeface="Tahoma" pitchFamily="34" charset="0"/>
                <a:ea typeface="Tahoma" pitchFamily="34" charset="0"/>
                <a:cs typeface="Tahoma" pitchFamily="34" charset="0"/>
              </a:rPr>
              <a:t>دکمه</a:t>
            </a:r>
            <a:r>
              <a:rPr lang="fa-IR" sz="2400" b="0" i="0" u="none" baseline="0" dirty="0">
                <a:latin typeface="Tahoma" pitchFamily="34" charset="0"/>
                <a:ea typeface="Tahoma" pitchFamily="34" charset="0"/>
                <a:cs typeface="Tahoma" pitchFamily="34" charset="0"/>
              </a:rPr>
              <a:t> پرینت اسکرین</a:t>
            </a:r>
            <a:endParaRPr lang="en" sz="2400" dirty="0">
              <a:latin typeface="Tahoma" pitchFamily="34" charset="0"/>
              <a:ea typeface="Tahoma" pitchFamily="34" charset="0"/>
              <a:cs typeface="Tahoma" pitchFamily="34" charset="0"/>
            </a:endParaRPr>
          </a:p>
          <a:p>
            <a:pPr algn="r" rtl="1">
              <a:lnSpc>
                <a:spcPct val="90000"/>
              </a:lnSpc>
              <a:buNone/>
              <a:defRPr/>
            </a:pPr>
            <a:r>
              <a:rPr lang="en" sz="2400" b="0" i="0" u="none" dirty="0">
                <a:latin typeface="Tahoma" pitchFamily="34" charset="0"/>
                <a:ea typeface="Tahoma" pitchFamily="34" charset="0"/>
                <a:cs typeface="Tahoma" pitchFamily="34" charset="0"/>
              </a:rPr>
              <a:t>	</a:t>
            </a:r>
            <a:r>
              <a:rPr lang="fa-IR" sz="2400" b="0" i="0" u="none" dirty="0">
                <a:latin typeface="Tahoma" pitchFamily="34" charset="0"/>
                <a:ea typeface="Tahoma" pitchFamily="34" charset="0"/>
                <a:cs typeface="Tahoma" pitchFamily="34" charset="0"/>
              </a:rPr>
              <a:t>تصویر کل صفحه را ضبط می کند (اسکرین شات). ابتدا دکمه </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fn+Insert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prt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sc</a:t>
            </a:r>
            <a:r>
              <a:rPr lang="en-US" sz="2400" dirty="0">
                <a:latin typeface="Tahoma" panose="020B0604030504040204" pitchFamily="34" charset="0"/>
                <a:ea typeface="Tahoma" panose="020B0604030504040204" pitchFamily="34" charset="0"/>
                <a:cs typeface="Tahoma" panose="020B0604030504040204" pitchFamily="34" charset="0"/>
              </a:rPr>
              <a:t>) </a:t>
            </a:r>
            <a:r>
              <a:rPr lang="fa-IR" sz="2400" dirty="0">
                <a:latin typeface="Tahoma" panose="020B0604030504040204" pitchFamily="34" charset="0"/>
                <a:ea typeface="Tahoma" panose="020B0604030504040204" pitchFamily="34" charset="0"/>
                <a:cs typeface="Tahoma" panose="020B0604030504040204" pitchFamily="34" charset="0"/>
              </a:rPr>
              <a:t> را فشار دهید و سپس تصویر را با دستور</a:t>
            </a:r>
            <a:br>
              <a:rPr lang="fa-IR" sz="2400" dirty="0">
                <a:latin typeface="Tahoma" panose="020B0604030504040204" pitchFamily="34" charset="0"/>
                <a:ea typeface="Tahoma" panose="020B0604030504040204" pitchFamily="34" charset="0"/>
                <a:cs typeface="Tahoma" panose="020B0604030504040204" pitchFamily="34" charset="0"/>
              </a:rPr>
            </a:br>
            <a:r>
              <a:rPr lang="fa-IR" sz="2400" dirty="0">
                <a:latin typeface="Tahoma" panose="020B0604030504040204" pitchFamily="34" charset="0"/>
                <a:ea typeface="Tahoma" panose="020B0604030504040204" pitchFamily="34" charset="0"/>
                <a:cs typeface="Tahoma" panose="020B0604030504040204" pitchFamily="34" charset="0"/>
              </a:rPr>
              <a:t> </a:t>
            </a:r>
            <a:r>
              <a:rPr lang="en" sz="2400" dirty="0">
                <a:latin typeface="Tahoma" pitchFamily="34" charset="0"/>
                <a:ea typeface="Tahoma" pitchFamily="34" charset="0"/>
                <a:cs typeface="Tahoma" pitchFamily="34" charset="0"/>
              </a:rPr>
              <a:t>(Ctrl + V) </a:t>
            </a:r>
            <a:r>
              <a:rPr lang="fa-IR" sz="2400" dirty="0">
                <a:latin typeface="Tahoma" pitchFamily="34" charset="0"/>
                <a:ea typeface="Tahoma" pitchFamily="34" charset="0"/>
                <a:cs typeface="Tahoma" pitchFamily="34" charset="0"/>
              </a:rPr>
              <a:t> در برنامه </a:t>
            </a:r>
            <a:r>
              <a:rPr lang="en-US" sz="2400" dirty="0">
                <a:latin typeface="Tahoma" pitchFamily="34" charset="0"/>
                <a:ea typeface="Tahoma" pitchFamily="34" charset="0"/>
                <a:cs typeface="Tahoma" pitchFamily="34" charset="0"/>
              </a:rPr>
              <a:t>Paint</a:t>
            </a:r>
            <a:r>
              <a:rPr lang="fa-IR" sz="2400" dirty="0">
                <a:latin typeface="Tahoma" pitchFamily="34" charset="0"/>
                <a:ea typeface="Tahoma" pitchFamily="34" charset="0"/>
                <a:cs typeface="Tahoma" pitchFamily="34" charset="0"/>
              </a:rPr>
              <a:t> یا یک برنامه دیگه بچسبانید. </a:t>
            </a:r>
            <a:endParaRPr lang="en" dirty="0">
              <a:latin typeface="Tahoma" panose="020B0604030504040204" pitchFamily="34" charset="0"/>
              <a:ea typeface="Tahoma" panose="020B0604030504040204" pitchFamily="34" charset="0"/>
              <a:cs typeface="Tahoma" panose="020B0604030504040204" pitchFamily="34" charset="0"/>
            </a:endParaRP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746" y="3356992"/>
            <a:ext cx="3066078" cy="201377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151" y="3356992"/>
            <a:ext cx="2075650" cy="2024399"/>
          </a:xfrm>
          <a:prstGeom prst="rect">
            <a:avLst/>
          </a:prstGeom>
        </p:spPr>
      </p:pic>
      <p:sp>
        <p:nvSpPr>
          <p:cNvPr id="14" name="Höger 13"/>
          <p:cNvSpPr/>
          <p:nvPr/>
        </p:nvSpPr>
        <p:spPr>
          <a:xfrm>
            <a:off x="6732240" y="3690487"/>
            <a:ext cx="1080120" cy="30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5" name="Vänster 14"/>
          <p:cNvSpPr/>
          <p:nvPr/>
        </p:nvSpPr>
        <p:spPr>
          <a:xfrm>
            <a:off x="1259632" y="4133164"/>
            <a:ext cx="1224136" cy="238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0" y="0"/>
            <a:ext cx="9144000" cy="665312"/>
          </a:xfrm>
        </p:spPr>
        <p:txBody>
          <a:bodyPr anchor="ctr" anchorCtr="1">
            <a:normAutofit fontScale="90000"/>
          </a:bodyPr>
          <a:lstStyle/>
          <a:p>
            <a:pPr algn="l" rtl="0" eaLnBrk="1" hangingPunct="1">
              <a:defRPr/>
            </a:pPr>
            <a:r>
              <a:rPr lang="en" sz="32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fa-IR" dirty="0">
                <a:solidFill>
                  <a:schemeClr val="accent1"/>
                </a:solidFill>
                <a:latin typeface="Tahoma" pitchFamily="34" charset="0"/>
                <a:ea typeface="Tahoma" pitchFamily="34" charset="0"/>
                <a:cs typeface="Tahoma" pitchFamily="34" charset="0"/>
              </a:rPr>
              <a:t>دسکتاپ</a:t>
            </a:r>
            <a:endParaRPr lang="en" sz="3200" b="0" i="0" u="none" dirty="0">
              <a:latin typeface="Tahoma" pitchFamily="34" charset="0"/>
              <a:ea typeface="Tahoma" pitchFamily="34" charset="0"/>
              <a:cs typeface="Tahoma" pitchFamily="34" charset="0"/>
            </a:endParaRPr>
          </a:p>
        </p:txBody>
      </p:sp>
      <p:pic>
        <p:nvPicPr>
          <p:cNvPr id="2970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482849"/>
            <a:ext cx="9144000" cy="4375305"/>
          </a:xfrm>
          <a:prstGeom prst="rect">
            <a:avLst/>
          </a:prstGeom>
          <a:noFill/>
          <a:ln w="9525">
            <a:noFill/>
            <a:miter lim="800000"/>
            <a:headEnd/>
            <a:tailEnd/>
          </a:ln>
        </p:spPr>
      </p:pic>
      <p:sp>
        <p:nvSpPr>
          <p:cNvPr id="29705" name="AutoShape 9"/>
          <p:cNvSpPr>
            <a:spLocks noChangeArrowheads="1"/>
          </p:cNvSpPr>
          <p:nvPr/>
        </p:nvSpPr>
        <p:spPr bwMode="auto">
          <a:xfrm>
            <a:off x="7015163" y="2636912"/>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rtl="0"/>
            <a:r>
              <a:rPr lang="fa-IR" sz="1900" dirty="0">
                <a:solidFill>
                  <a:srgbClr val="FF0000"/>
                </a:solidFill>
                <a:latin typeface="Tahoma" pitchFamily="34" charset="0"/>
                <a:ea typeface="Tahoma" pitchFamily="34" charset="0"/>
                <a:cs typeface="Tahoma" pitchFamily="34" charset="0"/>
              </a:rPr>
              <a:t>دسکتاپ</a:t>
            </a:r>
            <a:endParaRPr lang="en" sz="1800" dirty="0">
              <a:solidFill>
                <a:srgbClr val="FF0000"/>
              </a:solidFill>
              <a:latin typeface="Tahoma" pitchFamily="34" charset="0"/>
              <a:ea typeface="Tahoma" pitchFamily="34" charset="0"/>
              <a:cs typeface="Tahoma" pitchFamily="34" charset="0"/>
            </a:endParaRPr>
          </a:p>
        </p:txBody>
      </p:sp>
      <p:sp>
        <p:nvSpPr>
          <p:cNvPr id="29709" name="AutoShape 13"/>
          <p:cNvSpPr>
            <a:spLocks noChangeArrowheads="1"/>
          </p:cNvSpPr>
          <p:nvPr/>
        </p:nvSpPr>
        <p:spPr bwMode="auto">
          <a:xfrm>
            <a:off x="7524328" y="4436528"/>
            <a:ext cx="1512615" cy="792088"/>
          </a:xfrm>
          <a:prstGeom prst="wedgeEllipseCallout">
            <a:avLst>
              <a:gd name="adj1" fmla="val 31069"/>
              <a:gd name="adj2" fmla="val 219517"/>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0"/>
            <a:r>
              <a:rPr lang="fa-IR" sz="1800" b="1" i="0" u="none" dirty="0">
                <a:solidFill>
                  <a:srgbClr val="FF0000"/>
                </a:solidFill>
                <a:latin typeface="Tahoma" pitchFamily="34" charset="0"/>
                <a:ea typeface="Tahoma" pitchFamily="34" charset="0"/>
                <a:cs typeface="Tahoma" pitchFamily="34" charset="0"/>
              </a:rPr>
              <a:t>تاریخ و ساعت</a:t>
            </a:r>
            <a:endParaRPr lang="en" sz="1800" b="1" dirty="0">
              <a:solidFill>
                <a:srgbClr val="FF0000"/>
              </a:solidFill>
              <a:latin typeface="Tahoma" pitchFamily="34" charset="0"/>
              <a:ea typeface="Tahoma" pitchFamily="34" charset="0"/>
              <a:cs typeface="Tahoma" pitchFamily="34" charset="0"/>
            </a:endParaRPr>
          </a:p>
        </p:txBody>
      </p:sp>
      <p:sp>
        <p:nvSpPr>
          <p:cNvPr id="29710" name="AutoShape 14"/>
          <p:cNvSpPr>
            <a:spLocks noChangeArrowheads="1"/>
          </p:cNvSpPr>
          <p:nvPr/>
        </p:nvSpPr>
        <p:spPr bwMode="auto">
          <a:xfrm>
            <a:off x="6128072" y="5299075"/>
            <a:ext cx="1951509" cy="648072"/>
          </a:xfrm>
          <a:prstGeom prst="wedgeEllipseCallout">
            <a:avLst>
              <a:gd name="adj1" fmla="val 64367"/>
              <a:gd name="adj2" fmla="val 156768"/>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pPr algn="l" rtl="0"/>
            <a:r>
              <a:rPr lang="fa-IR" sz="1800" b="1" i="0" u="none" dirty="0">
                <a:solidFill>
                  <a:srgbClr val="FF0000"/>
                </a:solidFill>
                <a:latin typeface="Tahoma" pitchFamily="34" charset="0"/>
                <a:ea typeface="Tahoma" pitchFamily="34" charset="0"/>
                <a:cs typeface="Tahoma" pitchFamily="34" charset="0"/>
              </a:rPr>
              <a:t>اسپیکر</a:t>
            </a:r>
            <a:endParaRPr lang="en" sz="1800" b="1" i="0" u="none" dirty="0">
              <a:solidFill>
                <a:srgbClr val="FF0000"/>
              </a:solidFill>
              <a:latin typeface="Tahoma" pitchFamily="34" charset="0"/>
              <a:ea typeface="Tahoma" pitchFamily="34" charset="0"/>
              <a:cs typeface="Tahoma" pitchFamily="34" charset="0"/>
            </a:endParaRPr>
          </a:p>
        </p:txBody>
      </p:sp>
      <p:sp>
        <p:nvSpPr>
          <p:cNvPr id="29712" name="AutoShape 16"/>
          <p:cNvSpPr>
            <a:spLocks noChangeArrowheads="1"/>
          </p:cNvSpPr>
          <p:nvPr/>
        </p:nvSpPr>
        <p:spPr bwMode="auto">
          <a:xfrm>
            <a:off x="6128072" y="5990530"/>
            <a:ext cx="1951508" cy="576063"/>
          </a:xfrm>
          <a:prstGeom prst="wedgeEllipseCallout">
            <a:avLst>
              <a:gd name="adj1" fmla="val 47627"/>
              <a:gd name="adj2" fmla="val 69202"/>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0"/>
            <a:r>
              <a:rPr lang="fa-IR" sz="1800" b="1" i="0" u="none" dirty="0">
                <a:solidFill>
                  <a:srgbClr val="FF0000"/>
                </a:solidFill>
                <a:latin typeface="Tahoma" pitchFamily="34" charset="0"/>
                <a:ea typeface="Tahoma" pitchFamily="34" charset="0"/>
                <a:cs typeface="Tahoma" pitchFamily="34" charset="0"/>
              </a:rPr>
              <a:t>زبان</a:t>
            </a:r>
            <a:endParaRPr lang="en" sz="1800" b="1" i="0" u="none" dirty="0">
              <a:solidFill>
                <a:srgbClr val="FF0000"/>
              </a:solidFill>
              <a:latin typeface="Tahoma" pitchFamily="34" charset="0"/>
              <a:ea typeface="Tahoma" pitchFamily="34" charset="0"/>
              <a:cs typeface="Tahoma" pitchFamily="34" charset="0"/>
            </a:endParaRPr>
          </a:p>
        </p:txBody>
      </p:sp>
      <p:sp>
        <p:nvSpPr>
          <p:cNvPr id="29722" name="AutoShape 26"/>
          <p:cNvSpPr>
            <a:spLocks noChangeArrowheads="1"/>
          </p:cNvSpPr>
          <p:nvPr/>
        </p:nvSpPr>
        <p:spPr bwMode="auto">
          <a:xfrm>
            <a:off x="56829" y="5947147"/>
            <a:ext cx="1060463" cy="539036"/>
          </a:xfrm>
          <a:prstGeom prst="cloudCallout">
            <a:avLst>
              <a:gd name="adj1" fmla="val -30558"/>
              <a:gd name="adj2" fmla="val 79104"/>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rtl="1"/>
            <a:r>
              <a:rPr lang="fa-IR" sz="1100" b="1" i="0" u="none" dirty="0">
                <a:solidFill>
                  <a:srgbClr val="CC3300"/>
                </a:solidFill>
                <a:latin typeface="Tahoma" pitchFamily="34" charset="0"/>
                <a:ea typeface="Tahoma" pitchFamily="34" charset="0"/>
                <a:cs typeface="Tahoma" pitchFamily="34" charset="0"/>
              </a:rPr>
              <a:t>استارت </a:t>
            </a:r>
            <a:r>
              <a:rPr lang="en" sz="1100" b="1" i="0" u="none" dirty="0">
                <a:solidFill>
                  <a:srgbClr val="CC3300"/>
                </a:solidFill>
                <a:latin typeface="Tahoma" pitchFamily="34" charset="0"/>
                <a:ea typeface="Tahoma" pitchFamily="34" charset="0"/>
                <a:cs typeface="Tahoma" pitchFamily="34" charset="0"/>
              </a:rPr>
              <a:t>Start</a:t>
            </a:r>
          </a:p>
        </p:txBody>
      </p:sp>
      <p:sp>
        <p:nvSpPr>
          <p:cNvPr id="16431" name="AutoShape 47"/>
          <p:cNvSpPr>
            <a:spLocks noChangeArrowheads="1"/>
          </p:cNvSpPr>
          <p:nvPr/>
        </p:nvSpPr>
        <p:spPr bwMode="auto">
          <a:xfrm>
            <a:off x="3995936" y="5877272"/>
            <a:ext cx="2081956" cy="504056"/>
          </a:xfrm>
          <a:prstGeom prst="wedgeRectCallout">
            <a:avLst>
              <a:gd name="adj1" fmla="val 44108"/>
              <a:gd name="adj2" fmla="val 131239"/>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a:effectLst/>
        </p:spPr>
        <p:txBody>
          <a:bodyPr/>
          <a:lstStyle/>
          <a:p>
            <a:pPr algn="ctr" rtl="1">
              <a:spcAft>
                <a:spcPts val="1000"/>
              </a:spcAft>
              <a:defRPr/>
            </a:pPr>
            <a:r>
              <a:rPr lang="fa-IR" sz="1800" b="1" dirty="0">
                <a:solidFill>
                  <a:srgbClr val="FF0000"/>
                </a:solidFill>
                <a:latin typeface="Tahoma" pitchFamily="34" charset="0"/>
                <a:ea typeface="Tahoma" pitchFamily="34" charset="0"/>
                <a:cs typeface="Tahoma" pitchFamily="34" charset="0"/>
              </a:rPr>
              <a:t>نوار وظیفه </a:t>
            </a:r>
            <a:r>
              <a:rPr lang="en" sz="1400" b="1" i="0" u="none" dirty="0">
                <a:solidFill>
                  <a:srgbClr val="FF0000"/>
                </a:solidFill>
                <a:latin typeface="Tahoma" pitchFamily="34" charset="0"/>
                <a:ea typeface="Tahoma" pitchFamily="34" charset="0"/>
                <a:cs typeface="Tahoma" pitchFamily="34" charset="0"/>
              </a:rPr>
              <a:t>Aktivitetsfältet</a:t>
            </a:r>
            <a:endParaRPr lang="en" sz="1400" dirty="0">
              <a:solidFill>
                <a:srgbClr val="FF0000"/>
              </a:solidFill>
              <a:latin typeface="Tahoma" pitchFamily="34" charset="0"/>
              <a:ea typeface="Tahoma" pitchFamily="34" charset="0"/>
              <a:cs typeface="Tahoma" pitchFamily="34" charset="0"/>
            </a:endParaRPr>
          </a:p>
          <a:p>
            <a:pPr algn="l" rtl="0">
              <a:defRPr/>
            </a:pPr>
            <a:endParaRPr lang="en" dirty="0">
              <a:latin typeface="Tahoma" pitchFamily="34" charset="0"/>
              <a:ea typeface="Tahoma" pitchFamily="34" charset="0"/>
              <a:cs typeface="Tahoma" pitchFamily="34" charset="0"/>
            </a:endParaRPr>
          </a:p>
        </p:txBody>
      </p:sp>
      <p:sp>
        <p:nvSpPr>
          <p:cNvPr id="26667" name="AutoShape 48"/>
          <p:cNvSpPr>
            <a:spLocks noChangeArrowheads="1"/>
          </p:cNvSpPr>
          <p:nvPr/>
        </p:nvSpPr>
        <p:spPr bwMode="auto">
          <a:xfrm>
            <a:off x="1646668" y="3211512"/>
            <a:ext cx="1629187" cy="784083"/>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lgn="l" rtl="0">
              <a:spcAft>
                <a:spcPts val="1000"/>
              </a:spcAft>
            </a:pPr>
            <a:r>
              <a:rPr lang="fa-IR" sz="1400" b="1" i="0" u="none" dirty="0">
                <a:solidFill>
                  <a:srgbClr val="FF0000"/>
                </a:solidFill>
                <a:latin typeface="Tahoma" pitchFamily="34" charset="0"/>
                <a:ea typeface="Tahoma" pitchFamily="34" charset="0"/>
                <a:cs typeface="Tahoma" pitchFamily="34" charset="0"/>
              </a:rPr>
              <a:t>آیکون ها</a:t>
            </a:r>
            <a:endParaRPr lang="en" sz="1400" b="1" i="0" u="none" dirty="0">
              <a:solidFill>
                <a:srgbClr val="FF0000"/>
              </a:solidFill>
              <a:latin typeface="Tahoma" pitchFamily="34" charset="0"/>
              <a:ea typeface="Tahoma" pitchFamily="34" charset="0"/>
              <a:cs typeface="Tahoma" pitchFamily="34" charset="0"/>
            </a:endParaRPr>
          </a:p>
        </p:txBody>
      </p:sp>
      <p:grpSp>
        <p:nvGrpSpPr>
          <p:cNvPr id="9" name="Group 57"/>
          <p:cNvGrpSpPr>
            <a:grpSpLocks/>
          </p:cNvGrpSpPr>
          <p:nvPr/>
        </p:nvGrpSpPr>
        <p:grpSpPr bwMode="auto">
          <a:xfrm>
            <a:off x="827086" y="4318004"/>
            <a:ext cx="2111379" cy="338138"/>
            <a:chOff x="521" y="2680"/>
            <a:chExt cx="1330" cy="213"/>
          </a:xfrm>
        </p:grpSpPr>
        <p:cxnSp>
          <p:nvCxnSpPr>
            <p:cNvPr id="26665" name="AutoShape 58"/>
            <p:cNvCxnSpPr>
              <a:cxnSpLocks noChangeShapeType="1"/>
            </p:cNvCxnSpPr>
            <p:nvPr/>
          </p:nvCxnSpPr>
          <p:spPr bwMode="auto">
            <a:xfrm flipH="1">
              <a:off x="521" y="2827"/>
              <a:ext cx="277" cy="1"/>
            </a:xfrm>
            <a:prstGeom prst="straightConnector1">
              <a:avLst/>
            </a:prstGeom>
            <a:noFill/>
            <a:ln w="25400">
              <a:solidFill>
                <a:srgbClr val="FF0000"/>
              </a:solidFill>
              <a:round/>
              <a:headEnd/>
              <a:tailEnd type="stealth" w="med" len="med"/>
            </a:ln>
          </p:spPr>
        </p:cxnSp>
        <p:sp>
          <p:nvSpPr>
            <p:cNvPr id="26666" name="Rectangle 59"/>
            <p:cNvSpPr>
              <a:spLocks noChangeArrowheads="1"/>
            </p:cNvSpPr>
            <p:nvPr/>
          </p:nvSpPr>
          <p:spPr bwMode="auto">
            <a:xfrm>
              <a:off x="829" y="2680"/>
              <a:ext cx="1022" cy="213"/>
            </a:xfrm>
            <a:prstGeom prst="rect">
              <a:avLst/>
            </a:prstGeom>
            <a:noFill/>
            <a:ln w="9525">
              <a:noFill/>
              <a:miter lim="800000"/>
              <a:headEnd/>
              <a:tailEnd/>
            </a:ln>
          </p:spPr>
          <p:txBody>
            <a:bodyPr wrap="none" anchor="ctr">
              <a:spAutoFit/>
            </a:bodyPr>
            <a:lstStyle/>
            <a:p>
              <a:pPr algn="ctr" rtl="0"/>
              <a:r>
                <a:rPr lang="fa-IR" sz="1600" b="0" i="0" u="none" dirty="0">
                  <a:solidFill>
                    <a:srgbClr val="FF0000"/>
                  </a:solidFill>
                  <a:latin typeface="Tahoma" pitchFamily="34" charset="0"/>
                  <a:ea typeface="Tahoma" pitchFamily="34" charset="0"/>
                  <a:cs typeface="Tahoma" pitchFamily="34" charset="0"/>
                </a:rPr>
                <a:t>برنامه گوگل کروم</a:t>
              </a:r>
              <a:endParaRPr lang="en" sz="1600" dirty="0">
                <a:solidFill>
                  <a:srgbClr val="FF0000"/>
                </a:solidFill>
                <a:latin typeface="Tahoma" pitchFamily="34" charset="0"/>
                <a:ea typeface="Tahoma" pitchFamily="34" charset="0"/>
                <a:cs typeface="Tahoma" pitchFamily="34" charset="0"/>
              </a:endParaRPr>
            </a:p>
          </p:txBody>
        </p:sp>
      </p:grpSp>
      <p:sp>
        <p:nvSpPr>
          <p:cNvPr id="26662" name="Rectangle 35"/>
          <p:cNvSpPr>
            <a:spLocks noChangeArrowheads="1"/>
          </p:cNvSpPr>
          <p:nvPr/>
        </p:nvSpPr>
        <p:spPr bwMode="auto">
          <a:xfrm>
            <a:off x="1979612" y="3211513"/>
            <a:ext cx="184150" cy="369887"/>
          </a:xfrm>
          <a:prstGeom prst="rect">
            <a:avLst/>
          </a:prstGeom>
          <a:noFill/>
          <a:ln w="9525">
            <a:noFill/>
            <a:miter lim="800000"/>
            <a:headEnd/>
            <a:tailEnd/>
          </a:ln>
        </p:spPr>
        <p:txBody>
          <a:bodyPr wrap="none" anchor="ctr">
            <a:spAutoFit/>
          </a:bodyPr>
          <a:lstStyle/>
          <a:p>
            <a:endParaRPr lang="en" sz="1800" dirty="0">
              <a:solidFill>
                <a:srgbClr val="FF0000"/>
              </a:solidFill>
              <a:latin typeface="Tahoma" pitchFamily="34" charset="0"/>
              <a:ea typeface="Tahoma" pitchFamily="34" charset="0"/>
              <a:cs typeface="Tahoma" pitchFamily="34" charset="0"/>
            </a:endParaRPr>
          </a:p>
        </p:txBody>
      </p:sp>
      <p:grpSp>
        <p:nvGrpSpPr>
          <p:cNvPr id="4" name="Group 38"/>
          <p:cNvGrpSpPr>
            <a:grpSpLocks/>
          </p:cNvGrpSpPr>
          <p:nvPr/>
        </p:nvGrpSpPr>
        <p:grpSpPr bwMode="auto">
          <a:xfrm>
            <a:off x="628651" y="2508392"/>
            <a:ext cx="3238500" cy="338138"/>
            <a:chOff x="-1677" y="1913"/>
            <a:chExt cx="2040" cy="213"/>
          </a:xfrm>
        </p:grpSpPr>
        <p:cxnSp>
          <p:nvCxnSpPr>
            <p:cNvPr id="26657" name="AutoShape 21"/>
            <p:cNvCxnSpPr>
              <a:cxnSpLocks noChangeShapeType="1"/>
            </p:cNvCxnSpPr>
            <p:nvPr/>
          </p:nvCxnSpPr>
          <p:spPr bwMode="auto">
            <a:xfrm rot="10800000">
              <a:off x="-1677" y="1989"/>
              <a:ext cx="804" cy="114"/>
            </a:xfrm>
            <a:prstGeom prst="bentConnector3">
              <a:avLst>
                <a:gd name="adj1" fmla="val 85819"/>
              </a:avLst>
            </a:prstGeom>
            <a:noFill/>
            <a:ln w="25400">
              <a:solidFill>
                <a:srgbClr val="FF0000"/>
              </a:solidFill>
              <a:miter lim="800000"/>
              <a:headEnd/>
              <a:tailEnd type="stealth" w="med" len="med"/>
            </a:ln>
          </p:spPr>
        </p:cxnSp>
        <p:sp>
          <p:nvSpPr>
            <p:cNvPr id="26658" name="Rectangle 28"/>
            <p:cNvSpPr>
              <a:spLocks noChangeArrowheads="1"/>
            </p:cNvSpPr>
            <p:nvPr/>
          </p:nvSpPr>
          <p:spPr bwMode="auto">
            <a:xfrm>
              <a:off x="-1376" y="1913"/>
              <a:ext cx="1739" cy="213"/>
            </a:xfrm>
            <a:prstGeom prst="rect">
              <a:avLst/>
            </a:prstGeom>
            <a:noFill/>
            <a:ln w="9525">
              <a:noFill/>
              <a:miter lim="800000"/>
              <a:headEnd/>
              <a:tailEnd/>
            </a:ln>
          </p:spPr>
          <p:txBody>
            <a:bodyPr wrap="none" anchor="ctr">
              <a:spAutoFit/>
            </a:bodyPr>
            <a:lstStyle/>
            <a:p>
              <a:pPr algn="r" rtl="1"/>
              <a:r>
                <a:rPr lang="fa-IR" sz="1600" b="0" i="0" u="none" dirty="0">
                  <a:solidFill>
                    <a:srgbClr val="FF0000"/>
                  </a:solidFill>
                  <a:latin typeface="Tahoma" pitchFamily="34" charset="0"/>
                  <a:ea typeface="Tahoma" pitchFamily="34" charset="0"/>
                  <a:cs typeface="Tahoma" pitchFamily="34" charset="0"/>
                </a:rPr>
                <a:t>سطل زباله</a:t>
              </a:r>
              <a:r>
                <a:rPr lang="en" sz="1600" b="0" i="0" u="none" dirty="0">
                  <a:solidFill>
                    <a:srgbClr val="FF0000"/>
                  </a:solidFill>
                  <a:latin typeface="Tahoma" pitchFamily="34" charset="0"/>
                  <a:ea typeface="Tahoma" pitchFamily="34" charset="0"/>
                  <a:cs typeface="Tahoma" pitchFamily="34" charset="0"/>
                </a:rPr>
                <a:t>(The Recycle Bin) </a:t>
              </a:r>
            </a:p>
          </p:txBody>
        </p:sp>
      </p:grpSp>
      <p:grpSp>
        <p:nvGrpSpPr>
          <p:cNvPr id="46" name="Group 45"/>
          <p:cNvGrpSpPr>
            <a:grpSpLocks/>
          </p:cNvGrpSpPr>
          <p:nvPr/>
        </p:nvGrpSpPr>
        <p:grpSpPr bwMode="auto">
          <a:xfrm>
            <a:off x="1895475" y="5257116"/>
            <a:ext cx="2420452" cy="1308786"/>
            <a:chOff x="1862137" y="5479367"/>
            <a:chExt cx="2420453" cy="1308783"/>
          </a:xfrm>
        </p:grpSpPr>
        <p:sp>
          <p:nvSpPr>
            <p:cNvPr id="26645" name="AutoShape 49"/>
            <p:cNvSpPr>
              <a:spLocks noChangeArrowheads="1"/>
            </p:cNvSpPr>
            <p:nvPr/>
          </p:nvSpPr>
          <p:spPr bwMode="auto">
            <a:xfrm>
              <a:off x="1890227" y="5479367"/>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0"/>
              <a:r>
                <a:rPr lang="fa-IR" sz="1800" b="1" i="0" u="none" dirty="0">
                  <a:solidFill>
                    <a:srgbClr val="FF0000"/>
                  </a:solidFill>
                  <a:latin typeface="Tahoma" pitchFamily="34" charset="0"/>
                  <a:ea typeface="Tahoma" pitchFamily="34" charset="0"/>
                  <a:cs typeface="Tahoma" pitchFamily="34" charset="0"/>
                </a:rPr>
                <a:t>فایلهای باز شده</a:t>
              </a:r>
              <a:endParaRPr lang="en" sz="1800" b="1" i="0" u="none" dirty="0">
                <a:solidFill>
                  <a:srgbClr val="FF0000"/>
                </a:solidFill>
                <a:latin typeface="Tahoma" pitchFamily="34" charset="0"/>
                <a:ea typeface="Tahoma" pitchFamily="34" charset="0"/>
                <a:cs typeface="Tahoma" pitchFamily="34" charset="0"/>
              </a:endParaRPr>
            </a:p>
          </p:txBody>
        </p:sp>
        <p:grpSp>
          <p:nvGrpSpPr>
            <p:cNvPr id="26646" name="Group 72"/>
            <p:cNvGrpSpPr>
              <a:grpSpLocks/>
            </p:cNvGrpSpPr>
            <p:nvPr/>
          </p:nvGrpSpPr>
          <p:grpSpPr bwMode="auto">
            <a:xfrm>
              <a:off x="1862137" y="5845175"/>
              <a:ext cx="1196975" cy="942975"/>
              <a:chOff x="1173" y="3682"/>
              <a:chExt cx="754" cy="594"/>
            </a:xfrm>
          </p:grpSpPr>
          <p:cxnSp>
            <p:nvCxnSpPr>
              <p:cNvPr id="26648" name="AutoShape 51"/>
              <p:cNvCxnSpPr>
                <a:cxnSpLocks noChangeShapeType="1"/>
              </p:cNvCxnSpPr>
              <p:nvPr/>
            </p:nvCxnSpPr>
            <p:spPr bwMode="auto">
              <a:xfrm>
                <a:off x="1927" y="3682"/>
                <a:ext cx="0" cy="594"/>
              </a:xfrm>
              <a:prstGeom prst="straightConnector1">
                <a:avLst/>
              </a:prstGeom>
              <a:noFill/>
              <a:ln w="9525">
                <a:solidFill>
                  <a:srgbClr val="000000"/>
                </a:solidFill>
                <a:round/>
                <a:headEnd/>
                <a:tailEnd type="triangle" w="med" len="med"/>
              </a:ln>
            </p:spPr>
          </p:cxnSp>
          <p:cxnSp>
            <p:nvCxnSpPr>
              <p:cNvPr id="26649" name="AutoShape 52"/>
              <p:cNvCxnSpPr>
                <a:cxnSpLocks noChangeShapeType="1"/>
              </p:cNvCxnSpPr>
              <p:nvPr/>
            </p:nvCxnSpPr>
            <p:spPr bwMode="auto">
              <a:xfrm flipH="1">
                <a:off x="1680" y="3682"/>
                <a:ext cx="247" cy="594"/>
              </a:xfrm>
              <a:prstGeom prst="straightConnector1">
                <a:avLst/>
              </a:prstGeom>
              <a:noFill/>
              <a:ln w="9525">
                <a:solidFill>
                  <a:srgbClr val="000000"/>
                </a:solidFill>
                <a:round/>
                <a:headEnd/>
                <a:tailEnd type="triangle" w="med" len="med"/>
              </a:ln>
            </p:spPr>
          </p:cxnSp>
          <p:cxnSp>
            <p:nvCxnSpPr>
              <p:cNvPr id="26650" name="AutoShape 53"/>
              <p:cNvCxnSpPr>
                <a:cxnSpLocks noChangeShapeType="1"/>
              </p:cNvCxnSpPr>
              <p:nvPr/>
            </p:nvCxnSpPr>
            <p:spPr bwMode="auto">
              <a:xfrm flipH="1">
                <a:off x="1173" y="3682"/>
                <a:ext cx="753" cy="594"/>
              </a:xfrm>
              <a:prstGeom prst="straightConnector1">
                <a:avLst/>
              </a:prstGeom>
              <a:noFill/>
              <a:ln w="9525">
                <a:solidFill>
                  <a:srgbClr val="000000"/>
                </a:solidFill>
                <a:round/>
                <a:headEnd/>
                <a:tailEnd type="triangle" w="med" len="med"/>
              </a:ln>
            </p:spPr>
          </p:cxnSp>
        </p:grpSp>
      </p:grpSp>
      <p:sp>
        <p:nvSpPr>
          <p:cNvPr id="29702" name="Rectangle 6"/>
          <p:cNvSpPr>
            <a:spLocks noGrp="1" noChangeArrowheads="1"/>
          </p:cNvSpPr>
          <p:nvPr>
            <p:ph type="body" sz="half" idx="4294967295"/>
          </p:nvPr>
        </p:nvSpPr>
        <p:spPr>
          <a:xfrm>
            <a:off x="0" y="620688"/>
            <a:ext cx="9144000" cy="1872208"/>
          </a:xfrm>
          <a:ln>
            <a:noFill/>
          </a:ln>
        </p:spPr>
        <p:style>
          <a:lnRef idx="2">
            <a:schemeClr val="dk1"/>
          </a:lnRef>
          <a:fillRef idx="1">
            <a:schemeClr val="lt1"/>
          </a:fillRef>
          <a:effectRef idx="0">
            <a:schemeClr val="dk1"/>
          </a:effectRef>
          <a:fontRef idx="minor">
            <a:schemeClr val="dk1"/>
          </a:fontRef>
        </p:style>
        <p:txBody>
          <a:bodyPr>
            <a:noAutofit/>
          </a:bodyPr>
          <a:lstStyle/>
          <a:p>
            <a:pPr algn="r" rtl="1" eaLnBrk="1" hangingPunct="1">
              <a:defRPr/>
            </a:pPr>
            <a:r>
              <a:rPr lang="fa-IR" sz="1700" b="0" i="0" u="none" dirty="0">
                <a:solidFill>
                  <a:srgbClr val="404040"/>
                </a:solidFill>
                <a:latin typeface="Tahoma" pitchFamily="34" charset="0"/>
                <a:ea typeface="Tahoma" pitchFamily="34" charset="0"/>
                <a:cs typeface="Tahoma" pitchFamily="34" charset="0"/>
              </a:rPr>
              <a:t>وقتی کامپیوتر خود را روشن می کنید، دسکتاپ ویندوز در نمایشگر شما باز می شود. دسکتاپ آیکون ها و میانبرهایی دارد. در انتهای صفحه شما نوار وظیفه را می بینید. شما می توانید هر برنامه را یا مستقیماً از دسکتاپ یا با استفاده از منوی استارت </a:t>
            </a:r>
            <a:r>
              <a:rPr lang="fa-IR" sz="1700" dirty="0">
                <a:solidFill>
                  <a:srgbClr val="404040"/>
                </a:solidFill>
                <a:latin typeface="Tahoma" pitchFamily="34" charset="0"/>
                <a:ea typeface="Tahoma" pitchFamily="34" charset="0"/>
                <a:cs typeface="Tahoma" pitchFamily="34" charset="0"/>
              </a:rPr>
              <a:t>و </a:t>
            </a:r>
            <a:r>
              <a:rPr lang="fa-IR" sz="1700" b="0" i="0" u="none" dirty="0">
                <a:solidFill>
                  <a:srgbClr val="404040"/>
                </a:solidFill>
                <a:latin typeface="Tahoma" pitchFamily="34" charset="0"/>
                <a:ea typeface="Tahoma" pitchFamily="34" charset="0"/>
                <a:cs typeface="Tahoma" pitchFamily="34" charset="0"/>
              </a:rPr>
              <a:t>از طریق دکمه استارت اجرا کنید.</a:t>
            </a:r>
          </a:p>
          <a:p>
            <a:pPr algn="r" rtl="1" eaLnBrk="1" hangingPunct="1">
              <a:defRPr/>
            </a:pPr>
            <a:r>
              <a:rPr lang="fa-IR" sz="17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وقتی برای اولین بار از کامپیوتر استفاده می کنید، فقط یک آیکون در دسکتاپ هست: آیکون سطل زباله (</a:t>
            </a:r>
            <a:r>
              <a:rPr lang="en-US" sz="17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Recycle Bin</a:t>
            </a:r>
            <a:r>
              <a:rPr lang="fa-IR" sz="17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ما توضیح خواهیم داد که چطور می توانید سایر آیکون ها را به صفحه دسکتاپ اضافه کنید. </a:t>
            </a:r>
            <a:endParaRPr lang="en" sz="17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p:txBody>
      </p:sp>
      <p:cxnSp>
        <p:nvCxnSpPr>
          <p:cNvPr id="17" name="Rak pil 16"/>
          <p:cNvCxnSpPr/>
          <p:nvPr/>
        </p:nvCxnSpPr>
        <p:spPr>
          <a:xfrm flipH="1" flipV="1">
            <a:off x="628650" y="3211513"/>
            <a:ext cx="1018020" cy="3698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Rak pil 20"/>
          <p:cNvCxnSpPr/>
          <p:nvPr/>
        </p:nvCxnSpPr>
        <p:spPr>
          <a:xfrm flipH="1">
            <a:off x="628650" y="3581401"/>
            <a:ext cx="1018020" cy="1671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6667"/>
                                        </p:tgtEl>
                                        <p:attrNameLst>
                                          <p:attrName>style.visibility</p:attrName>
                                        </p:attrNameLst>
                                      </p:cBhvr>
                                      <p:to>
                                        <p:strVal val="visible"/>
                                      </p:to>
                                    </p:set>
                                    <p:animEffect transition="in" filter="fade">
                                      <p:cBhvr>
                                        <p:cTn id="71" dur="1000"/>
                                        <p:tgtEl>
                                          <p:spTgt spid="26667"/>
                                        </p:tgtEl>
                                      </p:cBhvr>
                                    </p:animEffect>
                                    <p:anim calcmode="lin" valueType="num">
                                      <p:cBhvr>
                                        <p:cTn id="72" dur="1000" fill="hold"/>
                                        <p:tgtEl>
                                          <p:spTgt spid="26667"/>
                                        </p:tgtEl>
                                        <p:attrNameLst>
                                          <p:attrName>ppt_x</p:attrName>
                                        </p:attrNameLst>
                                      </p:cBhvr>
                                      <p:tavLst>
                                        <p:tav tm="0">
                                          <p:val>
                                            <p:strVal val="#ppt_x"/>
                                          </p:val>
                                        </p:tav>
                                        <p:tav tm="100000">
                                          <p:val>
                                            <p:strVal val="#ppt_x"/>
                                          </p:val>
                                        </p:tav>
                                      </p:tavLst>
                                    </p:anim>
                                    <p:anim calcmode="lin" valueType="num">
                                      <p:cBhvr>
                                        <p:cTn id="73" dur="1000" fill="hold"/>
                                        <p:tgtEl>
                                          <p:spTgt spid="2666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9" grpId="0" animBg="1"/>
      <p:bldP spid="29710" grpId="0" animBg="1"/>
      <p:bldP spid="29712" grpId="0" animBg="1"/>
      <p:bldP spid="29722" grpId="0" animBg="1"/>
      <p:bldP spid="16431" grpId="0" animBg="1"/>
      <p:bldP spid="26667" grpId="0" animBg="1"/>
      <p:bldP spid="2970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60648"/>
            <a:ext cx="9144000" cy="1152128"/>
          </a:xfrm>
        </p:spPr>
        <p:txBody>
          <a:bodyPr anchor="ctr" anchorCtr="1">
            <a:normAutofit fontScale="90000"/>
          </a:bodyPr>
          <a:lstStyle/>
          <a:p>
            <a:pPr algn="r" rtl="1" eaLnBrk="1" hangingPunct="1">
              <a:defRPr/>
            </a:pPr>
            <a:r>
              <a:rPr lang="fa-IR" sz="4900" b="0" i="0" u="none" dirty="0">
                <a:solidFill>
                  <a:schemeClr val="accent1"/>
                </a:solidFill>
                <a:latin typeface="Tahoma" pitchFamily="34" charset="0"/>
                <a:ea typeface="Tahoma" pitchFamily="34" charset="0"/>
                <a:cs typeface="Tahoma" pitchFamily="34" charset="0"/>
              </a:rPr>
              <a:t>آیکون های روی دسکتاپ</a:t>
            </a:r>
            <a:r>
              <a:rPr lang="en" sz="4900" b="0" i="0" u="none" dirty="0">
                <a:solidFill>
                  <a:schemeClr val="accent1"/>
                </a:solidFill>
                <a:latin typeface="Tahoma" pitchFamily="34" charset="0"/>
                <a:ea typeface="Tahoma" pitchFamily="34" charset="0"/>
                <a:cs typeface="Tahoma" pitchFamily="34" charset="0"/>
              </a:rPr>
              <a:t> </a:t>
            </a:r>
            <a:br>
              <a:rPr lang="en" sz="4900" dirty="0">
                <a:solidFill>
                  <a:schemeClr val="accent1"/>
                </a:solidFill>
                <a:latin typeface="Tahoma" pitchFamily="34" charset="0"/>
                <a:ea typeface="Tahoma" pitchFamily="34" charset="0"/>
                <a:cs typeface="Tahoma" pitchFamily="34" charset="0"/>
              </a:rPr>
            </a:br>
            <a:br>
              <a:rPr lang="en" sz="2400" dirty="0">
                <a:solidFill>
                  <a:schemeClr val="accent1"/>
                </a:solidFill>
                <a:latin typeface="Tahoma" pitchFamily="34" charset="0"/>
                <a:ea typeface="Tahoma" pitchFamily="34" charset="0"/>
                <a:cs typeface="Tahoma" pitchFamily="34" charset="0"/>
              </a:rPr>
            </a:br>
            <a:endParaRPr lang="en" sz="2700" dirty="0">
              <a:latin typeface="Tahoma" pitchFamily="34" charset="0"/>
              <a:ea typeface="Tahoma" pitchFamily="34" charset="0"/>
              <a:cs typeface="Tahoma" pitchFamily="34" charset="0"/>
            </a:endParaRPr>
          </a:p>
        </p:txBody>
      </p:sp>
      <p:sp>
        <p:nvSpPr>
          <p:cNvPr id="74757" name="Rectangle 5"/>
          <p:cNvSpPr>
            <a:spLocks noGrp="1" noChangeArrowheads="1"/>
          </p:cNvSpPr>
          <p:nvPr>
            <p:ph type="body" sz="half" idx="4294967295"/>
          </p:nvPr>
        </p:nvSpPr>
        <p:spPr>
          <a:xfrm>
            <a:off x="827584" y="4509120"/>
            <a:ext cx="7523162" cy="1871662"/>
          </a:xfrm>
        </p:spPr>
        <p:txBody>
          <a:bodyPr>
            <a:normAutofit/>
          </a:bodyPr>
          <a:lstStyle/>
          <a:p>
            <a:pPr algn="r" rtl="1">
              <a:defRPr/>
            </a:pPr>
            <a:r>
              <a:rPr lang="en-US" sz="2400" b="1" i="0" u="none" dirty="0">
                <a:latin typeface="Tahoma" pitchFamily="34" charset="0"/>
                <a:ea typeface="Tahoma" pitchFamily="34" charset="0"/>
                <a:cs typeface="Tahoma" pitchFamily="34" charset="0"/>
              </a:rPr>
              <a:t>Visa</a:t>
            </a:r>
            <a:r>
              <a:rPr lang="fa-IR" sz="2400" b="1" i="0" u="none" dirty="0">
                <a:latin typeface="Tahoma" pitchFamily="34" charset="0"/>
                <a:ea typeface="Tahoma" pitchFamily="34" charset="0"/>
                <a:cs typeface="Tahoma" pitchFamily="34" charset="0"/>
              </a:rPr>
              <a:t>: </a:t>
            </a:r>
            <a:r>
              <a:rPr lang="fa-IR" sz="2400" i="0" u="none" dirty="0">
                <a:latin typeface="Tahoma" pitchFamily="34" charset="0"/>
                <a:ea typeface="Tahoma" pitchFamily="34" charset="0"/>
                <a:cs typeface="Tahoma" pitchFamily="34" charset="0"/>
              </a:rPr>
              <a:t>در این قسمت شما می توانید سایز آیکون های دسکتاپ را تغییر دهید. </a:t>
            </a:r>
          </a:p>
          <a:p>
            <a:pPr algn="r" rtl="1">
              <a:defRPr/>
            </a:pPr>
            <a:r>
              <a:rPr lang="en-US" sz="2400" b="1" dirty="0" err="1">
                <a:latin typeface="Tahoma" pitchFamily="34" charset="0"/>
                <a:ea typeface="Tahoma" pitchFamily="34" charset="0"/>
                <a:cs typeface="Tahoma" pitchFamily="34" charset="0"/>
              </a:rPr>
              <a:t>Ordna</a:t>
            </a:r>
            <a:r>
              <a:rPr lang="fa-IR" sz="2400" b="1" dirty="0">
                <a:latin typeface="Tahoma" pitchFamily="34" charset="0"/>
                <a:ea typeface="Tahoma" pitchFamily="34" charset="0"/>
                <a:cs typeface="Tahoma" pitchFamily="34" charset="0"/>
              </a:rPr>
              <a:t>: </a:t>
            </a:r>
            <a:r>
              <a:rPr lang="fa-IR" sz="2400" dirty="0">
                <a:latin typeface="Tahoma" pitchFamily="34" charset="0"/>
                <a:ea typeface="Tahoma" pitchFamily="34" charset="0"/>
                <a:cs typeface="Tahoma" pitchFamily="34" charset="0"/>
              </a:rPr>
              <a:t>امکان تفکیک کردن آیکون ها از نظر اندازه، نام،نوع یا تاریخ اصلاح وجود دارد. </a:t>
            </a:r>
            <a:endParaRPr lang="en" sz="2400" b="0" i="0" u="none" dirty="0">
              <a:latin typeface="Tahoma" pitchFamily="34" charset="0"/>
              <a:ea typeface="Tahoma" pitchFamily="34" charset="0"/>
              <a:cs typeface="Tahoma" pitchFamily="34" charset="0"/>
            </a:endParaRPr>
          </a:p>
        </p:txBody>
      </p:sp>
      <p:sp>
        <p:nvSpPr>
          <p:cNvPr id="5" name="textruta 4"/>
          <p:cNvSpPr txBox="1"/>
          <p:nvPr/>
        </p:nvSpPr>
        <p:spPr>
          <a:xfrm>
            <a:off x="395536" y="812611"/>
            <a:ext cx="7776864" cy="830997"/>
          </a:xfrm>
          <a:prstGeom prst="rect">
            <a:avLst/>
          </a:prstGeom>
          <a:noFill/>
        </p:spPr>
        <p:txBody>
          <a:bodyPr wrap="square" rtlCol="0">
            <a:spAutoFit/>
          </a:bodyPr>
          <a:lstStyle/>
          <a:p>
            <a:pPr lvl="2" algn="r" rtl="1"/>
            <a:r>
              <a:rPr lang="fa-IR" sz="2400" i="0" u="none" dirty="0">
                <a:latin typeface="Tahoma" pitchFamily="34" charset="0"/>
                <a:ea typeface="Tahoma" pitchFamily="34" charset="0"/>
                <a:cs typeface="Tahoma" pitchFamily="34" charset="0"/>
              </a:rPr>
              <a:t>در یک فضای خالی با استفاده از ماوس روی دسکتاپ </a:t>
            </a:r>
            <a:r>
              <a:rPr lang="fa-IR" sz="2400" b="1" i="0" u="none" dirty="0">
                <a:latin typeface="Tahoma" pitchFamily="34" charset="0"/>
                <a:ea typeface="Tahoma" pitchFamily="34" charset="0"/>
                <a:cs typeface="Tahoma" pitchFamily="34" charset="0"/>
              </a:rPr>
              <a:t>کلیک راست </a:t>
            </a:r>
            <a:r>
              <a:rPr lang="fa-IR" sz="2400" i="0" u="none" dirty="0">
                <a:latin typeface="Tahoma" pitchFamily="34" charset="0"/>
                <a:ea typeface="Tahoma" pitchFamily="34" charset="0"/>
                <a:cs typeface="Tahoma" pitchFamily="34" charset="0"/>
              </a:rPr>
              <a:t>کنید تا این منو نمایش داده شود.</a:t>
            </a:r>
            <a:endParaRPr lang="en" sz="2400" dirty="0"/>
          </a:p>
        </p:txBody>
      </p:sp>
      <p:pic>
        <p:nvPicPr>
          <p:cNvPr id="11" name="Bildobjekt 10">
            <a:extLst>
              <a:ext uri="{FF2B5EF4-FFF2-40B4-BE49-F238E27FC236}">
                <a16:creationId xmlns:a16="http://schemas.microsoft.com/office/drawing/2014/main" id="{1EEC64C3-DE5F-43FE-98AC-E6E37740D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4" y="1764229"/>
            <a:ext cx="3950063" cy="2716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arn(inVertical)">
                                      <p:cBhvr>
                                        <p:cTn id="7" dur="5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arn(inVertical)">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94A5EC-C5C4-40BA-A880-84D486476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63" y="1901435"/>
            <a:ext cx="4613175" cy="4134630"/>
          </a:xfrm>
          <a:prstGeom prst="rect">
            <a:avLst/>
          </a:prstGeom>
        </p:spPr>
      </p:pic>
      <p:sp>
        <p:nvSpPr>
          <p:cNvPr id="76802" name="Rectangle 2"/>
          <p:cNvSpPr>
            <a:spLocks noGrp="1" noChangeArrowheads="1"/>
          </p:cNvSpPr>
          <p:nvPr>
            <p:ph type="title" idx="4294967295"/>
          </p:nvPr>
        </p:nvSpPr>
        <p:spPr>
          <a:xfrm>
            <a:off x="31288" y="-114442"/>
            <a:ext cx="9144001" cy="1255985"/>
          </a:xfrm>
        </p:spPr>
        <p:txBody>
          <a:bodyPr anchor="ctr" anchorCtr="1">
            <a:noAutofit/>
          </a:bodyPr>
          <a:lstStyle/>
          <a:p>
            <a:pPr rtl="0" eaLnBrk="1" hangingPunct="1">
              <a:defRPr/>
            </a:pPr>
            <a:r>
              <a:rPr lang="fa-IR" sz="3800" b="0" i="0" u="none" dirty="0">
                <a:solidFill>
                  <a:schemeClr val="accent1"/>
                </a:solidFill>
                <a:latin typeface="Tahoma" pitchFamily="34" charset="0"/>
                <a:ea typeface="Tahoma" pitchFamily="34" charset="0"/>
                <a:cs typeface="Tahoma" pitchFamily="34" charset="0"/>
              </a:rPr>
              <a:t>ایجاد یک فایل یا فولدر جدید روی دسکتاپ</a:t>
            </a:r>
            <a:endParaRPr lang="en" sz="3800" b="0" i="0" u="none" dirty="0">
              <a:solidFill>
                <a:schemeClr val="accent1"/>
              </a:solidFill>
              <a:latin typeface="Tahoma" pitchFamily="34" charset="0"/>
              <a:ea typeface="Tahoma" pitchFamily="34" charset="0"/>
              <a:cs typeface="Tahoma" pitchFamily="34" charset="0"/>
            </a:endParaRPr>
          </a:p>
        </p:txBody>
      </p:sp>
      <p:sp>
        <p:nvSpPr>
          <p:cNvPr id="28678" name="AutoShape 6"/>
          <p:cNvSpPr>
            <a:spLocks noChangeArrowheads="1"/>
          </p:cNvSpPr>
          <p:nvPr/>
        </p:nvSpPr>
        <p:spPr bwMode="auto">
          <a:xfrm>
            <a:off x="6732173" y="2276599"/>
            <a:ext cx="158432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400" b="1" i="0" u="none" dirty="0">
                <a:latin typeface="Tahoma" pitchFamily="34" charset="0"/>
                <a:ea typeface="Tahoma" pitchFamily="34" charset="0"/>
                <a:cs typeface="Tahoma" pitchFamily="34" charset="0"/>
              </a:rPr>
              <a:t>نوع فایلی که می خواهید ایجاد کنید را انتخاب کنید</a:t>
            </a:r>
            <a:endParaRPr lang="en" sz="1400" b="1" i="0" u="none" dirty="0">
              <a:latin typeface="Tahoma" pitchFamily="34" charset="0"/>
              <a:ea typeface="Tahoma" pitchFamily="34" charset="0"/>
              <a:cs typeface="Tahoma" pitchFamily="34" charset="0"/>
            </a:endParaRPr>
          </a:p>
        </p:txBody>
      </p:sp>
      <p:sp>
        <p:nvSpPr>
          <p:cNvPr id="10" name="AutoShape 6"/>
          <p:cNvSpPr>
            <a:spLocks noChangeArrowheads="1"/>
          </p:cNvSpPr>
          <p:nvPr/>
        </p:nvSpPr>
        <p:spPr bwMode="auto">
          <a:xfrm>
            <a:off x="4430250" y="980728"/>
            <a:ext cx="2305050" cy="1758260"/>
          </a:xfrm>
          <a:prstGeom prst="wedgeRoundRectCallout">
            <a:avLst>
              <a:gd name="adj1" fmla="val -113101"/>
              <a:gd name="adj2" fmla="val 11673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defRPr/>
            </a:pPr>
            <a:r>
              <a:rPr lang="fa-IR" sz="1400" b="1" i="0" u="none" dirty="0">
                <a:effectLst>
                  <a:outerShdw blurRad="38100" dist="38100" dir="2700000" algn="tl">
                    <a:srgbClr val="C0C0C0"/>
                  </a:outerShdw>
                </a:effectLst>
                <a:latin typeface="Tahoma" pitchFamily="34" charset="0"/>
                <a:ea typeface="Tahoma" pitchFamily="34" charset="0"/>
                <a:cs typeface="Tahoma" pitchFamily="34" charset="0"/>
              </a:rPr>
              <a:t>با ماوس در یک فضای خالی در دسکتاپ کلیک راست کنید و </a:t>
            </a:r>
            <a:r>
              <a:rPr lang="fa-IR" sz="1400" b="1" dirty="0">
                <a:effectLst>
                  <a:outerShdw blurRad="38100" dist="38100" dir="2700000" algn="tl">
                    <a:srgbClr val="C0C0C0"/>
                  </a:outerShdw>
                </a:effectLst>
                <a:latin typeface="Tahoma" pitchFamily="34" charset="0"/>
                <a:ea typeface="Tahoma" pitchFamily="34" charset="0"/>
                <a:cs typeface="Tahoma" pitchFamily="34" charset="0"/>
              </a:rPr>
              <a:t>«</a:t>
            </a:r>
            <a:r>
              <a:rPr lang="en-US" sz="1400" b="1" dirty="0">
                <a:effectLst>
                  <a:outerShdw blurRad="38100" dist="38100" dir="2700000" algn="tl">
                    <a:srgbClr val="C0C0C0"/>
                  </a:outerShdw>
                </a:effectLst>
                <a:latin typeface="Tahoma" pitchFamily="34" charset="0"/>
                <a:ea typeface="Tahoma" pitchFamily="34" charset="0"/>
                <a:cs typeface="Tahoma" pitchFamily="34" charset="0"/>
              </a:rPr>
              <a:t>New</a:t>
            </a:r>
            <a:r>
              <a:rPr lang="fa-IR" sz="1400" b="1" dirty="0">
                <a:effectLst>
                  <a:outerShdw blurRad="38100" dist="38100" dir="2700000" algn="tl">
                    <a:srgbClr val="C0C0C0"/>
                  </a:outerShdw>
                </a:effectLst>
                <a:latin typeface="Tahoma" pitchFamily="34" charset="0"/>
                <a:ea typeface="Tahoma" pitchFamily="34" charset="0"/>
                <a:cs typeface="Tahoma" pitchFamily="34" charset="0"/>
              </a:rPr>
              <a:t>» را انتخاب کنید. </a:t>
            </a:r>
            <a:endParaRPr lang="en" sz="1400" dirty="0">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8">
                                            <p:bg/>
                                          </p:spTgt>
                                        </p:tgtEl>
                                        <p:attrNameLst>
                                          <p:attrName>style.visibility</p:attrName>
                                        </p:attrNameLst>
                                      </p:cBhvr>
                                      <p:to>
                                        <p:strVal val="visible"/>
                                      </p:to>
                                    </p:set>
                                    <p:animEffect transition="in" filter="fade">
                                      <p:cBhvr>
                                        <p:cTn id="12" dur="500"/>
                                        <p:tgtEl>
                                          <p:spTgt spid="2867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8">
                                            <p:txEl>
                                              <p:pRg st="0" end="0"/>
                                            </p:txEl>
                                          </p:spTgt>
                                        </p:tgtEl>
                                        <p:attrNameLst>
                                          <p:attrName>style.visibility</p:attrName>
                                        </p:attrNameLst>
                                      </p:cBhvr>
                                      <p:to>
                                        <p:strVal val="visible"/>
                                      </p:to>
                                    </p:set>
                                    <p:animEffect transition="in" filter="fade">
                                      <p:cBhvr>
                                        <p:cTn id="15"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78383" y="517001"/>
            <a:ext cx="9144000" cy="1439887"/>
          </a:xfrm>
        </p:spPr>
        <p:txBody>
          <a:bodyPr anchor="ctr" anchorCtr="1">
            <a:normAutofit fontScale="90000"/>
          </a:bodyPr>
          <a:lstStyle/>
          <a:p>
            <a:pPr algn="r" rtl="1" eaLnBrk="1" hangingPunct="1">
              <a:defRPr/>
            </a:pPr>
            <a:r>
              <a:rPr lang="fa-IR" sz="4900" b="0" i="0" u="none" dirty="0">
                <a:solidFill>
                  <a:schemeClr val="accent1"/>
                </a:solidFill>
                <a:latin typeface="Tahoma" pitchFamily="34" charset="0"/>
                <a:ea typeface="Tahoma" pitchFamily="34" charset="0"/>
                <a:cs typeface="Tahoma" pitchFamily="34" charset="0"/>
              </a:rPr>
              <a:t>انجام تنظیمات روی دسکتاپ</a:t>
            </a:r>
            <a:br>
              <a:rPr lang="fa-IR" sz="4900" b="0" i="0" u="none" dirty="0">
                <a:solidFill>
                  <a:schemeClr val="accent1"/>
                </a:solidFill>
                <a:latin typeface="Tahoma" pitchFamily="34" charset="0"/>
                <a:ea typeface="Tahoma" pitchFamily="34" charset="0"/>
                <a:cs typeface="Tahoma" pitchFamily="34" charset="0"/>
              </a:rPr>
            </a:br>
            <a:br>
              <a:rPr lang="en" sz="2800" dirty="0">
                <a:solidFill>
                  <a:schemeClr val="hlink"/>
                </a:solidFill>
                <a:latin typeface="Tahoma" pitchFamily="34" charset="0"/>
                <a:ea typeface="Tahoma" pitchFamily="34" charset="0"/>
                <a:cs typeface="Tahoma" pitchFamily="34" charset="0"/>
              </a:rPr>
            </a:br>
            <a:r>
              <a:rPr lang="fa-IR" sz="2800" dirty="0">
                <a:latin typeface="Tahoma" pitchFamily="34" charset="0"/>
                <a:ea typeface="Tahoma" pitchFamily="34" charset="0"/>
                <a:cs typeface="Tahoma" pitchFamily="34" charset="0"/>
              </a:rPr>
              <a:t>باماوس روی یک قسمت خالی از دسکتاپ کلیک راست کنید. «</a:t>
            </a:r>
            <a:r>
              <a:rPr lang="en-US" sz="2800" dirty="0">
                <a:latin typeface="Tahoma" pitchFamily="34" charset="0"/>
                <a:ea typeface="Tahoma" pitchFamily="34" charset="0"/>
                <a:cs typeface="Tahoma" pitchFamily="34" charset="0"/>
              </a:rPr>
              <a:t>Personalize</a:t>
            </a:r>
            <a:r>
              <a:rPr lang="fa-IR" sz="2800" dirty="0">
                <a:latin typeface="Tahoma" pitchFamily="34" charset="0"/>
                <a:ea typeface="Tahoma" pitchFamily="34" charset="0"/>
                <a:cs typeface="Tahoma" pitchFamily="34" charset="0"/>
              </a:rPr>
              <a:t>» را انتخاب کنید.</a:t>
            </a:r>
            <a:br>
              <a:rPr lang="fa-IR" sz="2800" dirty="0">
                <a:latin typeface="Tahoma" pitchFamily="34" charset="0"/>
                <a:ea typeface="Tahoma" pitchFamily="34" charset="0"/>
                <a:cs typeface="Tahoma" pitchFamily="34" charset="0"/>
              </a:rPr>
            </a:br>
            <a:endParaRPr lang="en" sz="2400" b="0" i="0" u="none" dirty="0">
              <a:latin typeface="Tahoma" pitchFamily="34" charset="0"/>
              <a:ea typeface="Tahoma" pitchFamily="34" charset="0"/>
              <a:cs typeface="Tahoma" pitchFamily="34" charset="0"/>
            </a:endParaRPr>
          </a:p>
        </p:txBody>
      </p:sp>
      <p:sp>
        <p:nvSpPr>
          <p:cNvPr id="78854" name="Rectangle 6"/>
          <p:cNvSpPr>
            <a:spLocks noGrp="1" noChangeArrowheads="1"/>
          </p:cNvSpPr>
          <p:nvPr>
            <p:ph type="body" sz="half" idx="4294967295"/>
          </p:nvPr>
        </p:nvSpPr>
        <p:spPr>
          <a:xfrm>
            <a:off x="4499992" y="2348880"/>
            <a:ext cx="4365625" cy="3888432"/>
          </a:xfrm>
        </p:spPr>
        <p:txBody>
          <a:bodyPr>
            <a:normAutofit/>
          </a:bodyPr>
          <a:lstStyle/>
          <a:p>
            <a:pPr algn="r" rtl="1" eaLnBrk="1" hangingPunct="1">
              <a:defRPr/>
            </a:pPr>
            <a:r>
              <a:rPr lang="fa-IR" sz="2000" b="0" i="0" u="none" dirty="0">
                <a:latin typeface="Tahoma" pitchFamily="34" charset="0"/>
                <a:ea typeface="Tahoma" pitchFamily="34" charset="0"/>
                <a:cs typeface="Tahoma" pitchFamily="34" charset="0"/>
              </a:rPr>
              <a:t>از این ویژگی برای افزودن تصاویر پیش زمینه یا انتخاب رنگ پیش زمینه استفاده کنید. از فهرست بازشوی زیر «</a:t>
            </a:r>
            <a:r>
              <a:rPr lang="en-US" sz="2000" b="0" i="0" u="none" dirty="0">
                <a:latin typeface="Tahoma" pitchFamily="34" charset="0"/>
                <a:ea typeface="Tahoma" pitchFamily="34" charset="0"/>
                <a:cs typeface="Tahoma" pitchFamily="34" charset="0"/>
              </a:rPr>
              <a:t>Background</a:t>
            </a:r>
            <a:r>
              <a:rPr lang="fa-IR" sz="2000" b="0" i="0" u="none" dirty="0">
                <a:latin typeface="Tahoma" pitchFamily="34" charset="0"/>
                <a:ea typeface="Tahoma" pitchFamily="34" charset="0"/>
                <a:cs typeface="Tahoma" pitchFamily="34" charset="0"/>
              </a:rPr>
              <a:t>» برای انتخاب نمایش تصویر، نمایش اسلاید یا تک رنگ استفاده کنید. علاوه بر آن، می توانید از تم یا فونت دیگری برای دسکتاپ استفاده کنید. همچنین می توانید آیتم هایی که در منوی استارت نمایش داده می شوند را نیز تغییر دهید. </a:t>
            </a:r>
            <a:endParaRPr lang="en" sz="2000" b="0" i="0" u="none" dirty="0">
              <a:latin typeface="Tahoma" pitchFamily="34" charset="0"/>
              <a:ea typeface="Tahoma" pitchFamily="34" charset="0"/>
              <a:cs typeface="Tahoma" pitchFamily="34" charset="0"/>
            </a:endParaRPr>
          </a:p>
        </p:txBody>
      </p:sp>
      <p:pic>
        <p:nvPicPr>
          <p:cNvPr id="3" name="Bildobjekt 2">
            <a:extLst>
              <a:ext uri="{FF2B5EF4-FFF2-40B4-BE49-F238E27FC236}">
                <a16:creationId xmlns:a16="http://schemas.microsoft.com/office/drawing/2014/main" id="{A343B5C4-CFBA-4994-88D0-3871D5A3E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6" y="2379827"/>
            <a:ext cx="3018477" cy="2705357"/>
          </a:xfrm>
          <a:prstGeom prst="rect">
            <a:avLst/>
          </a:prstGeom>
        </p:spPr>
      </p:pic>
      <p:sp>
        <p:nvSpPr>
          <p:cNvPr id="4" name="Ellips 3">
            <a:extLst>
              <a:ext uri="{FF2B5EF4-FFF2-40B4-BE49-F238E27FC236}">
                <a16:creationId xmlns:a16="http://schemas.microsoft.com/office/drawing/2014/main" id="{C0E6B300-766E-4776-A297-7E40B34177D2}"/>
              </a:ext>
            </a:extLst>
          </p:cNvPr>
          <p:cNvSpPr/>
          <p:nvPr/>
        </p:nvSpPr>
        <p:spPr>
          <a:xfrm>
            <a:off x="251520" y="4149080"/>
            <a:ext cx="748589" cy="4320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61458"/>
            <a:ext cx="2818546" cy="1977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54">
                                            <p:txEl>
                                              <p:pRg st="0" end="0"/>
                                            </p:txEl>
                                          </p:spTgt>
                                        </p:tgtEl>
                                        <p:attrNameLst>
                                          <p:attrName>style.visibility</p:attrName>
                                        </p:attrNameLst>
                                      </p:cBhvr>
                                      <p:to>
                                        <p:strVal val="visible"/>
                                      </p:to>
                                    </p:set>
                                    <p:anim calcmode="lin" valueType="num">
                                      <p:cBhvr additive="base">
                                        <p:cTn id="29" dur="5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357512-42D5-4ACB-9840-F3FED12A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77" y="980728"/>
            <a:ext cx="4517846" cy="3169956"/>
          </a:xfrm>
          <a:prstGeom prst="rect">
            <a:avLst/>
          </a:prstGeom>
        </p:spPr>
      </p:pic>
      <p:sp>
        <p:nvSpPr>
          <p:cNvPr id="83972" name="Rectangle 4"/>
          <p:cNvSpPr>
            <a:spLocks noGrp="1" noChangeArrowheads="1"/>
          </p:cNvSpPr>
          <p:nvPr>
            <p:ph type="title" idx="4294967295"/>
          </p:nvPr>
        </p:nvSpPr>
        <p:spPr>
          <a:xfrm>
            <a:off x="0" y="114191"/>
            <a:ext cx="9144000" cy="984250"/>
          </a:xfrm>
        </p:spPr>
        <p:txBody>
          <a:bodyPr anchor="ctr" anchorCtr="1">
            <a:normAutofit/>
          </a:bodyPr>
          <a:lstStyle/>
          <a:p>
            <a:pPr rtl="1" eaLnBrk="1" hangingPunct="1">
              <a:defRPr/>
            </a:pPr>
            <a:r>
              <a:rPr lang="fa-IR" sz="3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محافظ صفحه نمایش (</a:t>
            </a:r>
            <a:r>
              <a:rPr lang="en" sz="3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Screen saver</a:t>
            </a:r>
            <a:r>
              <a:rPr lang="fa-IR" sz="3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t>
            </a:r>
            <a:endParaRPr lang="en" sz="3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83973" name="Rectangle 5"/>
          <p:cNvSpPr>
            <a:spLocks noGrp="1" noChangeArrowheads="1"/>
          </p:cNvSpPr>
          <p:nvPr>
            <p:ph type="body" sz="half" idx="4294967295"/>
          </p:nvPr>
        </p:nvSpPr>
        <p:spPr>
          <a:xfrm>
            <a:off x="611560" y="1293614"/>
            <a:ext cx="3670299" cy="4104456"/>
          </a:xfrm>
          <a:ln>
            <a:noFill/>
          </a:ln>
        </p:spPr>
        <p:txBody>
          <a:bodyPr>
            <a:noAutofit/>
          </a:bodyPr>
          <a:lstStyle/>
          <a:p>
            <a:pPr marL="0" indent="0" algn="r" rtl="1">
              <a:defRPr/>
            </a:pPr>
            <a:r>
              <a:rPr lang="fa-IR" sz="1800" b="0" i="0" u="none" dirty="0">
                <a:latin typeface="Tahoma" pitchFamily="34" charset="0"/>
                <a:ea typeface="Tahoma" pitchFamily="34" charset="0"/>
                <a:cs typeface="Tahoma" pitchFamily="34" charset="0"/>
              </a:rPr>
              <a:t> با ماوس در یک فضای خالی کلیک راست کنید و «</a:t>
            </a:r>
            <a:r>
              <a:rPr lang="en-US" sz="1800" b="0" i="0" u="none" dirty="0">
                <a:latin typeface="Tahoma" pitchFamily="34" charset="0"/>
                <a:ea typeface="Tahoma" pitchFamily="34" charset="0"/>
                <a:cs typeface="Tahoma" pitchFamily="34" charset="0"/>
              </a:rPr>
              <a:t>Personalize</a:t>
            </a:r>
            <a:r>
              <a:rPr lang="fa-IR" sz="1800" dirty="0">
                <a:latin typeface="Tahoma" pitchFamily="34" charset="0"/>
                <a:ea typeface="Tahoma" pitchFamily="34" charset="0"/>
                <a:cs typeface="Tahoma" pitchFamily="34" charset="0"/>
              </a:rPr>
              <a:t>» را انتخاب کنید. </a:t>
            </a:r>
          </a:p>
          <a:p>
            <a:pPr marL="0" indent="0" algn="r" rtl="1">
              <a:defRPr/>
            </a:pPr>
            <a:r>
              <a:rPr lang="fa-IR" sz="1800" b="0" i="0" u="none" dirty="0">
                <a:effectLst>
                  <a:outerShdw blurRad="38100" dist="38100" dir="2700000" algn="tl">
                    <a:srgbClr val="C0C0C0"/>
                  </a:outerShdw>
                </a:effectLst>
                <a:latin typeface="Tahoma" pitchFamily="34" charset="0"/>
                <a:ea typeface="Tahoma" pitchFamily="34" charset="0"/>
                <a:cs typeface="Tahoma" pitchFamily="34" charset="0"/>
              </a:rPr>
              <a:t> در پنجره ای که باز می شود، روی «</a:t>
            </a:r>
            <a:r>
              <a:rPr lang="en-US" sz="1800" b="0" i="0" u="none" dirty="0">
                <a:effectLst>
                  <a:outerShdw blurRad="38100" dist="38100" dir="2700000" algn="tl">
                    <a:srgbClr val="C0C0C0"/>
                  </a:outerShdw>
                </a:effectLst>
                <a:latin typeface="Tahoma" pitchFamily="34" charset="0"/>
                <a:ea typeface="Tahoma" pitchFamily="34" charset="0"/>
                <a:cs typeface="Tahoma" pitchFamily="34" charset="0"/>
              </a:rPr>
              <a:t>Screen Saver</a:t>
            </a:r>
            <a:r>
              <a:rPr lang="fa-IR" sz="1800" b="0" i="0" u="none" dirty="0">
                <a:effectLst>
                  <a:outerShdw blurRad="38100" dist="38100" dir="2700000" algn="tl">
                    <a:srgbClr val="C0C0C0"/>
                  </a:outerShdw>
                </a:effectLst>
                <a:latin typeface="Tahoma" pitchFamily="34" charset="0"/>
                <a:ea typeface="Tahoma" pitchFamily="34" charset="0"/>
                <a:cs typeface="Tahoma" pitchFamily="34" charset="0"/>
              </a:rPr>
              <a:t>» کلیک کنید.</a:t>
            </a:r>
          </a:p>
          <a:p>
            <a:pPr marL="0" indent="0" algn="r" rtl="1">
              <a:defRPr/>
            </a:pPr>
            <a:r>
              <a:rPr lang="fa-IR" sz="1800" dirty="0">
                <a:effectLst>
                  <a:outerShdw blurRad="38100" dist="38100" dir="2700000" algn="tl">
                    <a:srgbClr val="C0C0C0"/>
                  </a:outerShdw>
                </a:effectLst>
                <a:latin typeface="Tahoma" pitchFamily="34" charset="0"/>
                <a:ea typeface="Tahoma" pitchFamily="34" charset="0"/>
                <a:cs typeface="Tahoma" pitchFamily="34" charset="0"/>
              </a:rPr>
              <a:t>در پنجره جدیدی که باز می شود، نوع محافظ صفحه مورد نظر را انتخاب کنید.</a:t>
            </a:r>
          </a:p>
          <a:p>
            <a:pPr marL="0" indent="0" algn="r" rtl="1">
              <a:defRPr/>
            </a:pPr>
            <a:r>
              <a:rPr lang="fa-IR" sz="1800" b="0" i="0" u="none" dirty="0">
                <a:effectLst>
                  <a:outerShdw blurRad="38100" dist="38100" dir="2700000" algn="tl">
                    <a:srgbClr val="C0C0C0"/>
                  </a:outerShdw>
                </a:effectLst>
                <a:latin typeface="Tahoma" pitchFamily="34" charset="0"/>
                <a:ea typeface="Tahoma" pitchFamily="34" charset="0"/>
                <a:cs typeface="Tahoma" pitchFamily="34" charset="0"/>
              </a:rPr>
              <a:t>به علاوه می توانید مدت زمانی را تعیین کنید که کامپیوتر می تواند قبل از اجرای محافظ صفحه بیکار بماند. </a:t>
            </a:r>
            <a:endParaRPr lang="en" sz="18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29" y="2708920"/>
            <a:ext cx="3147299" cy="3458716"/>
          </a:xfrm>
          <a:prstGeom prst="rect">
            <a:avLst/>
          </a:prstGeom>
        </p:spPr>
      </p:pic>
      <p:sp>
        <p:nvSpPr>
          <p:cNvPr id="83976" name="AutoShape 8"/>
          <p:cNvSpPr>
            <a:spLocks noChangeArrowheads="1"/>
          </p:cNvSpPr>
          <p:nvPr/>
        </p:nvSpPr>
        <p:spPr bwMode="auto">
          <a:xfrm>
            <a:off x="6616009" y="5085184"/>
            <a:ext cx="2304355" cy="648691"/>
          </a:xfrm>
          <a:prstGeom prst="wedgeRoundRectCallout">
            <a:avLst>
              <a:gd name="adj1" fmla="val -104415"/>
              <a:gd name="adj2" fmla="val -63086"/>
              <a:gd name="adj3" fmla="val 16667"/>
            </a:avLst>
          </a:prstGeom>
          <a:solidFill>
            <a:schemeClr val="accent1">
              <a:lumMod val="40000"/>
              <a:lumOff val="60000"/>
            </a:schemeClr>
          </a:solidFill>
          <a:ln w="3175">
            <a:solidFill>
              <a:schemeClr val="tx1"/>
            </a:solidFill>
            <a:miter lim="800000"/>
            <a:headEnd/>
            <a:tailEnd/>
          </a:ln>
        </p:spPr>
        <p:txBody>
          <a:bodyPr/>
          <a:lstStyle/>
          <a:p>
            <a:pPr lvl="1" algn="l" rtl="0"/>
            <a:r>
              <a:rPr lang="fa-IR" sz="1200" b="1" i="0" u="none" dirty="0">
                <a:latin typeface="Tahoma" pitchFamily="34" charset="0"/>
                <a:ea typeface="Tahoma" pitchFamily="34" charset="0"/>
                <a:cs typeface="Tahoma" pitchFamily="34" charset="0"/>
              </a:rPr>
              <a:t>در اینجا زمان انتظار محافظ صفحه نمایش را انتخاب می کنید</a:t>
            </a:r>
            <a:endParaRPr lang="en" sz="1800" dirty="0">
              <a:latin typeface="Tahoma" pitchFamily="34" charset="0"/>
              <a:ea typeface="Tahoma" pitchFamily="34" charset="0"/>
              <a:cs typeface="Tahoma" pitchFamily="34" charset="0"/>
            </a:endParaRPr>
          </a:p>
        </p:txBody>
      </p:sp>
      <p:sp>
        <p:nvSpPr>
          <p:cNvPr id="21512" name="AutoShape 8"/>
          <p:cNvSpPr>
            <a:spLocks noChangeArrowheads="1"/>
          </p:cNvSpPr>
          <p:nvPr/>
        </p:nvSpPr>
        <p:spPr bwMode="auto">
          <a:xfrm>
            <a:off x="4413577" y="3235234"/>
            <a:ext cx="1444040" cy="719708"/>
          </a:xfrm>
          <a:prstGeom prst="wedgeRoundRectCallout">
            <a:avLst>
              <a:gd name="adj1" fmla="val 43655"/>
              <a:gd name="adj2" fmla="val 14257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defRPr/>
            </a:pPr>
            <a:r>
              <a:rPr lang="fa-IR" sz="1200" b="0" i="0" u="none" dirty="0">
                <a:effectLst>
                  <a:outerShdw blurRad="38100" dist="38100" dir="2700000" algn="tl">
                    <a:srgbClr val="C0C0C0"/>
                  </a:outerShdw>
                </a:effectLst>
                <a:latin typeface="Tahoma" pitchFamily="34" charset="0"/>
                <a:ea typeface="Tahoma" pitchFamily="34" charset="0"/>
                <a:cs typeface="Tahoma" pitchFamily="34" charset="0"/>
              </a:rPr>
              <a:t>نوع محافظ صفحه نمایش را انتخاب کنید</a:t>
            </a:r>
            <a:endParaRPr lang="en" sz="1200" b="1" dirty="0">
              <a:latin typeface="Tahoma" pitchFamily="34" charset="0"/>
              <a:ea typeface="Tahoma" pitchFamily="34" charset="0"/>
              <a:cs typeface="Tahoma" pitchFamily="34" charset="0"/>
            </a:endParaRPr>
          </a:p>
        </p:txBody>
      </p:sp>
      <p:sp>
        <p:nvSpPr>
          <p:cNvPr id="4" name="Ellips 3"/>
          <p:cNvSpPr/>
          <p:nvPr/>
        </p:nvSpPr>
        <p:spPr>
          <a:xfrm>
            <a:off x="7696178" y="2974880"/>
            <a:ext cx="764254" cy="742152"/>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73">
                                            <p:txEl>
                                              <p:pRg st="1" end="1"/>
                                            </p:txEl>
                                          </p:spTgt>
                                        </p:tgtEl>
                                        <p:attrNameLst>
                                          <p:attrName>style.visibility</p:attrName>
                                        </p:attrNameLst>
                                      </p:cBhvr>
                                      <p:to>
                                        <p:strVal val="visible"/>
                                      </p:to>
                                    </p:set>
                                    <p:anim calcmode="lin" valueType="num">
                                      <p:cBhvr additive="base">
                                        <p:cTn id="13" dur="500" fill="hold"/>
                                        <p:tgtEl>
                                          <p:spTgt spid="839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73">
                                            <p:txEl>
                                              <p:pRg st="2" end="2"/>
                                            </p:txEl>
                                          </p:spTgt>
                                        </p:tgtEl>
                                        <p:attrNameLst>
                                          <p:attrName>style.visibility</p:attrName>
                                        </p:attrNameLst>
                                      </p:cBhvr>
                                      <p:to>
                                        <p:strVal val="visible"/>
                                      </p:to>
                                    </p:set>
                                    <p:anim calcmode="lin" valueType="num">
                                      <p:cBhvr additive="base">
                                        <p:cTn id="19" dur="500" fill="hold"/>
                                        <p:tgtEl>
                                          <p:spTgt spid="839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973">
                                            <p:txEl>
                                              <p:pRg st="3" end="3"/>
                                            </p:txEl>
                                          </p:spTgt>
                                        </p:tgtEl>
                                        <p:attrNameLst>
                                          <p:attrName>style.visibility</p:attrName>
                                        </p:attrNameLst>
                                      </p:cBhvr>
                                      <p:to>
                                        <p:strVal val="visible"/>
                                      </p:to>
                                    </p:set>
                                    <p:anim calcmode="lin" valueType="num">
                                      <p:cBhvr additive="base">
                                        <p:cTn id="25" dur="500" fill="hold"/>
                                        <p:tgtEl>
                                          <p:spTgt spid="839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12"/>
                                        </p:tgtEl>
                                        <p:attrNameLst>
                                          <p:attrName>style.visibility</p:attrName>
                                        </p:attrNameLst>
                                      </p:cBhvr>
                                      <p:to>
                                        <p:strVal val="visible"/>
                                      </p:to>
                                    </p:set>
                                    <p:anim calcmode="lin" valueType="num">
                                      <p:cBhvr additive="base">
                                        <p:cTn id="43" dur="500" fill="hold"/>
                                        <p:tgtEl>
                                          <p:spTgt spid="21512"/>
                                        </p:tgtEl>
                                        <p:attrNameLst>
                                          <p:attrName>ppt_x</p:attrName>
                                        </p:attrNameLst>
                                      </p:cBhvr>
                                      <p:tavLst>
                                        <p:tav tm="0">
                                          <p:val>
                                            <p:strVal val="#ppt_x"/>
                                          </p:val>
                                        </p:tav>
                                        <p:tav tm="100000">
                                          <p:val>
                                            <p:strVal val="#ppt_x"/>
                                          </p:val>
                                        </p:tav>
                                      </p:tavLst>
                                    </p:anim>
                                    <p:anim calcmode="lin" valueType="num">
                                      <p:cBhvr additive="base">
                                        <p:cTn id="44"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3976"/>
                                        </p:tgtEl>
                                        <p:attrNameLst>
                                          <p:attrName>style.visibility</p:attrName>
                                        </p:attrNameLst>
                                      </p:cBhvr>
                                      <p:to>
                                        <p:strVal val="visible"/>
                                      </p:to>
                                    </p:set>
                                    <p:anim calcmode="lin" valueType="num">
                                      <p:cBhvr additive="base">
                                        <p:cTn id="49" dur="500" fill="hold"/>
                                        <p:tgtEl>
                                          <p:spTgt spid="83976"/>
                                        </p:tgtEl>
                                        <p:attrNameLst>
                                          <p:attrName>ppt_x</p:attrName>
                                        </p:attrNameLst>
                                      </p:cBhvr>
                                      <p:tavLst>
                                        <p:tav tm="0">
                                          <p:val>
                                            <p:strVal val="#ppt_x"/>
                                          </p:val>
                                        </p:tav>
                                        <p:tav tm="100000">
                                          <p:val>
                                            <p:strVal val="#ppt_x"/>
                                          </p:val>
                                        </p:tav>
                                      </p:tavLst>
                                    </p:anim>
                                    <p:anim calcmode="lin" valueType="num">
                                      <p:cBhvr additive="base">
                                        <p:cTn id="50"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215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5105400" y="1557338"/>
            <a:ext cx="4038600" cy="4535958"/>
          </a:xfrm>
        </p:spPr>
        <p:txBody>
          <a:bodyPr>
            <a:normAutofit fontScale="92500" lnSpcReduction="10000"/>
          </a:bodyPr>
          <a:lstStyle/>
          <a:p>
            <a:pPr algn="r" rtl="1">
              <a:defRPr/>
            </a:pPr>
            <a:r>
              <a:rPr lang="fa-IR" sz="2800" b="0" i="0" u="none" dirty="0">
                <a:latin typeface="Tahoma" pitchFamily="34" charset="0"/>
                <a:ea typeface="Tahoma" pitchFamily="34" charset="0"/>
                <a:cs typeface="Tahoma" pitchFamily="34" charset="0"/>
              </a:rPr>
              <a:t>فهرست بازشوی زیر را کلیک کنید و تم ها یا فونت </a:t>
            </a:r>
            <a:r>
              <a:rPr lang="fa-IR" sz="2800" dirty="0">
                <a:latin typeface="Tahoma" pitchFamily="34" charset="0"/>
                <a:ea typeface="Tahoma" pitchFamily="34" charset="0"/>
                <a:cs typeface="Tahoma" pitchFamily="34" charset="0"/>
              </a:rPr>
              <a:t>ه</a:t>
            </a:r>
            <a:r>
              <a:rPr lang="fa-IR" sz="2800" b="0" i="0" u="none" dirty="0">
                <a:latin typeface="Tahoma" pitchFamily="34" charset="0"/>
                <a:ea typeface="Tahoma" pitchFamily="34" charset="0"/>
                <a:cs typeface="Tahoma" pitchFamily="34" charset="0"/>
              </a:rPr>
              <a:t>ای دیگری را برای دسکتاپ خود انتخاب کنید. </a:t>
            </a:r>
          </a:p>
          <a:p>
            <a:pPr marL="357188" indent="0" algn="r" rtl="1">
              <a:buNone/>
              <a:defRPr/>
            </a:pPr>
            <a:r>
              <a:rPr lang="fa-IR" sz="2800" dirty="0">
                <a:latin typeface="Tahoma" pitchFamily="34" charset="0"/>
                <a:ea typeface="Tahoma" pitchFamily="34" charset="0"/>
                <a:cs typeface="Tahoma" pitchFamily="34" charset="0"/>
              </a:rPr>
              <a:t>به علاوه می توانید برای ویندوز رنگ انتخاب کرده و از تم های مختلف استفاده کنید.</a:t>
            </a:r>
            <a:endParaRPr lang="fa-IR" sz="2800" b="0" i="0" u="none" dirty="0">
              <a:latin typeface="Tahoma" pitchFamily="34" charset="0"/>
              <a:ea typeface="Tahoma" pitchFamily="34" charset="0"/>
              <a:cs typeface="Tahoma" pitchFamily="34" charset="0"/>
            </a:endParaRPr>
          </a:p>
          <a:p>
            <a:pPr algn="r" rtl="1">
              <a:defRPr/>
            </a:pPr>
            <a:r>
              <a:rPr lang="fa-IR" sz="2800" b="0" i="0" u="none" dirty="0">
                <a:latin typeface="Tahoma" pitchFamily="34" charset="0"/>
                <a:ea typeface="Tahoma" pitchFamily="34" charset="0"/>
                <a:cs typeface="Tahoma" pitchFamily="34" charset="0"/>
              </a:rPr>
              <a:t>به علاوه می توانید اندازه آیکون ها را در دسکتاپ تعیین کنید. </a:t>
            </a:r>
            <a:endParaRPr lang="en" sz="2800" b="0" i="0" u="none" dirty="0">
              <a:latin typeface="Tahoma" pitchFamily="34" charset="0"/>
              <a:ea typeface="Tahoma" pitchFamily="34" charset="0"/>
              <a:cs typeface="Tahoma" pitchFamily="34" charset="0"/>
            </a:endParaRPr>
          </a:p>
        </p:txBody>
      </p:sp>
      <p:pic>
        <p:nvPicPr>
          <p:cNvPr id="22531" name="Picture 1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90581" y="1124744"/>
            <a:ext cx="3121534" cy="2797723"/>
          </a:xfrm>
        </p:spPr>
      </p:pic>
      <p:sp>
        <p:nvSpPr>
          <p:cNvPr id="4" name="Rectangle 4"/>
          <p:cNvSpPr txBox="1">
            <a:spLocks noChangeArrowheads="1"/>
          </p:cNvSpPr>
          <p:nvPr/>
        </p:nvSpPr>
        <p:spPr bwMode="auto">
          <a:xfrm>
            <a:off x="0" y="332656"/>
            <a:ext cx="9144000" cy="984250"/>
          </a:xfrm>
          <a:prstGeom prst="rect">
            <a:avLst/>
          </a:prstGeom>
          <a:noFill/>
          <a:ln w="9525">
            <a:noFill/>
            <a:miter lim="800000"/>
            <a:headEnd/>
            <a:tailEnd/>
          </a:ln>
          <a:effectLst/>
        </p:spPr>
        <p:txBody>
          <a:bodyPr anchor="ctr" anchorCtr="1"/>
          <a:lstStyle/>
          <a:p>
            <a:pPr algn="l" rtl="1">
              <a:defRPr/>
            </a:pPr>
            <a:r>
              <a:rPr lang="fa-IR" sz="4400" b="0" i="0" u="none" dirty="0">
                <a:solidFill>
                  <a:schemeClr val="accent1"/>
                </a:solidFill>
                <a:latin typeface="Tahoma" pitchFamily="34" charset="0"/>
                <a:ea typeface="Tahoma" pitchFamily="34" charset="0"/>
                <a:cs typeface="Tahoma" pitchFamily="34" charset="0"/>
              </a:rPr>
              <a:t>ظاهر</a:t>
            </a:r>
            <a:r>
              <a:rPr lang="en-US" sz="4400" b="0" i="0" u="none" dirty="0">
                <a:solidFill>
                  <a:schemeClr val="accent1"/>
                </a:solidFill>
                <a:latin typeface="Tahoma" pitchFamily="34" charset="0"/>
                <a:ea typeface="Tahoma" pitchFamily="34" charset="0"/>
                <a:cs typeface="Tahoma" pitchFamily="34" charset="0"/>
              </a:rPr>
              <a:t>Appearance -</a:t>
            </a:r>
            <a:endParaRPr lang="en" sz="3600" b="0"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326" y="1628800"/>
            <a:ext cx="3961924" cy="2805792"/>
          </a:xfrm>
          <a:prstGeom prst="rect">
            <a:avLst/>
          </a:prstGeom>
        </p:spPr>
      </p:pic>
      <p:sp>
        <p:nvSpPr>
          <p:cNvPr id="22535" name="Line 7"/>
          <p:cNvSpPr>
            <a:spLocks noChangeShapeType="1"/>
          </p:cNvSpPr>
          <p:nvPr/>
        </p:nvSpPr>
        <p:spPr bwMode="auto">
          <a:xfrm flipH="1">
            <a:off x="5097012" y="3356992"/>
            <a:ext cx="433387" cy="0"/>
          </a:xfrm>
          <a:prstGeom prst="line">
            <a:avLst/>
          </a:prstGeom>
          <a:noFill/>
          <a:ln w="38100">
            <a:solidFill>
              <a:schemeClr val="hlink"/>
            </a:solidFill>
            <a:round/>
            <a:headEnd/>
            <a:tailEnd type="stealth"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7" name="Line 7"/>
          <p:cNvSpPr>
            <a:spLocks noChangeShapeType="1"/>
          </p:cNvSpPr>
          <p:nvPr/>
        </p:nvSpPr>
        <p:spPr bwMode="auto">
          <a:xfrm flipH="1">
            <a:off x="1336085" y="3140968"/>
            <a:ext cx="431800" cy="0"/>
          </a:xfrm>
          <a:prstGeom prst="line">
            <a:avLst/>
          </a:prstGeom>
          <a:noFill/>
          <a:ln w="38100">
            <a:solidFill>
              <a:schemeClr val="hlink"/>
            </a:solidFill>
            <a:round/>
            <a:headEnd/>
            <a:tailEnd type="stealth"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22534" name="Oval 6"/>
          <p:cNvSpPr>
            <a:spLocks noChangeArrowheads="1"/>
          </p:cNvSpPr>
          <p:nvPr/>
        </p:nvSpPr>
        <p:spPr bwMode="auto">
          <a:xfrm>
            <a:off x="3059832" y="3789040"/>
            <a:ext cx="791716" cy="64555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2">
                                            <p:txEl>
                                              <p:pRg st="0" end="0"/>
                                            </p:txEl>
                                          </p:spTgt>
                                        </p:tgtEl>
                                        <p:attrNameLst>
                                          <p:attrName>style.visibility</p:attrName>
                                        </p:attrNameLst>
                                      </p:cBhvr>
                                      <p:to>
                                        <p:strVal val="visible"/>
                                      </p:to>
                                    </p:set>
                                    <p:animEffect transition="in" filter="barn(inVertical)">
                                      <p:cBhvr>
                                        <p:cTn id="12" dur="500"/>
                                        <p:tgtEl>
                                          <p:spTgt spid="860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1" end="1"/>
                                            </p:txEl>
                                          </p:spTgt>
                                        </p:tgtEl>
                                        <p:attrNameLst>
                                          <p:attrName>style.visibility</p:attrName>
                                        </p:attrNameLst>
                                      </p:cBhvr>
                                      <p:to>
                                        <p:strVal val="visible"/>
                                      </p:to>
                                    </p:set>
                                    <p:animEffect transition="in" filter="barn(inVertical)">
                                      <p:cBhvr>
                                        <p:cTn id="17" dur="500"/>
                                        <p:tgtEl>
                                          <p:spTgt spid="860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022">
                                            <p:txEl>
                                              <p:pRg st="2" end="2"/>
                                            </p:txEl>
                                          </p:spTgt>
                                        </p:tgtEl>
                                        <p:attrNameLst>
                                          <p:attrName>style.visibility</p:attrName>
                                        </p:attrNameLst>
                                      </p:cBhvr>
                                      <p:to>
                                        <p:strVal val="visible"/>
                                      </p:to>
                                    </p:set>
                                    <p:animEffect transition="in" filter="barn(inVertical)">
                                      <p:cBhvr>
                                        <p:cTn id="22" dur="500"/>
                                        <p:tgtEl>
                                          <p:spTgt spid="860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additive="base">
                                        <p:cTn id="39" dur="500" fill="hold"/>
                                        <p:tgtEl>
                                          <p:spTgt spid="22535"/>
                                        </p:tgtEl>
                                        <p:attrNameLst>
                                          <p:attrName>ppt_x</p:attrName>
                                        </p:attrNameLst>
                                      </p:cBhvr>
                                      <p:tavLst>
                                        <p:tav tm="0">
                                          <p:val>
                                            <p:strVal val="#ppt_x"/>
                                          </p:val>
                                        </p:tav>
                                        <p:tav tm="100000">
                                          <p:val>
                                            <p:strVal val="#ppt_x"/>
                                          </p:val>
                                        </p:tav>
                                      </p:tavLst>
                                    </p:anim>
                                    <p:anim calcmode="lin" valueType="num">
                                      <p:cBhvr additive="base">
                                        <p:cTn id="4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4"/>
                                        </p:tgtEl>
                                        <p:attrNameLst>
                                          <p:attrName>style.visibility</p:attrName>
                                        </p:attrNameLst>
                                      </p:cBhvr>
                                      <p:to>
                                        <p:strVal val="visible"/>
                                      </p:to>
                                    </p:set>
                                    <p:anim calcmode="lin" valueType="num">
                                      <p:cBhvr additive="base">
                                        <p:cTn id="45" dur="500" fill="hold"/>
                                        <p:tgtEl>
                                          <p:spTgt spid="22534"/>
                                        </p:tgtEl>
                                        <p:attrNameLst>
                                          <p:attrName>ppt_x</p:attrName>
                                        </p:attrNameLst>
                                      </p:cBhvr>
                                      <p:tavLst>
                                        <p:tav tm="0">
                                          <p:val>
                                            <p:strVal val="#ppt_x"/>
                                          </p:val>
                                        </p:tav>
                                        <p:tav tm="100000">
                                          <p:val>
                                            <p:strVal val="#ppt_x"/>
                                          </p:val>
                                        </p:tav>
                                      </p:tavLst>
                                    </p:anim>
                                    <p:anim calcmode="lin" valueType="num">
                                      <p:cBhvr additive="base">
                                        <p:cTn id="4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5" grpId="0" animBg="1"/>
      <p:bldP spid="7" grpId="0" animBg="1"/>
      <p:bldP spid="22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4644008" y="1988840"/>
            <a:ext cx="4499992" cy="3960440"/>
          </a:xfrm>
        </p:spPr>
        <p:txBody>
          <a:bodyPr>
            <a:noAutofit/>
          </a:bodyPr>
          <a:lstStyle/>
          <a:p>
            <a:pPr algn="r" rtl="1" eaLnBrk="1" hangingPunct="1">
              <a:defRPr/>
            </a:pPr>
            <a:r>
              <a:rPr lang="fa-IR" b="0" i="0" u="none" dirty="0">
                <a:latin typeface="Tahoma" pitchFamily="34" charset="0"/>
                <a:ea typeface="Tahoma" pitchFamily="34" charset="0"/>
                <a:cs typeface="Tahoma" pitchFamily="34" charset="0"/>
              </a:rPr>
              <a:t>ابتدا روی </a:t>
            </a:r>
            <a:r>
              <a:rPr lang="en-US" b="0" i="0" u="none" dirty="0">
                <a:latin typeface="Tahoma" pitchFamily="34" charset="0"/>
                <a:ea typeface="Tahoma" pitchFamily="34" charset="0"/>
                <a:cs typeface="Tahoma" pitchFamily="34" charset="0"/>
              </a:rPr>
              <a:t>Display</a:t>
            </a:r>
            <a:r>
              <a:rPr lang="fa-IR" b="0" i="0" u="none" dirty="0">
                <a:latin typeface="Tahoma" pitchFamily="34" charset="0"/>
                <a:ea typeface="Tahoma" pitchFamily="34" charset="0"/>
                <a:cs typeface="Tahoma" pitchFamily="34" charset="0"/>
              </a:rPr>
              <a:t> کلیک کنید و سپس روی </a:t>
            </a:r>
            <a:r>
              <a:rPr lang="en-US" b="0" i="0" u="none" dirty="0">
                <a:latin typeface="Tahoma" pitchFamily="34" charset="0"/>
                <a:ea typeface="Tahoma" pitchFamily="34" charset="0"/>
                <a:cs typeface="Tahoma" pitchFamily="34" charset="0"/>
              </a:rPr>
              <a:t>other resolutions</a:t>
            </a:r>
            <a:r>
              <a:rPr lang="fa-IR" b="0" i="0" u="none" dirty="0">
                <a:latin typeface="Tahoma" pitchFamily="34" charset="0"/>
                <a:ea typeface="Tahoma" pitchFamily="34" charset="0"/>
                <a:cs typeface="Tahoma" pitchFamily="34" charset="0"/>
              </a:rPr>
              <a:t> کلیک کرده و کیفیت رنگ و رزولوشن (شفافیت) صفحه را انتخاب کنید.</a:t>
            </a:r>
            <a:endParaRPr lang="en" b="0" i="0" u="none" dirty="0">
              <a:latin typeface="Tahoma" pitchFamily="34" charset="0"/>
              <a:ea typeface="Tahoma" pitchFamily="34" charset="0"/>
              <a:cs typeface="Tahoma" pitchFamily="34" charset="0"/>
            </a:endParaRPr>
          </a:p>
        </p:txBody>
      </p:sp>
      <p:pic>
        <p:nvPicPr>
          <p:cNvPr id="88074" name="Picture 1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6519" y="1615252"/>
            <a:ext cx="3943350" cy="2766859"/>
          </a:xfrm>
        </p:spPr>
      </p:pic>
      <p:sp>
        <p:nvSpPr>
          <p:cNvPr id="4" name="Rectangle 4"/>
          <p:cNvSpPr txBox="1">
            <a:spLocks noChangeArrowheads="1"/>
          </p:cNvSpPr>
          <p:nvPr/>
        </p:nvSpPr>
        <p:spPr bwMode="auto">
          <a:xfrm>
            <a:off x="-1" y="328613"/>
            <a:ext cx="9144001" cy="984250"/>
          </a:xfrm>
          <a:prstGeom prst="rect">
            <a:avLst/>
          </a:prstGeom>
          <a:noFill/>
          <a:ln w="9525">
            <a:noFill/>
            <a:miter lim="800000"/>
            <a:headEnd/>
            <a:tailEnd/>
          </a:ln>
          <a:effectLst/>
        </p:spPr>
        <p:txBody>
          <a:bodyPr anchor="ctr" anchorCtr="1"/>
          <a:lstStyle/>
          <a:p>
            <a:pPr algn="l" rtl="0">
              <a:defRPr/>
            </a:pPr>
            <a:r>
              <a:rPr lang="fa-IR" sz="4400" b="0" i="0" u="none" dirty="0">
                <a:solidFill>
                  <a:schemeClr val="accent1"/>
                </a:solidFill>
                <a:latin typeface="Tahoma" pitchFamily="34" charset="0"/>
                <a:ea typeface="Tahoma" pitchFamily="34" charset="0"/>
                <a:cs typeface="Tahoma" pitchFamily="34" charset="0"/>
              </a:rPr>
              <a:t>تنظیمات</a:t>
            </a:r>
            <a:endParaRPr lang="en" sz="4400" b="1"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23558" name="Oval 6"/>
          <p:cNvSpPr>
            <a:spLocks noChangeArrowheads="1"/>
          </p:cNvSpPr>
          <p:nvPr/>
        </p:nvSpPr>
        <p:spPr bwMode="auto">
          <a:xfrm>
            <a:off x="683568" y="3140968"/>
            <a:ext cx="576064" cy="215071"/>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sz="4400">
              <a:solidFill>
                <a:schemeClr val="accent1"/>
              </a:solidFill>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43" y="2399341"/>
            <a:ext cx="3034519" cy="2496819"/>
          </a:xfrm>
          <a:prstGeom prst="rect">
            <a:avLst/>
          </a:prstGeom>
        </p:spPr>
      </p:pic>
      <p:sp>
        <p:nvSpPr>
          <p:cNvPr id="3" name="Ellips 2"/>
          <p:cNvSpPr/>
          <p:nvPr/>
        </p:nvSpPr>
        <p:spPr>
          <a:xfrm>
            <a:off x="1120257" y="2816932"/>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924944"/>
            <a:ext cx="3241376" cy="230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648"/>
            <a:ext cx="9144000" cy="1143000"/>
          </a:xfrm>
        </p:spPr>
        <p:txBody>
          <a:bodyPr anchor="ctr" anchorCtr="1">
            <a:normAutofit fontScale="90000"/>
          </a:bodyPr>
          <a:lstStyle/>
          <a:p>
            <a:pPr algn="l" rtl="1" eaLnBrk="1" hangingPunct="1">
              <a:defRPr/>
            </a:pPr>
            <a:r>
              <a:rPr lang="fa-IR" b="0" i="0" u="none" dirty="0">
                <a:solidFill>
                  <a:schemeClr val="accent1"/>
                </a:solidFill>
                <a:latin typeface="Tahoma" pitchFamily="34" charset="0"/>
                <a:ea typeface="Tahoma" pitchFamily="34" charset="0"/>
                <a:cs typeface="Tahoma" pitchFamily="34" charset="0"/>
              </a:rPr>
              <a:t>نوار وظیفه (</a:t>
            </a:r>
            <a:r>
              <a:rPr lang="en" b="0" i="0" u="none" dirty="0">
                <a:solidFill>
                  <a:schemeClr val="accent1"/>
                </a:solidFill>
                <a:latin typeface="Tahoma" pitchFamily="34" charset="0"/>
                <a:ea typeface="Tahoma" pitchFamily="34" charset="0"/>
                <a:cs typeface="Tahoma" pitchFamily="34" charset="0"/>
              </a:rPr>
              <a:t>Aktivitetsfältet</a:t>
            </a:r>
            <a:r>
              <a:rPr lang="en" b="1"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fa-IR"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t>
            </a:r>
            <a:br>
              <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br>
            <a:endPar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1156" name="Rectangle 20"/>
          <p:cNvSpPr>
            <a:spLocks noGrp="1" noChangeArrowheads="1"/>
          </p:cNvSpPr>
          <p:nvPr>
            <p:ph type="body" sz="half" idx="4294967295"/>
          </p:nvPr>
        </p:nvSpPr>
        <p:spPr>
          <a:xfrm>
            <a:off x="-108520" y="1130020"/>
            <a:ext cx="9144000" cy="4320480"/>
          </a:xfrm>
        </p:spPr>
        <p:txBody>
          <a:bodyPr>
            <a:normAutofit/>
          </a:bodyPr>
          <a:lstStyle/>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نوار وظیفه، نواری است که در انتهای صفحه قرار دارد. دکمه استارت (شروع) در انتهای سمت چپ نوار وظیفه قرار دارد. از نوار وظیفه برای اجرای برنامه ها، تغییر بین برنامه ها و دیدن برنامه های در حال اجرا استفاده می شود. </a:t>
            </a:r>
          </a:p>
          <a:p>
            <a:pPr algn="r" rtl="1" eaLnBrk="1" hangingPunct="1">
              <a:defRPr/>
            </a:pPr>
            <a:r>
              <a:rPr lang="fa-IR" sz="2200" dirty="0">
                <a:effectLst>
                  <a:outerShdw blurRad="38100" dist="38100" dir="2700000" algn="tl">
                    <a:srgbClr val="C0C0C0"/>
                  </a:outerShdw>
                </a:effectLst>
                <a:latin typeface="Tahoma" pitchFamily="34" charset="0"/>
                <a:ea typeface="Tahoma" pitchFamily="34" charset="0"/>
                <a:cs typeface="Tahoma" pitchFamily="34" charset="0"/>
              </a:rPr>
              <a:t>نوار وظیفه معمولا در انتهای صفحه است، اما می توان آن را با استفاده از ماوس به سمت چپ، راست یا بالای صفحه کشید.</a:t>
            </a:r>
          </a:p>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(روی نوار وظیفه کلیک کنید و مطمئن شوید که قفل نیست- اگر قفل است، نمی توانید آن را حرکت دهید.)</a:t>
            </a:r>
          </a:p>
          <a:p>
            <a:pPr algn="r" rtl="1" eaLnBrk="1" hangingPunct="1">
              <a:defRPr/>
            </a:pPr>
            <a:endParaRPr lang="fa-IR" sz="2200" b="0" i="0" u="none"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l" rtl="0" eaLnBrk="1" hangingPunct="1">
              <a:buNone/>
              <a:defRPr/>
            </a:pP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67544" y="5301208"/>
            <a:ext cx="8229600" cy="1096962"/>
          </a:xfrm>
        </p:spPr>
      </p:pic>
      <p:sp>
        <p:nvSpPr>
          <p:cNvPr id="91145" name="AutoShape 9"/>
          <p:cNvSpPr>
            <a:spLocks noChangeArrowheads="1"/>
          </p:cNvSpPr>
          <p:nvPr/>
        </p:nvSpPr>
        <p:spPr bwMode="auto">
          <a:xfrm>
            <a:off x="446857" y="5717133"/>
            <a:ext cx="2063800" cy="376583"/>
          </a:xfrm>
          <a:prstGeom prst="wedgeEllipseCallout">
            <a:avLst>
              <a:gd name="adj1" fmla="val -24395"/>
              <a:gd name="adj2" fmla="val 87422"/>
            </a:avLst>
          </a:prstGeom>
          <a:solidFill>
            <a:schemeClr val="accent1">
              <a:lumMod val="40000"/>
              <a:lumOff val="60000"/>
            </a:schemeClr>
          </a:solidFill>
          <a:ln w="9525">
            <a:solidFill>
              <a:srgbClr val="000000"/>
            </a:solidFill>
            <a:miter lim="800000"/>
            <a:headEnd/>
            <a:tailEnd/>
          </a:ln>
        </p:spPr>
        <p:txBody>
          <a:bodyPr/>
          <a:lstStyle/>
          <a:p>
            <a:pPr algn="l" rtl="0"/>
            <a:r>
              <a:rPr lang="fa-IR" sz="1200" b="1" i="0" u="none" dirty="0">
                <a:latin typeface="Tahoma" pitchFamily="34" charset="0"/>
                <a:ea typeface="Tahoma" pitchFamily="34" charset="0"/>
                <a:cs typeface="Tahoma" pitchFamily="34" charset="0"/>
              </a:rPr>
              <a:t>دکمه استارت</a:t>
            </a:r>
            <a:endParaRPr lang="en" sz="1200" b="1" i="0" u="none" dirty="0">
              <a:latin typeface="Tahoma" pitchFamily="34" charset="0"/>
              <a:ea typeface="Tahoma" pitchFamily="34" charset="0"/>
              <a:cs typeface="Tahoma" pitchFamily="34" charset="0"/>
            </a:endParaRPr>
          </a:p>
        </p:txBody>
      </p:sp>
      <p:grpSp>
        <p:nvGrpSpPr>
          <p:cNvPr id="2" name="Group 14"/>
          <p:cNvGrpSpPr>
            <a:grpSpLocks/>
          </p:cNvGrpSpPr>
          <p:nvPr/>
        </p:nvGrpSpPr>
        <p:grpSpPr bwMode="auto">
          <a:xfrm>
            <a:off x="2109019" y="5445670"/>
            <a:ext cx="2160588" cy="863600"/>
            <a:chOff x="1474" y="1797"/>
            <a:chExt cx="1361" cy="544"/>
          </a:xfrm>
        </p:grpSpPr>
        <p:sp>
          <p:nvSpPr>
            <p:cNvPr id="34823" name="Rectangle 10"/>
            <p:cNvSpPr>
              <a:spLocks noChangeArrowheads="1"/>
            </p:cNvSpPr>
            <p:nvPr/>
          </p:nvSpPr>
          <p:spPr bwMode="auto">
            <a:xfrm>
              <a:off x="1837" y="1797"/>
              <a:ext cx="888" cy="272"/>
            </a:xfrm>
            <a:prstGeom prst="rect">
              <a:avLst/>
            </a:prstGeom>
            <a:solidFill>
              <a:schemeClr val="accent1">
                <a:lumMod val="40000"/>
                <a:lumOff val="60000"/>
              </a:schemeClr>
            </a:solidFill>
            <a:ln w="9525">
              <a:solidFill>
                <a:srgbClr val="000000"/>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فایل ها و برنامه های باز</a:t>
              </a:r>
              <a:endParaRPr lang="en" sz="1800" b="1" dirty="0">
                <a:latin typeface="Tahoma" pitchFamily="34" charset="0"/>
                <a:ea typeface="Tahoma" pitchFamily="34" charset="0"/>
                <a:cs typeface="Tahoma" pitchFamily="34" charset="0"/>
              </a:endParaRPr>
            </a:p>
          </p:txBody>
        </p:sp>
        <p:sp>
          <p:nvSpPr>
            <p:cNvPr id="34824"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34825"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endParaRPr lang="en">
                <a:latin typeface="Tahoma" pitchFamily="34" charset="0"/>
                <a:ea typeface="Tahoma" pitchFamily="34" charset="0"/>
                <a:cs typeface="Tahoma" pitchFamily="34" charset="0"/>
              </a:endParaRPr>
            </a:p>
          </p:txBody>
        </p:sp>
        <p:sp>
          <p:nvSpPr>
            <p:cNvPr id="34826"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endParaRPr lang="en">
                <a:latin typeface="Tahoma" pitchFamily="34" charset="0"/>
                <a:ea typeface="Tahoma" pitchFamily="34" charset="0"/>
                <a:cs typeface="Tahoma" pitchFamily="34" charset="0"/>
              </a:endParaRPr>
            </a:p>
          </p:txBody>
        </p:sp>
      </p:grpSp>
      <p:sp>
        <p:nvSpPr>
          <p:cNvPr id="91151" name="AutoShape 15"/>
          <p:cNvSpPr>
            <a:spLocks noChangeArrowheads="1"/>
          </p:cNvSpPr>
          <p:nvPr/>
        </p:nvSpPr>
        <p:spPr bwMode="auto">
          <a:xfrm>
            <a:off x="5148064" y="5445670"/>
            <a:ext cx="1548830" cy="608013"/>
          </a:xfrm>
          <a:prstGeom prst="wedgeEllipseCallout">
            <a:avLst>
              <a:gd name="adj1" fmla="val 82788"/>
              <a:gd name="adj2" fmla="val 85148"/>
            </a:avLst>
          </a:prstGeom>
          <a:solidFill>
            <a:schemeClr val="accent1">
              <a:lumMod val="40000"/>
              <a:lumOff val="60000"/>
            </a:schemeClr>
          </a:solidFill>
          <a:ln w="9525">
            <a:solidFill>
              <a:srgbClr val="000000"/>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دکمه زبان</a:t>
            </a:r>
            <a:endParaRPr lang="en" sz="1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1" end="1"/>
                                            </p:txEl>
                                          </p:spTgt>
                                        </p:tgtEl>
                                        <p:attrNameLst>
                                          <p:attrName>style.visibility</p:attrName>
                                        </p:attrNameLst>
                                      </p:cBhvr>
                                      <p:to>
                                        <p:strVal val="visible"/>
                                      </p:to>
                                    </p:set>
                                    <p:animEffect transition="in" filter="barn(inVertical)">
                                      <p:cBhvr>
                                        <p:cTn id="32" dur="500"/>
                                        <p:tgtEl>
                                          <p:spTgt spid="9115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animEffect transition="in" filter="barn(inVertical)">
                                      <p:cBhvr>
                                        <p:cTn id="37" dur="500"/>
                                        <p:tgtEl>
                                          <p:spTgt spid="91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0648"/>
            <a:ext cx="9144000" cy="1143000"/>
          </a:xfrm>
        </p:spPr>
        <p:txBody>
          <a:bodyPr anchor="ctr" anchorCtr="1">
            <a:normAutofit/>
          </a:bodyPr>
          <a:lstStyle/>
          <a:p>
            <a:pPr algn="r" eaLnBrk="1" hangingPunct="1">
              <a:defRPr/>
            </a:pPr>
            <a:r>
              <a:rPr lang="fa-IR"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آشنایی با کامپیوتر</a:t>
            </a:r>
            <a:endPar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243" name="Rectangle 3"/>
          <p:cNvSpPr>
            <a:spLocks noGrp="1" noChangeArrowheads="1"/>
          </p:cNvSpPr>
          <p:nvPr>
            <p:ph type="body" idx="4294967295"/>
          </p:nvPr>
        </p:nvSpPr>
        <p:spPr>
          <a:xfrm>
            <a:off x="1043608" y="1628801"/>
            <a:ext cx="7416800" cy="4248472"/>
          </a:xfrm>
        </p:spPr>
        <p:txBody>
          <a:bodyPr>
            <a:normAutofit/>
          </a:bodyPr>
          <a:lstStyle/>
          <a:p>
            <a:pPr marL="0" indent="0" algn="r">
              <a:buNone/>
              <a:defRPr/>
            </a:pPr>
            <a:r>
              <a:rPr lang="fa-IR" sz="2400" dirty="0">
                <a:latin typeface="Tahoma" pitchFamily="34" charset="0"/>
                <a:ea typeface="Tahoma" pitchFamily="34" charset="0"/>
                <a:cs typeface="Tahoma" pitchFamily="34" charset="0"/>
              </a:rPr>
              <a:t>کامپیوتر یکی از مهمترین ابزار در زمان ما است که توانایی برای ذخیره، بازیابی و تجزیه و تحلیل مقدار زیادی از اطلاعات را فراهم می کند. کامپیوتر با سرعت و دقت بالا  است.</a:t>
            </a:r>
            <a:endParaRPr lang="sv-SE" sz="2400" dirty="0">
              <a:latin typeface="Tahoma" pitchFamily="34" charset="0"/>
              <a:ea typeface="Tahoma" pitchFamily="34" charset="0"/>
              <a:cs typeface="Tahoma" pitchFamily="34" charset="0"/>
            </a:endParaRPr>
          </a:p>
          <a:p>
            <a:pPr eaLnBrk="1" hangingPunct="1">
              <a:defRPr/>
            </a:pPr>
            <a:endParaRPr lang="sv-SE" sz="2400" dirty="0">
              <a:latin typeface="Tahoma" pitchFamily="34" charset="0"/>
              <a:ea typeface="Tahoma" pitchFamily="34" charset="0"/>
              <a:cs typeface="Tahoma" pitchFamily="34" charset="0"/>
            </a:endParaRPr>
          </a:p>
          <a:p>
            <a:pPr marL="0" indent="0" algn="r" eaLnBrk="1" hangingPunct="1">
              <a:buNone/>
              <a:defRPr/>
            </a:pPr>
            <a:r>
              <a:rPr lang="fa-IR" sz="2400" dirty="0">
                <a:latin typeface="Tahoma" pitchFamily="34" charset="0"/>
                <a:ea typeface="Tahoma" pitchFamily="34" charset="0"/>
                <a:cs typeface="Tahoma" pitchFamily="34" charset="0"/>
              </a:rPr>
              <a:t>رایانه در حال حاضر در بسیاری از مناطق و توسط افراد در موقعیت های مختلف استفاده می شود. همچنین در مدارس دانشگاه کارخانه ها, موسسات و خانه ها استفاده می شود.</a:t>
            </a:r>
            <a:endParaRPr lang="sv-SE"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7856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14586" y="486974"/>
            <a:ext cx="4485406" cy="958723"/>
          </a:xfrm>
        </p:spPr>
        <p:txBody>
          <a:bodyPr anchor="ctr" anchorCtr="1">
            <a:normAutofit fontScale="90000"/>
          </a:bodyPr>
          <a:lstStyle/>
          <a:p>
            <a:pPr algn="r" rtl="1" eaLnBrk="1" hangingPunct="1">
              <a:defRPr/>
            </a:pPr>
            <a:br>
              <a:rPr lang="fa-IR" sz="2400" b="0" i="0" u="none" dirty="0">
                <a:latin typeface="Tahoma" pitchFamily="34" charset="0"/>
                <a:ea typeface="Tahoma" pitchFamily="34" charset="0"/>
                <a:cs typeface="Tahoma" pitchFamily="34" charset="0"/>
              </a:rPr>
            </a:br>
            <a:r>
              <a:rPr lang="fa-IR" sz="2400" b="0" i="0" u="none" dirty="0">
                <a:latin typeface="Tahoma" pitchFamily="34" charset="0"/>
                <a:ea typeface="Tahoma" pitchFamily="34" charset="0"/>
                <a:cs typeface="Tahoma" pitchFamily="34" charset="0"/>
              </a:rPr>
              <a:t>روی نوار وظیفه کلیک کرده و </a:t>
            </a:r>
            <a:r>
              <a:rPr lang="en-US" sz="2400" b="1" dirty="0" err="1">
                <a:latin typeface="Tahoma" pitchFamily="34" charset="0"/>
                <a:ea typeface="Tahoma" pitchFamily="34" charset="0"/>
                <a:cs typeface="Tahoma" pitchFamily="34" charset="0"/>
              </a:rPr>
              <a:t>Egenskaper</a:t>
            </a:r>
            <a:r>
              <a:rPr lang="fa-IR" sz="2400" b="1" dirty="0">
                <a:latin typeface="Tahoma" pitchFamily="34" charset="0"/>
                <a:ea typeface="Tahoma" pitchFamily="34" charset="0"/>
                <a:cs typeface="Tahoma" pitchFamily="34" charset="0"/>
              </a:rPr>
              <a:t>  </a:t>
            </a:r>
            <a:r>
              <a:rPr lang="fa-IR" sz="2400" dirty="0">
                <a:latin typeface="Tahoma" pitchFamily="34" charset="0"/>
                <a:ea typeface="Tahoma" pitchFamily="34" charset="0"/>
                <a:cs typeface="Tahoma" pitchFamily="34" charset="0"/>
              </a:rPr>
              <a:t>را انتخاب کنید.</a:t>
            </a:r>
            <a:br>
              <a:rPr lang="fa-IR" sz="2400" dirty="0">
                <a:latin typeface="Tahoma" pitchFamily="34" charset="0"/>
                <a:ea typeface="Tahoma" pitchFamily="34" charset="0"/>
                <a:cs typeface="Tahoma" pitchFamily="34" charset="0"/>
              </a:rPr>
            </a:br>
            <a:br>
              <a:rPr lang="en" sz="2400" dirty="0">
                <a:latin typeface="Tahoma" pitchFamily="34" charset="0"/>
                <a:ea typeface="Tahoma" pitchFamily="34" charset="0"/>
                <a:cs typeface="Tahoma" pitchFamily="34" charset="0"/>
              </a:rPr>
            </a:br>
            <a:r>
              <a:rPr lang="fa-IR" sz="2400" b="0" i="0" u="none" dirty="0">
                <a:latin typeface="Tahoma" pitchFamily="34" charset="0"/>
                <a:ea typeface="Tahoma" pitchFamily="34" charset="0"/>
                <a:cs typeface="Tahoma" pitchFamily="34" charset="0"/>
              </a:rPr>
              <a:t>یک کادر گفتگو نمایش داده می شود</a:t>
            </a:r>
            <a:r>
              <a:rPr lang="en" sz="2400" b="0" i="0" u="none" dirty="0">
                <a:latin typeface="Tahoma" pitchFamily="34" charset="0"/>
                <a:ea typeface="Tahoma" pitchFamily="34" charset="0"/>
                <a:cs typeface="Tahoma" pitchFamily="34" charset="0"/>
              </a:rPr>
              <a:t>:</a:t>
            </a:r>
          </a:p>
        </p:txBody>
      </p:sp>
      <p:sp>
        <p:nvSpPr>
          <p:cNvPr id="96262" name="Rectangle 6"/>
          <p:cNvSpPr>
            <a:spLocks noGrp="1" noChangeArrowheads="1"/>
          </p:cNvSpPr>
          <p:nvPr>
            <p:ph type="body" sz="half" idx="4294967295"/>
          </p:nvPr>
        </p:nvSpPr>
        <p:spPr>
          <a:xfrm>
            <a:off x="4716016" y="1173362"/>
            <a:ext cx="4283968" cy="4847926"/>
          </a:xfrm>
        </p:spPr>
        <p:txBody>
          <a:bodyPr>
            <a:noAutofit/>
          </a:bodyPr>
          <a:lstStyle/>
          <a:p>
            <a:pPr algn="r" rtl="1" eaLnBrk="1" hangingPunct="1">
              <a:lnSpc>
                <a:spcPct val="90000"/>
              </a:lnSpc>
              <a:defRPr/>
            </a:pPr>
            <a:r>
              <a:rPr lang="en-US" sz="2000" b="1" dirty="0" err="1">
                <a:latin typeface="Tahoma" pitchFamily="34" charset="0"/>
                <a:ea typeface="Tahoma" pitchFamily="34" charset="0"/>
                <a:cs typeface="Tahoma" pitchFamily="34" charset="0"/>
              </a:rPr>
              <a:t>Lås</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aktivitetsfältet</a:t>
            </a: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وقتی قفل است،نمی توانید نوار وظیفه را در جهات مختلف حرکت دهید. </a:t>
            </a:r>
          </a:p>
          <a:p>
            <a:pPr algn="r" rtl="1" eaLnBrk="1" hangingPunct="1">
              <a:lnSpc>
                <a:spcPct val="90000"/>
              </a:lnSpc>
              <a:defRPr/>
            </a:pPr>
            <a:r>
              <a:rPr lang="en-US" sz="2000" b="1" i="0" u="none" dirty="0" err="1">
                <a:latin typeface="Tahoma" pitchFamily="34" charset="0"/>
                <a:ea typeface="Tahoma" pitchFamily="34" charset="0"/>
                <a:cs typeface="Tahoma" pitchFamily="34" charset="0"/>
              </a:rPr>
              <a:t>Dölj</a:t>
            </a:r>
            <a:r>
              <a:rPr lang="en-US" sz="2000" b="1" i="0" u="none" dirty="0">
                <a:latin typeface="Tahoma" pitchFamily="34" charset="0"/>
                <a:ea typeface="Tahoma" pitchFamily="34" charset="0"/>
                <a:cs typeface="Tahoma" pitchFamily="34" charset="0"/>
              </a:rPr>
              <a:t> </a:t>
            </a:r>
            <a:r>
              <a:rPr lang="en-US" sz="2000" b="1" i="0" u="none" dirty="0" err="1">
                <a:latin typeface="Tahoma" pitchFamily="34" charset="0"/>
                <a:ea typeface="Tahoma" pitchFamily="34" charset="0"/>
                <a:cs typeface="Tahoma" pitchFamily="34" charset="0"/>
              </a:rPr>
              <a:t>aktivitetsfältet</a:t>
            </a:r>
            <a:r>
              <a:rPr lang="en-US" sz="2000" b="1" i="0" u="none" dirty="0">
                <a:latin typeface="Tahoma" pitchFamily="34" charset="0"/>
                <a:ea typeface="Tahoma" pitchFamily="34" charset="0"/>
                <a:cs typeface="Tahoma" pitchFamily="34" charset="0"/>
              </a:rPr>
              <a:t> </a:t>
            </a:r>
            <a:r>
              <a:rPr lang="en-US" sz="2000" b="1" i="0" u="none" dirty="0" err="1">
                <a:latin typeface="Tahoma" pitchFamily="34" charset="0"/>
                <a:ea typeface="Tahoma" pitchFamily="34" charset="0"/>
                <a:cs typeface="Tahoma" pitchFamily="34" charset="0"/>
              </a:rPr>
              <a:t>automatiskt</a:t>
            </a:r>
            <a:r>
              <a:rPr lang="fa-IR" sz="2000" b="1" i="0" u="none"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اگر این تنظیمات فعال شود، نوار وظیفه فقط وقتی نمایش داده می شود که اشاره گر ماوس را نزدیک آن ببرید. وقتی اشاره گر ماوس را دور می کنید، نوار وظیفه ناپدید می شود.</a:t>
            </a:r>
          </a:p>
          <a:p>
            <a:pPr algn="r" rtl="1" eaLnBrk="1" hangingPunct="1">
              <a:lnSpc>
                <a:spcPct val="90000"/>
              </a:lnSpc>
              <a:defRPr/>
            </a:pPr>
            <a:r>
              <a:rPr lang="sv-SE" sz="2000" b="1" dirty="0">
                <a:latin typeface="Tahoma" pitchFamily="34" charset="0"/>
                <a:ea typeface="Tahoma" pitchFamily="34" charset="0"/>
                <a:cs typeface="Tahoma" pitchFamily="34" charset="0"/>
              </a:rPr>
              <a:t>Visa </a:t>
            </a:r>
            <a:r>
              <a:rPr lang="en-US" sz="2000" b="1" dirty="0" err="1">
                <a:latin typeface="Tahoma" pitchFamily="34" charset="0"/>
                <a:ea typeface="Tahoma" pitchFamily="34" charset="0"/>
                <a:cs typeface="Tahoma" pitchFamily="34" charset="0"/>
              </a:rPr>
              <a:t>alltid</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aktivitetsfältet</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överst</a:t>
            </a:r>
            <a:r>
              <a:rPr lang="en-US" sz="2000" b="1" dirty="0">
                <a:latin typeface="Tahoma" pitchFamily="34" charset="0"/>
                <a:ea typeface="Tahoma" pitchFamily="34" charset="0"/>
                <a:cs typeface="Tahoma" pitchFamily="34" charset="0"/>
              </a:rPr>
              <a:t> </a:t>
            </a: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 به این ترتیب نوار وظیفه در بالا صفحه قرار خواهد گرفت. </a:t>
            </a:r>
          </a:p>
          <a:p>
            <a:pPr algn="r" rtl="1">
              <a:lnSpc>
                <a:spcPct val="90000"/>
              </a:lnSpc>
              <a:defRPr/>
            </a:pPr>
            <a:r>
              <a:rPr lang="en-US" sz="2000" b="1" dirty="0" err="1">
                <a:latin typeface="Tahoma" pitchFamily="34" charset="0"/>
                <a:ea typeface="Tahoma" pitchFamily="34" charset="0"/>
                <a:cs typeface="Tahoma" pitchFamily="34" charset="0"/>
              </a:rPr>
              <a:t>Gruppera</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liknande</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knappar</a:t>
            </a:r>
            <a:r>
              <a:rPr lang="en-US" sz="2000" b="1" dirty="0">
                <a:latin typeface="Tahoma" pitchFamily="34" charset="0"/>
                <a:ea typeface="Tahoma" pitchFamily="34" charset="0"/>
                <a:cs typeface="Tahoma" pitchFamily="34" charset="0"/>
              </a:rPr>
              <a:t> i </a:t>
            </a:r>
            <a:r>
              <a:rPr lang="en-US" sz="2000" b="1" dirty="0" err="1">
                <a:latin typeface="Tahoma" pitchFamily="34" charset="0"/>
                <a:ea typeface="Tahoma" pitchFamily="34" charset="0"/>
                <a:cs typeface="Tahoma" pitchFamily="34" charset="0"/>
              </a:rPr>
              <a:t>Aktivitetsfältet</a:t>
            </a:r>
            <a:r>
              <a:rPr lang="en-US" sz="2000" b="1" dirty="0">
                <a:latin typeface="Tahoma" pitchFamily="34" charset="0"/>
                <a:ea typeface="Tahoma" pitchFamily="34" charset="0"/>
                <a:cs typeface="Tahoma" pitchFamily="34" charset="0"/>
              </a:rPr>
              <a:t> </a:t>
            </a: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در این صورت، همه صفحات باز برای مثال برنامه اکسپلورر همراه هم در نوار وظیفه قرار خواهند گرفت. </a:t>
            </a:r>
            <a:endParaRPr lang="en" sz="2000" dirty="0">
              <a:latin typeface="Tahoma" pitchFamily="34" charset="0"/>
              <a:ea typeface="Tahoma" pitchFamily="34" charset="0"/>
              <a:cs typeface="Tahoma" pitchFamily="34" charset="0"/>
            </a:endParaRPr>
          </a:p>
        </p:txBody>
      </p:sp>
      <p:pic>
        <p:nvPicPr>
          <p:cNvPr id="9626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8" y="1890774"/>
            <a:ext cx="3456384" cy="3864487"/>
          </a:xfrm>
        </p:spPr>
      </p:pic>
      <p:sp>
        <p:nvSpPr>
          <p:cNvPr id="25612" name="Oval 12"/>
          <p:cNvSpPr>
            <a:spLocks noChangeArrowheads="1"/>
          </p:cNvSpPr>
          <p:nvPr/>
        </p:nvSpPr>
        <p:spPr bwMode="auto">
          <a:xfrm>
            <a:off x="3131841" y="5242634"/>
            <a:ext cx="576063"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2" name="Vänster 1"/>
          <p:cNvSpPr/>
          <p:nvPr/>
        </p:nvSpPr>
        <p:spPr>
          <a:xfrm>
            <a:off x="2627784" y="2780928"/>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Vänster 2"/>
          <p:cNvSpPr/>
          <p:nvPr/>
        </p:nvSpPr>
        <p:spPr>
          <a:xfrm>
            <a:off x="2483768" y="2996952"/>
            <a:ext cx="86409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Vänster 3"/>
          <p:cNvSpPr/>
          <p:nvPr/>
        </p:nvSpPr>
        <p:spPr>
          <a:xfrm>
            <a:off x="3635896" y="3284984"/>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Vänster 4"/>
          <p:cNvSpPr/>
          <p:nvPr/>
        </p:nvSpPr>
        <p:spPr>
          <a:xfrm>
            <a:off x="3635896" y="3573016"/>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Effect transition="in" filter="fade">
                                      <p:cBhvr>
                                        <p:cTn id="13" dur="1000"/>
                                        <p:tgtEl>
                                          <p:spTgt spid="96262">
                                            <p:txEl>
                                              <p:pRg st="0" end="0"/>
                                            </p:txEl>
                                          </p:spTgt>
                                        </p:tgtEl>
                                      </p:cBhvr>
                                    </p:animEffect>
                                    <p:anim calcmode="lin" valueType="num">
                                      <p:cBhvr>
                                        <p:cTn id="14"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6262">
                                            <p:txEl>
                                              <p:pRg st="1" end="1"/>
                                            </p:txEl>
                                          </p:spTgt>
                                        </p:tgtEl>
                                        <p:attrNameLst>
                                          <p:attrName>style.visibility</p:attrName>
                                        </p:attrNameLst>
                                      </p:cBhvr>
                                      <p:to>
                                        <p:strVal val="visible"/>
                                      </p:to>
                                    </p:set>
                                    <p:animEffect transition="in" filter="fade">
                                      <p:cBhvr>
                                        <p:cTn id="20" dur="1000"/>
                                        <p:tgtEl>
                                          <p:spTgt spid="96262">
                                            <p:txEl>
                                              <p:pRg st="1" end="1"/>
                                            </p:txEl>
                                          </p:spTgt>
                                        </p:tgtEl>
                                      </p:cBhvr>
                                    </p:animEffect>
                                    <p:anim calcmode="lin" valueType="num">
                                      <p:cBhvr>
                                        <p:cTn id="21"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6262">
                                            <p:txEl>
                                              <p:pRg st="2" end="2"/>
                                            </p:txEl>
                                          </p:spTgt>
                                        </p:tgtEl>
                                        <p:attrNameLst>
                                          <p:attrName>style.visibility</p:attrName>
                                        </p:attrNameLst>
                                      </p:cBhvr>
                                      <p:to>
                                        <p:strVal val="visible"/>
                                      </p:to>
                                    </p:set>
                                    <p:animEffect transition="in" filter="fade">
                                      <p:cBhvr>
                                        <p:cTn id="27" dur="1000"/>
                                        <p:tgtEl>
                                          <p:spTgt spid="96262">
                                            <p:txEl>
                                              <p:pRg st="2" end="2"/>
                                            </p:txEl>
                                          </p:spTgt>
                                        </p:tgtEl>
                                      </p:cBhvr>
                                    </p:animEffect>
                                    <p:anim calcmode="lin" valueType="num">
                                      <p:cBhvr>
                                        <p:cTn id="28"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6262">
                                            <p:txEl>
                                              <p:pRg st="3" end="3"/>
                                            </p:txEl>
                                          </p:spTgt>
                                        </p:tgtEl>
                                        <p:attrNameLst>
                                          <p:attrName>style.visibility</p:attrName>
                                        </p:attrNameLst>
                                      </p:cBhvr>
                                      <p:to>
                                        <p:strVal val="visible"/>
                                      </p:to>
                                    </p:set>
                                    <p:animEffect transition="in" filter="fade">
                                      <p:cBhvr>
                                        <p:cTn id="34" dur="1000"/>
                                        <p:tgtEl>
                                          <p:spTgt spid="96262">
                                            <p:txEl>
                                              <p:pRg st="3" end="3"/>
                                            </p:txEl>
                                          </p:spTgt>
                                        </p:tgtEl>
                                      </p:cBhvr>
                                    </p:animEffect>
                                    <p:anim calcmode="lin" valueType="num">
                                      <p:cBhvr>
                                        <p:cTn id="35"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6263"/>
                                        </p:tgtEl>
                                        <p:attrNameLst>
                                          <p:attrName>style.visibility</p:attrName>
                                        </p:attrNameLst>
                                      </p:cBhvr>
                                      <p:to>
                                        <p:strVal val="visible"/>
                                      </p:to>
                                    </p:set>
                                    <p:animEffect transition="in" filter="fade">
                                      <p:cBhvr>
                                        <p:cTn id="41" dur="1000"/>
                                        <p:tgtEl>
                                          <p:spTgt spid="96263"/>
                                        </p:tgtEl>
                                      </p:cBhvr>
                                    </p:animEffect>
                                    <p:anim calcmode="lin" valueType="num">
                                      <p:cBhvr>
                                        <p:cTn id="42" dur="1000" fill="hold"/>
                                        <p:tgtEl>
                                          <p:spTgt spid="96263"/>
                                        </p:tgtEl>
                                        <p:attrNameLst>
                                          <p:attrName>ppt_x</p:attrName>
                                        </p:attrNameLst>
                                      </p:cBhvr>
                                      <p:tavLst>
                                        <p:tav tm="0">
                                          <p:val>
                                            <p:strVal val="#ppt_x"/>
                                          </p:val>
                                        </p:tav>
                                        <p:tav tm="100000">
                                          <p:val>
                                            <p:strVal val="#ppt_x"/>
                                          </p:val>
                                        </p:tav>
                                      </p:tavLst>
                                    </p:anim>
                                    <p:anim calcmode="lin" valueType="num">
                                      <p:cBhvr>
                                        <p:cTn id="43" dur="1000" fill="hold"/>
                                        <p:tgtEl>
                                          <p:spTgt spid="96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2"/>
                                        </p:tgtEl>
                                        <p:attrNameLst>
                                          <p:attrName>style.visibility</p:attrName>
                                        </p:attrNameLst>
                                      </p:cBhvr>
                                      <p:to>
                                        <p:strVal val="visible"/>
                                      </p:to>
                                    </p:set>
                                    <p:anim calcmode="lin" valueType="num">
                                      <p:cBhvr additive="base">
                                        <p:cTn id="76" dur="500" fill="hold"/>
                                        <p:tgtEl>
                                          <p:spTgt spid="25612"/>
                                        </p:tgtEl>
                                        <p:attrNameLst>
                                          <p:attrName>ppt_x</p:attrName>
                                        </p:attrNameLst>
                                      </p:cBhvr>
                                      <p:tavLst>
                                        <p:tav tm="0">
                                          <p:val>
                                            <p:strVal val="#ppt_x"/>
                                          </p:val>
                                        </p:tav>
                                        <p:tav tm="100000">
                                          <p:val>
                                            <p:strVal val="#ppt_x"/>
                                          </p:val>
                                        </p:tav>
                                      </p:tavLst>
                                    </p:anim>
                                    <p:anim calcmode="lin" valueType="num">
                                      <p:cBhvr additive="base">
                                        <p:cTn id="77"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build="p"/>
      <p:bldP spid="25612" grpId="0" animBg="1"/>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640"/>
            <a:ext cx="9144000" cy="1143000"/>
          </a:xfrm>
        </p:spPr>
        <p:txBody>
          <a:bodyPr anchor="ctr" anchorCtr="1"/>
          <a:lstStyle/>
          <a:p>
            <a:pPr rtl="0" eaLnBrk="1" hangingPunct="1">
              <a:defRPr/>
            </a:pPr>
            <a:r>
              <a:rPr lang="fa-IR" b="0" i="0" u="none" dirty="0">
                <a:solidFill>
                  <a:schemeClr val="accent1"/>
                </a:solidFill>
                <a:latin typeface="Tahoma" pitchFamily="34" charset="0"/>
                <a:ea typeface="Tahoma" pitchFamily="34" charset="0"/>
                <a:cs typeface="Tahoma" pitchFamily="34" charset="0"/>
              </a:rPr>
              <a:t>دکمه استارت</a:t>
            </a:r>
            <a:endParaRPr lang="en" b="0" i="0" u="none"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8310" name="Rectangle 6"/>
          <p:cNvSpPr>
            <a:spLocks noGrp="1" noChangeArrowheads="1"/>
          </p:cNvSpPr>
          <p:nvPr>
            <p:ph type="body" sz="half" idx="4294967295"/>
          </p:nvPr>
        </p:nvSpPr>
        <p:spPr>
          <a:xfrm>
            <a:off x="4067944" y="1268760"/>
            <a:ext cx="4788024" cy="5328592"/>
          </a:xfrm>
        </p:spPr>
        <p:txBody>
          <a:bodyPr>
            <a:noAutofit/>
          </a:bodyPr>
          <a:lstStyle/>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دکمه استارت در انتهای سمت چپ نوار وظیفه قرار دارد. وقتی روی آن کلیک می کنید، یک منوی خاص ویژه سیستم عامل و سایر برنامه ها باز می شود. </a:t>
            </a:r>
          </a:p>
          <a:p>
            <a:pPr algn="r" rtl="1" eaLnBrk="1" hangingPunct="1">
              <a:defRPr/>
            </a:pPr>
            <a:r>
              <a:rPr lang="fa-IR" sz="2200" dirty="0">
                <a:effectLst>
                  <a:outerShdw blurRad="38100" dist="38100" dir="2700000" algn="tl">
                    <a:srgbClr val="C0C0C0"/>
                  </a:outerShdw>
                </a:effectLst>
                <a:latin typeface="Tahoma" pitchFamily="34" charset="0"/>
                <a:ea typeface="Tahoma" pitchFamily="34" charset="0"/>
                <a:cs typeface="Tahoma" pitchFamily="34" charset="0"/>
              </a:rPr>
              <a:t>می توان ویژگی های منوی استارت را با کلیک راست روی دکمه استارت تنظیم کرد. </a:t>
            </a:r>
            <a:r>
              <a:rPr lang="en-US" sz="2200" dirty="0" err="1">
                <a:effectLst>
                  <a:outerShdw blurRad="38100" dist="38100" dir="2700000" algn="tl">
                    <a:srgbClr val="C0C0C0"/>
                  </a:outerShdw>
                </a:effectLst>
                <a:latin typeface="Tahoma" pitchFamily="34" charset="0"/>
                <a:ea typeface="Tahoma" pitchFamily="34" charset="0"/>
                <a:cs typeface="Tahoma" pitchFamily="34" charset="0"/>
              </a:rPr>
              <a:t>Egenskaper</a:t>
            </a:r>
            <a:r>
              <a:rPr lang="fa-IR" sz="2200" dirty="0">
                <a:effectLst>
                  <a:outerShdw blurRad="38100" dist="38100" dir="2700000" algn="tl">
                    <a:srgbClr val="C0C0C0"/>
                  </a:outerShdw>
                </a:effectLst>
                <a:latin typeface="Tahoma" pitchFamily="34" charset="0"/>
                <a:ea typeface="Tahoma" pitchFamily="34" charset="0"/>
                <a:cs typeface="Tahoma" pitchFamily="34" charset="0"/>
              </a:rPr>
              <a:t> را از منوی زمینه (</a:t>
            </a:r>
            <a:r>
              <a:rPr lang="en-US" sz="2200" dirty="0" err="1">
                <a:effectLst>
                  <a:outerShdw blurRad="38100" dist="38100" dir="2700000" algn="tl">
                    <a:srgbClr val="C0C0C0"/>
                  </a:outerShdw>
                </a:effectLst>
                <a:latin typeface="Tahoma" pitchFamily="34" charset="0"/>
                <a:ea typeface="Tahoma" pitchFamily="34" charset="0"/>
                <a:cs typeface="Tahoma" pitchFamily="34" charset="0"/>
              </a:rPr>
              <a:t>Kontext</a:t>
            </a:r>
            <a:r>
              <a:rPr lang="fa-IR" sz="2200" dirty="0">
                <a:effectLst>
                  <a:outerShdw blurRad="38100" dist="38100" dir="2700000" algn="tl">
                    <a:srgbClr val="C0C0C0"/>
                  </a:outerShdw>
                </a:effectLst>
                <a:latin typeface="Tahoma" pitchFamily="34" charset="0"/>
                <a:ea typeface="Tahoma" pitchFamily="34" charset="0"/>
                <a:cs typeface="Tahoma" pitchFamily="34" charset="0"/>
              </a:rPr>
              <a:t>) که نمایش داده می شود انتخاب کرد. سپس زبانه </a:t>
            </a:r>
            <a:r>
              <a:rPr lang="en-US" sz="2200" dirty="0">
                <a:effectLst>
                  <a:outerShdw blurRad="38100" dist="38100" dir="2700000" algn="tl">
                    <a:srgbClr val="C0C0C0"/>
                  </a:outerShdw>
                </a:effectLst>
                <a:latin typeface="Tahoma" pitchFamily="34" charset="0"/>
                <a:ea typeface="Tahoma" pitchFamily="34" charset="0"/>
                <a:cs typeface="Tahoma" pitchFamily="34" charset="0"/>
              </a:rPr>
              <a:t>Start </a:t>
            </a:r>
            <a:r>
              <a:rPr lang="en-US" sz="2200" dirty="0" err="1">
                <a:effectLst>
                  <a:outerShdw blurRad="38100" dist="38100" dir="2700000" algn="tl">
                    <a:srgbClr val="C0C0C0"/>
                  </a:outerShdw>
                </a:effectLst>
                <a:latin typeface="Tahoma" pitchFamily="34" charset="0"/>
                <a:ea typeface="Tahoma" pitchFamily="34" charset="0"/>
                <a:cs typeface="Tahoma" pitchFamily="34" charset="0"/>
              </a:rPr>
              <a:t>Meny</a:t>
            </a:r>
            <a:r>
              <a:rPr lang="fa-IR" sz="2200" dirty="0">
                <a:effectLst>
                  <a:outerShdw blurRad="38100" dist="38100" dir="2700000" algn="tl">
                    <a:srgbClr val="C0C0C0"/>
                  </a:outerShdw>
                </a:effectLst>
                <a:latin typeface="Tahoma" pitchFamily="34" charset="0"/>
                <a:ea typeface="Tahoma" pitchFamily="34" charset="0"/>
                <a:cs typeface="Tahoma" pitchFamily="34" charset="0"/>
              </a:rPr>
              <a:t> را انتخاب کنید. </a:t>
            </a:r>
            <a:endParaRPr lang="en" sz="2200" dirty="0">
              <a:solidFill>
                <a:srgbClr val="CC3300"/>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8312"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956048"/>
            <a:ext cx="3294063" cy="3683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1" end="1"/>
                                            </p:txEl>
                                          </p:spTgt>
                                        </p:tgtEl>
                                        <p:attrNameLst>
                                          <p:attrName>style.visibility</p:attrName>
                                        </p:attrNameLst>
                                      </p:cBhvr>
                                      <p:to>
                                        <p:strVal val="visible"/>
                                      </p:to>
                                    </p:set>
                                    <p:animEffect transition="in" filter="barn(inVertical)">
                                      <p:cBhvr>
                                        <p:cTn id="17" dur="500"/>
                                        <p:tgtEl>
                                          <p:spTgt spid="983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0" y="673072"/>
            <a:ext cx="9144000" cy="1008088"/>
          </a:xfrm>
        </p:spPr>
        <p:txBody>
          <a:bodyPr anchor="ctr" anchorCtr="1">
            <a:normAutofit fontScale="90000"/>
          </a:bodyPr>
          <a:lstStyle/>
          <a:p>
            <a:pPr algn="r" rtl="1"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r>
              <a:rPr lang="fa-IR" sz="3200" dirty="0">
                <a:effectLst>
                  <a:outerShdw blurRad="38100" dist="38100" dir="2700000" algn="tl">
                    <a:srgbClr val="C0C0C0"/>
                  </a:outerShdw>
                </a:effectLst>
                <a:latin typeface="Tahoma" pitchFamily="34" charset="0"/>
                <a:ea typeface="Tahoma" pitchFamily="34" charset="0"/>
                <a:cs typeface="Tahoma" pitchFamily="34" charset="0"/>
              </a:rPr>
              <a:t>با کلیک کردن روی دکمه استارت، مهم ترین منوی سیستم عامل ویندوز به اسم منوی استارت نمایش داده می شود.</a:t>
            </a:r>
            <a:br>
              <a:rPr lang="fa-IR" sz="3200" dirty="0">
                <a:effectLst>
                  <a:outerShdw blurRad="38100" dist="38100" dir="2700000" algn="tl">
                    <a:srgbClr val="C0C0C0"/>
                  </a:outerShdw>
                </a:effectLst>
                <a:latin typeface="Tahoma" pitchFamily="34" charset="0"/>
                <a:ea typeface="Tahoma" pitchFamily="34" charset="0"/>
                <a:cs typeface="Tahoma" pitchFamily="34" charset="0"/>
              </a:rPr>
            </a:br>
            <a:endParaRPr lang="en" sz="24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0357" name="Rectangle 5"/>
          <p:cNvSpPr>
            <a:spLocks noGrp="1" noChangeArrowheads="1"/>
          </p:cNvSpPr>
          <p:nvPr>
            <p:ph type="body" sz="half" idx="4294967295"/>
          </p:nvPr>
        </p:nvSpPr>
        <p:spPr>
          <a:xfrm>
            <a:off x="467544" y="1916832"/>
            <a:ext cx="3589338" cy="4321175"/>
          </a:xfrm>
        </p:spPr>
        <p:txBody>
          <a:bodyPr>
            <a:noAutofit/>
          </a:bodyPr>
          <a:lstStyle/>
          <a:p>
            <a:pPr algn="r" rtl="1" eaLnBrk="1" hangingPunct="1">
              <a:defRPr/>
            </a:pPr>
            <a:r>
              <a:rPr lang="sv-SE" sz="2000" b="1" i="0" u="none" dirty="0">
                <a:effectLst>
                  <a:outerShdw blurRad="38100" dist="38100" dir="2700000" algn="tl">
                    <a:srgbClr val="C0C0C0"/>
                  </a:outerShdw>
                </a:effectLst>
                <a:latin typeface="Tahoma" pitchFamily="34" charset="0"/>
                <a:ea typeface="Tahoma" pitchFamily="34" charset="0"/>
                <a:cs typeface="Tahoma" pitchFamily="34" charset="0"/>
              </a:rPr>
              <a:t>Alla program</a:t>
            </a:r>
            <a:endParaRPr lang="fa-IR" sz="2000" b="1" i="0" u="none"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r" rtl="1" eaLnBrk="1" hangingPunct="1">
              <a:buNone/>
              <a:defRPr/>
            </a:pPr>
            <a:r>
              <a:rPr lang="fa-IR" sz="2000" dirty="0">
                <a:effectLst>
                  <a:outerShdw blurRad="38100" dist="38100" dir="2700000" algn="tl">
                    <a:srgbClr val="C0C0C0"/>
                  </a:outerShdw>
                </a:effectLst>
                <a:latin typeface="Tahoma" pitchFamily="34" charset="0"/>
                <a:ea typeface="Tahoma" pitchFamily="34" charset="0"/>
                <a:cs typeface="Tahoma" pitchFamily="34" charset="0"/>
              </a:rPr>
              <a:t>فهرستی از میانبرهای هر برنامه نصب شده روی کامیپوتر شما را نشان می دهد. </a:t>
            </a:r>
          </a:p>
          <a:p>
            <a:pPr algn="r" rtl="1" eaLnBrk="1" hangingPunct="1">
              <a:defRPr/>
            </a:pPr>
            <a:r>
              <a:rPr lang="en" sz="2000" b="1" i="0" u="none" dirty="0">
                <a:effectLst>
                  <a:outerShdw blurRad="38100" dist="38100" dir="2700000" algn="tl">
                    <a:srgbClr val="C0C0C0"/>
                  </a:outerShdw>
                </a:effectLst>
                <a:latin typeface="Tahoma" pitchFamily="34" charset="0"/>
                <a:ea typeface="Tahoma" pitchFamily="34" charset="0"/>
                <a:cs typeface="Tahoma" pitchFamily="34" charset="0"/>
              </a:rPr>
              <a:t>Nyligen använda program</a:t>
            </a:r>
          </a:p>
          <a:p>
            <a:pPr marL="0" indent="0" algn="r" rtl="1" eaLnBrk="1" hangingPunct="1">
              <a:buNone/>
              <a:defRPr/>
            </a:pPr>
            <a:r>
              <a:rPr lang="fa-IR" sz="2000" dirty="0">
                <a:effectLst>
                  <a:outerShdw blurRad="38100" dist="38100" dir="2700000" algn="tl">
                    <a:srgbClr val="C0C0C0"/>
                  </a:outerShdw>
                </a:effectLst>
                <a:latin typeface="Tahoma" pitchFamily="34" charset="0"/>
                <a:ea typeface="Tahoma" pitchFamily="34" charset="0"/>
                <a:cs typeface="Tahoma" pitchFamily="34" charset="0"/>
              </a:rPr>
              <a:t>برنامه هایی که اخیراً استفاده شدند را نشان می دهد. شما می توانید با استفاده از تنظیمات منوی استارت تعداد برنامه هایی که می خواهید نمایش داده شوند را تعیین کنید. </a:t>
            </a:r>
            <a:endParaRPr lang="en" sz="20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0359"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41175" y="1772816"/>
            <a:ext cx="3448730" cy="4637088"/>
          </a:xfrm>
        </p:spPr>
      </p:pic>
      <p:sp>
        <p:nvSpPr>
          <p:cNvPr id="9" name="Rectangle 4"/>
          <p:cNvSpPr txBox="1">
            <a:spLocks noChangeArrowheads="1"/>
          </p:cNvSpPr>
          <p:nvPr/>
        </p:nvSpPr>
        <p:spPr bwMode="auto">
          <a:xfrm>
            <a:off x="0" y="332656"/>
            <a:ext cx="9144000" cy="433387"/>
          </a:xfrm>
          <a:prstGeom prst="rect">
            <a:avLst/>
          </a:prstGeom>
          <a:noFill/>
          <a:ln w="9525">
            <a:noFill/>
            <a:miter lim="800000"/>
            <a:headEnd/>
            <a:tailEnd/>
          </a:ln>
          <a:effectLst/>
        </p:spPr>
        <p:txBody>
          <a:bodyPr anchor="ctr" anchorCtr="1"/>
          <a:lstStyle/>
          <a:p>
            <a:pPr algn="ctr" rtl="0">
              <a:defRPr/>
            </a:pPr>
            <a:r>
              <a:rPr lang="fa-IR"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محتویات منوی استارت</a:t>
            </a:r>
            <a:endParaRPr lang="en"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8919" name="Oval 9"/>
          <p:cNvSpPr>
            <a:spLocks noChangeArrowheads="1"/>
          </p:cNvSpPr>
          <p:nvPr/>
        </p:nvSpPr>
        <p:spPr bwMode="auto">
          <a:xfrm>
            <a:off x="4860009" y="5277421"/>
            <a:ext cx="1512888"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10" name="AutoShape 12"/>
          <p:cNvSpPr>
            <a:spLocks noChangeArrowheads="1"/>
          </p:cNvSpPr>
          <p:nvPr/>
        </p:nvSpPr>
        <p:spPr bwMode="auto">
          <a:xfrm>
            <a:off x="4932040" y="2132856"/>
            <a:ext cx="1728192" cy="442674"/>
          </a:xfrm>
          <a:prstGeom prst="roundRect">
            <a:avLst>
              <a:gd name="adj" fmla="val 16667"/>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2" dur="500"/>
                                        <p:tgtEl>
                                          <p:spTgt spid="10035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0357">
                                            <p:txEl>
                                              <p:pRg st="2" end="2"/>
                                            </p:txEl>
                                          </p:spTgt>
                                        </p:tgtEl>
                                        <p:attrNameLst>
                                          <p:attrName>style.visibility</p:attrName>
                                        </p:attrNameLst>
                                      </p:cBhvr>
                                      <p:to>
                                        <p:strVal val="visible"/>
                                      </p:to>
                                    </p:set>
                                    <p:animEffect transition="in" filter="barn(inVertical)">
                                      <p:cBhvr>
                                        <p:cTn id="27" dur="500"/>
                                        <p:tgtEl>
                                          <p:spTgt spid="10035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0357">
                                            <p:txEl>
                                              <p:pRg st="3" end="3"/>
                                            </p:txEl>
                                          </p:spTgt>
                                        </p:tgtEl>
                                        <p:attrNameLst>
                                          <p:attrName>style.visibility</p:attrName>
                                        </p:attrNameLst>
                                      </p:cBhvr>
                                      <p:to>
                                        <p:strVal val="visible"/>
                                      </p:to>
                                    </p:set>
                                    <p:animEffect transition="in" filter="barn(inVertical)">
                                      <p:cBhvr>
                                        <p:cTn id="32" dur="500"/>
                                        <p:tgtEl>
                                          <p:spTgt spid="10035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0" y="332656"/>
            <a:ext cx="9144000" cy="1428750"/>
          </a:xfrm>
        </p:spPr>
        <p:txBody>
          <a:bodyPr>
            <a:normAutofit fontScale="77500" lnSpcReduction="20000"/>
          </a:bodyPr>
          <a:lstStyle/>
          <a:p>
            <a:pPr algn="ctr" rtl="1">
              <a:lnSpc>
                <a:spcPct val="90000"/>
              </a:lnSpc>
              <a:buNone/>
              <a:defRPr/>
            </a:pPr>
            <a:r>
              <a:rPr lang="fa-IR" sz="2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(اسناد اخیر) </a:t>
            </a:r>
            <a:r>
              <a:rPr lang="sv-SE"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Senast använda dokument</a:t>
            </a:r>
            <a:r>
              <a:rPr lang="en" sz="52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t>
            </a:r>
            <a:br>
              <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br>
            <a:endPar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a:p>
            <a:pPr algn="r" rtl="1">
              <a:lnSpc>
                <a:spcPct val="90000"/>
              </a:lnSpc>
              <a:buNone/>
              <a:defRPr/>
            </a:pPr>
            <a:r>
              <a:rPr lang="fa-IR" sz="2800" dirty="0">
                <a:effectLst>
                  <a:outerShdw blurRad="38100" dist="38100" dir="2700000" algn="tl">
                    <a:srgbClr val="C0C0C0"/>
                  </a:outerShdw>
                </a:effectLst>
                <a:latin typeface="Tahoma" pitchFamily="34" charset="0"/>
                <a:ea typeface="Tahoma" pitchFamily="34" charset="0"/>
                <a:cs typeface="Tahoma" pitchFamily="34" charset="0"/>
              </a:rPr>
              <a:t>شدند وقتی روی برنامه های اخیر ، اسنادی که اخیراً باز کلیک می کنید، نمایش داده می شوند. </a:t>
            </a:r>
            <a:endParaRPr lang="en" sz="25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2410" name="Picture 2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43217" y="2420888"/>
            <a:ext cx="3126201" cy="3565525"/>
          </a:xfrm>
        </p:spPr>
      </p:pic>
      <p:sp>
        <p:nvSpPr>
          <p:cNvPr id="3" name="Höger 2"/>
          <p:cNvSpPr/>
          <p:nvPr/>
        </p:nvSpPr>
        <p:spPr>
          <a:xfrm>
            <a:off x="1547664" y="2852936"/>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 anchorCtr="1"/>
          <a:lstStyle/>
          <a:p>
            <a:pPr rtl="1" eaLnBrk="1" hangingPunct="1">
              <a:defRPr/>
            </a:pPr>
            <a:r>
              <a:rPr lang="en" sz="4000" b="0"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en" b="0" i="0" u="none" dirty="0">
                <a:solidFill>
                  <a:schemeClr val="accent1"/>
                </a:solidFill>
                <a:latin typeface="Tahoma" pitchFamily="34" charset="0"/>
                <a:ea typeface="Tahoma" pitchFamily="34" charset="0"/>
                <a:cs typeface="Tahoma" pitchFamily="34" charset="0"/>
              </a:rPr>
              <a:t>Sök</a:t>
            </a:r>
            <a:r>
              <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fa-IR"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(جستجو)</a:t>
            </a:r>
            <a:endPar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5478" name="Rectangle 6"/>
          <p:cNvSpPr>
            <a:spLocks noGrp="1" noChangeArrowheads="1"/>
          </p:cNvSpPr>
          <p:nvPr>
            <p:ph type="body" sz="half" idx="4294967295"/>
          </p:nvPr>
        </p:nvSpPr>
        <p:spPr>
          <a:xfrm>
            <a:off x="4762282" y="1196752"/>
            <a:ext cx="4355976" cy="3312368"/>
          </a:xfrm>
          <a:ln>
            <a:noFill/>
          </a:ln>
        </p:spPr>
        <p:style>
          <a:lnRef idx="2">
            <a:schemeClr val="dk1"/>
          </a:lnRef>
          <a:fillRef idx="1">
            <a:schemeClr val="lt1"/>
          </a:fillRef>
          <a:effectRef idx="0">
            <a:schemeClr val="dk1"/>
          </a:effectRef>
          <a:fontRef idx="minor">
            <a:schemeClr val="dk1"/>
          </a:fontRef>
        </p:style>
        <p:txBody>
          <a:bodyPr>
            <a:normAutofit/>
          </a:bodyPr>
          <a:lstStyle/>
          <a:p>
            <a:pPr algn="r" rtl="1" eaLnBrk="1" hangingPunct="1">
              <a:lnSpc>
                <a:spcPct val="80000"/>
              </a:lnSpc>
              <a:defRPr/>
            </a:pPr>
            <a:endParaRPr lang="fa-IR" sz="2200" b="0" i="0" u="none" dirty="0">
              <a:latin typeface="Tahoma" pitchFamily="34" charset="0"/>
              <a:ea typeface="Tahoma" pitchFamily="34" charset="0"/>
              <a:cs typeface="Tahoma" pitchFamily="34" charset="0"/>
            </a:endParaRPr>
          </a:p>
          <a:p>
            <a:pPr algn="r" rtl="1" eaLnBrk="1" hangingPunct="1">
              <a:lnSpc>
                <a:spcPct val="80000"/>
              </a:lnSpc>
              <a:defRPr/>
            </a:pPr>
            <a:r>
              <a:rPr lang="fa-IR" sz="2200" b="0" i="0" u="none" dirty="0">
                <a:latin typeface="Tahoma" pitchFamily="34" charset="0"/>
                <a:ea typeface="Tahoma" pitchFamily="34" charset="0"/>
                <a:cs typeface="Tahoma" pitchFamily="34" charset="0"/>
              </a:rPr>
              <a:t>عملکرد جستجو (</a:t>
            </a:r>
            <a:r>
              <a:rPr lang="en-US" sz="2200" b="0" i="0" u="none" dirty="0">
                <a:latin typeface="Tahoma" pitchFamily="34" charset="0"/>
                <a:ea typeface="Tahoma" pitchFamily="34" charset="0"/>
                <a:cs typeface="Tahoma" pitchFamily="34" charset="0"/>
              </a:rPr>
              <a:t>Search</a:t>
            </a:r>
            <a:r>
              <a:rPr lang="fa-IR" sz="2200" b="0" i="0" u="none" dirty="0">
                <a:latin typeface="Tahoma" pitchFamily="34" charset="0"/>
                <a:ea typeface="Tahoma" pitchFamily="34" charset="0"/>
                <a:cs typeface="Tahoma" pitchFamily="34" charset="0"/>
              </a:rPr>
              <a:t>) در منوی استارت قرار دارد. این ویژگی به ما کمک می کند یک فایل مثل فایل متنی، فال تصویر یا صوتی و غیره را در کامپیوتر پیدا کنیم. کافی است: </a:t>
            </a:r>
          </a:p>
          <a:p>
            <a:pPr algn="r" rtl="1" eaLnBrk="1" hangingPunct="1">
              <a:lnSpc>
                <a:spcPct val="80000"/>
              </a:lnSpc>
              <a:defRPr/>
            </a:pPr>
            <a:r>
              <a:rPr lang="fa-IR" sz="2200" dirty="0">
                <a:latin typeface="Tahoma" pitchFamily="34" charset="0"/>
                <a:ea typeface="Tahoma" pitchFamily="34" charset="0"/>
                <a:cs typeface="Tahoma" pitchFamily="34" charset="0"/>
              </a:rPr>
              <a:t>بخشی از نام فایل را تایپ کنید.</a:t>
            </a:r>
          </a:p>
          <a:p>
            <a:pPr algn="r" rtl="1" eaLnBrk="1" hangingPunct="1">
              <a:lnSpc>
                <a:spcPct val="80000"/>
              </a:lnSpc>
              <a:defRPr/>
            </a:pPr>
            <a:r>
              <a:rPr lang="fa-IR" sz="2200" b="0" i="0" u="none" dirty="0">
                <a:latin typeface="Tahoma" pitchFamily="34" charset="0"/>
                <a:ea typeface="Tahoma" pitchFamily="34" charset="0"/>
                <a:cs typeface="Tahoma" pitchFamily="34" charset="0"/>
              </a:rPr>
              <a:t>جمله یا عبارتی که در فایل هست را تایپ کنید.</a:t>
            </a:r>
          </a:p>
          <a:p>
            <a:pPr marL="0" indent="0" algn="l" rtl="0" eaLnBrk="1" hangingPunct="1">
              <a:lnSpc>
                <a:spcPct val="80000"/>
              </a:lnSpc>
              <a:buNone/>
              <a:defRPr/>
            </a:pPr>
            <a:endParaRPr lang="en" sz="2200" dirty="0">
              <a:latin typeface="Tahoma" pitchFamily="34" charset="0"/>
              <a:ea typeface="Tahoma" pitchFamily="34" charset="0"/>
              <a:cs typeface="Tahoma" pitchFamily="34" charset="0"/>
            </a:endParaRPr>
          </a:p>
          <a:p>
            <a:pPr algn="l" rtl="0"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p:txBody>
      </p:sp>
      <p:pic>
        <p:nvPicPr>
          <p:cNvPr id="105479" name="Picture 21"/>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138" y="1124744"/>
            <a:ext cx="3802929" cy="5113337"/>
          </a:xfrm>
          <a:solidFill>
            <a:schemeClr val="accent1">
              <a:alpha val="0"/>
            </a:schemeClr>
          </a:solidFill>
          <a:ln>
            <a:solidFill>
              <a:schemeClr val="hlink"/>
            </a:solidFill>
          </a:ln>
        </p:spPr>
      </p:pic>
      <p:sp>
        <p:nvSpPr>
          <p:cNvPr id="29708" name="Oval 12"/>
          <p:cNvSpPr>
            <a:spLocks noChangeArrowheads="1"/>
          </p:cNvSpPr>
          <p:nvPr/>
        </p:nvSpPr>
        <p:spPr bwMode="auto">
          <a:xfrm>
            <a:off x="395536" y="5301208"/>
            <a:ext cx="2808312"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1" end="1"/>
                                            </p:txEl>
                                          </p:spTgt>
                                        </p:tgtEl>
                                        <p:attrNameLst>
                                          <p:attrName>style.visibility</p:attrName>
                                        </p:attrNameLst>
                                      </p:cBhvr>
                                      <p:to>
                                        <p:strVal val="visible"/>
                                      </p:to>
                                    </p:set>
                                    <p:animEffect transition="in" filter="barn(inVertical)">
                                      <p:cBhvr>
                                        <p:cTn id="12" dur="500"/>
                                        <p:tgtEl>
                                          <p:spTgt spid="1054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5478">
                                            <p:txEl>
                                              <p:pRg st="2" end="2"/>
                                            </p:txEl>
                                          </p:spTgt>
                                        </p:tgtEl>
                                        <p:attrNameLst>
                                          <p:attrName>style.visibility</p:attrName>
                                        </p:attrNameLst>
                                      </p:cBhvr>
                                      <p:to>
                                        <p:strVal val="visible"/>
                                      </p:to>
                                    </p:set>
                                    <p:animEffect transition="in" filter="barn(inVertical)">
                                      <p:cBhvr>
                                        <p:cTn id="17" dur="500"/>
                                        <p:tgtEl>
                                          <p:spTgt spid="105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478">
                                            <p:txEl>
                                              <p:pRg st="3" end="3"/>
                                            </p:txEl>
                                          </p:spTgt>
                                        </p:tgtEl>
                                        <p:attrNameLst>
                                          <p:attrName>style.visibility</p:attrName>
                                        </p:attrNameLst>
                                      </p:cBhvr>
                                      <p:to>
                                        <p:strVal val="visible"/>
                                      </p:to>
                                    </p:set>
                                    <p:animEffect transition="in" filter="barn(inVertical)">
                                      <p:cBhvr>
                                        <p:cTn id="22" dur="500"/>
                                        <p:tgtEl>
                                          <p:spTgt spid="1054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8"/>
                                        </p:tgtEl>
                                        <p:attrNameLst>
                                          <p:attrName>style.visibility</p:attrName>
                                        </p:attrNameLst>
                                      </p:cBhvr>
                                      <p:to>
                                        <p:strVal val="visible"/>
                                      </p:to>
                                    </p:set>
                                    <p:animEffect transition="in" filter="barn(inVertical)">
                                      <p:cBhvr>
                                        <p:cTn id="27"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297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0" y="239130"/>
            <a:ext cx="9144000" cy="1008063"/>
          </a:xfrm>
        </p:spPr>
        <p:txBody>
          <a:bodyPr>
            <a:normAutofit fontScale="85000" lnSpcReduction="10000"/>
          </a:bodyPr>
          <a:lstStyle/>
          <a:p>
            <a:pPr algn="r" rtl="1" eaLnBrk="1" hangingPunct="1">
              <a:lnSpc>
                <a:spcPct val="110000"/>
              </a:lnSpc>
              <a:buFont typeface="Wingdings" pitchFamily="2" charset="2"/>
              <a:buNone/>
              <a:defRPr/>
            </a:pPr>
            <a:r>
              <a:rPr lang="fa-IR" sz="2200" b="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وقتی دکمه </a:t>
            </a:r>
            <a:r>
              <a:rPr lang="en-US" sz="22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OK</a:t>
            </a:r>
            <a:r>
              <a:rPr lang="fa-IR" sz="22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fa-IR" sz="220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را زدید، صفحه کلید در نمایشگر ظاهر می شود. شما می توانید با تغییر زبان در نوار وظیفه، صفحه کلید را تغییر دهید.  شما می توانید با استفاده از ماوس و کلیک روی کلیدهای صفحه کلید روی نمایشگر، مستقیم در صفحه تایپ کنید. </a:t>
            </a:r>
            <a:endParaRPr lang="en" sz="2200" b="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755576" y="1268760"/>
            <a:ext cx="7704137" cy="5400675"/>
          </a:xfrm>
        </p:spPr>
      </p:pic>
      <p:sp>
        <p:nvSpPr>
          <p:cNvPr id="31749" name="AutoShape 5"/>
          <p:cNvSpPr>
            <a:spLocks noChangeArrowheads="1"/>
          </p:cNvSpPr>
          <p:nvPr/>
        </p:nvSpPr>
        <p:spPr bwMode="auto">
          <a:xfrm>
            <a:off x="1475656" y="4941168"/>
            <a:ext cx="1008062" cy="855940"/>
          </a:xfrm>
          <a:prstGeom prst="rightArrow">
            <a:avLst>
              <a:gd name="adj1" fmla="val 50000"/>
              <a:gd name="adj2" fmla="val 58364"/>
            </a:avLst>
          </a:prstGeom>
          <a:solidFill>
            <a:schemeClr val="accent1"/>
          </a:solidFill>
          <a:ln w="9525" algn="ctr">
            <a:solidFill>
              <a:schemeClr val="tx1"/>
            </a:solidFill>
            <a:miter lim="800000"/>
            <a:headEnd/>
            <a:tailEnd/>
          </a:ln>
        </p:spPr>
        <p:txBody>
          <a:bodyPr anchor="ctr">
            <a:spAutoFit/>
          </a:bodyPr>
          <a:lstStyle/>
          <a:p>
            <a:endParaRPr lang="en" sz="22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idx="4294967295"/>
          </p:nvPr>
        </p:nvSpPr>
        <p:spPr>
          <a:xfrm>
            <a:off x="0" y="332655"/>
            <a:ext cx="9144000" cy="1008113"/>
          </a:xfrm>
        </p:spPr>
        <p:txBody>
          <a:bodyPr anchor="ctr" anchorCtr="1">
            <a:normAutofit/>
          </a:bodyPr>
          <a:lstStyle/>
          <a:p>
            <a:pPr rtl="0" eaLnBrk="1" hangingPunct="1">
              <a:defRPr/>
            </a:pPr>
            <a:r>
              <a:rPr lang="fa-IR" sz="3500" dirty="0">
                <a:solidFill>
                  <a:schemeClr val="accent1"/>
                </a:solidFill>
                <a:latin typeface="Tahoma" pitchFamily="34" charset="0"/>
                <a:ea typeface="Tahoma" pitchFamily="34" charset="0"/>
                <a:cs typeface="Tahoma" pitchFamily="34" charset="0"/>
              </a:rPr>
              <a:t>خروج (لاگ اف) و خاموش کردن (شات دان)</a:t>
            </a:r>
            <a:endParaRPr lang="en" sz="3500" b="0" i="0" u="none" dirty="0">
              <a:solidFill>
                <a:schemeClr val="accent1"/>
              </a:solidFill>
              <a:latin typeface="Tahoma" pitchFamily="34" charset="0"/>
              <a:ea typeface="Tahoma" pitchFamily="34" charset="0"/>
              <a:cs typeface="Tahoma" pitchFamily="34" charset="0"/>
            </a:endParaRPr>
          </a:p>
        </p:txBody>
      </p:sp>
      <p:sp>
        <p:nvSpPr>
          <p:cNvPr id="111621" name="Rectangle 5"/>
          <p:cNvSpPr>
            <a:spLocks noGrp="1" noChangeArrowheads="1"/>
          </p:cNvSpPr>
          <p:nvPr>
            <p:ph type="body" sz="half" idx="4294967295"/>
          </p:nvPr>
        </p:nvSpPr>
        <p:spPr>
          <a:xfrm>
            <a:off x="0" y="1244376"/>
            <a:ext cx="9144000" cy="1079500"/>
          </a:xfrm>
        </p:spPr>
        <p:txBody>
          <a:bodyPr>
            <a:normAutofit lnSpcReduction="10000"/>
          </a:bodyPr>
          <a:lstStyle/>
          <a:p>
            <a:pPr algn="r" rtl="1" eaLnBrk="1" hangingPunct="1">
              <a:buNone/>
              <a:defRPr/>
            </a:pPr>
            <a:r>
              <a:rPr lang="fa-IR" sz="2200" b="0" i="0" u="none" dirty="0">
                <a:latin typeface="Tahoma" pitchFamily="34" charset="0"/>
                <a:ea typeface="Tahoma" pitchFamily="34" charset="0"/>
                <a:cs typeface="Tahoma" pitchFamily="34" charset="0"/>
              </a:rPr>
              <a:t>اگر کامپیوتر بیش از یک کاربر دارد، شما می توانید از حساب یک کاربر خارج شده و وارد حساب کاربر بعدی شوید، بدون آن که نیاز به خاموش کردن کامپیوتر باشد. </a:t>
            </a:r>
            <a:endParaRPr lang="en" sz="2200" b="0" i="0" u="none" dirty="0">
              <a:latin typeface="Tahoma" pitchFamily="34" charset="0"/>
              <a:ea typeface="Tahoma" pitchFamily="34" charset="0"/>
              <a:cs typeface="Tahoma" pitchFamily="34" charset="0"/>
            </a:endParaRPr>
          </a:p>
        </p:txBody>
      </p:sp>
      <p:pic>
        <p:nvPicPr>
          <p:cNvPr id="111623" name="Picture 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5256" y="2323876"/>
            <a:ext cx="3164936" cy="3609703"/>
          </a:xfrm>
        </p:spPr>
      </p:pic>
      <p:sp>
        <p:nvSpPr>
          <p:cNvPr id="111624" name="Oval 8"/>
          <p:cNvSpPr>
            <a:spLocks noChangeArrowheads="1"/>
          </p:cNvSpPr>
          <p:nvPr/>
        </p:nvSpPr>
        <p:spPr bwMode="auto">
          <a:xfrm>
            <a:off x="4716016" y="5209175"/>
            <a:ext cx="720080" cy="57606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11625" name="Oval 9"/>
          <p:cNvSpPr>
            <a:spLocks noChangeArrowheads="1"/>
          </p:cNvSpPr>
          <p:nvPr/>
        </p:nvSpPr>
        <p:spPr bwMode="auto">
          <a:xfrm>
            <a:off x="2987824" y="5629632"/>
            <a:ext cx="576064" cy="31121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536" y="0"/>
            <a:ext cx="8604448" cy="1183977"/>
          </a:xfrm>
        </p:spPr>
        <p:txBody>
          <a:bodyPr anchor="ctr" anchorCtr="1">
            <a:normAutofit fontScale="90000"/>
          </a:bodyPr>
          <a:lstStyle/>
          <a:p>
            <a:pPr algn="r" rtl="1" eaLnBrk="1" hangingPunct="1">
              <a:defRPr/>
            </a:pPr>
            <a:br>
              <a:rPr lang="fa-IR"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br>
            <a:r>
              <a:rPr lang="fa-IR" sz="3200" dirty="0">
                <a:effectLst>
                  <a:outerShdw blurRad="38100" dist="38100" dir="2700000" algn="tl">
                    <a:srgbClr val="C0C0C0"/>
                  </a:outerShdw>
                </a:effectLst>
                <a:latin typeface="Tahoma" pitchFamily="34" charset="0"/>
                <a:ea typeface="Tahoma" pitchFamily="34" charset="0"/>
                <a:cs typeface="Tahoma" pitchFamily="34" charset="0"/>
              </a:rPr>
              <a:t>وقتی روی دکمه </a:t>
            </a:r>
            <a:r>
              <a:rPr lang="sv-SE" sz="3200" dirty="0">
                <a:effectLst>
                  <a:outerShdw blurRad="38100" dist="38100" dir="2700000" algn="tl">
                    <a:srgbClr val="C0C0C0"/>
                  </a:outerShdw>
                </a:effectLst>
                <a:latin typeface="Tahoma" pitchFamily="34" charset="0"/>
                <a:ea typeface="Tahoma" pitchFamily="34" charset="0"/>
                <a:cs typeface="Tahoma" pitchFamily="34" charset="0"/>
              </a:rPr>
              <a:t> Stäng av</a:t>
            </a:r>
            <a:r>
              <a:rPr lang="fa-IR" sz="3200" dirty="0">
                <a:effectLst>
                  <a:outerShdw blurRad="38100" dist="38100" dir="2700000" algn="tl">
                    <a:srgbClr val="C0C0C0"/>
                  </a:outerShdw>
                </a:effectLst>
                <a:latin typeface="Tahoma" pitchFamily="34" charset="0"/>
                <a:ea typeface="Tahoma" pitchFamily="34" charset="0"/>
                <a:cs typeface="Tahoma" pitchFamily="34" charset="0"/>
              </a:rPr>
              <a:t>کلیک می کنید، چند گزینه فعال می شود:</a:t>
            </a:r>
            <a:br>
              <a:rPr lang="fa-IR" sz="3200" dirty="0">
                <a:effectLst>
                  <a:outerShdw blurRad="38100" dist="38100" dir="2700000" algn="tl">
                    <a:srgbClr val="C0C0C0"/>
                  </a:outerShdw>
                </a:effectLst>
                <a:latin typeface="Tahoma" pitchFamily="34" charset="0"/>
                <a:ea typeface="Tahoma" pitchFamily="34" charset="0"/>
                <a:cs typeface="Tahoma" pitchFamily="34" charset="0"/>
              </a:rPr>
            </a:br>
            <a:endParaRPr lang="en"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3670" name="Rectangle 6"/>
          <p:cNvSpPr>
            <a:spLocks noGrp="1" noChangeArrowheads="1"/>
          </p:cNvSpPr>
          <p:nvPr>
            <p:ph type="body" sz="half" idx="4294967295"/>
          </p:nvPr>
        </p:nvSpPr>
        <p:spPr>
          <a:xfrm>
            <a:off x="34925" y="3938588"/>
            <a:ext cx="9109075" cy="2919412"/>
          </a:xfrm>
        </p:spPr>
        <p:txBody>
          <a:bodyPr>
            <a:normAutofit/>
          </a:bodyPr>
          <a:lstStyle/>
          <a:p>
            <a:pPr lvl="1" algn="r" rtl="1">
              <a:lnSpc>
                <a:spcPct val="80000"/>
              </a:lnSpc>
              <a:buFont typeface="Arial" pitchFamily="34" charset="0"/>
              <a:buChar char="•"/>
              <a:defRPr/>
            </a:pPr>
            <a:r>
              <a:rPr lang="en-US" sz="2200" b="1" i="0" u="none" dirty="0" err="1">
                <a:effectLst>
                  <a:outerShdw blurRad="38100" dist="38100" dir="2700000" algn="tl">
                    <a:srgbClr val="C0C0C0"/>
                  </a:outerShdw>
                </a:effectLst>
                <a:latin typeface="Tahoma" pitchFamily="34" charset="0"/>
                <a:ea typeface="Tahoma" pitchFamily="34" charset="0"/>
                <a:cs typeface="Tahoma" pitchFamily="34" charset="0"/>
              </a:rPr>
              <a:t>Stäng</a:t>
            </a:r>
            <a:r>
              <a:rPr lang="en-US" sz="22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en-US" sz="2200" b="1" i="0" u="none" dirty="0" err="1">
                <a:effectLst>
                  <a:outerShdw blurRad="38100" dist="38100" dir="2700000" algn="tl">
                    <a:srgbClr val="C0C0C0"/>
                  </a:outerShdw>
                </a:effectLst>
                <a:latin typeface="Tahoma" pitchFamily="34" charset="0"/>
                <a:ea typeface="Tahoma" pitchFamily="34" charset="0"/>
                <a:cs typeface="Tahoma" pitchFamily="34" charset="0"/>
              </a:rPr>
              <a:t>av</a:t>
            </a:r>
            <a:r>
              <a:rPr lang="fa-IR" sz="22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کامپیوتر به روشی امن خاموش می شود. </a:t>
            </a:r>
          </a:p>
          <a:p>
            <a:pPr lvl="1" algn="r" rtl="1">
              <a:lnSpc>
                <a:spcPct val="80000"/>
              </a:lnSpc>
              <a:buFont typeface="Arial" pitchFamily="34" charset="0"/>
              <a:buChar char="•"/>
              <a:defRPr/>
            </a:pPr>
            <a:r>
              <a:rPr lang="en-US" sz="2200" b="1" i="0" u="none" dirty="0" err="1">
                <a:effectLst>
                  <a:outerShdw blurRad="38100" dist="38100" dir="2700000" algn="tl">
                    <a:srgbClr val="C0C0C0"/>
                  </a:outerShdw>
                </a:effectLst>
                <a:latin typeface="Tahoma" pitchFamily="34" charset="0"/>
                <a:ea typeface="Tahoma" pitchFamily="34" charset="0"/>
                <a:cs typeface="Tahoma" pitchFamily="34" charset="0"/>
              </a:rPr>
              <a:t>Starta</a:t>
            </a:r>
            <a:r>
              <a:rPr lang="en-US" sz="2200" b="1" i="0" u="none" dirty="0">
                <a:effectLst>
                  <a:outerShdw blurRad="38100" dist="38100" dir="2700000" algn="tl">
                    <a:srgbClr val="C0C0C0"/>
                  </a:outerShdw>
                </a:effectLst>
                <a:latin typeface="Tahoma" pitchFamily="34" charset="0"/>
                <a:ea typeface="Tahoma" pitchFamily="34" charset="0"/>
                <a:cs typeface="Tahoma" pitchFamily="34" charset="0"/>
              </a:rPr>
              <a:t> om</a:t>
            </a:r>
            <a:r>
              <a:rPr lang="fa-IR" sz="22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fa-IR" sz="2200" i="0" u="none" dirty="0">
                <a:effectLst>
                  <a:outerShdw blurRad="38100" dist="38100" dir="2700000" algn="tl">
                    <a:srgbClr val="C0C0C0"/>
                  </a:outerShdw>
                </a:effectLst>
                <a:latin typeface="Tahoma" pitchFamily="34" charset="0"/>
                <a:ea typeface="Tahoma" pitchFamily="34" charset="0"/>
                <a:cs typeface="Tahoma" pitchFamily="34" charset="0"/>
              </a:rPr>
              <a:t>کامپیوتر خاموش شده و بلافاصله روشن می شود. این روش برای وقتی مناسب است که یک برنامه نصب کردید. </a:t>
            </a:r>
          </a:p>
          <a:p>
            <a:pPr lvl="1" algn="r" rtl="1">
              <a:lnSpc>
                <a:spcPct val="80000"/>
              </a:lnSpc>
              <a:buFont typeface="Arial" pitchFamily="34" charset="0"/>
              <a:buChar char="•"/>
              <a:defRPr/>
            </a:pPr>
            <a:r>
              <a:rPr lang="en-US" sz="2200" b="1" dirty="0" err="1">
                <a:effectLst>
                  <a:outerShdw blurRad="38100" dist="38100" dir="2700000" algn="tl">
                    <a:srgbClr val="C0C0C0"/>
                  </a:outerShdw>
                </a:effectLst>
                <a:latin typeface="Tahoma" pitchFamily="34" charset="0"/>
                <a:ea typeface="Tahoma" pitchFamily="34" charset="0"/>
                <a:cs typeface="Tahoma" pitchFamily="34" charset="0"/>
              </a:rPr>
              <a:t>Viloläge</a:t>
            </a:r>
            <a:r>
              <a:rPr lang="fa-IR" sz="2200" b="1"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این گزینه را وقتی انتخاب کنید که برای یک مدت کوتاه نمی خواهید از کامپیوتر استفاده کنید. کامپیوتر وارد حالت استندبای می شود. وقتی می خواهید دوباره از کامپیوتر استفاده کنید، فقط دکمه پاور روی کامپیوتر را بزنید. </a:t>
            </a:r>
          </a:p>
        </p:txBody>
      </p:sp>
      <p:pic>
        <p:nvPicPr>
          <p:cNvPr id="113671" name="Picture 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94697" y="1412776"/>
            <a:ext cx="2555002" cy="2373313"/>
          </a:xfrm>
        </p:spPr>
      </p:pic>
      <p:sp>
        <p:nvSpPr>
          <p:cNvPr id="113672" name="Line 8"/>
          <p:cNvSpPr>
            <a:spLocks noChangeShapeType="1"/>
          </p:cNvSpPr>
          <p:nvPr/>
        </p:nvSpPr>
        <p:spPr bwMode="auto">
          <a:xfrm>
            <a:off x="2700611" y="2996952"/>
            <a:ext cx="503237" cy="0"/>
          </a:xfrm>
          <a:prstGeom prst="line">
            <a:avLst/>
          </a:prstGeom>
          <a:noFill/>
          <a:ln w="38100">
            <a:solidFill>
              <a:schemeClr val="hlink"/>
            </a:solidFill>
            <a:round/>
            <a:headEnd/>
            <a:tailEnd type="triangle" w="med" len="med"/>
          </a:ln>
        </p:spPr>
        <p:txBody>
          <a:bodyPr wrap="none" anchor="ctr">
            <a:spAutoFit/>
          </a:bodyPr>
          <a:lstStyle/>
          <a:p>
            <a:endParaRPr lang="en" sz="2200">
              <a:latin typeface="Tahoma" pitchFamily="34" charset="0"/>
              <a:ea typeface="Tahoma" pitchFamily="34" charset="0"/>
              <a:cs typeface="Tahoma" pitchFamily="34" charset="0"/>
            </a:endParaRPr>
          </a:p>
        </p:txBody>
      </p:sp>
      <p:sp>
        <p:nvSpPr>
          <p:cNvPr id="113674" name="Line 10"/>
          <p:cNvSpPr>
            <a:spLocks noChangeShapeType="1"/>
          </p:cNvSpPr>
          <p:nvPr/>
        </p:nvSpPr>
        <p:spPr bwMode="auto">
          <a:xfrm>
            <a:off x="3779912" y="2420888"/>
            <a:ext cx="790575" cy="0"/>
          </a:xfrm>
          <a:prstGeom prst="line">
            <a:avLst/>
          </a:prstGeom>
          <a:noFill/>
          <a:ln w="38100">
            <a:solidFill>
              <a:schemeClr val="hlink"/>
            </a:solidFill>
            <a:round/>
            <a:headEnd/>
            <a:tailEnd type="triangle" w="med" len="med"/>
          </a:ln>
        </p:spPr>
        <p:txBody>
          <a:bodyPr anchor="ctr">
            <a:spAutoFit/>
          </a:bodyPr>
          <a:lstStyle/>
          <a:p>
            <a:endParaRPr lang="en" sz="2200">
              <a:latin typeface="Tahoma" pitchFamily="34" charset="0"/>
              <a:ea typeface="Tahoma" pitchFamily="34" charset="0"/>
              <a:cs typeface="Tahoma" pitchFamily="34" charset="0"/>
            </a:endParaRPr>
          </a:p>
        </p:txBody>
      </p:sp>
      <p:sp>
        <p:nvSpPr>
          <p:cNvPr id="3" name="Vänster 2"/>
          <p:cNvSpPr/>
          <p:nvPr/>
        </p:nvSpPr>
        <p:spPr>
          <a:xfrm>
            <a:off x="5724128" y="2996952"/>
            <a:ext cx="100811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arn(inVertical)">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barn(inVertical)">
                                      <p:cBhvr>
                                        <p:cTn id="12" dur="500"/>
                                        <p:tgtEl>
                                          <p:spTgt spid="1136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17" dur="500"/>
                                        <p:tgtEl>
                                          <p:spTgt spid="113670">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3670">
                                            <p:txEl>
                                              <p:pRg st="1" end="1"/>
                                            </p:txEl>
                                          </p:spTgt>
                                        </p:tgtEl>
                                        <p:attrNameLst>
                                          <p:attrName>style.visibility</p:attrName>
                                        </p:attrNameLst>
                                      </p:cBhvr>
                                      <p:to>
                                        <p:strVal val="visible"/>
                                      </p:to>
                                    </p:set>
                                    <p:animEffect transition="in" filter="barn(inVertical)">
                                      <p:cBhvr>
                                        <p:cTn id="20" dur="500"/>
                                        <p:tgtEl>
                                          <p:spTgt spid="113670">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3670">
                                            <p:txEl>
                                              <p:pRg st="2" end="2"/>
                                            </p:txEl>
                                          </p:spTgt>
                                        </p:tgtEl>
                                        <p:attrNameLst>
                                          <p:attrName>style.visibility</p:attrName>
                                        </p:attrNameLst>
                                      </p:cBhvr>
                                      <p:to>
                                        <p:strVal val="visible"/>
                                      </p:to>
                                    </p:set>
                                    <p:animEffect transition="in" filter="barn(inVertical)">
                                      <p:cBhvr>
                                        <p:cTn id="23" dur="500"/>
                                        <p:tgtEl>
                                          <p:spTgt spid="11367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3674"/>
                                        </p:tgtEl>
                                        <p:attrNameLst>
                                          <p:attrName>style.visibility</p:attrName>
                                        </p:attrNameLst>
                                      </p:cBhvr>
                                      <p:to>
                                        <p:strVal val="visible"/>
                                      </p:to>
                                    </p:set>
                                    <p:animEffect transition="in" filter="barn(inVertical)">
                                      <p:cBhvr>
                                        <p:cTn id="28"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755576" y="1124744"/>
            <a:ext cx="8136904" cy="2880320"/>
          </a:xfrm>
        </p:spPr>
        <p:txBody>
          <a:bodyPr>
            <a:noAutofit/>
          </a:bodyPr>
          <a:lstStyle/>
          <a:p>
            <a:pPr algn="r" rtl="1" eaLnBrk="1" hangingPunct="1">
              <a:lnSpc>
                <a:spcPct val="120000"/>
              </a:lnSpc>
              <a:defRPr/>
            </a:pPr>
            <a:r>
              <a:rPr lang="fa-IR" sz="1800" b="0" i="0" u="none" dirty="0">
                <a:effectLst>
                  <a:outerShdw blurRad="38100" dist="38100" dir="2700000" algn="tl">
                    <a:srgbClr val="C0C0C0"/>
                  </a:outerShdw>
                </a:effectLst>
                <a:latin typeface="Tahoma" pitchFamily="34" charset="0"/>
                <a:ea typeface="Tahoma" pitchFamily="34" charset="0"/>
                <a:cs typeface="Tahoma" pitchFamily="34" charset="0"/>
              </a:rPr>
              <a:t>سطل زباله فولدری است که همیشه روی صفحه دسکتاپ شما هست. این فولدر جایی است که ویندوز فایل ها را موقتاً ذخیره می کند تا کاربر تصمیم به حذف دائمی آن ها بگیرد. </a:t>
            </a:r>
          </a:p>
          <a:p>
            <a:pPr algn="r" rtl="1" eaLnBrk="1" hangingPunct="1">
              <a:lnSpc>
                <a:spcPct val="120000"/>
              </a:lnSpc>
              <a:defRPr/>
            </a:pPr>
            <a:r>
              <a:rPr lang="fa-IR" sz="1800" b="0" i="0" u="none" dirty="0">
                <a:effectLst>
                  <a:outerShdw blurRad="38100" dist="38100" dir="2700000" algn="tl">
                    <a:srgbClr val="C0C0C0"/>
                  </a:outerShdw>
                </a:effectLst>
                <a:latin typeface="Tahoma" pitchFamily="34" charset="0"/>
                <a:ea typeface="Tahoma" pitchFamily="34" charset="0"/>
                <a:cs typeface="Tahoma" pitchFamily="34" charset="0"/>
              </a:rPr>
              <a:t>امکان برگردان فایل هایی که به اشتباه حذف شدند، از سطل زباله هست: </a:t>
            </a:r>
            <a:r>
              <a:rPr lang="en-US" sz="1800" b="1" i="0" u="none" dirty="0" err="1">
                <a:effectLst>
                  <a:outerShdw blurRad="38100" dist="38100" dir="2700000" algn="tl">
                    <a:srgbClr val="C0C0C0"/>
                  </a:outerShdw>
                </a:effectLst>
                <a:latin typeface="Tahoma" pitchFamily="34" charset="0"/>
                <a:ea typeface="Tahoma" pitchFamily="34" charset="0"/>
                <a:cs typeface="Tahoma" pitchFamily="34" charset="0"/>
              </a:rPr>
              <a:t>Papperskorgen</a:t>
            </a:r>
            <a:r>
              <a:rPr lang="fa-IR" sz="18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fa-IR" sz="1800" i="0" u="none" dirty="0">
                <a:effectLst>
                  <a:outerShdw blurRad="38100" dist="38100" dir="2700000" algn="tl">
                    <a:srgbClr val="C0C0C0"/>
                  </a:outerShdw>
                </a:effectLst>
                <a:latin typeface="Tahoma" pitchFamily="34" charset="0"/>
                <a:ea typeface="Tahoma" pitchFamily="34" charset="0"/>
                <a:cs typeface="Tahoma" pitchFamily="34" charset="0"/>
              </a:rPr>
              <a:t>را (با دو بار کلیک بر روی آن در صفحه دسکتاپ) باز کنید. وقتی آن را باز کردید، همه فایلهای حذف شده را می بینید. </a:t>
            </a:r>
          </a:p>
          <a:p>
            <a:pPr algn="r" rtl="1" eaLnBrk="1" hangingPunct="1">
              <a:lnSpc>
                <a:spcPct val="120000"/>
              </a:lnSpc>
              <a:defRPr/>
            </a:pPr>
            <a:r>
              <a:rPr lang="fa-IR" sz="1800" dirty="0">
                <a:effectLst>
                  <a:outerShdw blurRad="38100" dist="38100" dir="2700000" algn="tl">
                    <a:srgbClr val="C0C0C0"/>
                  </a:outerShdw>
                </a:effectLst>
                <a:latin typeface="Tahoma" pitchFamily="34" charset="0"/>
                <a:ea typeface="Tahoma" pitchFamily="34" charset="0"/>
                <a:cs typeface="Tahoma" pitchFamily="34" charset="0"/>
              </a:rPr>
              <a:t>شما می توانید با خالی کردن سطل زباله، فایلهای آن را برای همیشه پاک کرده و فضای بیش تری در دیسک سخت خود آزاد کنید. با کلیک راست بر روی </a:t>
            </a:r>
            <a:r>
              <a:rPr lang="en-US" sz="1800" dirty="0">
                <a:effectLst>
                  <a:outerShdw blurRad="38100" dist="38100" dir="2700000" algn="tl">
                    <a:srgbClr val="C0C0C0"/>
                  </a:outerShdw>
                </a:effectLst>
                <a:latin typeface="Tahoma" pitchFamily="34" charset="0"/>
                <a:ea typeface="Tahoma" pitchFamily="34" charset="0"/>
                <a:cs typeface="Tahoma" pitchFamily="34" charset="0"/>
              </a:rPr>
              <a:t>Recycle Bin</a:t>
            </a:r>
            <a:r>
              <a:rPr lang="fa-IR" sz="1800" dirty="0">
                <a:effectLst>
                  <a:outerShdw blurRad="38100" dist="38100" dir="2700000" algn="tl">
                    <a:srgbClr val="C0C0C0"/>
                  </a:outerShdw>
                </a:effectLst>
                <a:latin typeface="Tahoma" pitchFamily="34" charset="0"/>
                <a:ea typeface="Tahoma" pitchFamily="34" charset="0"/>
                <a:cs typeface="Tahoma" pitchFamily="34" charset="0"/>
              </a:rPr>
              <a:t> و انتخاب </a:t>
            </a:r>
            <a:r>
              <a:rPr lang="en-US" sz="1800" b="1" dirty="0" err="1">
                <a:effectLst>
                  <a:outerShdw blurRad="38100" dist="38100" dir="2700000" algn="tl">
                    <a:srgbClr val="C0C0C0"/>
                  </a:outerShdw>
                </a:effectLst>
                <a:latin typeface="Tahoma" pitchFamily="34" charset="0"/>
                <a:ea typeface="Tahoma" pitchFamily="34" charset="0"/>
                <a:cs typeface="Tahoma" pitchFamily="34" charset="0"/>
              </a:rPr>
              <a:t>Töm</a:t>
            </a:r>
            <a:r>
              <a:rPr lang="en-US" sz="1800" b="1" dirty="0">
                <a:effectLst>
                  <a:outerShdw blurRad="38100" dist="38100" dir="2700000" algn="tl">
                    <a:srgbClr val="C0C0C0"/>
                  </a:outerShdw>
                </a:effectLst>
                <a:latin typeface="Tahoma" pitchFamily="34" charset="0"/>
                <a:ea typeface="Tahoma" pitchFamily="34" charset="0"/>
                <a:cs typeface="Tahoma" pitchFamily="34" charset="0"/>
              </a:rPr>
              <a:t> </a:t>
            </a:r>
            <a:r>
              <a:rPr lang="en-US" sz="1800" b="1" dirty="0" err="1">
                <a:effectLst>
                  <a:outerShdw blurRad="38100" dist="38100" dir="2700000" algn="tl">
                    <a:srgbClr val="C0C0C0"/>
                  </a:outerShdw>
                </a:effectLst>
                <a:latin typeface="Tahoma" pitchFamily="34" charset="0"/>
                <a:ea typeface="Tahoma" pitchFamily="34" charset="0"/>
                <a:cs typeface="Tahoma" pitchFamily="34" charset="0"/>
              </a:rPr>
              <a:t>papperskorgen</a:t>
            </a:r>
            <a:r>
              <a:rPr lang="fa-IR" sz="1800" b="1" dirty="0">
                <a:effectLst>
                  <a:outerShdw blurRad="38100" dist="38100" dir="2700000" algn="tl">
                    <a:srgbClr val="C0C0C0"/>
                  </a:outerShdw>
                </a:effectLst>
                <a:latin typeface="Tahoma" pitchFamily="34" charset="0"/>
                <a:ea typeface="Tahoma" pitchFamily="34" charset="0"/>
                <a:cs typeface="Tahoma" pitchFamily="34" charset="0"/>
              </a:rPr>
              <a:t> </a:t>
            </a:r>
            <a:r>
              <a:rPr lang="fa-IR" sz="1800" dirty="0">
                <a:effectLst>
                  <a:outerShdw blurRad="38100" dist="38100" dir="2700000" algn="tl">
                    <a:srgbClr val="C0C0C0"/>
                  </a:outerShdw>
                </a:effectLst>
                <a:latin typeface="Tahoma" pitchFamily="34" charset="0"/>
                <a:ea typeface="Tahoma" pitchFamily="34" charset="0"/>
                <a:cs typeface="Tahoma" pitchFamily="34" charset="0"/>
              </a:rPr>
              <a:t>آن را برای همیشه خالی کنید. </a:t>
            </a:r>
            <a:endParaRPr lang="en" sz="1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7544" y="5301208"/>
            <a:ext cx="2370138" cy="1387475"/>
          </a:xfrm>
        </p:spPr>
      </p:pic>
      <p:sp>
        <p:nvSpPr>
          <p:cNvPr id="121866" name="Rectangle 10"/>
          <p:cNvSpPr>
            <a:spLocks noGrp="1" noChangeArrowheads="1"/>
          </p:cNvSpPr>
          <p:nvPr>
            <p:ph type="title" idx="4294967295"/>
          </p:nvPr>
        </p:nvSpPr>
        <p:spPr>
          <a:xfrm>
            <a:off x="0" y="0"/>
            <a:ext cx="9144000" cy="1143000"/>
          </a:xfrm>
        </p:spPr>
        <p:txBody>
          <a:bodyPr anchor="ctr" anchorCtr="1"/>
          <a:lstStyle/>
          <a:p>
            <a:pPr algn="l" rtl="1" eaLnBrk="1" hangingPunct="1">
              <a:defRPr/>
            </a:pPr>
            <a:r>
              <a:rPr lang="fa-IR" b="0" i="0" u="none" dirty="0">
                <a:solidFill>
                  <a:schemeClr val="accent1"/>
                </a:solidFill>
                <a:latin typeface="Tahoma" pitchFamily="34" charset="0"/>
                <a:ea typeface="Tahoma" pitchFamily="34" charset="0"/>
                <a:cs typeface="Tahoma" pitchFamily="34" charset="0"/>
              </a:rPr>
              <a:t>سطل زباله (</a:t>
            </a:r>
            <a:r>
              <a:rPr lang="en" b="0" i="0" u="none" dirty="0">
                <a:solidFill>
                  <a:schemeClr val="accent1"/>
                </a:solidFill>
                <a:latin typeface="Tahoma" pitchFamily="34" charset="0"/>
                <a:ea typeface="Tahoma" pitchFamily="34" charset="0"/>
                <a:cs typeface="Tahoma" pitchFamily="34" charset="0"/>
              </a:rPr>
              <a:t>Papperskorgen</a:t>
            </a:r>
            <a:r>
              <a:rPr lang="fa-IR" b="0" i="0" u="none" dirty="0">
                <a:solidFill>
                  <a:schemeClr val="accent1"/>
                </a:solidFill>
                <a:latin typeface="Tahoma" pitchFamily="34" charset="0"/>
                <a:ea typeface="Tahoma" pitchFamily="34" charset="0"/>
                <a:cs typeface="Tahoma" pitchFamily="34" charset="0"/>
              </a:rPr>
              <a:t>)</a:t>
            </a:r>
            <a:endParaRPr lang="en" b="0" i="0" u="none" dirty="0">
              <a:solidFill>
                <a:schemeClr val="accent1"/>
              </a:solidFill>
              <a:latin typeface="Tahoma" pitchFamily="34" charset="0"/>
              <a:ea typeface="Tahoma" pitchFamily="34" charset="0"/>
              <a:cs typeface="Tahoma" pitchFamily="34" charset="0"/>
            </a:endParaRPr>
          </a:p>
        </p:txBody>
      </p:sp>
      <p:pic>
        <p:nvPicPr>
          <p:cNvPr id="121864" name="Picture 8"/>
          <p:cNvPicPr>
            <a:picLocks noChangeAspect="1" noChangeArrowheads="1"/>
          </p:cNvPicPr>
          <p:nvPr/>
        </p:nvPicPr>
        <p:blipFill>
          <a:blip r:embed="rId3" cstate="print"/>
          <a:srcRect/>
          <a:stretch>
            <a:fillRect/>
          </a:stretch>
        </p:blipFill>
        <p:spPr bwMode="auto">
          <a:xfrm>
            <a:off x="5508104" y="5157192"/>
            <a:ext cx="1728788" cy="1552575"/>
          </a:xfrm>
          <a:prstGeom prst="rect">
            <a:avLst/>
          </a:prstGeom>
          <a:noFill/>
          <a:ln w="9525">
            <a:noFill/>
            <a:miter lim="800000"/>
            <a:headEnd/>
            <a:tailEnd/>
          </a:ln>
        </p:spPr>
      </p:pic>
      <p:sp>
        <p:nvSpPr>
          <p:cNvPr id="34827" name="AutoShape 11"/>
          <p:cNvSpPr>
            <a:spLocks noChangeArrowheads="1"/>
          </p:cNvSpPr>
          <p:nvPr/>
        </p:nvSpPr>
        <p:spPr bwMode="auto">
          <a:xfrm>
            <a:off x="5364088" y="5157192"/>
            <a:ext cx="366960"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34828" name="AutoShape 12"/>
          <p:cNvSpPr>
            <a:spLocks noChangeArrowheads="1"/>
          </p:cNvSpPr>
          <p:nvPr/>
        </p:nvSpPr>
        <p:spPr bwMode="auto">
          <a:xfrm>
            <a:off x="5148064" y="5589240"/>
            <a:ext cx="792163"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box(in)">
                                      <p:cBhvr>
                                        <p:cTn id="12" dur="500"/>
                                        <p:tgtEl>
                                          <p:spTgt spid="1218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61">
                                            <p:txEl>
                                              <p:pRg st="2" end="2"/>
                                            </p:txEl>
                                          </p:spTgt>
                                        </p:tgtEl>
                                        <p:attrNameLst>
                                          <p:attrName>style.visibility</p:attrName>
                                        </p:attrNameLst>
                                      </p:cBhvr>
                                      <p:to>
                                        <p:strVal val="visible"/>
                                      </p:to>
                                    </p:set>
                                    <p:animEffect transition="in" filter="box(in)">
                                      <p:cBhvr>
                                        <p:cTn id="17" dur="500"/>
                                        <p:tgtEl>
                                          <p:spTgt spid="1218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1863"/>
                                        </p:tgtEl>
                                        <p:attrNameLst>
                                          <p:attrName>style.visibility</p:attrName>
                                        </p:attrNameLst>
                                      </p:cBhvr>
                                      <p:to>
                                        <p:strVal val="visible"/>
                                      </p:to>
                                    </p:set>
                                    <p:animEffect transition="in" filter="wheel(4)">
                                      <p:cBhvr>
                                        <p:cTn id="22" dur="2000"/>
                                        <p:tgtEl>
                                          <p:spTgt spid="12186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1864"/>
                                        </p:tgtEl>
                                        <p:attrNameLst>
                                          <p:attrName>style.visibility</p:attrName>
                                        </p:attrNameLst>
                                      </p:cBhvr>
                                      <p:to>
                                        <p:strVal val="visible"/>
                                      </p:to>
                                    </p:set>
                                    <p:anim calcmode="lin" valueType="num">
                                      <p:cBhvr additive="base">
                                        <p:cTn id="27" dur="500" fill="hold"/>
                                        <p:tgtEl>
                                          <p:spTgt spid="121864"/>
                                        </p:tgtEl>
                                        <p:attrNameLst>
                                          <p:attrName>ppt_x</p:attrName>
                                        </p:attrNameLst>
                                      </p:cBhvr>
                                      <p:tavLst>
                                        <p:tav tm="0">
                                          <p:val>
                                            <p:strVal val="#ppt_x"/>
                                          </p:val>
                                        </p:tav>
                                        <p:tav tm="100000">
                                          <p:val>
                                            <p:strVal val="#ppt_x"/>
                                          </p:val>
                                        </p:tav>
                                      </p:tavLst>
                                    </p:anim>
                                    <p:anim calcmode="lin" valueType="num">
                                      <p:cBhvr additive="base">
                                        <p:cTn id="2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27"/>
                                        </p:tgtEl>
                                        <p:attrNameLst>
                                          <p:attrName>style.visibility</p:attrName>
                                        </p:attrNameLst>
                                      </p:cBhvr>
                                      <p:to>
                                        <p:strVal val="visible"/>
                                      </p:to>
                                    </p:set>
                                    <p:anim calcmode="lin" valueType="num">
                                      <p:cBhvr additive="base">
                                        <p:cTn id="33" dur="500" fill="hold"/>
                                        <p:tgtEl>
                                          <p:spTgt spid="34827"/>
                                        </p:tgtEl>
                                        <p:attrNameLst>
                                          <p:attrName>ppt_x</p:attrName>
                                        </p:attrNameLst>
                                      </p:cBhvr>
                                      <p:tavLst>
                                        <p:tav tm="0">
                                          <p:val>
                                            <p:strVal val="#ppt_x"/>
                                          </p:val>
                                        </p:tav>
                                        <p:tav tm="100000">
                                          <p:val>
                                            <p:strVal val="#ppt_x"/>
                                          </p:val>
                                        </p:tav>
                                      </p:tavLst>
                                    </p:anim>
                                    <p:anim calcmode="lin" valueType="num">
                                      <p:cBhvr additive="base">
                                        <p:cTn id="3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828"/>
                                        </p:tgtEl>
                                        <p:attrNameLst>
                                          <p:attrName>style.visibility</p:attrName>
                                        </p:attrNameLst>
                                      </p:cBhvr>
                                      <p:to>
                                        <p:strVal val="visible"/>
                                      </p:to>
                                    </p:set>
                                    <p:anim calcmode="lin" valueType="num">
                                      <p:cBhvr additive="base">
                                        <p:cTn id="39" dur="500" fill="hold"/>
                                        <p:tgtEl>
                                          <p:spTgt spid="34828"/>
                                        </p:tgtEl>
                                        <p:attrNameLst>
                                          <p:attrName>ppt_x</p:attrName>
                                        </p:attrNameLst>
                                      </p:cBhvr>
                                      <p:tavLst>
                                        <p:tav tm="0">
                                          <p:val>
                                            <p:strVal val="#ppt_x"/>
                                          </p:val>
                                        </p:tav>
                                        <p:tav tm="100000">
                                          <p:val>
                                            <p:strVal val="#ppt_x"/>
                                          </p:val>
                                        </p:tav>
                                      </p:tavLst>
                                    </p:anim>
                                    <p:anim calcmode="lin" valueType="num">
                                      <p:cBhvr additive="base">
                                        <p:cTn id="4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anchor="ctr" anchorCtr="1">
            <a:normAutofit fontScale="90000"/>
          </a:bodyPr>
          <a:lstStyle/>
          <a:p>
            <a:pPr rtl="0"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endParaRPr lang="en"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467544" y="400100"/>
            <a:ext cx="7762056" cy="1800225"/>
          </a:xfrm>
        </p:spPr>
        <p:txBody>
          <a:bodyPr>
            <a:normAutofit/>
          </a:bodyPr>
          <a:lstStyle/>
          <a:p>
            <a:pPr algn="r" rtl="1" eaLnBrk="1" hangingPunct="1">
              <a:lnSpc>
                <a:spcPct val="80000"/>
              </a:lnSpc>
              <a:defRPr/>
            </a:pPr>
            <a:r>
              <a:rPr lang="fa-IR" sz="2200" b="0" i="0" u="none" dirty="0">
                <a:latin typeface="Tahoma" pitchFamily="34" charset="0"/>
                <a:ea typeface="Tahoma" pitchFamily="34" charset="0"/>
                <a:cs typeface="Tahoma" pitchFamily="34" charset="0"/>
              </a:rPr>
              <a:t>وقتی </a:t>
            </a:r>
            <a:r>
              <a:rPr lang="en-US" sz="2200" b="0" i="0" u="none" dirty="0">
                <a:latin typeface="Tahoma" pitchFamily="34" charset="0"/>
                <a:ea typeface="Tahoma" pitchFamily="34" charset="0"/>
                <a:cs typeface="Tahoma" pitchFamily="34" charset="0"/>
              </a:rPr>
              <a:t>Recycle Bin</a:t>
            </a:r>
            <a:r>
              <a:rPr lang="fa-IR" sz="2200" b="0" i="0" u="none" dirty="0">
                <a:latin typeface="Tahoma" pitchFamily="34" charset="0"/>
                <a:ea typeface="Tahoma" pitchFamily="34" charset="0"/>
                <a:cs typeface="Tahoma" pitchFamily="34" charset="0"/>
              </a:rPr>
              <a:t> را باز می کنید، می توانید با کلیک راست روی آن و انتخاب از بین گزینه های زیر، انتخاب کنید که کدام فایلها را برگردانید یا برای همیشه حذف کنید. </a:t>
            </a:r>
          </a:p>
        </p:txBody>
      </p:sp>
      <p:pic>
        <p:nvPicPr>
          <p:cNvPr id="47107"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975794" y="1556792"/>
            <a:ext cx="3359943" cy="2371725"/>
          </a:xfrm>
        </p:spPr>
      </p:pic>
      <p:sp>
        <p:nvSpPr>
          <p:cNvPr id="115723" name="Rectangle 11"/>
          <p:cNvSpPr>
            <a:spLocks noChangeArrowheads="1"/>
          </p:cNvSpPr>
          <p:nvPr/>
        </p:nvSpPr>
        <p:spPr bwMode="auto">
          <a:xfrm>
            <a:off x="539552" y="4149080"/>
            <a:ext cx="8174235" cy="2357438"/>
          </a:xfrm>
          <a:prstGeom prst="rect">
            <a:avLst/>
          </a:prstGeom>
          <a:noFill/>
          <a:ln w="9525">
            <a:noFill/>
            <a:miter lim="800000"/>
            <a:headEnd/>
            <a:tailEnd/>
          </a:ln>
        </p:spPr>
        <p:txBody>
          <a:bodyPr/>
          <a:lstStyle/>
          <a:p>
            <a:pPr marL="342900" indent="-342900" algn="r" rtl="1">
              <a:lnSpc>
                <a:spcPct val="80000"/>
              </a:lnSpc>
              <a:spcBef>
                <a:spcPct val="20000"/>
              </a:spcBef>
              <a:buSzPct val="80000"/>
              <a:buFont typeface="Arial" pitchFamily="34" charset="0"/>
              <a:buChar char="•"/>
            </a:pPr>
            <a:r>
              <a:rPr lang="en-US" sz="1800" b="1" i="0" u="none" dirty="0" err="1">
                <a:latin typeface="Tahoma" pitchFamily="34" charset="0"/>
                <a:ea typeface="Tahoma" pitchFamily="34" charset="0"/>
                <a:cs typeface="Tahoma" pitchFamily="34" charset="0"/>
              </a:rPr>
              <a:t>Återställ</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فایلهایی که به اشتباه حذف کردید را برمی گرداند: آن ها را به مکان اصلی بر می گرداند. </a:t>
            </a:r>
          </a:p>
          <a:p>
            <a:pPr marL="342900" indent="-342900" algn="r" rtl="1">
              <a:lnSpc>
                <a:spcPct val="80000"/>
              </a:lnSpc>
              <a:spcBef>
                <a:spcPct val="20000"/>
              </a:spcBef>
              <a:buSzPct val="80000"/>
              <a:buFont typeface="Arial" pitchFamily="34" charset="0"/>
              <a:buChar char="•"/>
            </a:pPr>
            <a:r>
              <a:rPr lang="en-US" sz="1800" b="1" dirty="0" err="1">
                <a:latin typeface="Tahoma" pitchFamily="34" charset="0"/>
                <a:ea typeface="Tahoma" pitchFamily="34" charset="0"/>
                <a:cs typeface="Tahoma" pitchFamily="34" charset="0"/>
              </a:rPr>
              <a:t>Klipp</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ut</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فایلها را از سطل زباله کات کنید و در جای دیگری بچسبانید. </a:t>
            </a:r>
          </a:p>
          <a:p>
            <a:pPr marL="342900" indent="-342900" algn="r" rtl="1">
              <a:lnSpc>
                <a:spcPct val="80000"/>
              </a:lnSpc>
              <a:spcBef>
                <a:spcPct val="20000"/>
              </a:spcBef>
              <a:buSzPct val="80000"/>
              <a:buFont typeface="Arial" pitchFamily="34" charset="0"/>
              <a:buChar char="•"/>
            </a:pPr>
            <a:r>
              <a:rPr lang="en-US" sz="1800" b="1" i="0" u="none" dirty="0">
                <a:latin typeface="Tahoma" pitchFamily="34" charset="0"/>
                <a:ea typeface="Tahoma" pitchFamily="34" charset="0"/>
                <a:cs typeface="Tahoma" pitchFamily="34" charset="0"/>
              </a:rPr>
              <a:t>Ta </a:t>
            </a:r>
            <a:r>
              <a:rPr lang="en-US" sz="1800" b="1" i="0" u="none" dirty="0" err="1">
                <a:latin typeface="Tahoma" pitchFamily="34" charset="0"/>
                <a:ea typeface="Tahoma" pitchFamily="34" charset="0"/>
                <a:cs typeface="Tahoma" pitchFamily="34" charset="0"/>
              </a:rPr>
              <a:t>bort</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فایل را برای همیشه از سطل زباله پاک کنید. بعد از آن، امکان برگرداندن فایل وجود ندارد. </a:t>
            </a:r>
          </a:p>
          <a:p>
            <a:pPr marL="342900" indent="-342900" algn="r" rtl="1">
              <a:lnSpc>
                <a:spcPct val="80000"/>
              </a:lnSpc>
              <a:spcBef>
                <a:spcPct val="20000"/>
              </a:spcBef>
              <a:buSzPct val="80000"/>
              <a:buFont typeface="Arial" pitchFamily="34" charset="0"/>
              <a:buChar char="•"/>
            </a:pPr>
            <a:r>
              <a:rPr lang="en-US" sz="1800" b="1" dirty="0" err="1">
                <a:latin typeface="Tahoma" pitchFamily="34" charset="0"/>
                <a:ea typeface="Tahoma" pitchFamily="34" charset="0"/>
                <a:cs typeface="Tahoma" pitchFamily="34" charset="0"/>
              </a:rPr>
              <a:t>Egenskaper</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مشخصات فایل مثل اندازه و محل آن (قبل از گذاشتن آن در سطل زباله) را بررسی کنید. </a:t>
            </a:r>
            <a:endParaRPr lang="fa-IR" sz="1800" b="1" i="0" u="none" dirty="0">
              <a:latin typeface="Tahoma" pitchFamily="34" charset="0"/>
              <a:ea typeface="Tahoma" pitchFamily="34" charset="0"/>
              <a:cs typeface="Tahoma" pitchFamily="34" charset="0"/>
            </a:endParaRPr>
          </a:p>
        </p:txBody>
      </p:sp>
      <p:cxnSp>
        <p:nvCxnSpPr>
          <p:cNvPr id="10" name="Straight Arrow Connector 9"/>
          <p:cNvCxnSpPr>
            <a:cxnSpLocks noChangeShapeType="1"/>
          </p:cNvCxnSpPr>
          <p:nvPr/>
        </p:nvCxnSpPr>
        <p:spPr bwMode="auto">
          <a:xfrm flipH="1">
            <a:off x="4716016" y="2204864"/>
            <a:ext cx="357187"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716015" y="2564904"/>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716015" y="2276872"/>
            <a:ext cx="357188"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716016" y="2420888"/>
            <a:ext cx="357188" cy="0"/>
          </a:xfrm>
          <a:prstGeom prst="straightConnector1">
            <a:avLst/>
          </a:prstGeom>
          <a:noFill/>
          <a:ln w="25400" algn="ctr">
            <a:solidFill>
              <a:schemeClr val="accent1"/>
            </a:solidFill>
            <a:round/>
            <a:headEn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5723">
                                            <p:txEl>
                                              <p:pRg st="1" end="1"/>
                                            </p:txEl>
                                          </p:spTgt>
                                        </p:tgtEl>
                                        <p:attrNameLst>
                                          <p:attrName>style.visibility</p:attrName>
                                        </p:attrNameLst>
                                      </p:cBhvr>
                                      <p:to>
                                        <p:strVal val="visible"/>
                                      </p:to>
                                    </p:set>
                                    <p:anim calcmode="lin" valueType="num">
                                      <p:cBhvr additive="base">
                                        <p:cTn id="18" dur="500" fill="hold"/>
                                        <p:tgtEl>
                                          <p:spTgt spid="1157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5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5723">
                                            <p:txEl>
                                              <p:pRg st="2" end="2"/>
                                            </p:txEl>
                                          </p:spTgt>
                                        </p:tgtEl>
                                        <p:attrNameLst>
                                          <p:attrName>style.visibility</p:attrName>
                                        </p:attrNameLst>
                                      </p:cBhvr>
                                      <p:to>
                                        <p:strVal val="visible"/>
                                      </p:to>
                                    </p:set>
                                    <p:anim calcmode="lin" valueType="num">
                                      <p:cBhvr additive="base">
                                        <p:cTn id="24"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5723">
                                            <p:txEl>
                                              <p:pRg st="3" end="3"/>
                                            </p:txEl>
                                          </p:spTgt>
                                        </p:tgtEl>
                                        <p:attrNameLst>
                                          <p:attrName>style.visibility</p:attrName>
                                        </p:attrNameLst>
                                      </p:cBhvr>
                                      <p:to>
                                        <p:strVal val="visible"/>
                                      </p:to>
                                    </p:set>
                                    <p:anim calcmode="lin" valueType="num">
                                      <p:cBhvr additive="base">
                                        <p:cTn id="30" dur="500" fill="hold"/>
                                        <p:tgtEl>
                                          <p:spTgt spid="1157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5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idx="4294967295"/>
          </p:nvPr>
        </p:nvSpPr>
        <p:spPr>
          <a:xfrm>
            <a:off x="0" y="0"/>
            <a:ext cx="9144000" cy="1143000"/>
          </a:xfrm>
        </p:spPr>
        <p:txBody>
          <a:bodyPr anchor="ctr" anchorCtr="1">
            <a:normAutofit/>
          </a:bodyPr>
          <a:lstStyle/>
          <a:p>
            <a:pPr eaLnBrk="1" hangingPunct="1">
              <a:defRPr/>
            </a:pPr>
            <a:r>
              <a:rPr lang="fa-IR" dirty="0">
                <a:solidFill>
                  <a:schemeClr val="accent1"/>
                </a:solidFill>
                <a:latin typeface="Tahoma" pitchFamily="34" charset="0"/>
                <a:ea typeface="Tahoma" pitchFamily="34" charset="0"/>
                <a:cs typeface="Tahoma" pitchFamily="34" charset="0"/>
              </a:rPr>
              <a:t>ماوس</a:t>
            </a:r>
            <a:endParaRPr lang="sv-SE" dirty="0">
              <a:solidFill>
                <a:schemeClr val="accent1"/>
              </a:solidFill>
              <a:latin typeface="Tahoma" pitchFamily="34" charset="0"/>
              <a:ea typeface="Tahoma" pitchFamily="34" charset="0"/>
              <a:cs typeface="Tahoma" pitchFamily="34" charset="0"/>
            </a:endParaRPr>
          </a:p>
        </p:txBody>
      </p:sp>
      <p:sp>
        <p:nvSpPr>
          <p:cNvPr id="13322" name="Rectangle 10"/>
          <p:cNvSpPr>
            <a:spLocks noGrp="1" noChangeArrowheads="1"/>
          </p:cNvSpPr>
          <p:nvPr>
            <p:ph type="body" sz="half" idx="4294967295"/>
          </p:nvPr>
        </p:nvSpPr>
        <p:spPr>
          <a:xfrm>
            <a:off x="4355976" y="1268760"/>
            <a:ext cx="4464050" cy="5300662"/>
          </a:xfrm>
        </p:spPr>
        <p:txBody>
          <a:bodyPr>
            <a:normAutofit fontScale="92500"/>
          </a:bodyPr>
          <a:lstStyle/>
          <a:p>
            <a:pPr marL="0" indent="0" algn="r">
              <a:lnSpc>
                <a:spcPct val="110000"/>
              </a:lnSpc>
              <a:buNone/>
              <a:defRPr/>
            </a:pPr>
            <a:r>
              <a:rPr lang="fa-IR" sz="2400" dirty="0">
                <a:latin typeface="Tahoma" pitchFamily="34" charset="0"/>
                <a:ea typeface="Tahoma" pitchFamily="34" charset="0"/>
                <a:cs typeface="Tahoma" pitchFamily="34" charset="0"/>
              </a:rPr>
              <a:t>با استفاده از ماوس، شما می توانید که با موارد ی که روی صفحه می بینید کار کنید. شما می توانید یک برنامه راشروع کنید. شما همچنین می توانید حرکت، کپی و حذف فایل هارا با اشاره و کلیک کردن با ماوس خود انجام دهید.</a:t>
            </a:r>
            <a:endParaRPr lang="sv-SE" sz="2400" dirty="0">
              <a:latin typeface="Tahoma" pitchFamily="34" charset="0"/>
              <a:ea typeface="Tahoma" pitchFamily="34" charset="0"/>
              <a:cs typeface="Tahoma" pitchFamily="34" charset="0"/>
            </a:endParaRPr>
          </a:p>
          <a:p>
            <a:pPr marL="0" indent="0" algn="r" eaLnBrk="1" hangingPunct="1">
              <a:lnSpc>
                <a:spcPct val="110000"/>
              </a:lnSpc>
              <a:buNone/>
              <a:defRPr/>
            </a:pPr>
            <a:r>
              <a:rPr lang="fa-IR" sz="2400" dirty="0">
                <a:latin typeface="Tahoma" pitchFamily="34" charset="0"/>
                <a:ea typeface="Tahoma" pitchFamily="34" charset="0"/>
                <a:cs typeface="Tahoma" pitchFamily="34" charset="0"/>
              </a:rPr>
              <a:t>درموس دکمه راست،چپ و در وسط چرخ اسکرول وجود دارد.</a:t>
            </a:r>
            <a:endParaRPr lang="sv-SE" sz="2400" dirty="0">
              <a:latin typeface="Tahoma" pitchFamily="34" charset="0"/>
              <a:ea typeface="Tahoma" pitchFamily="34" charset="0"/>
              <a:cs typeface="Tahoma" pitchFamily="34" charset="0"/>
            </a:endParaRPr>
          </a:p>
          <a:p>
            <a:pPr marL="0" indent="0" algn="r">
              <a:lnSpc>
                <a:spcPct val="110000"/>
              </a:lnSpc>
              <a:buNone/>
              <a:defRPr/>
            </a:pPr>
            <a:r>
              <a:rPr lang="fa-IR" sz="2400" dirty="0">
                <a:latin typeface="Tahoma" pitchFamily="34" charset="0"/>
                <a:ea typeface="Tahoma" pitchFamily="34" charset="0"/>
                <a:cs typeface="Tahoma" pitchFamily="34" charset="0"/>
              </a:rPr>
              <a:t>شما می توانید تنظیمات ماوس را تغییر دهید. برای مثال شما می توانید تنظیم سرعت ودوباره ظاهر شدن نشانگر موشواره را تغییر دهید.</a:t>
            </a:r>
            <a:endParaRPr lang="sv-SE" sz="2000" dirty="0">
              <a:latin typeface="Tahoma" pitchFamily="34" charset="0"/>
              <a:ea typeface="Tahoma" pitchFamily="34" charset="0"/>
              <a:cs typeface="Tahoma" pitchFamily="34" charset="0"/>
            </a:endParaRP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467544" y="2420888"/>
            <a:ext cx="3273425" cy="2957513"/>
          </a:xfrm>
          <a:solidFill>
            <a:schemeClr val="tx2"/>
          </a:solidFill>
          <a:ln>
            <a:solidFill>
              <a:srgbClr val="00B050"/>
            </a:solidFill>
          </a:ln>
        </p:spPr>
      </p:pic>
      <p:sp>
        <p:nvSpPr>
          <p:cNvPr id="6150" name="AutoShape 6"/>
          <p:cNvSpPr>
            <a:spLocks noChangeArrowheads="1"/>
          </p:cNvSpPr>
          <p:nvPr/>
        </p:nvSpPr>
        <p:spPr bwMode="auto">
          <a:xfrm>
            <a:off x="1799184" y="3518421"/>
            <a:ext cx="1368425" cy="647700"/>
          </a:xfrm>
          <a:prstGeom prst="wedgeEllipseCallout">
            <a:avLst>
              <a:gd name="adj1" fmla="val -84752"/>
              <a:gd name="adj2" fmla="val -124276"/>
            </a:avLst>
          </a:prstGeom>
          <a:solidFill>
            <a:schemeClr val="accent1">
              <a:lumMod val="40000"/>
              <a:lumOff val="60000"/>
            </a:schemeClr>
          </a:solidFill>
          <a:ln w="9525" algn="ctr">
            <a:solidFill>
              <a:schemeClr val="tx1"/>
            </a:solidFill>
            <a:miter lim="800000"/>
            <a:headEnd/>
            <a:tailEnd/>
          </a:ln>
        </p:spPr>
        <p:txBody>
          <a:bodyPr anchor="ctr"/>
          <a:lstStyle/>
          <a:p>
            <a:pPr algn="ctr"/>
            <a:r>
              <a:rPr lang="fa-IR" sz="1200" b="1">
                <a:latin typeface="Tahoma" pitchFamily="34" charset="0"/>
                <a:ea typeface="Tahoma" pitchFamily="34" charset="0"/>
                <a:cs typeface="Tahoma" pitchFamily="34" charset="0"/>
              </a:rPr>
              <a:t>سمت راست را فشار دهید</a:t>
            </a:r>
            <a:endParaRPr lang="sv-SE" sz="1200" b="1" dirty="0">
              <a:latin typeface="Tahoma" pitchFamily="34" charset="0"/>
              <a:ea typeface="Tahoma" pitchFamily="34" charset="0"/>
              <a:cs typeface="Tahoma" pitchFamily="34" charset="0"/>
            </a:endParaRPr>
          </a:p>
        </p:txBody>
      </p:sp>
      <p:sp>
        <p:nvSpPr>
          <p:cNvPr id="6151" name="AutoShape 7"/>
          <p:cNvSpPr>
            <a:spLocks noChangeArrowheads="1"/>
          </p:cNvSpPr>
          <p:nvPr/>
        </p:nvSpPr>
        <p:spPr bwMode="auto">
          <a:xfrm>
            <a:off x="2447256" y="1574205"/>
            <a:ext cx="1370013" cy="647700"/>
          </a:xfrm>
          <a:prstGeom prst="wedgeEllipseCallout">
            <a:avLst>
              <a:gd name="adj1" fmla="val -57257"/>
              <a:gd name="adj2" fmla="val 170930"/>
            </a:avLst>
          </a:prstGeom>
          <a:solidFill>
            <a:schemeClr val="accent1">
              <a:lumMod val="40000"/>
              <a:lumOff val="60000"/>
            </a:schemeClr>
          </a:solidFill>
          <a:ln w="9525" algn="ctr">
            <a:solidFill>
              <a:schemeClr val="tx1"/>
            </a:solidFill>
            <a:miter lim="800000"/>
            <a:headEnd/>
            <a:tailEnd/>
          </a:ln>
        </p:spPr>
        <p:txBody>
          <a:bodyPr anchor="ctr"/>
          <a:lstStyle/>
          <a:p>
            <a:pPr algn="ctr"/>
            <a:r>
              <a:rPr lang="fa-IR" sz="1200" b="1" dirty="0">
                <a:latin typeface="Tahoma" pitchFamily="34" charset="0"/>
                <a:ea typeface="Tahoma" pitchFamily="34" charset="0"/>
                <a:cs typeface="Tahoma" pitchFamily="34" charset="0"/>
              </a:rPr>
              <a:t>دکمه سمت چپ</a:t>
            </a:r>
            <a:endParaRPr lang="sv-SE" sz="1400" b="1" dirty="0">
              <a:latin typeface="Tahoma" pitchFamily="34" charset="0"/>
              <a:ea typeface="Tahoma" pitchFamily="34" charset="0"/>
              <a:cs typeface="Tahoma" pitchFamily="34" charset="0"/>
            </a:endParaRPr>
          </a:p>
        </p:txBody>
      </p:sp>
      <p:sp>
        <p:nvSpPr>
          <p:cNvPr id="6152" name="AutoShape 8"/>
          <p:cNvSpPr>
            <a:spLocks noChangeArrowheads="1"/>
          </p:cNvSpPr>
          <p:nvPr/>
        </p:nvSpPr>
        <p:spPr bwMode="auto">
          <a:xfrm>
            <a:off x="1151112" y="1790229"/>
            <a:ext cx="1152525" cy="647700"/>
          </a:xfrm>
          <a:prstGeom prst="wedgeEllipseCallout">
            <a:avLst>
              <a:gd name="adj1" fmla="val -23944"/>
              <a:gd name="adj2" fmla="val 110147"/>
            </a:avLst>
          </a:prstGeom>
          <a:solidFill>
            <a:schemeClr val="accent1">
              <a:lumMod val="40000"/>
              <a:lumOff val="60000"/>
            </a:schemeClr>
          </a:solidFill>
          <a:ln w="9525" algn="ctr">
            <a:solidFill>
              <a:schemeClr val="tx1"/>
            </a:solidFill>
            <a:miter lim="800000"/>
            <a:headEnd/>
            <a:tailEnd/>
          </a:ln>
        </p:spPr>
        <p:txBody>
          <a:bodyPr anchor="ctr"/>
          <a:lstStyle/>
          <a:p>
            <a:pPr algn="ctr"/>
            <a:r>
              <a:rPr lang="fa-IR" sz="1200" b="1" dirty="0">
                <a:latin typeface="Tahoma" pitchFamily="34" charset="0"/>
                <a:ea typeface="Tahoma" pitchFamily="34" charset="0"/>
                <a:cs typeface="Tahoma" pitchFamily="34" charset="0"/>
              </a:rPr>
              <a:t>چرخ پیمایش</a:t>
            </a:r>
            <a:endParaRPr lang="sv-SE"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2840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additive="base">
                                        <p:cTn id="18" dur="500" fill="hold"/>
                                        <p:tgtEl>
                                          <p:spTgt spid="6150"/>
                                        </p:tgtEl>
                                        <p:attrNameLst>
                                          <p:attrName>ppt_x</p:attrName>
                                        </p:attrNameLst>
                                      </p:cBhvr>
                                      <p:tavLst>
                                        <p:tav tm="0">
                                          <p:val>
                                            <p:strVal val="#ppt_x"/>
                                          </p:val>
                                        </p:tav>
                                        <p:tav tm="100000">
                                          <p:val>
                                            <p:strVal val="#ppt_x"/>
                                          </p:val>
                                        </p:tav>
                                      </p:tavLst>
                                    </p:anim>
                                    <p:anim calcmode="lin" valueType="num">
                                      <p:cBhvr additive="base">
                                        <p:cTn id="1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51"/>
                                        </p:tgtEl>
                                        <p:attrNameLst>
                                          <p:attrName>style.visibility</p:attrName>
                                        </p:attrNameLst>
                                      </p:cBhvr>
                                      <p:to>
                                        <p:strVal val="visible"/>
                                      </p:to>
                                    </p:set>
                                    <p:anim calcmode="lin" valueType="num">
                                      <p:cBhvr additive="base">
                                        <p:cTn id="24" dur="500" fill="hold"/>
                                        <p:tgtEl>
                                          <p:spTgt spid="6151"/>
                                        </p:tgtEl>
                                        <p:attrNameLst>
                                          <p:attrName>ppt_x</p:attrName>
                                        </p:attrNameLst>
                                      </p:cBhvr>
                                      <p:tavLst>
                                        <p:tav tm="0">
                                          <p:val>
                                            <p:strVal val="#ppt_x"/>
                                          </p:val>
                                        </p:tav>
                                        <p:tav tm="100000">
                                          <p:val>
                                            <p:strVal val="#ppt_x"/>
                                          </p:val>
                                        </p:tav>
                                      </p:tavLst>
                                    </p:anim>
                                    <p:anim calcmode="lin" valueType="num">
                                      <p:cBhvr additive="base">
                                        <p:cTn id="2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52"/>
                                        </p:tgtEl>
                                        <p:attrNameLst>
                                          <p:attrName>style.visibility</p:attrName>
                                        </p:attrNameLst>
                                      </p:cBhvr>
                                      <p:to>
                                        <p:strVal val="visible"/>
                                      </p:to>
                                    </p:set>
                                    <p:anim calcmode="lin" valueType="num">
                                      <p:cBhvr additive="base">
                                        <p:cTn id="30" dur="500" fill="hold"/>
                                        <p:tgtEl>
                                          <p:spTgt spid="6152"/>
                                        </p:tgtEl>
                                        <p:attrNameLst>
                                          <p:attrName>ppt_x</p:attrName>
                                        </p:attrNameLst>
                                      </p:cBhvr>
                                      <p:tavLst>
                                        <p:tav tm="0">
                                          <p:val>
                                            <p:strVal val="#ppt_x"/>
                                          </p:val>
                                        </p:tav>
                                        <p:tav tm="100000">
                                          <p:val>
                                            <p:strVal val="#ppt_x"/>
                                          </p:val>
                                        </p:tav>
                                      </p:tavLst>
                                    </p:anim>
                                    <p:anim calcmode="lin" valueType="num">
                                      <p:cBhvr additive="base">
                                        <p:cTn id="3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idx="4294967295"/>
          </p:nvPr>
        </p:nvSpPr>
        <p:spPr>
          <a:xfrm>
            <a:off x="0" y="115888"/>
            <a:ext cx="9144000" cy="504825"/>
          </a:xfrm>
        </p:spPr>
        <p:txBody>
          <a:bodyPr anchor="ctr" anchorCtr="1">
            <a:normAutofit fontScale="90000"/>
          </a:bodyPr>
          <a:lstStyle/>
          <a:p>
            <a:pPr rtl="0" eaLnBrk="1" hangingPunct="1">
              <a:defRPr/>
            </a:pPr>
            <a:r>
              <a:rPr lang="fa-IR" b="0" i="0" u="none" dirty="0">
                <a:solidFill>
                  <a:schemeClr val="accent1"/>
                </a:solidFill>
                <a:latin typeface="Tahoma" pitchFamily="34" charset="0"/>
                <a:ea typeface="Tahoma" pitchFamily="34" charset="0"/>
                <a:cs typeface="Tahoma" pitchFamily="34" charset="0"/>
              </a:rPr>
              <a:t>پنجره ها</a:t>
            </a:r>
            <a:endParaRPr lang="en" b="0" i="0" u="none" dirty="0">
              <a:solidFill>
                <a:schemeClr val="accent1"/>
              </a:solidFill>
              <a:latin typeface="Tahoma" pitchFamily="34" charset="0"/>
              <a:ea typeface="Tahoma" pitchFamily="34" charset="0"/>
              <a:cs typeface="Tahoma" pitchFamily="34" charset="0"/>
            </a:endParaRPr>
          </a:p>
        </p:txBody>
      </p:sp>
      <p:sp>
        <p:nvSpPr>
          <p:cNvPr id="123909" name="Rectangle 5"/>
          <p:cNvSpPr>
            <a:spLocks noGrp="1" noChangeArrowheads="1"/>
          </p:cNvSpPr>
          <p:nvPr>
            <p:ph type="body" sz="half" idx="4294967295"/>
          </p:nvPr>
        </p:nvSpPr>
        <p:spPr>
          <a:xfrm>
            <a:off x="395536" y="692696"/>
            <a:ext cx="8316416" cy="2592413"/>
          </a:xfrm>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r" rtl="1" eaLnBrk="1" hangingPunct="1">
              <a:buClr>
                <a:schemeClr val="tx1"/>
              </a:buClr>
              <a:buSzPct val="80000"/>
              <a:defRPr/>
            </a:pPr>
            <a:r>
              <a:rPr lang="fa-IR" sz="1400" b="0" i="0" u="none" kern="1200" dirty="0">
                <a:solidFill>
                  <a:schemeClr val="tx1"/>
                </a:solidFill>
                <a:latin typeface="Tahoma" pitchFamily="34" charset="0"/>
                <a:ea typeface="Tahoma" pitchFamily="34" charset="0"/>
                <a:cs typeface="Tahoma" pitchFamily="34" charset="0"/>
              </a:rPr>
              <a:t>وقتی برنامه، فایل یا فولدر را باز می کنید، محتویات در کادری به اسم پنجره باز می شود. همه پنجره ها عناصر زیر را دارند.</a:t>
            </a:r>
          </a:p>
          <a:p>
            <a:pPr algn="r" rtl="1" eaLnBrk="1" hangingPunct="1">
              <a:buClr>
                <a:schemeClr val="tx1"/>
              </a:buClr>
              <a:buSzPct val="80000"/>
              <a:defRPr/>
            </a:pPr>
            <a:r>
              <a:rPr lang="en-US" sz="1400" b="1" dirty="0" err="1">
                <a:solidFill>
                  <a:schemeClr val="tx1"/>
                </a:solidFill>
                <a:latin typeface="Tahoma" pitchFamily="34" charset="0"/>
                <a:ea typeface="Tahoma" pitchFamily="34" charset="0"/>
                <a:cs typeface="Tahoma" pitchFamily="34" charset="0"/>
              </a:rPr>
              <a:t>Namnfält</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نوار آبی بالایی، نام ویندوز را در گوشه سمت چپ نشان می دهد. </a:t>
            </a:r>
          </a:p>
          <a:p>
            <a:pPr marL="0" indent="0" algn="r" rtl="1" eaLnBrk="1" hangingPunct="1">
              <a:buClr>
                <a:schemeClr val="tx1"/>
              </a:buClr>
              <a:buSzPct val="80000"/>
              <a:buNone/>
              <a:defRPr/>
            </a:pPr>
            <a:r>
              <a:rPr lang="fa-IR" sz="1400" dirty="0">
                <a:solidFill>
                  <a:schemeClr val="tx1"/>
                </a:solidFill>
                <a:latin typeface="Tahoma" pitchFamily="34" charset="0"/>
                <a:ea typeface="Tahoma" pitchFamily="34" charset="0"/>
                <a:cs typeface="Tahoma" pitchFamily="34" charset="0"/>
              </a:rPr>
              <a:t>در گوشه انتهایی سمت راست، سه دکمه وجود دارد:</a:t>
            </a:r>
          </a:p>
          <a:p>
            <a:pPr marL="0" indent="0" algn="r" rtl="1" eaLnBrk="1" hangingPunct="1">
              <a:buClr>
                <a:schemeClr val="tx1"/>
              </a:buClr>
              <a:buSzPct val="80000"/>
              <a:buNone/>
              <a:defRPr/>
            </a:pPr>
            <a:r>
              <a:rPr lang="en-US" sz="1400" dirty="0">
                <a:solidFill>
                  <a:schemeClr val="tx1"/>
                </a:solidFill>
                <a:latin typeface="Tahoma" pitchFamily="34" charset="0"/>
                <a:ea typeface="Tahoma" pitchFamily="34" charset="0"/>
                <a:cs typeface="Tahoma" pitchFamily="34" charset="0"/>
              </a:rPr>
              <a:t>Minimize</a:t>
            </a:r>
            <a:r>
              <a:rPr lang="fa-IR" sz="1400" dirty="0">
                <a:solidFill>
                  <a:schemeClr val="tx1"/>
                </a:solidFill>
                <a:latin typeface="Tahoma" pitchFamily="34" charset="0"/>
                <a:ea typeface="Tahoma" pitchFamily="34" charset="0"/>
                <a:cs typeface="Tahoma" pitchFamily="34" charset="0"/>
              </a:rPr>
              <a:t>: پنجره از دسکتاپ ناپدید می شود و فقط به صورت یک دکمه در نوار وظیفه نشان داده می شود. </a:t>
            </a:r>
          </a:p>
          <a:p>
            <a:pPr marL="0" indent="0" algn="r" rtl="1" eaLnBrk="1" hangingPunct="1">
              <a:buClr>
                <a:schemeClr val="tx1"/>
              </a:buClr>
              <a:buSzPct val="80000"/>
              <a:buNone/>
              <a:defRPr/>
            </a:pPr>
            <a:r>
              <a:rPr lang="en-US" sz="1400" dirty="0">
                <a:solidFill>
                  <a:schemeClr val="tx1"/>
                </a:solidFill>
                <a:latin typeface="Tahoma" pitchFamily="34" charset="0"/>
                <a:ea typeface="Tahoma" pitchFamily="34" charset="0"/>
                <a:cs typeface="Tahoma" pitchFamily="34" charset="0"/>
              </a:rPr>
              <a:t>Maximize</a:t>
            </a:r>
            <a:r>
              <a:rPr lang="fa-IR" sz="1400" dirty="0">
                <a:solidFill>
                  <a:schemeClr val="tx1"/>
                </a:solidFill>
                <a:latin typeface="Tahoma" pitchFamily="34" charset="0"/>
                <a:ea typeface="Tahoma" pitchFamily="34" charset="0"/>
                <a:cs typeface="Tahoma" pitchFamily="34" charset="0"/>
              </a:rPr>
              <a:t>: پنجره کل صفحه را می گرید. </a:t>
            </a:r>
            <a:r>
              <a:rPr lang="en-US" sz="1400" dirty="0">
                <a:solidFill>
                  <a:schemeClr val="tx1"/>
                </a:solidFill>
                <a:latin typeface="Tahoma" pitchFamily="34" charset="0"/>
                <a:ea typeface="Tahoma" pitchFamily="34" charset="0"/>
                <a:cs typeface="Tahoma" pitchFamily="34" charset="0"/>
              </a:rPr>
              <a:t>Restore</a:t>
            </a:r>
            <a:r>
              <a:rPr lang="fa-IR" sz="1400" dirty="0">
                <a:solidFill>
                  <a:schemeClr val="tx1"/>
                </a:solidFill>
                <a:latin typeface="Tahoma" pitchFamily="34" charset="0"/>
                <a:ea typeface="Tahoma" pitchFamily="34" charset="0"/>
                <a:cs typeface="Tahoma" pitchFamily="34" charset="0"/>
              </a:rPr>
              <a:t>: اندازه پنجره را با کشیدن مرز پنجره به داخل یا خارج تنظیم می کند. </a:t>
            </a:r>
            <a:endParaRPr lang="en-US" sz="1400" dirty="0">
              <a:solidFill>
                <a:schemeClr val="tx1"/>
              </a:solidFill>
              <a:latin typeface="Tahoma" pitchFamily="34" charset="0"/>
              <a:ea typeface="Tahoma" pitchFamily="34" charset="0"/>
              <a:cs typeface="Tahoma" pitchFamily="34" charset="0"/>
            </a:endParaRPr>
          </a:p>
          <a:p>
            <a:pPr marL="0" indent="0" algn="r" rtl="1" eaLnBrk="1" hangingPunct="1">
              <a:buClr>
                <a:schemeClr val="tx1"/>
              </a:buClr>
              <a:buSzPct val="80000"/>
              <a:buNone/>
              <a:defRPr/>
            </a:pPr>
            <a:r>
              <a:rPr lang="en-US" sz="1400" dirty="0">
                <a:solidFill>
                  <a:schemeClr val="tx1"/>
                </a:solidFill>
                <a:latin typeface="Tahoma" pitchFamily="34" charset="0"/>
                <a:ea typeface="Tahoma" pitchFamily="34" charset="0"/>
                <a:cs typeface="Tahoma" pitchFamily="34" charset="0"/>
              </a:rPr>
              <a:t>Close</a:t>
            </a:r>
            <a:r>
              <a:rPr lang="fa-IR" sz="1400" dirty="0">
                <a:solidFill>
                  <a:schemeClr val="tx1"/>
                </a:solidFill>
                <a:latin typeface="Tahoma" pitchFamily="34" charset="0"/>
                <a:ea typeface="Tahoma" pitchFamily="34" charset="0"/>
                <a:cs typeface="Tahoma" pitchFamily="34" charset="0"/>
              </a:rPr>
              <a:t>: پنجره همه از دسکتاپ و هم از نوار وظیفه ناپدید می شود. </a:t>
            </a:r>
          </a:p>
          <a:p>
            <a:pPr marL="0" indent="0" algn="r" rtl="1" eaLnBrk="1" hangingPunct="1">
              <a:buClr>
                <a:schemeClr val="tx1"/>
              </a:buClr>
              <a:buSzPct val="80000"/>
              <a:buNone/>
              <a:defRPr/>
            </a:pPr>
            <a:endParaRPr lang="fa-IR" sz="1400" dirty="0">
              <a:solidFill>
                <a:schemeClr val="tx1"/>
              </a:solidFill>
              <a:latin typeface="Tahoma" pitchFamily="34" charset="0"/>
              <a:ea typeface="Tahoma" pitchFamily="34" charset="0"/>
              <a:cs typeface="Tahoma" pitchFamily="34" charset="0"/>
            </a:endParaRPr>
          </a:p>
          <a:p>
            <a:pPr marL="0" indent="0" algn="r" rtl="1" eaLnBrk="1" hangingPunct="1">
              <a:buClr>
                <a:schemeClr val="tx1"/>
              </a:buClr>
              <a:buSzPct val="80000"/>
              <a:buNone/>
              <a:defRPr/>
            </a:pPr>
            <a:r>
              <a:rPr lang="en-US" sz="1400" b="1" dirty="0" err="1">
                <a:solidFill>
                  <a:schemeClr val="tx1"/>
                </a:solidFill>
                <a:latin typeface="Tahoma" pitchFamily="34" charset="0"/>
                <a:ea typeface="Tahoma" pitchFamily="34" charset="0"/>
                <a:cs typeface="Tahoma" pitchFamily="34" charset="0"/>
              </a:rPr>
              <a:t>Menyfältet</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حاوی اقلامی است که می توانید روی آن ها کلیک کنید و سپس در یک برنامه، عملیاتی روی آنها انجام دهید. </a:t>
            </a:r>
          </a:p>
          <a:p>
            <a:pPr marL="0" indent="0" algn="r" rtl="1" eaLnBrk="1" hangingPunct="1">
              <a:buClr>
                <a:schemeClr val="tx1"/>
              </a:buClr>
              <a:buSzPct val="80000"/>
              <a:buNone/>
              <a:defRPr/>
            </a:pPr>
            <a:r>
              <a:rPr lang="en-US" sz="1400" b="1" dirty="0" err="1">
                <a:solidFill>
                  <a:schemeClr val="tx1"/>
                </a:solidFill>
                <a:latin typeface="Tahoma" pitchFamily="34" charset="0"/>
                <a:ea typeface="Tahoma" pitchFamily="34" charset="0"/>
                <a:cs typeface="Tahoma" pitchFamily="34" charset="0"/>
              </a:rPr>
              <a:t>arbetsyta</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بخش های سفید پنجره که محتویات نشان داده می شوند. </a:t>
            </a:r>
          </a:p>
          <a:p>
            <a:pPr marL="0" indent="0" algn="r" rtl="1" eaLnBrk="1" hangingPunct="1">
              <a:buClr>
                <a:schemeClr val="tx1"/>
              </a:buClr>
              <a:buSzPct val="80000"/>
              <a:buNone/>
              <a:defRPr/>
            </a:pPr>
            <a:r>
              <a:rPr lang="en-US" sz="1400" b="1" dirty="0" err="1">
                <a:solidFill>
                  <a:schemeClr val="tx1"/>
                </a:solidFill>
                <a:latin typeface="Tahoma" pitchFamily="34" charset="0"/>
                <a:ea typeface="Tahoma" pitchFamily="34" charset="0"/>
                <a:cs typeface="Tahoma" pitchFamily="34" charset="0"/>
              </a:rPr>
              <a:t>Verktygsfält</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ابزاری که به ما کمک می کنند با محتویات پنجره باز کار کنیم. </a:t>
            </a:r>
          </a:p>
          <a:p>
            <a:pPr marL="0" indent="0" algn="r" rtl="1" eaLnBrk="1" hangingPunct="1">
              <a:buClr>
                <a:schemeClr val="tx1"/>
              </a:buClr>
              <a:buSzPct val="80000"/>
              <a:buNone/>
              <a:defRPr/>
            </a:pPr>
            <a:r>
              <a:rPr lang="en-US" sz="1400" b="1" dirty="0" err="1">
                <a:solidFill>
                  <a:schemeClr val="tx1"/>
                </a:solidFill>
                <a:latin typeface="Tahoma" pitchFamily="34" charset="0"/>
                <a:ea typeface="Tahoma" pitchFamily="34" charset="0"/>
                <a:cs typeface="Tahoma" pitchFamily="34" charset="0"/>
              </a:rPr>
              <a:t>Informationsfält</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نواری در بخش پایینی پنجره است که حاوی اطلاعاتی درباره پنجره باز است. </a:t>
            </a:r>
            <a:endParaRPr lang="en" sz="1400" b="0" i="0" u="none" kern="1200" dirty="0">
              <a:solidFill>
                <a:schemeClr val="tx1"/>
              </a:solidFill>
              <a:latin typeface="Tahoma" pitchFamily="34" charset="0"/>
              <a:ea typeface="Tahoma" pitchFamily="34" charset="0"/>
              <a:cs typeface="Tahoma" pitchFamily="34" charset="0"/>
            </a:endParaRP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899592" y="3213100"/>
            <a:ext cx="7272338" cy="3644900"/>
          </a:xfrm>
        </p:spPr>
      </p:pic>
      <p:sp>
        <p:nvSpPr>
          <p:cNvPr id="123912" name="Oval 8"/>
          <p:cNvSpPr>
            <a:spLocks noChangeArrowheads="1"/>
          </p:cNvSpPr>
          <p:nvPr/>
        </p:nvSpPr>
        <p:spPr bwMode="auto">
          <a:xfrm>
            <a:off x="7199784" y="3140968"/>
            <a:ext cx="862013" cy="574675"/>
          </a:xfrm>
          <a:prstGeom prst="ellipse">
            <a:avLst/>
          </a:prstGeom>
          <a:solidFill>
            <a:schemeClr val="accent1">
              <a:alpha val="0"/>
            </a:schemeClr>
          </a:solidFill>
          <a:ln w="508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123915" name="Line 11"/>
          <p:cNvSpPr>
            <a:spLocks noChangeShapeType="1"/>
          </p:cNvSpPr>
          <p:nvPr/>
        </p:nvSpPr>
        <p:spPr bwMode="auto">
          <a:xfrm>
            <a:off x="539553" y="3501008"/>
            <a:ext cx="576064"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6" name="Line 12"/>
          <p:cNvSpPr>
            <a:spLocks noChangeShapeType="1"/>
          </p:cNvSpPr>
          <p:nvPr/>
        </p:nvSpPr>
        <p:spPr bwMode="auto">
          <a:xfrm>
            <a:off x="539552" y="3356992"/>
            <a:ext cx="576585"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7" name="Line 13"/>
          <p:cNvSpPr>
            <a:spLocks noChangeShapeType="1"/>
          </p:cNvSpPr>
          <p:nvPr/>
        </p:nvSpPr>
        <p:spPr bwMode="auto">
          <a:xfrm>
            <a:off x="539553" y="3717032"/>
            <a:ext cx="576064"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8" name="Line 14"/>
          <p:cNvSpPr>
            <a:spLocks noChangeShapeType="1"/>
          </p:cNvSpPr>
          <p:nvPr/>
        </p:nvSpPr>
        <p:spPr bwMode="auto">
          <a:xfrm>
            <a:off x="539552" y="6597352"/>
            <a:ext cx="576585" cy="144761"/>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36876" name="AutoShape 12"/>
          <p:cNvSpPr>
            <a:spLocks noChangeArrowheads="1"/>
          </p:cNvSpPr>
          <p:nvPr/>
        </p:nvSpPr>
        <p:spPr bwMode="auto">
          <a:xfrm>
            <a:off x="2051720" y="5661248"/>
            <a:ext cx="4824536" cy="442674"/>
          </a:xfrm>
          <a:prstGeom prst="roundRect">
            <a:avLst>
              <a:gd name="adj" fmla="val 16667"/>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909">
                                            <p:txEl>
                                              <p:pRg st="2" end="2"/>
                                            </p:txEl>
                                          </p:spTgt>
                                        </p:tgtEl>
                                        <p:attrNameLst>
                                          <p:attrName>style.visibility</p:attrName>
                                        </p:attrNameLst>
                                      </p:cBhvr>
                                      <p:to>
                                        <p:strVal val="visible"/>
                                      </p:to>
                                    </p:set>
                                    <p:animEffect transition="in" filter="box(in)">
                                      <p:cBhvr>
                                        <p:cTn id="22" dur="500"/>
                                        <p:tgtEl>
                                          <p:spTgt spid="1239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909">
                                            <p:txEl>
                                              <p:pRg st="3" end="3"/>
                                            </p:txEl>
                                          </p:spTgt>
                                        </p:tgtEl>
                                        <p:attrNameLst>
                                          <p:attrName>style.visibility</p:attrName>
                                        </p:attrNameLst>
                                      </p:cBhvr>
                                      <p:to>
                                        <p:strVal val="visible"/>
                                      </p:to>
                                    </p:set>
                                    <p:animEffect transition="in" filter="box(in)">
                                      <p:cBhvr>
                                        <p:cTn id="27" dur="500"/>
                                        <p:tgtEl>
                                          <p:spTgt spid="12390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3909">
                                            <p:txEl>
                                              <p:pRg st="4" end="4"/>
                                            </p:txEl>
                                          </p:spTgt>
                                        </p:tgtEl>
                                        <p:attrNameLst>
                                          <p:attrName>style.visibility</p:attrName>
                                        </p:attrNameLst>
                                      </p:cBhvr>
                                      <p:to>
                                        <p:strVal val="visible"/>
                                      </p:to>
                                    </p:set>
                                    <p:animEffect transition="in" filter="box(in)">
                                      <p:cBhvr>
                                        <p:cTn id="32" dur="500"/>
                                        <p:tgtEl>
                                          <p:spTgt spid="12390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3909">
                                            <p:txEl>
                                              <p:pRg st="5" end="5"/>
                                            </p:txEl>
                                          </p:spTgt>
                                        </p:tgtEl>
                                        <p:attrNameLst>
                                          <p:attrName>style.visibility</p:attrName>
                                        </p:attrNameLst>
                                      </p:cBhvr>
                                      <p:to>
                                        <p:strVal val="visible"/>
                                      </p:to>
                                    </p:set>
                                    <p:animEffect transition="in" filter="box(in)">
                                      <p:cBhvr>
                                        <p:cTn id="37" dur="500"/>
                                        <p:tgtEl>
                                          <p:spTgt spid="12390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3909">
                                            <p:txEl>
                                              <p:pRg st="7" end="7"/>
                                            </p:txEl>
                                          </p:spTgt>
                                        </p:tgtEl>
                                        <p:attrNameLst>
                                          <p:attrName>style.visibility</p:attrName>
                                        </p:attrNameLst>
                                      </p:cBhvr>
                                      <p:to>
                                        <p:strVal val="visible"/>
                                      </p:to>
                                    </p:set>
                                    <p:animEffect transition="in" filter="box(in)">
                                      <p:cBhvr>
                                        <p:cTn id="42" dur="500"/>
                                        <p:tgtEl>
                                          <p:spTgt spid="12390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3909">
                                            <p:txEl>
                                              <p:pRg st="8" end="8"/>
                                            </p:txEl>
                                          </p:spTgt>
                                        </p:tgtEl>
                                        <p:attrNameLst>
                                          <p:attrName>style.visibility</p:attrName>
                                        </p:attrNameLst>
                                      </p:cBhvr>
                                      <p:to>
                                        <p:strVal val="visible"/>
                                      </p:to>
                                    </p:set>
                                    <p:animEffect transition="in" filter="box(in)">
                                      <p:cBhvr>
                                        <p:cTn id="47" dur="500"/>
                                        <p:tgtEl>
                                          <p:spTgt spid="12390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3909">
                                            <p:txEl>
                                              <p:pRg st="9" end="9"/>
                                            </p:txEl>
                                          </p:spTgt>
                                        </p:tgtEl>
                                        <p:attrNameLst>
                                          <p:attrName>style.visibility</p:attrName>
                                        </p:attrNameLst>
                                      </p:cBhvr>
                                      <p:to>
                                        <p:strVal val="visible"/>
                                      </p:to>
                                    </p:set>
                                    <p:animEffect transition="in" filter="box(in)">
                                      <p:cBhvr>
                                        <p:cTn id="52" dur="500"/>
                                        <p:tgtEl>
                                          <p:spTgt spid="12390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3909">
                                            <p:txEl>
                                              <p:pRg st="10" end="10"/>
                                            </p:txEl>
                                          </p:spTgt>
                                        </p:tgtEl>
                                        <p:attrNameLst>
                                          <p:attrName>style.visibility</p:attrName>
                                        </p:attrNameLst>
                                      </p:cBhvr>
                                      <p:to>
                                        <p:strVal val="visible"/>
                                      </p:to>
                                    </p:set>
                                    <p:animEffect transition="in" filter="box(in)">
                                      <p:cBhvr>
                                        <p:cTn id="57" dur="500"/>
                                        <p:tgtEl>
                                          <p:spTgt spid="12390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3916"/>
                                        </p:tgtEl>
                                        <p:attrNameLst>
                                          <p:attrName>style.visibility</p:attrName>
                                        </p:attrNameLst>
                                      </p:cBhvr>
                                      <p:to>
                                        <p:strVal val="visible"/>
                                      </p:to>
                                    </p:set>
                                    <p:anim calcmode="lin" valueType="num">
                                      <p:cBhvr additive="base">
                                        <p:cTn id="62" dur="500" fill="hold"/>
                                        <p:tgtEl>
                                          <p:spTgt spid="123916"/>
                                        </p:tgtEl>
                                        <p:attrNameLst>
                                          <p:attrName>ppt_x</p:attrName>
                                        </p:attrNameLst>
                                      </p:cBhvr>
                                      <p:tavLst>
                                        <p:tav tm="0">
                                          <p:val>
                                            <p:strVal val="#ppt_x"/>
                                          </p:val>
                                        </p:tav>
                                        <p:tav tm="100000">
                                          <p:val>
                                            <p:strVal val="#ppt_x"/>
                                          </p:val>
                                        </p:tav>
                                      </p:tavLst>
                                    </p:anim>
                                    <p:anim calcmode="lin" valueType="num">
                                      <p:cBhvr additive="base">
                                        <p:cTn id="63"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3912"/>
                                        </p:tgtEl>
                                        <p:attrNameLst>
                                          <p:attrName>style.visibility</p:attrName>
                                        </p:attrNameLst>
                                      </p:cBhvr>
                                      <p:to>
                                        <p:strVal val="visible"/>
                                      </p:to>
                                    </p:set>
                                    <p:anim calcmode="lin" valueType="num">
                                      <p:cBhvr additive="base">
                                        <p:cTn id="68" dur="500" fill="hold"/>
                                        <p:tgtEl>
                                          <p:spTgt spid="123912"/>
                                        </p:tgtEl>
                                        <p:attrNameLst>
                                          <p:attrName>ppt_x</p:attrName>
                                        </p:attrNameLst>
                                      </p:cBhvr>
                                      <p:tavLst>
                                        <p:tav tm="0">
                                          <p:val>
                                            <p:strVal val="#ppt_x"/>
                                          </p:val>
                                        </p:tav>
                                        <p:tav tm="100000">
                                          <p:val>
                                            <p:strVal val="#ppt_x"/>
                                          </p:val>
                                        </p:tav>
                                      </p:tavLst>
                                    </p:anim>
                                    <p:anim calcmode="lin" valueType="num">
                                      <p:cBhvr additive="base">
                                        <p:cTn id="69"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3915"/>
                                        </p:tgtEl>
                                        <p:attrNameLst>
                                          <p:attrName>style.visibility</p:attrName>
                                        </p:attrNameLst>
                                      </p:cBhvr>
                                      <p:to>
                                        <p:strVal val="visible"/>
                                      </p:to>
                                    </p:set>
                                    <p:anim calcmode="lin" valueType="num">
                                      <p:cBhvr additive="base">
                                        <p:cTn id="74" dur="500" fill="hold"/>
                                        <p:tgtEl>
                                          <p:spTgt spid="123915"/>
                                        </p:tgtEl>
                                        <p:attrNameLst>
                                          <p:attrName>ppt_x</p:attrName>
                                        </p:attrNameLst>
                                      </p:cBhvr>
                                      <p:tavLst>
                                        <p:tav tm="0">
                                          <p:val>
                                            <p:strVal val="#ppt_x"/>
                                          </p:val>
                                        </p:tav>
                                        <p:tav tm="100000">
                                          <p:val>
                                            <p:strVal val="#ppt_x"/>
                                          </p:val>
                                        </p:tav>
                                      </p:tavLst>
                                    </p:anim>
                                    <p:anim calcmode="lin" valueType="num">
                                      <p:cBhvr additive="base">
                                        <p:cTn id="75"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6876"/>
                                        </p:tgtEl>
                                        <p:attrNameLst>
                                          <p:attrName>style.visibility</p:attrName>
                                        </p:attrNameLst>
                                      </p:cBhvr>
                                      <p:to>
                                        <p:strVal val="visible"/>
                                      </p:to>
                                    </p:set>
                                    <p:anim calcmode="lin" valueType="num">
                                      <p:cBhvr additive="base">
                                        <p:cTn id="80" dur="500" fill="hold"/>
                                        <p:tgtEl>
                                          <p:spTgt spid="36876"/>
                                        </p:tgtEl>
                                        <p:attrNameLst>
                                          <p:attrName>ppt_x</p:attrName>
                                        </p:attrNameLst>
                                      </p:cBhvr>
                                      <p:tavLst>
                                        <p:tav tm="0">
                                          <p:val>
                                            <p:strVal val="#ppt_x"/>
                                          </p:val>
                                        </p:tav>
                                        <p:tav tm="100000">
                                          <p:val>
                                            <p:strVal val="#ppt_x"/>
                                          </p:val>
                                        </p:tav>
                                      </p:tavLst>
                                    </p:anim>
                                    <p:anim calcmode="lin" valueType="num">
                                      <p:cBhvr additive="base">
                                        <p:cTn id="8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3917"/>
                                        </p:tgtEl>
                                        <p:attrNameLst>
                                          <p:attrName>style.visibility</p:attrName>
                                        </p:attrNameLst>
                                      </p:cBhvr>
                                      <p:to>
                                        <p:strVal val="visible"/>
                                      </p:to>
                                    </p:set>
                                    <p:anim calcmode="lin" valueType="num">
                                      <p:cBhvr additive="base">
                                        <p:cTn id="86" dur="500" fill="hold"/>
                                        <p:tgtEl>
                                          <p:spTgt spid="123917"/>
                                        </p:tgtEl>
                                        <p:attrNameLst>
                                          <p:attrName>ppt_x</p:attrName>
                                        </p:attrNameLst>
                                      </p:cBhvr>
                                      <p:tavLst>
                                        <p:tav tm="0">
                                          <p:val>
                                            <p:strVal val="#ppt_x"/>
                                          </p:val>
                                        </p:tav>
                                        <p:tav tm="100000">
                                          <p:val>
                                            <p:strVal val="#ppt_x"/>
                                          </p:val>
                                        </p:tav>
                                      </p:tavLst>
                                    </p:anim>
                                    <p:anim calcmode="lin" valueType="num">
                                      <p:cBhvr additive="base">
                                        <p:cTn id="87"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23918"/>
                                        </p:tgtEl>
                                        <p:attrNameLst>
                                          <p:attrName>style.visibility</p:attrName>
                                        </p:attrNameLst>
                                      </p:cBhvr>
                                      <p:to>
                                        <p:strVal val="visible"/>
                                      </p:to>
                                    </p:set>
                                    <p:anim calcmode="lin" valueType="num">
                                      <p:cBhvr additive="base">
                                        <p:cTn id="92" dur="500" fill="hold"/>
                                        <p:tgtEl>
                                          <p:spTgt spid="123918"/>
                                        </p:tgtEl>
                                        <p:attrNameLst>
                                          <p:attrName>ppt_x</p:attrName>
                                        </p:attrNameLst>
                                      </p:cBhvr>
                                      <p:tavLst>
                                        <p:tav tm="0">
                                          <p:val>
                                            <p:strVal val="#ppt_x"/>
                                          </p:val>
                                        </p:tav>
                                        <p:tav tm="100000">
                                          <p:val>
                                            <p:strVal val="#ppt_x"/>
                                          </p:val>
                                        </p:tav>
                                      </p:tavLst>
                                    </p:anim>
                                    <p:anim calcmode="lin" valueType="num">
                                      <p:cBhvr additive="base">
                                        <p:cTn id="9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uiExpand="1" animBg="1"/>
      <p:bldP spid="123917" grpId="0" uiExpand="1" animBg="1"/>
      <p:bldP spid="123918" grpId="0" animBg="1"/>
      <p:bldP spid="36876" grpId="0" uiExpan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0"/>
            <a:ext cx="8229600" cy="836613"/>
          </a:xfrm>
        </p:spPr>
        <p:txBody>
          <a:bodyPr anchor="ctr" anchorCtr="1"/>
          <a:lstStyle/>
          <a:p>
            <a:pPr rtl="0" eaLnBrk="1" hangingPunct="1">
              <a:defRPr/>
            </a:pPr>
            <a:r>
              <a:rPr lang="fa-IR" b="0" i="0" u="none" dirty="0">
                <a:solidFill>
                  <a:schemeClr val="accent1"/>
                </a:solidFill>
                <a:latin typeface="Tahoma" pitchFamily="34" charset="0"/>
                <a:ea typeface="Tahoma" pitchFamily="34" charset="0"/>
                <a:cs typeface="Tahoma" pitchFamily="34" charset="0"/>
              </a:rPr>
              <a:t>کامپیوتر</a:t>
            </a:r>
            <a:r>
              <a:rPr lang="en" b="0" i="0" u="none" dirty="0">
                <a:solidFill>
                  <a:schemeClr val="accent1"/>
                </a:solidFill>
                <a:latin typeface="Tahoma" pitchFamily="34" charset="0"/>
                <a:ea typeface="Tahoma" pitchFamily="34" charset="0"/>
                <a:cs typeface="Tahoma" pitchFamily="34" charset="0"/>
              </a:rPr>
              <a:t> </a:t>
            </a:r>
            <a:endParaRPr lang="en" dirty="0">
              <a:solidFill>
                <a:schemeClr val="accent1"/>
              </a:solidFill>
              <a:latin typeface="Tahoma" pitchFamily="34" charset="0"/>
              <a:ea typeface="Tahoma" pitchFamily="34" charset="0"/>
              <a:cs typeface="Tahoma" pitchFamily="34" charset="0"/>
            </a:endParaRPr>
          </a:p>
        </p:txBody>
      </p:sp>
      <p:sp>
        <p:nvSpPr>
          <p:cNvPr id="125958" name="Rectangle 6"/>
          <p:cNvSpPr>
            <a:spLocks noGrp="1" noChangeArrowheads="1"/>
          </p:cNvSpPr>
          <p:nvPr>
            <p:ph type="body" sz="half" idx="4294967295"/>
          </p:nvPr>
        </p:nvSpPr>
        <p:spPr>
          <a:xfrm>
            <a:off x="5210522" y="692150"/>
            <a:ext cx="3933477" cy="6165850"/>
          </a:xfrm>
          <a:ln>
            <a:noFill/>
          </a:ln>
        </p:spPr>
        <p:style>
          <a:lnRef idx="2">
            <a:schemeClr val="dk1"/>
          </a:lnRef>
          <a:fillRef idx="1">
            <a:schemeClr val="lt1"/>
          </a:fillRef>
          <a:effectRef idx="0">
            <a:schemeClr val="dk1"/>
          </a:effectRef>
          <a:fontRef idx="minor">
            <a:schemeClr val="dk1"/>
          </a:fontRef>
        </p:style>
        <p:txBody>
          <a:bodyPr>
            <a:normAutofit/>
          </a:bodyPr>
          <a:lstStyle/>
          <a:p>
            <a:pPr algn="l" rtl="0" eaLnBrk="1" hangingPunct="1">
              <a:lnSpc>
                <a:spcPct val="80000"/>
              </a:lnSpc>
              <a:buClr>
                <a:schemeClr val="hlink"/>
              </a:buClr>
              <a:buSzPct val="80000"/>
              <a:buNone/>
              <a:defRPr/>
            </a:pPr>
            <a:r>
              <a:rPr lang="en" sz="1800" b="0" i="0" u="none" kern="1200" dirty="0">
                <a:latin typeface="Tahoma" pitchFamily="34" charset="0"/>
                <a:ea typeface="Tahoma" pitchFamily="34" charset="0"/>
                <a:cs typeface="Tahoma" pitchFamily="34" charset="0"/>
              </a:rPr>
              <a:t>	</a:t>
            </a:r>
          </a:p>
          <a:p>
            <a:pPr algn="r" rtl="1" eaLnBrk="1" hangingPunct="1">
              <a:lnSpc>
                <a:spcPct val="80000"/>
              </a:lnSpc>
              <a:buClr>
                <a:schemeClr val="tx1"/>
              </a:buClr>
              <a:buSzPct val="80000"/>
              <a:defRPr/>
            </a:pPr>
            <a:r>
              <a:rPr lang="fa-IR" sz="2000" b="0" i="0" u="none" kern="1200" dirty="0">
                <a:latin typeface="Tahoma" pitchFamily="34" charset="0"/>
                <a:ea typeface="Tahoma" pitchFamily="34" charset="0"/>
                <a:cs typeface="Tahoma" pitchFamily="34" charset="0"/>
              </a:rPr>
              <a:t>محتویات دیسک سخت و سی دی رام، دیسکت و ابزارهای شبکه شما را نشان می دهد. </a:t>
            </a:r>
          </a:p>
          <a:p>
            <a:pPr algn="r" rtl="1" eaLnBrk="1" hangingPunct="1">
              <a:lnSpc>
                <a:spcPct val="80000"/>
              </a:lnSpc>
              <a:buClr>
                <a:schemeClr val="tx1"/>
              </a:buClr>
              <a:buSzPct val="80000"/>
              <a:defRPr/>
            </a:pPr>
            <a:r>
              <a:rPr lang="fa-IR" sz="2000" dirty="0">
                <a:latin typeface="Tahoma" pitchFamily="34" charset="0"/>
                <a:ea typeface="Tahoma" pitchFamily="34" charset="0"/>
                <a:cs typeface="Tahoma" pitchFamily="34" charset="0"/>
              </a:rPr>
              <a:t>برای باز کردن </a:t>
            </a:r>
            <a:r>
              <a:rPr lang="en-US" sz="2000" b="1" dirty="0" err="1">
                <a:latin typeface="Tahoma" pitchFamily="34" charset="0"/>
                <a:ea typeface="Tahoma" pitchFamily="34" charset="0"/>
                <a:cs typeface="Tahoma" pitchFamily="34" charset="0"/>
              </a:rPr>
              <a:t>Dator</a:t>
            </a: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روی دکمه استارت کلیک کنید. </a:t>
            </a:r>
          </a:p>
          <a:p>
            <a:pPr algn="r" rtl="1" eaLnBrk="1" hangingPunct="1">
              <a:lnSpc>
                <a:spcPct val="80000"/>
              </a:lnSpc>
              <a:buClr>
                <a:schemeClr val="tx1"/>
              </a:buClr>
              <a:buSzPct val="80000"/>
              <a:defRPr/>
            </a:pPr>
            <a:r>
              <a:rPr lang="fa-IR" sz="2000" b="0" i="0" u="none" kern="1200" dirty="0">
                <a:latin typeface="Tahoma" pitchFamily="34" charset="0"/>
                <a:ea typeface="Tahoma" pitchFamily="34" charset="0"/>
                <a:cs typeface="Tahoma" pitchFamily="34" charset="0"/>
              </a:rPr>
              <a:t>دیسک سخت معمولا به دو درایو </a:t>
            </a:r>
            <a:br>
              <a:rPr lang="fa-IR" sz="2000" b="0" i="0" u="none" kern="1200" dirty="0">
                <a:latin typeface="Tahoma" pitchFamily="34" charset="0"/>
                <a:ea typeface="Tahoma" pitchFamily="34" charset="0"/>
                <a:cs typeface="Tahoma" pitchFamily="34" charset="0"/>
              </a:rPr>
            </a:br>
            <a:r>
              <a:rPr lang="fa-IR" sz="2000" b="0" i="0" u="none" kern="1200" dirty="0">
                <a:latin typeface="Tahoma" pitchFamily="34" charset="0"/>
                <a:ea typeface="Tahoma" pitchFamily="34" charset="0"/>
                <a:cs typeface="Tahoma" pitchFamily="34" charset="0"/>
              </a:rPr>
              <a:t>(:</a:t>
            </a:r>
            <a:r>
              <a:rPr lang="en-US" sz="2000" dirty="0">
                <a:latin typeface="Tahoma" pitchFamily="34" charset="0"/>
                <a:ea typeface="Tahoma" pitchFamily="34" charset="0"/>
                <a:cs typeface="Tahoma" pitchFamily="34" charset="0"/>
              </a:rPr>
              <a:t>C</a:t>
            </a:r>
            <a:r>
              <a:rPr lang="fa-IR" sz="2000" dirty="0">
                <a:latin typeface="Tahoma" pitchFamily="34" charset="0"/>
                <a:ea typeface="Tahoma" pitchFamily="34" charset="0"/>
                <a:cs typeface="Tahoma" pitchFamily="34" charset="0"/>
              </a:rPr>
              <a:t>) و (:</a:t>
            </a:r>
            <a:r>
              <a:rPr lang="en-US" sz="2000" dirty="0">
                <a:latin typeface="Tahoma" pitchFamily="34" charset="0"/>
                <a:ea typeface="Tahoma" pitchFamily="34" charset="0"/>
                <a:cs typeface="Tahoma" pitchFamily="34" charset="0"/>
              </a:rPr>
              <a:t>D</a:t>
            </a:r>
            <a:r>
              <a:rPr lang="fa-IR" sz="2000" dirty="0">
                <a:latin typeface="Tahoma" pitchFamily="34" charset="0"/>
                <a:ea typeface="Tahoma" pitchFamily="34" charset="0"/>
                <a:cs typeface="Tahoma" pitchFamily="34" charset="0"/>
              </a:rPr>
              <a:t>) تقسیم می شود. </a:t>
            </a:r>
          </a:p>
          <a:p>
            <a:pPr algn="r" rtl="1" eaLnBrk="1" hangingPunct="1">
              <a:lnSpc>
                <a:spcPct val="80000"/>
              </a:lnSpc>
              <a:buClr>
                <a:schemeClr val="tx1"/>
              </a:buClr>
              <a:buSzPct val="80000"/>
              <a:defRPr/>
            </a:pPr>
            <a:r>
              <a:rPr lang="fa-IR" sz="2000" dirty="0">
                <a:latin typeface="Tahoma" pitchFamily="34" charset="0"/>
                <a:ea typeface="Tahoma" pitchFamily="34" charset="0"/>
                <a:cs typeface="Tahoma" pitchFamily="34" charset="0"/>
              </a:rPr>
              <a:t>درایو </a:t>
            </a:r>
            <a:r>
              <a:rPr lang="en-US" sz="2000" dirty="0">
                <a:latin typeface="Tahoma" pitchFamily="34" charset="0"/>
                <a:ea typeface="Tahoma" pitchFamily="34" charset="0"/>
                <a:cs typeface="Tahoma" pitchFamily="34" charset="0"/>
              </a:rPr>
              <a:t>CD/DVD</a:t>
            </a:r>
            <a:r>
              <a:rPr lang="fa-IR" sz="2000" dirty="0">
                <a:latin typeface="Tahoma" pitchFamily="34" charset="0"/>
                <a:ea typeface="Tahoma" pitchFamily="34" charset="0"/>
                <a:cs typeface="Tahoma" pitchFamily="34" charset="0"/>
              </a:rPr>
              <a:t> با حرف (</a:t>
            </a:r>
            <a:r>
              <a:rPr lang="en-US" sz="2000" dirty="0">
                <a:latin typeface="Tahoma" pitchFamily="34" charset="0"/>
                <a:ea typeface="Tahoma" pitchFamily="34" charset="0"/>
                <a:cs typeface="Tahoma" pitchFamily="34" charset="0"/>
              </a:rPr>
              <a:t>E:</a:t>
            </a:r>
            <a:r>
              <a:rPr lang="fa-IR" sz="2000" dirty="0">
                <a:latin typeface="Tahoma" pitchFamily="34" charset="0"/>
                <a:ea typeface="Tahoma" pitchFamily="34" charset="0"/>
                <a:cs typeface="Tahoma" pitchFamily="34" charset="0"/>
              </a:rPr>
              <a:t>) نشان داده می شود. </a:t>
            </a:r>
          </a:p>
          <a:p>
            <a:pPr algn="r" rtl="1" eaLnBrk="1" hangingPunct="1">
              <a:lnSpc>
                <a:spcPct val="80000"/>
              </a:lnSpc>
              <a:buClr>
                <a:schemeClr val="tx1"/>
              </a:buClr>
              <a:buSzPct val="80000"/>
              <a:defRPr/>
            </a:pPr>
            <a:r>
              <a:rPr lang="fa-IR" sz="2000" dirty="0">
                <a:latin typeface="Tahoma" pitchFamily="34" charset="0"/>
                <a:ea typeface="Tahoma" pitchFamily="34" charset="0"/>
                <a:cs typeface="Tahoma" pitchFamily="34" charset="0"/>
              </a:rPr>
              <a:t>درایوهای قابل برداشتی که توسط </a:t>
            </a:r>
            <a:r>
              <a:rPr lang="en-US" sz="2000" dirty="0">
                <a:latin typeface="Tahoma" pitchFamily="34" charset="0"/>
                <a:ea typeface="Tahoma" pitchFamily="34" charset="0"/>
                <a:cs typeface="Tahoma" pitchFamily="34" charset="0"/>
              </a:rPr>
              <a:t>USB</a:t>
            </a:r>
            <a:r>
              <a:rPr lang="fa-IR" sz="2000" dirty="0">
                <a:latin typeface="Tahoma" pitchFamily="34" charset="0"/>
                <a:ea typeface="Tahoma" pitchFamily="34" charset="0"/>
                <a:cs typeface="Tahoma" pitchFamily="34" charset="0"/>
              </a:rPr>
              <a:t> متصل می شوند. این نشانگر درایو حافظه </a:t>
            </a:r>
            <a:r>
              <a:rPr lang="en-US" sz="2000" dirty="0">
                <a:latin typeface="Tahoma" pitchFamily="34" charset="0"/>
                <a:ea typeface="Tahoma" pitchFamily="34" charset="0"/>
                <a:cs typeface="Tahoma" pitchFamily="34" charset="0"/>
              </a:rPr>
              <a:t>USB</a:t>
            </a:r>
            <a:r>
              <a:rPr lang="fa-IR" sz="2000" dirty="0">
                <a:latin typeface="Tahoma" pitchFamily="34" charset="0"/>
                <a:ea typeface="Tahoma" pitchFamily="34" charset="0"/>
                <a:cs typeface="Tahoma" pitchFamily="34" charset="0"/>
              </a:rPr>
              <a:t> است (</a:t>
            </a:r>
            <a:r>
              <a:rPr lang="en-US" sz="2000" dirty="0">
                <a:latin typeface="Tahoma" pitchFamily="34" charset="0"/>
                <a:ea typeface="Tahoma" pitchFamily="34" charset="0"/>
                <a:cs typeface="Tahoma" pitchFamily="34" charset="0"/>
              </a:rPr>
              <a:t>F:</a:t>
            </a:r>
            <a:r>
              <a:rPr lang="fa-IR" sz="2000" dirty="0">
                <a:latin typeface="Tahoma" pitchFamily="34" charset="0"/>
                <a:ea typeface="Tahoma" pitchFamily="34" charset="0"/>
                <a:cs typeface="Tahoma" pitchFamily="34" charset="0"/>
              </a:rPr>
              <a:t>).</a:t>
            </a:r>
          </a:p>
          <a:p>
            <a:pPr marL="0" indent="0" algn="r" rtl="1" eaLnBrk="1" hangingPunct="1">
              <a:lnSpc>
                <a:spcPct val="80000"/>
              </a:lnSpc>
              <a:buClr>
                <a:schemeClr val="tx1"/>
              </a:buClr>
              <a:buSzPct val="80000"/>
              <a:buNone/>
              <a:defRPr/>
            </a:pPr>
            <a:endParaRPr lang="fa-IR" sz="2000" dirty="0">
              <a:latin typeface="Tahoma" pitchFamily="34" charset="0"/>
              <a:ea typeface="Tahoma" pitchFamily="34" charset="0"/>
              <a:cs typeface="Tahoma" pitchFamily="34" charset="0"/>
            </a:endParaRPr>
          </a:p>
        </p:txBody>
      </p:sp>
      <p:pic>
        <p:nvPicPr>
          <p:cNvPr id="125959" name="Picture 5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0565" y="1052736"/>
            <a:ext cx="4069760" cy="5472112"/>
          </a:xfrm>
        </p:spPr>
      </p:pic>
      <p:sp>
        <p:nvSpPr>
          <p:cNvPr id="125960" name="Oval 8"/>
          <p:cNvSpPr>
            <a:spLocks noChangeArrowheads="1"/>
          </p:cNvSpPr>
          <p:nvPr/>
        </p:nvSpPr>
        <p:spPr bwMode="auto">
          <a:xfrm>
            <a:off x="2699792" y="3019849"/>
            <a:ext cx="1624434" cy="561975"/>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28" y="1484784"/>
            <a:ext cx="4799958" cy="2698659"/>
          </a:xfrm>
          <a:prstGeom prst="rect">
            <a:avLst/>
          </a:prstGeom>
        </p:spPr>
      </p:pic>
      <p:sp>
        <p:nvSpPr>
          <p:cNvPr id="3" name="Vänster 2"/>
          <p:cNvSpPr/>
          <p:nvPr/>
        </p:nvSpPr>
        <p:spPr>
          <a:xfrm>
            <a:off x="1907704" y="1988840"/>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Vänster 3"/>
          <p:cNvSpPr/>
          <p:nvPr/>
        </p:nvSpPr>
        <p:spPr>
          <a:xfrm>
            <a:off x="1907704" y="2276872"/>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Vänster 4"/>
          <p:cNvSpPr/>
          <p:nvPr/>
        </p:nvSpPr>
        <p:spPr>
          <a:xfrm>
            <a:off x="755576" y="3019849"/>
            <a:ext cx="21602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 name="Vänster 5"/>
          <p:cNvSpPr/>
          <p:nvPr/>
        </p:nvSpPr>
        <p:spPr>
          <a:xfrm>
            <a:off x="755576" y="3140968"/>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1000"/>
                                        <p:tgtEl>
                                          <p:spTgt spid="125959"/>
                                        </p:tgtEl>
                                      </p:cBhvr>
                                    </p:animEffect>
                                    <p:anim calcmode="lin" valueType="num">
                                      <p:cBhvr>
                                        <p:cTn id="8" dur="1000" fill="hold"/>
                                        <p:tgtEl>
                                          <p:spTgt spid="125959"/>
                                        </p:tgtEl>
                                        <p:attrNameLst>
                                          <p:attrName>ppt_x</p:attrName>
                                        </p:attrNameLst>
                                      </p:cBhvr>
                                      <p:tavLst>
                                        <p:tav tm="0">
                                          <p:val>
                                            <p:strVal val="#ppt_x"/>
                                          </p:val>
                                        </p:tav>
                                        <p:tav tm="100000">
                                          <p:val>
                                            <p:strVal val="#ppt_x"/>
                                          </p:val>
                                        </p:tav>
                                      </p:tavLst>
                                    </p:anim>
                                    <p:anim calcmode="lin" valueType="num">
                                      <p:cBhvr>
                                        <p:cTn id="9" dur="1000" fill="hold"/>
                                        <p:tgtEl>
                                          <p:spTgt spid="125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5958">
                                            <p:bg/>
                                          </p:spTgt>
                                        </p:tgtEl>
                                        <p:attrNameLst>
                                          <p:attrName>style.visibility</p:attrName>
                                        </p:attrNameLst>
                                      </p:cBhvr>
                                      <p:to>
                                        <p:strVal val="visible"/>
                                      </p:to>
                                    </p:set>
                                    <p:anim calcmode="lin" valueType="num">
                                      <p:cBhvr additive="base">
                                        <p:cTn id="14" dur="500" fill="hold"/>
                                        <p:tgtEl>
                                          <p:spTgt spid="12595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 calcmode="lin" valueType="num">
                                      <p:cBhvr additive="base">
                                        <p:cTn id="20" dur="500" fill="hold"/>
                                        <p:tgtEl>
                                          <p:spTgt spid="1259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5958">
                                            <p:txEl>
                                              <p:pRg st="1" end="1"/>
                                            </p:txEl>
                                          </p:spTgt>
                                        </p:tgtEl>
                                        <p:attrNameLst>
                                          <p:attrName>style.visibility</p:attrName>
                                        </p:attrNameLst>
                                      </p:cBhvr>
                                      <p:to>
                                        <p:strVal val="visible"/>
                                      </p:to>
                                    </p:set>
                                    <p:anim calcmode="lin" valueType="num">
                                      <p:cBhvr additive="base">
                                        <p:cTn id="26" dur="500" fill="hold"/>
                                        <p:tgtEl>
                                          <p:spTgt spid="12595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5958">
                                            <p:txEl>
                                              <p:pRg st="2" end="2"/>
                                            </p:txEl>
                                          </p:spTgt>
                                        </p:tgtEl>
                                        <p:attrNameLst>
                                          <p:attrName>style.visibility</p:attrName>
                                        </p:attrNameLst>
                                      </p:cBhvr>
                                      <p:to>
                                        <p:strVal val="visible"/>
                                      </p:to>
                                    </p:set>
                                    <p:anim calcmode="lin" valueType="num">
                                      <p:cBhvr additive="base">
                                        <p:cTn id="32" dur="500" fill="hold"/>
                                        <p:tgtEl>
                                          <p:spTgt spid="12595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58">
                                            <p:txEl>
                                              <p:pRg st="3" end="3"/>
                                            </p:txEl>
                                          </p:spTgt>
                                        </p:tgtEl>
                                        <p:attrNameLst>
                                          <p:attrName>style.visibility</p:attrName>
                                        </p:attrNameLst>
                                      </p:cBhvr>
                                      <p:to>
                                        <p:strVal val="visible"/>
                                      </p:to>
                                    </p:set>
                                    <p:anim calcmode="lin" valueType="num">
                                      <p:cBhvr additive="base">
                                        <p:cTn id="38" dur="500" fill="hold"/>
                                        <p:tgtEl>
                                          <p:spTgt spid="125958">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59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958">
                                            <p:txEl>
                                              <p:pRg st="4" end="4"/>
                                            </p:txEl>
                                          </p:spTgt>
                                        </p:tgtEl>
                                        <p:attrNameLst>
                                          <p:attrName>style.visibility</p:attrName>
                                        </p:attrNameLst>
                                      </p:cBhvr>
                                      <p:to>
                                        <p:strVal val="visible"/>
                                      </p:to>
                                    </p:set>
                                    <p:anim calcmode="lin" valueType="num">
                                      <p:cBhvr additive="base">
                                        <p:cTn id="44" dur="500" fill="hold"/>
                                        <p:tgtEl>
                                          <p:spTgt spid="125958">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9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5958">
                                            <p:txEl>
                                              <p:pRg st="5" end="5"/>
                                            </p:txEl>
                                          </p:spTgt>
                                        </p:tgtEl>
                                        <p:attrNameLst>
                                          <p:attrName>style.visibility</p:attrName>
                                        </p:attrNameLst>
                                      </p:cBhvr>
                                      <p:to>
                                        <p:strVal val="visible"/>
                                      </p:to>
                                    </p:set>
                                    <p:anim calcmode="lin" valueType="num">
                                      <p:cBhvr additive="base">
                                        <p:cTn id="50" dur="500" fill="hold"/>
                                        <p:tgtEl>
                                          <p:spTgt spid="125958">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59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animBg="1"/>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0" y="0"/>
            <a:ext cx="9144000" cy="1143000"/>
          </a:xfrm>
        </p:spPr>
        <p:txBody>
          <a:bodyPr anchor="ctr" anchorCtr="1">
            <a:normAutofit/>
          </a:bodyPr>
          <a:lstStyle/>
          <a:p>
            <a:pPr rtl="1" eaLnBrk="1" hangingPunct="1">
              <a:defRPr/>
            </a:pPr>
            <a:r>
              <a:rPr lang="fa-IR" sz="3500" b="0" i="0" u="none" dirty="0">
                <a:solidFill>
                  <a:schemeClr val="accent1"/>
                </a:solidFill>
                <a:latin typeface="Tahoma" pitchFamily="34" charset="0"/>
                <a:ea typeface="Tahoma" pitchFamily="34" charset="0"/>
                <a:cs typeface="Tahoma" pitchFamily="34" charset="0"/>
              </a:rPr>
              <a:t>باز کردن مشخصات (</a:t>
            </a:r>
            <a:r>
              <a:rPr lang="en-US" sz="3500" b="0" i="0" u="none" dirty="0">
                <a:solidFill>
                  <a:schemeClr val="accent1"/>
                </a:solidFill>
                <a:latin typeface="Tahoma" pitchFamily="34" charset="0"/>
                <a:ea typeface="Tahoma" pitchFamily="34" charset="0"/>
                <a:cs typeface="Tahoma" pitchFamily="34" charset="0"/>
              </a:rPr>
              <a:t>Properties</a:t>
            </a:r>
            <a:r>
              <a:rPr lang="fa-IR" sz="3500" b="0" i="0" u="none" dirty="0">
                <a:solidFill>
                  <a:schemeClr val="accent1"/>
                </a:solidFill>
                <a:latin typeface="Tahoma" pitchFamily="34" charset="0"/>
                <a:ea typeface="Tahoma" pitchFamily="34" charset="0"/>
                <a:cs typeface="Tahoma" pitchFamily="34" charset="0"/>
              </a:rPr>
              <a:t>) درایو</a:t>
            </a:r>
            <a:endParaRPr lang="en" sz="3500" b="0" i="0" u="none" dirty="0">
              <a:solidFill>
                <a:schemeClr val="accent1"/>
              </a:solidFill>
              <a:latin typeface="Tahoma" pitchFamily="34" charset="0"/>
              <a:ea typeface="Tahoma" pitchFamily="34" charset="0"/>
              <a:cs typeface="Tahoma" pitchFamily="34" charset="0"/>
            </a:endParaRPr>
          </a:p>
        </p:txBody>
      </p:sp>
      <p:sp>
        <p:nvSpPr>
          <p:cNvPr id="128007" name="Rectangle 7"/>
          <p:cNvSpPr>
            <a:spLocks noGrp="1" noChangeArrowheads="1"/>
          </p:cNvSpPr>
          <p:nvPr>
            <p:ph type="body" sz="half" idx="4294967295"/>
          </p:nvPr>
        </p:nvSpPr>
        <p:spPr>
          <a:xfrm>
            <a:off x="5220072" y="1484784"/>
            <a:ext cx="3581400" cy="4625975"/>
          </a:xfrm>
        </p:spPr>
        <p:txBody>
          <a:bodyPr>
            <a:noAutofit/>
          </a:bodyPr>
          <a:lstStyle/>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یک درایو را با دوبار کلیک کردن روی آیکون آن درایو در پنجره کامپیوتر باز کنید. </a:t>
            </a:r>
          </a:p>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مشخصات درایو را با کلیک راست روی درایو و انتخاب </a:t>
            </a:r>
            <a:r>
              <a:rPr lang="en-US" sz="2200" b="1" i="0" u="none" dirty="0" err="1">
                <a:effectLst>
                  <a:outerShdw blurRad="38100" dist="38100" dir="2700000" algn="tl">
                    <a:srgbClr val="C0C0C0"/>
                  </a:outerShdw>
                </a:effectLst>
                <a:latin typeface="Tahoma" pitchFamily="34" charset="0"/>
                <a:ea typeface="Tahoma" pitchFamily="34" charset="0"/>
                <a:cs typeface="Tahoma" pitchFamily="34" charset="0"/>
              </a:rPr>
              <a:t>Egenskaper</a:t>
            </a:r>
            <a:r>
              <a:rPr lang="fa-IR" sz="2200" b="1"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ببینید.</a:t>
            </a:r>
          </a:p>
          <a:p>
            <a:pPr algn="r" rtl="1" eaLnBrk="1" hangingPunct="1">
              <a:defRPr/>
            </a:pPr>
            <a:r>
              <a:rPr lang="fa-IR" sz="2200" dirty="0">
                <a:effectLst>
                  <a:outerShdw blurRad="38100" dist="38100" dir="2700000" algn="tl">
                    <a:srgbClr val="C0C0C0"/>
                  </a:outerShdw>
                </a:effectLst>
                <a:latin typeface="Tahoma" pitchFamily="34" charset="0"/>
                <a:ea typeface="Tahoma" pitchFamily="34" charset="0"/>
                <a:cs typeface="Tahoma" pitchFamily="34" charset="0"/>
              </a:rPr>
              <a:t>به این ترتیب کادری با اطلاعاتی درباره فضای خالی، فضای استفاده شده و ظرفیت درایو نمایش داده می شود. </a:t>
            </a:r>
          </a:p>
        </p:txBody>
      </p:sp>
      <p:pic>
        <p:nvPicPr>
          <p:cNvPr id="128008" name="Picture 58"/>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29750" y="1268760"/>
            <a:ext cx="2926193" cy="2089150"/>
          </a:xfrm>
        </p:spPr>
      </p:pic>
      <p:pic>
        <p:nvPicPr>
          <p:cNvPr id="128009" name="Picture 5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55576" y="3589702"/>
            <a:ext cx="4032250" cy="31075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8007">
                                            <p:txEl>
                                              <p:pRg st="1" end="1"/>
                                            </p:txEl>
                                          </p:spTgt>
                                        </p:tgtEl>
                                        <p:attrNameLst>
                                          <p:attrName>style.visibility</p:attrName>
                                        </p:attrNameLst>
                                      </p:cBhvr>
                                      <p:to>
                                        <p:strVal val="visible"/>
                                      </p:to>
                                    </p:set>
                                    <p:animEffect transition="in" filter="box(in)">
                                      <p:cBhvr>
                                        <p:cTn id="12" dur="500"/>
                                        <p:tgtEl>
                                          <p:spTgt spid="1280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2" end="2"/>
                                            </p:txEl>
                                          </p:spTgt>
                                        </p:tgtEl>
                                        <p:attrNameLst>
                                          <p:attrName>style.visibility</p:attrName>
                                        </p:attrNameLst>
                                      </p:cBhvr>
                                      <p:to>
                                        <p:strVal val="visible"/>
                                      </p:to>
                                    </p:set>
                                    <p:animEffect transition="in" filter="box(in)">
                                      <p:cBhvr>
                                        <p:cTn id="17" dur="500"/>
                                        <p:tgtEl>
                                          <p:spTgt spid="1280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8008"/>
                                        </p:tgtEl>
                                        <p:attrNameLst>
                                          <p:attrName>style.visibility</p:attrName>
                                        </p:attrNameLst>
                                      </p:cBhvr>
                                      <p:to>
                                        <p:strVal val="visible"/>
                                      </p:to>
                                    </p:set>
                                    <p:animEffect transition="in" filter="wheel(4)">
                                      <p:cBhvr>
                                        <p:cTn id="22" dur="2000"/>
                                        <p:tgtEl>
                                          <p:spTgt spid="12800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28009"/>
                                        </p:tgtEl>
                                        <p:attrNameLst>
                                          <p:attrName>style.visibility</p:attrName>
                                        </p:attrNameLst>
                                      </p:cBhvr>
                                      <p:to>
                                        <p:strVal val="visible"/>
                                      </p:to>
                                    </p:set>
                                    <p:animEffect transition="in" filter="wheel(4)">
                                      <p:cBhvr>
                                        <p:cTn id="27" dur="2000"/>
                                        <p:tgtEl>
                                          <p:spTgt spid="128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Grp="1" noChangeArrowheads="1"/>
          </p:cNvSpPr>
          <p:nvPr>
            <p:ph type="title" idx="4294967295"/>
          </p:nvPr>
        </p:nvSpPr>
        <p:spPr>
          <a:xfrm>
            <a:off x="0" y="0"/>
            <a:ext cx="9144000" cy="836613"/>
          </a:xfrm>
        </p:spPr>
        <p:txBody>
          <a:bodyPr anchor="ctr" anchorCtr="1"/>
          <a:lstStyle/>
          <a:p>
            <a:pPr algn="l" rtl="1" eaLnBrk="1" hangingPunct="1">
              <a:defRPr/>
            </a:pPr>
            <a:r>
              <a:rPr lang="en" b="0" i="0" u="none" dirty="0">
                <a:solidFill>
                  <a:schemeClr val="accent1"/>
                </a:solidFill>
                <a:latin typeface="Tahoma" pitchFamily="34" charset="0"/>
                <a:ea typeface="Tahoma" pitchFamily="34" charset="0"/>
                <a:cs typeface="Tahoma" pitchFamily="34" charset="0"/>
              </a:rPr>
              <a:t>Document </a:t>
            </a:r>
            <a:r>
              <a:rPr lang="fa-IR" b="0" i="0" u="none" dirty="0">
                <a:solidFill>
                  <a:schemeClr val="accent1"/>
                </a:solidFill>
                <a:latin typeface="Tahoma" pitchFamily="34" charset="0"/>
                <a:ea typeface="Tahoma" pitchFamily="34" charset="0"/>
                <a:cs typeface="Tahoma" pitchFamily="34" charset="0"/>
              </a:rPr>
              <a:t>(سند)</a:t>
            </a:r>
            <a:endParaRPr lang="en" dirty="0">
              <a:solidFill>
                <a:schemeClr val="accent1"/>
              </a:solidFill>
              <a:latin typeface="Tahoma" pitchFamily="34" charset="0"/>
              <a:ea typeface="Tahoma" pitchFamily="34" charset="0"/>
              <a:cs typeface="Tahoma" pitchFamily="34" charset="0"/>
            </a:endParaRPr>
          </a:p>
        </p:txBody>
      </p:sp>
      <p:sp>
        <p:nvSpPr>
          <p:cNvPr id="130057" name="Rectangle 9"/>
          <p:cNvSpPr>
            <a:spLocks noGrp="1" noChangeArrowheads="1"/>
          </p:cNvSpPr>
          <p:nvPr>
            <p:ph type="body" sz="half" idx="4294967295"/>
          </p:nvPr>
        </p:nvSpPr>
        <p:spPr>
          <a:xfrm>
            <a:off x="662661" y="3896812"/>
            <a:ext cx="7313612" cy="2268492"/>
          </a:xfrm>
        </p:spPr>
        <p:txBody>
          <a:bodyPr>
            <a:noAutofit/>
          </a:bodyPr>
          <a:lstStyle/>
          <a:p>
            <a:pPr algn="r" rtl="1" eaLnBrk="1" hangingPunct="1">
              <a:lnSpc>
                <a:spcPct val="90000"/>
              </a:lnSpc>
              <a:defRPr/>
            </a:pPr>
            <a:r>
              <a:rPr lang="en-US" sz="2400" b="1" i="0" u="none" dirty="0" err="1">
                <a:latin typeface="Tahoma" panose="020B0604030504040204" pitchFamily="34" charset="0"/>
                <a:ea typeface="Tahoma" panose="020B0604030504040204" pitchFamily="34" charset="0"/>
                <a:cs typeface="Tahoma" panose="020B0604030504040204" pitchFamily="34" charset="0"/>
              </a:rPr>
              <a:t>Dokument</a:t>
            </a:r>
            <a:r>
              <a:rPr lang="fa-IR" sz="2400" b="1" i="0" u="none" dirty="0">
                <a:latin typeface="Tahoma" panose="020B0604030504040204" pitchFamily="34" charset="0"/>
                <a:ea typeface="Tahoma" panose="020B0604030504040204" pitchFamily="34" charset="0"/>
                <a:cs typeface="Tahoma" panose="020B0604030504040204" pitchFamily="34" charset="0"/>
              </a:rPr>
              <a:t>: </a:t>
            </a:r>
            <a:r>
              <a:rPr lang="fa-IR" sz="2400" i="0" u="none" dirty="0">
                <a:latin typeface="Tahoma" panose="020B0604030504040204" pitchFamily="34" charset="0"/>
                <a:ea typeface="Tahoma" panose="020B0604030504040204" pitchFamily="34" charset="0"/>
                <a:cs typeface="Tahoma" panose="020B0604030504040204" pitchFamily="34" charset="0"/>
              </a:rPr>
              <a:t>یک فولدر شخصی است که در آن اسناد، فایل های تصاویر، فایل های صوتی و سایر فایل ها را ذخیره می کنید. اگر بیش از یک نفر از یک کامپیوتر استفاده می کنند، یک فولدر به اسم </a:t>
            </a:r>
            <a:r>
              <a:rPr lang="en-US" sz="2400" dirty="0">
                <a:latin typeface="Tahoma" panose="020B0604030504040204" pitchFamily="34" charset="0"/>
                <a:ea typeface="Tahoma" panose="020B0604030504040204" pitchFamily="34" charset="0"/>
                <a:cs typeface="Tahoma" panose="020B0604030504040204" pitchFamily="34" charset="0"/>
              </a:rPr>
              <a:t>My Documents</a:t>
            </a:r>
            <a:r>
              <a:rPr lang="fa-IR" sz="2400" dirty="0">
                <a:latin typeface="Tahoma" panose="020B0604030504040204" pitchFamily="34" charset="0"/>
                <a:ea typeface="Tahoma" panose="020B0604030504040204" pitchFamily="34" charset="0"/>
                <a:cs typeface="Tahoma" panose="020B0604030504040204" pitchFamily="34" charset="0"/>
              </a:rPr>
              <a:t> برای هر کاربر ایجاد می شود. </a:t>
            </a:r>
          </a:p>
          <a:p>
            <a:pPr algn="r" rtl="1" eaLnBrk="1" hangingPunct="1">
              <a:lnSpc>
                <a:spcPct val="90000"/>
              </a:lnSpc>
              <a:defRPr/>
            </a:pPr>
            <a:r>
              <a:rPr lang="en-US" sz="2400" b="1" dirty="0" err="1">
                <a:latin typeface="Tahoma" panose="020B0604030504040204" pitchFamily="34" charset="0"/>
                <a:ea typeface="Tahoma" panose="020B0604030504040204" pitchFamily="34" charset="0"/>
                <a:cs typeface="Tahoma" panose="020B0604030504040204" pitchFamily="34" charset="0"/>
              </a:rPr>
              <a:t>Dokument</a:t>
            </a:r>
            <a:r>
              <a:rPr lang="fa-IR" sz="2400" b="1" dirty="0">
                <a:latin typeface="Tahoma" panose="020B0604030504040204" pitchFamily="34" charset="0"/>
                <a:ea typeface="Tahoma" panose="020B0604030504040204" pitchFamily="34" charset="0"/>
                <a:cs typeface="Tahoma" panose="020B0604030504040204" pitchFamily="34" charset="0"/>
              </a:rPr>
              <a:t> (اسناد) </a:t>
            </a:r>
            <a:r>
              <a:rPr lang="fa-IR" sz="2400" dirty="0">
                <a:latin typeface="Tahoma" panose="020B0604030504040204" pitchFamily="34" charset="0"/>
                <a:ea typeface="Tahoma" panose="020B0604030504040204" pitchFamily="34" charset="0"/>
                <a:cs typeface="Tahoma" panose="020B0604030504040204" pitchFamily="34" charset="0"/>
              </a:rPr>
              <a:t>را می توانید در منوی استارت بیابید. </a:t>
            </a:r>
            <a:endParaRPr lang="en" sz="2400" dirty="0">
              <a:latin typeface="Tahoma" panose="020B0604030504040204" pitchFamily="34" charset="0"/>
              <a:ea typeface="Tahoma" panose="020B0604030504040204" pitchFamily="34" charset="0"/>
              <a:cs typeface="Tahoma" panose="020B0604030504040204" pitchFamily="34" charset="0"/>
            </a:endParaRPr>
          </a:p>
        </p:txBody>
      </p:sp>
      <p:pic>
        <p:nvPicPr>
          <p:cNvPr id="130059" name="Picture 6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36716" y="856206"/>
            <a:ext cx="4270568" cy="3021013"/>
          </a:xfrm>
        </p:spPr>
      </p:pic>
      <p:pic>
        <p:nvPicPr>
          <p:cNvPr id="130058" name="Picture 6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6376" y="5856562"/>
            <a:ext cx="850900" cy="556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idx="4294967295"/>
          </p:nvPr>
        </p:nvSpPr>
        <p:spPr>
          <a:xfrm>
            <a:off x="0" y="0"/>
            <a:ext cx="9144000" cy="607254"/>
          </a:xfrm>
        </p:spPr>
        <p:txBody>
          <a:bodyPr anchor="ctr" anchorCtr="1">
            <a:noAutofit/>
          </a:bodyPr>
          <a:lstStyle/>
          <a:p>
            <a:pPr rtl="0" eaLnBrk="1" hangingPunct="1">
              <a:defRPr/>
            </a:pPr>
            <a:r>
              <a:rPr lang="fa-IR" b="0" i="0" u="none" dirty="0">
                <a:solidFill>
                  <a:schemeClr val="accent1"/>
                </a:solidFill>
                <a:latin typeface="Tahoma" pitchFamily="34" charset="0"/>
                <a:ea typeface="Tahoma" pitchFamily="34" charset="0"/>
                <a:cs typeface="Tahoma" pitchFamily="34" charset="0"/>
              </a:rPr>
              <a:t>مدیریت فایل و فولدر</a:t>
            </a:r>
            <a:endParaRPr lang="en" b="0" i="0" u="none" dirty="0">
              <a:solidFill>
                <a:schemeClr val="accent1"/>
              </a:solidFill>
              <a:latin typeface="Tahoma" pitchFamily="34" charset="0"/>
              <a:ea typeface="Tahoma" pitchFamily="34" charset="0"/>
              <a:cs typeface="Tahoma" pitchFamily="34" charset="0"/>
            </a:endParaRPr>
          </a:p>
        </p:txBody>
      </p:sp>
      <p:sp>
        <p:nvSpPr>
          <p:cNvPr id="133125" name="Rectangle 5"/>
          <p:cNvSpPr>
            <a:spLocks noGrp="1" noChangeArrowheads="1"/>
          </p:cNvSpPr>
          <p:nvPr>
            <p:ph type="body" sz="half" idx="4294967295"/>
          </p:nvPr>
        </p:nvSpPr>
        <p:spPr>
          <a:xfrm>
            <a:off x="17209" y="692696"/>
            <a:ext cx="4578350" cy="6308725"/>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lgn="r" rtl="1" eaLnBrk="1" hangingPunct="1">
              <a:lnSpc>
                <a:spcPct val="80000"/>
              </a:lnSpc>
              <a:buFont typeface="Wingdings" pitchFamily="2" charset="2"/>
              <a:buNone/>
              <a:defRPr/>
            </a:pPr>
            <a:r>
              <a:rPr lang="fa-IR" sz="1600" b="0" i="0" u="none" dirty="0">
                <a:latin typeface="Tahoma" pitchFamily="34" charset="0"/>
                <a:ea typeface="Tahoma" pitchFamily="34" charset="0"/>
                <a:cs typeface="Tahoma" pitchFamily="34" charset="0"/>
              </a:rPr>
              <a:t>مدیریت فایل و فولدر مهم است. </a:t>
            </a:r>
          </a:p>
          <a:p>
            <a:pPr marL="0" indent="0" algn="r" rtl="1" eaLnBrk="1" hangingPunct="1">
              <a:lnSpc>
                <a:spcPct val="80000"/>
              </a:lnSpc>
              <a:buFont typeface="Wingdings" pitchFamily="2" charset="2"/>
              <a:buNone/>
              <a:defRPr/>
            </a:pPr>
            <a:endParaRPr lang="fa-IR" sz="1600" dirty="0">
              <a:latin typeface="Tahoma" pitchFamily="34" charset="0"/>
              <a:ea typeface="Tahoma" pitchFamily="34" charset="0"/>
              <a:cs typeface="Tahoma" pitchFamily="34" charset="0"/>
            </a:endParaRPr>
          </a:p>
          <a:p>
            <a:pPr algn="r" rtl="1">
              <a:lnSpc>
                <a:spcPct val="80000"/>
              </a:lnSpc>
              <a:defRPr/>
            </a:pPr>
            <a:r>
              <a:rPr lang="en-US" sz="1600" b="1" i="0" u="none" dirty="0" err="1">
                <a:latin typeface="Tahoma" pitchFamily="34" charset="0"/>
                <a:ea typeface="Tahoma" pitchFamily="34" charset="0"/>
                <a:cs typeface="Tahoma" pitchFamily="34" charset="0"/>
              </a:rPr>
              <a:t>Öppna</a:t>
            </a:r>
            <a:r>
              <a:rPr lang="fa-IR" sz="1600" dirty="0">
                <a:latin typeface="Tahoma" pitchFamily="34" charset="0"/>
                <a:ea typeface="Tahoma" pitchFamily="34" charset="0"/>
                <a:cs typeface="Tahoma" pitchFamily="34" charset="0"/>
              </a:rPr>
              <a:t>: هر فایل را می توانید به سه روش مختلف باز کنید: </a:t>
            </a:r>
          </a:p>
          <a:p>
            <a:pPr marL="0" indent="0" algn="r" rtl="1">
              <a:lnSpc>
                <a:spcPct val="80000"/>
              </a:lnSpc>
              <a:buNone/>
              <a:defRPr/>
            </a:pPr>
            <a:r>
              <a:rPr lang="fa-IR" sz="1600" b="0" i="0" u="none" dirty="0">
                <a:latin typeface="Tahoma" pitchFamily="34" charset="0"/>
                <a:ea typeface="Tahoma" pitchFamily="34" charset="0"/>
                <a:cs typeface="Tahoma" pitchFamily="34" charset="0"/>
              </a:rPr>
              <a:t>دو بار کلیک کنید</a:t>
            </a:r>
          </a:p>
          <a:p>
            <a:pPr marL="0" indent="0" algn="r" rtl="1">
              <a:lnSpc>
                <a:spcPct val="80000"/>
              </a:lnSpc>
              <a:buNone/>
              <a:defRPr/>
            </a:pPr>
            <a:r>
              <a:rPr lang="fa-IR" sz="1600" dirty="0">
                <a:latin typeface="Tahoma" pitchFamily="34" charset="0"/>
                <a:ea typeface="Tahoma" pitchFamily="34" charset="0"/>
                <a:cs typeface="Tahoma" pitchFamily="34" charset="0"/>
              </a:rPr>
              <a:t>فایل را انتخاب کنید و دکمه </a:t>
            </a:r>
            <a:r>
              <a:rPr lang="en-US" sz="1600" dirty="0">
                <a:latin typeface="Tahoma" pitchFamily="34" charset="0"/>
                <a:ea typeface="Tahoma" pitchFamily="34" charset="0"/>
                <a:cs typeface="Tahoma" pitchFamily="34" charset="0"/>
              </a:rPr>
              <a:t>Enter</a:t>
            </a:r>
            <a:r>
              <a:rPr lang="fa-IR" sz="1600" dirty="0">
                <a:latin typeface="Tahoma" pitchFamily="34" charset="0"/>
                <a:ea typeface="Tahoma" pitchFamily="34" charset="0"/>
                <a:cs typeface="Tahoma" pitchFamily="34" charset="0"/>
              </a:rPr>
              <a:t> را بزنید، یا</a:t>
            </a:r>
          </a:p>
          <a:p>
            <a:pPr marL="0" indent="0" algn="r" rtl="1">
              <a:lnSpc>
                <a:spcPct val="80000"/>
              </a:lnSpc>
              <a:buNone/>
              <a:defRPr/>
            </a:pPr>
            <a:r>
              <a:rPr lang="fa-IR" sz="1600" b="0" i="0" u="none" dirty="0">
                <a:latin typeface="Tahoma" pitchFamily="34" charset="0"/>
                <a:ea typeface="Tahoma" pitchFamily="34" charset="0"/>
                <a:cs typeface="Tahoma" pitchFamily="34" charset="0"/>
              </a:rPr>
              <a:t>کلیک راست کنید و </a:t>
            </a:r>
            <a:r>
              <a:rPr lang="en-US" sz="1600" b="0" i="0" u="none" dirty="0">
                <a:latin typeface="Tahoma" pitchFamily="34" charset="0"/>
                <a:ea typeface="Tahoma" pitchFamily="34" charset="0"/>
                <a:cs typeface="Tahoma" pitchFamily="34" charset="0"/>
              </a:rPr>
              <a:t>Open</a:t>
            </a:r>
            <a:r>
              <a:rPr lang="fa-IR" sz="1600" b="0" i="0" u="none" dirty="0">
                <a:latin typeface="Tahoma" pitchFamily="34" charset="0"/>
                <a:ea typeface="Tahoma" pitchFamily="34" charset="0"/>
                <a:cs typeface="Tahoma" pitchFamily="34" charset="0"/>
              </a:rPr>
              <a:t> را انتخاب کنید </a:t>
            </a:r>
          </a:p>
          <a:p>
            <a:pPr algn="r" rtl="1">
              <a:lnSpc>
                <a:spcPct val="80000"/>
              </a:lnSpc>
              <a:defRPr/>
            </a:pPr>
            <a:r>
              <a:rPr lang="en-US" sz="1600" b="1" dirty="0" err="1">
                <a:latin typeface="Tahoma" pitchFamily="34" charset="0"/>
                <a:ea typeface="Tahoma" pitchFamily="34" charset="0"/>
                <a:cs typeface="Tahoma" pitchFamily="34" charset="0"/>
              </a:rPr>
              <a:t>Byt</a:t>
            </a:r>
            <a:r>
              <a:rPr lang="en-US" sz="1600" b="1" dirty="0">
                <a:latin typeface="Tahoma" pitchFamily="34" charset="0"/>
                <a:ea typeface="Tahoma" pitchFamily="34" charset="0"/>
                <a:cs typeface="Tahoma" pitchFamily="34" charset="0"/>
              </a:rPr>
              <a:t> </a:t>
            </a:r>
            <a:r>
              <a:rPr lang="en-US" sz="1600" b="1" dirty="0" err="1">
                <a:latin typeface="Tahoma" pitchFamily="34" charset="0"/>
                <a:ea typeface="Tahoma" pitchFamily="34" charset="0"/>
                <a:cs typeface="Tahoma" pitchFamily="34" charset="0"/>
              </a:rPr>
              <a:t>namn</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روی فایلی که می خواهید تغییر نام دهید، کلیک راست کنید. گزینه </a:t>
            </a:r>
            <a:r>
              <a:rPr lang="en-US" sz="1600" b="1" dirty="0" err="1">
                <a:latin typeface="Tahoma" pitchFamily="34" charset="0"/>
                <a:ea typeface="Tahoma" pitchFamily="34" charset="0"/>
                <a:cs typeface="Tahoma" pitchFamily="34" charset="0"/>
              </a:rPr>
              <a:t>Byt</a:t>
            </a:r>
            <a:r>
              <a:rPr lang="en-US" sz="1600" b="1" dirty="0">
                <a:latin typeface="Tahoma" pitchFamily="34" charset="0"/>
                <a:ea typeface="Tahoma" pitchFamily="34" charset="0"/>
                <a:cs typeface="Tahoma" pitchFamily="34" charset="0"/>
              </a:rPr>
              <a:t> </a:t>
            </a:r>
            <a:r>
              <a:rPr lang="en-US" sz="1600" b="1" dirty="0" err="1">
                <a:latin typeface="Tahoma" pitchFamily="34" charset="0"/>
                <a:ea typeface="Tahoma" pitchFamily="34" charset="0"/>
                <a:cs typeface="Tahoma" pitchFamily="34" charset="0"/>
              </a:rPr>
              <a:t>namn</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را انتخاب کنید. نام جدید را وارد کنید. کلید </a:t>
            </a:r>
            <a:r>
              <a:rPr lang="en-US" sz="1600" dirty="0">
                <a:latin typeface="Tahoma" pitchFamily="34" charset="0"/>
                <a:ea typeface="Tahoma" pitchFamily="34" charset="0"/>
                <a:cs typeface="Tahoma" pitchFamily="34" charset="0"/>
              </a:rPr>
              <a:t>Enter</a:t>
            </a:r>
            <a:r>
              <a:rPr lang="fa-IR" sz="1600" dirty="0">
                <a:latin typeface="Tahoma" pitchFamily="34" charset="0"/>
                <a:ea typeface="Tahoma" pitchFamily="34" charset="0"/>
                <a:cs typeface="Tahoma" pitchFamily="34" charset="0"/>
              </a:rPr>
              <a:t> را فشار دهید. </a:t>
            </a:r>
          </a:p>
          <a:p>
            <a:pPr algn="r" rtl="1">
              <a:lnSpc>
                <a:spcPct val="80000"/>
              </a:lnSpc>
              <a:defRPr/>
            </a:pPr>
            <a:r>
              <a:rPr lang="en-US" sz="1600" b="1" dirty="0">
                <a:latin typeface="Tahoma" pitchFamily="34" charset="0"/>
                <a:ea typeface="Tahoma" pitchFamily="34" charset="0"/>
                <a:cs typeface="Tahoma" pitchFamily="34" charset="0"/>
              </a:rPr>
              <a:t>Ta </a:t>
            </a:r>
            <a:r>
              <a:rPr lang="en-US" sz="1600" b="1" dirty="0" err="1">
                <a:latin typeface="Tahoma" pitchFamily="34" charset="0"/>
                <a:ea typeface="Tahoma" pitchFamily="34" charset="0"/>
                <a:cs typeface="Tahoma" pitchFamily="34" charset="0"/>
              </a:rPr>
              <a:t>bort</a:t>
            </a:r>
            <a:r>
              <a:rPr lang="fa-IR" sz="1600" b="1" dirty="0">
                <a:latin typeface="Tahoma" pitchFamily="34" charset="0"/>
                <a:ea typeface="Tahoma" pitchFamily="34" charset="0"/>
                <a:cs typeface="Tahoma" pitchFamily="34" charset="0"/>
              </a:rPr>
              <a:t>: </a:t>
            </a:r>
          </a:p>
          <a:p>
            <a:pPr marL="0" indent="0" algn="r" rtl="1">
              <a:lnSpc>
                <a:spcPct val="80000"/>
              </a:lnSpc>
              <a:buNone/>
              <a:defRPr/>
            </a:pPr>
            <a:r>
              <a:rPr lang="fa-IR" sz="1600" dirty="0">
                <a:latin typeface="Tahoma" pitchFamily="34" charset="0"/>
                <a:ea typeface="Tahoma" pitchFamily="34" charset="0"/>
                <a:cs typeface="Tahoma" pitchFamily="34" charset="0"/>
              </a:rPr>
              <a:t>روی فایل کلیک راست کنید و </a:t>
            </a:r>
            <a:r>
              <a:rPr lang="en-US" sz="1600" b="1" dirty="0">
                <a:latin typeface="Tahoma" pitchFamily="34" charset="0"/>
                <a:ea typeface="Tahoma" pitchFamily="34" charset="0"/>
                <a:cs typeface="Tahoma" pitchFamily="34" charset="0"/>
              </a:rPr>
              <a:t>Ta </a:t>
            </a:r>
            <a:r>
              <a:rPr lang="en-US" sz="1600" b="1" dirty="0" err="1">
                <a:latin typeface="Tahoma" pitchFamily="34" charset="0"/>
                <a:ea typeface="Tahoma" pitchFamily="34" charset="0"/>
                <a:cs typeface="Tahoma" pitchFamily="34" charset="0"/>
              </a:rPr>
              <a:t>bort</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را انتخاب کنید. تایید کنید که قصد دارید آن را حذف کنید. سپس فایل به سطل زباله (</a:t>
            </a:r>
            <a:r>
              <a:rPr lang="en-US" sz="1600" dirty="0">
                <a:latin typeface="Tahoma" pitchFamily="34" charset="0"/>
                <a:ea typeface="Tahoma" pitchFamily="34" charset="0"/>
                <a:cs typeface="Tahoma" pitchFamily="34" charset="0"/>
              </a:rPr>
              <a:t>Recycle Bin</a:t>
            </a:r>
            <a:r>
              <a:rPr lang="fa-IR" sz="1600" dirty="0">
                <a:latin typeface="Tahoma" pitchFamily="34" charset="0"/>
                <a:ea typeface="Tahoma" pitchFamily="34" charset="0"/>
                <a:cs typeface="Tahoma" pitchFamily="34" charset="0"/>
              </a:rPr>
              <a:t>) منتقل می شود. </a:t>
            </a:r>
          </a:p>
          <a:p>
            <a:pPr algn="r" rtl="1">
              <a:lnSpc>
                <a:spcPct val="80000"/>
              </a:lnSpc>
              <a:defRPr/>
            </a:pPr>
            <a:r>
              <a:rPr lang="en-US" sz="1600" b="1" dirty="0" err="1">
                <a:latin typeface="Tahoma" pitchFamily="34" charset="0"/>
                <a:ea typeface="Tahoma" pitchFamily="34" charset="0"/>
                <a:cs typeface="Tahoma" pitchFamily="34" charset="0"/>
              </a:rPr>
              <a:t>Kopiera</a:t>
            </a:r>
            <a:r>
              <a:rPr lang="fa-IR" sz="1600" dirty="0">
                <a:latin typeface="Tahoma" pitchFamily="34" charset="0"/>
                <a:ea typeface="Tahoma" pitchFamily="34" charset="0"/>
                <a:cs typeface="Tahoma" pitchFamily="34" charset="0"/>
              </a:rPr>
              <a:t>: </a:t>
            </a:r>
          </a:p>
          <a:p>
            <a:pPr marL="0" indent="0" algn="r" rtl="1">
              <a:lnSpc>
                <a:spcPct val="80000"/>
              </a:lnSpc>
              <a:buNone/>
              <a:defRPr/>
            </a:pPr>
            <a:r>
              <a:rPr lang="fa-IR" sz="1600" dirty="0">
                <a:latin typeface="Tahoma" pitchFamily="34" charset="0"/>
                <a:ea typeface="Tahoma" pitchFamily="34" charset="0"/>
                <a:cs typeface="Tahoma" pitchFamily="34" charset="0"/>
              </a:rPr>
              <a:t>روی فایل کلیک راست کنید و </a:t>
            </a:r>
            <a:r>
              <a:rPr lang="en-US" sz="1600" b="1" dirty="0" err="1">
                <a:latin typeface="Tahoma" pitchFamily="34" charset="0"/>
                <a:ea typeface="Tahoma" pitchFamily="34" charset="0"/>
                <a:cs typeface="Tahoma" pitchFamily="34" charset="0"/>
              </a:rPr>
              <a:t>Kopiera</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را انتخاب کنید. شما می توانید یک نسخه از فایل را با کلیک راست روی یک منطقه خالی و انتخاب </a:t>
            </a:r>
            <a:r>
              <a:rPr lang="en-US" sz="1600" b="1" dirty="0" err="1">
                <a:latin typeface="Tahoma" pitchFamily="34" charset="0"/>
                <a:ea typeface="Tahoma" pitchFamily="34" charset="0"/>
                <a:cs typeface="Tahoma" pitchFamily="34" charset="0"/>
              </a:rPr>
              <a:t>Klistra</a:t>
            </a:r>
            <a:r>
              <a:rPr lang="en-US" sz="1600" b="1" dirty="0">
                <a:latin typeface="Tahoma" pitchFamily="34" charset="0"/>
                <a:ea typeface="Tahoma" pitchFamily="34" charset="0"/>
                <a:cs typeface="Tahoma" pitchFamily="34" charset="0"/>
              </a:rPr>
              <a:t> in</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کپی کنید. فایل اصلی همان جا که بود می ماند. </a:t>
            </a:r>
          </a:p>
          <a:p>
            <a:pPr algn="r" rtl="1">
              <a:lnSpc>
                <a:spcPct val="80000"/>
              </a:lnSpc>
              <a:defRPr/>
            </a:pPr>
            <a:r>
              <a:rPr lang="en-US" sz="1600" b="1" dirty="0" err="1">
                <a:latin typeface="Tahoma" pitchFamily="34" charset="0"/>
                <a:ea typeface="Tahoma" pitchFamily="34" charset="0"/>
                <a:cs typeface="Tahoma" pitchFamily="34" charset="0"/>
              </a:rPr>
              <a:t>Klipp</a:t>
            </a:r>
            <a:r>
              <a:rPr lang="en-US" sz="1600" b="1" dirty="0">
                <a:latin typeface="Tahoma" pitchFamily="34" charset="0"/>
                <a:ea typeface="Tahoma" pitchFamily="34" charset="0"/>
                <a:cs typeface="Tahoma" pitchFamily="34" charset="0"/>
              </a:rPr>
              <a:t> </a:t>
            </a:r>
            <a:r>
              <a:rPr lang="en-US" sz="1600" b="1" dirty="0" err="1">
                <a:latin typeface="Tahoma" pitchFamily="34" charset="0"/>
                <a:ea typeface="Tahoma" pitchFamily="34" charset="0"/>
                <a:cs typeface="Tahoma" pitchFamily="34" charset="0"/>
              </a:rPr>
              <a:t>ut</a:t>
            </a:r>
            <a:r>
              <a:rPr lang="fa-IR" sz="1600" b="1" dirty="0">
                <a:latin typeface="Tahoma" pitchFamily="34" charset="0"/>
                <a:ea typeface="Tahoma" pitchFamily="34" charset="0"/>
                <a:cs typeface="Tahoma" pitchFamily="34" charset="0"/>
              </a:rPr>
              <a:t>: </a:t>
            </a:r>
            <a:endParaRPr lang="fa-IR" sz="1600" dirty="0">
              <a:latin typeface="Tahoma" pitchFamily="34" charset="0"/>
              <a:ea typeface="Tahoma" pitchFamily="34" charset="0"/>
              <a:cs typeface="Tahoma" pitchFamily="34" charset="0"/>
            </a:endParaRPr>
          </a:p>
          <a:p>
            <a:pPr marL="0" indent="0" algn="r" rtl="1">
              <a:lnSpc>
                <a:spcPct val="80000"/>
              </a:lnSpc>
              <a:buNone/>
              <a:defRPr/>
            </a:pPr>
            <a:r>
              <a:rPr lang="fa-IR" sz="1600" dirty="0">
                <a:latin typeface="Tahoma" pitchFamily="34" charset="0"/>
                <a:ea typeface="Tahoma" pitchFamily="34" charset="0"/>
                <a:cs typeface="Tahoma" pitchFamily="34" charset="0"/>
              </a:rPr>
              <a:t>روی فایل کلیک راست کنید. </a:t>
            </a:r>
            <a:r>
              <a:rPr lang="en-US" sz="1600" b="1" dirty="0" err="1">
                <a:latin typeface="Tahoma" pitchFamily="34" charset="0"/>
                <a:ea typeface="Tahoma" pitchFamily="34" charset="0"/>
                <a:cs typeface="Tahoma" pitchFamily="34" charset="0"/>
              </a:rPr>
              <a:t>Klipp</a:t>
            </a:r>
            <a:r>
              <a:rPr lang="en-US" sz="1600" b="1" dirty="0">
                <a:latin typeface="Tahoma" pitchFamily="34" charset="0"/>
                <a:ea typeface="Tahoma" pitchFamily="34" charset="0"/>
                <a:cs typeface="Tahoma" pitchFamily="34" charset="0"/>
              </a:rPr>
              <a:t> </a:t>
            </a:r>
            <a:r>
              <a:rPr lang="en-US" sz="1600" b="1" dirty="0" err="1">
                <a:latin typeface="Tahoma" pitchFamily="34" charset="0"/>
                <a:ea typeface="Tahoma" pitchFamily="34" charset="0"/>
                <a:cs typeface="Tahoma" pitchFamily="34" charset="0"/>
              </a:rPr>
              <a:t>ut</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را انتخاب کنید. شما می توانید آن را با کلیک راست کردن در یک فضای خالی و انتخاب </a:t>
            </a:r>
            <a:r>
              <a:rPr lang="en-US" sz="1600" b="1" dirty="0" err="1">
                <a:latin typeface="Tahoma" pitchFamily="34" charset="0"/>
                <a:ea typeface="Tahoma" pitchFamily="34" charset="0"/>
                <a:cs typeface="Tahoma" pitchFamily="34" charset="0"/>
              </a:rPr>
              <a:t>Klistra</a:t>
            </a:r>
            <a:r>
              <a:rPr lang="en-US" sz="1600" b="1" dirty="0">
                <a:latin typeface="Tahoma" pitchFamily="34" charset="0"/>
                <a:ea typeface="Tahoma" pitchFamily="34" charset="0"/>
                <a:cs typeface="Tahoma" pitchFamily="34" charset="0"/>
              </a:rPr>
              <a:t> in</a:t>
            </a:r>
            <a:r>
              <a:rPr lang="fa-IR" sz="1600" b="1" dirty="0">
                <a:latin typeface="Tahoma" pitchFamily="34" charset="0"/>
                <a:ea typeface="Tahoma" pitchFamily="34" charset="0"/>
                <a:cs typeface="Tahoma" pitchFamily="34" charset="0"/>
              </a:rPr>
              <a:t> </a:t>
            </a:r>
            <a:r>
              <a:rPr lang="fa-IR" sz="1600" dirty="0">
                <a:latin typeface="Tahoma" pitchFamily="34" charset="0"/>
                <a:ea typeface="Tahoma" pitchFamily="34" charset="0"/>
                <a:cs typeface="Tahoma" pitchFamily="34" charset="0"/>
              </a:rPr>
              <a:t>در یک مکان جدید قرار دهید. وقتی </a:t>
            </a:r>
            <a:r>
              <a:rPr lang="en-US" sz="1600" dirty="0">
                <a:latin typeface="Tahoma" pitchFamily="34" charset="0"/>
                <a:ea typeface="Tahoma" pitchFamily="34" charset="0"/>
                <a:cs typeface="Tahoma" pitchFamily="34" charset="0"/>
              </a:rPr>
              <a:t>Cut</a:t>
            </a:r>
            <a:r>
              <a:rPr lang="fa-IR" sz="1600" dirty="0">
                <a:latin typeface="Tahoma" pitchFamily="34" charset="0"/>
                <a:ea typeface="Tahoma" pitchFamily="34" charset="0"/>
                <a:cs typeface="Tahoma" pitchFamily="34" charset="0"/>
              </a:rPr>
              <a:t> و </a:t>
            </a:r>
            <a:r>
              <a:rPr lang="en-US" sz="1600" dirty="0">
                <a:latin typeface="Tahoma" pitchFamily="34" charset="0"/>
                <a:ea typeface="Tahoma" pitchFamily="34" charset="0"/>
                <a:cs typeface="Tahoma" pitchFamily="34" charset="0"/>
              </a:rPr>
              <a:t>Pate</a:t>
            </a:r>
            <a:r>
              <a:rPr lang="fa-IR" sz="1600" dirty="0">
                <a:latin typeface="Tahoma" pitchFamily="34" charset="0"/>
                <a:ea typeface="Tahoma" pitchFamily="34" charset="0"/>
                <a:cs typeface="Tahoma" pitchFamily="34" charset="0"/>
              </a:rPr>
              <a:t> را انتخاب می کنید، فایل اصلی را به یک مکان جدید منتقل می کنید. </a:t>
            </a:r>
          </a:p>
          <a:p>
            <a:pPr algn="r" rtl="1">
              <a:lnSpc>
                <a:spcPct val="80000"/>
              </a:lnSpc>
              <a:defRPr/>
            </a:pPr>
            <a:endParaRPr lang="fa-IR" sz="1600" dirty="0">
              <a:latin typeface="Tahoma" pitchFamily="34" charset="0"/>
              <a:ea typeface="Tahoma" pitchFamily="34" charset="0"/>
              <a:cs typeface="Tahoma" pitchFamily="34" charset="0"/>
            </a:endParaRPr>
          </a:p>
          <a:p>
            <a:pPr algn="r" rtl="1">
              <a:lnSpc>
                <a:spcPct val="80000"/>
              </a:lnSpc>
              <a:defRPr/>
            </a:pPr>
            <a:endParaRPr lang="fa-IR" sz="1600" b="1" dirty="0">
              <a:latin typeface="Tahoma" pitchFamily="34" charset="0"/>
              <a:ea typeface="Tahoma" pitchFamily="34" charset="0"/>
              <a:cs typeface="Tahoma" pitchFamily="34" charset="0"/>
            </a:endParaRPr>
          </a:p>
          <a:p>
            <a:pPr marL="0" indent="0" algn="r" rtl="1">
              <a:lnSpc>
                <a:spcPct val="80000"/>
              </a:lnSpc>
              <a:buNone/>
              <a:defRPr/>
            </a:pPr>
            <a:endParaRPr lang="fa-IR" sz="1600" b="1" i="0" u="none" dirty="0">
              <a:latin typeface="Tahoma" pitchFamily="34" charset="0"/>
              <a:ea typeface="Tahoma" pitchFamily="34" charset="0"/>
              <a:cs typeface="Tahoma" pitchFamily="34" charset="0"/>
            </a:endParaRP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5508104" y="692696"/>
            <a:ext cx="2751137" cy="5881688"/>
          </a:xfrm>
        </p:spPr>
      </p:pic>
      <p:sp>
        <p:nvSpPr>
          <p:cNvPr id="125962" name="Oval 10"/>
          <p:cNvSpPr>
            <a:spLocks noChangeArrowheads="1"/>
          </p:cNvSpPr>
          <p:nvPr/>
        </p:nvSpPr>
        <p:spPr bwMode="auto">
          <a:xfrm>
            <a:off x="5724128" y="429309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40970" name="AutoShape 10"/>
          <p:cNvSpPr>
            <a:spLocks noChangeArrowheads="1"/>
          </p:cNvSpPr>
          <p:nvPr/>
        </p:nvSpPr>
        <p:spPr bwMode="auto">
          <a:xfrm>
            <a:off x="5364088" y="5301208"/>
            <a:ext cx="649288" cy="794802"/>
          </a:xfrm>
          <a:prstGeom prst="rightArrow">
            <a:avLst>
              <a:gd name="adj1" fmla="val 50000"/>
              <a:gd name="adj2" fmla="val 75184"/>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0971" name="AutoShape 11"/>
          <p:cNvSpPr>
            <a:spLocks noChangeArrowheads="1"/>
          </p:cNvSpPr>
          <p:nvPr/>
        </p:nvSpPr>
        <p:spPr bwMode="auto">
          <a:xfrm>
            <a:off x="5292725" y="1231375"/>
            <a:ext cx="719138" cy="794802"/>
          </a:xfrm>
          <a:prstGeom prst="rightArrow">
            <a:avLst>
              <a:gd name="adj1" fmla="val 50000"/>
              <a:gd name="adj2" fmla="val 125833"/>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0972" name="AutoShape 12"/>
          <p:cNvSpPr>
            <a:spLocks noChangeArrowheads="1"/>
          </p:cNvSpPr>
          <p:nvPr/>
        </p:nvSpPr>
        <p:spPr bwMode="auto">
          <a:xfrm>
            <a:off x="5364088" y="4941168"/>
            <a:ext cx="576263" cy="794802"/>
          </a:xfrm>
          <a:prstGeom prst="rightArrow">
            <a:avLst>
              <a:gd name="adj1" fmla="val 50000"/>
              <a:gd name="adj2" fmla="val 6672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9" name="Oval 10"/>
          <p:cNvSpPr>
            <a:spLocks noChangeArrowheads="1"/>
          </p:cNvSpPr>
          <p:nvPr/>
        </p:nvSpPr>
        <p:spPr bwMode="auto">
          <a:xfrm>
            <a:off x="5724128" y="393305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25">
                                            <p:txEl>
                                              <p:pRg st="2" end="2"/>
                                            </p:txEl>
                                          </p:spTgt>
                                        </p:tgtEl>
                                        <p:attrNameLst>
                                          <p:attrName>style.visibility</p:attrName>
                                        </p:attrNameLst>
                                      </p:cBhvr>
                                      <p:to>
                                        <p:strVal val="visible"/>
                                      </p:to>
                                    </p:set>
                                    <p:animEffect transition="in" filter="box(in)">
                                      <p:cBhvr>
                                        <p:cTn id="12" dur="500"/>
                                        <p:tgtEl>
                                          <p:spTgt spid="1331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3" end="3"/>
                                            </p:txEl>
                                          </p:spTgt>
                                        </p:tgtEl>
                                        <p:attrNameLst>
                                          <p:attrName>style.visibility</p:attrName>
                                        </p:attrNameLst>
                                      </p:cBhvr>
                                      <p:to>
                                        <p:strVal val="visible"/>
                                      </p:to>
                                    </p:set>
                                    <p:animEffect transition="in" filter="box(in)">
                                      <p:cBhvr>
                                        <p:cTn id="17" dur="500"/>
                                        <p:tgtEl>
                                          <p:spTgt spid="1331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4" end="4"/>
                                            </p:txEl>
                                          </p:spTgt>
                                        </p:tgtEl>
                                        <p:attrNameLst>
                                          <p:attrName>style.visibility</p:attrName>
                                        </p:attrNameLst>
                                      </p:cBhvr>
                                      <p:to>
                                        <p:strVal val="visible"/>
                                      </p:to>
                                    </p:set>
                                    <p:animEffect transition="in" filter="box(in)">
                                      <p:cBhvr>
                                        <p:cTn id="22" dur="500"/>
                                        <p:tgtEl>
                                          <p:spTgt spid="1331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25">
                                            <p:txEl>
                                              <p:pRg st="5" end="5"/>
                                            </p:txEl>
                                          </p:spTgt>
                                        </p:tgtEl>
                                        <p:attrNameLst>
                                          <p:attrName>style.visibility</p:attrName>
                                        </p:attrNameLst>
                                      </p:cBhvr>
                                      <p:to>
                                        <p:strVal val="visible"/>
                                      </p:to>
                                    </p:set>
                                    <p:animEffect transition="in" filter="box(in)">
                                      <p:cBhvr>
                                        <p:cTn id="27" dur="500"/>
                                        <p:tgtEl>
                                          <p:spTgt spid="1331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3125">
                                            <p:txEl>
                                              <p:pRg st="6" end="6"/>
                                            </p:txEl>
                                          </p:spTgt>
                                        </p:tgtEl>
                                        <p:attrNameLst>
                                          <p:attrName>style.visibility</p:attrName>
                                        </p:attrNameLst>
                                      </p:cBhvr>
                                      <p:to>
                                        <p:strVal val="visible"/>
                                      </p:to>
                                    </p:set>
                                    <p:animEffect transition="in" filter="box(in)">
                                      <p:cBhvr>
                                        <p:cTn id="32" dur="500"/>
                                        <p:tgtEl>
                                          <p:spTgt spid="13312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125">
                                            <p:txEl>
                                              <p:pRg st="7" end="7"/>
                                            </p:txEl>
                                          </p:spTgt>
                                        </p:tgtEl>
                                        <p:attrNameLst>
                                          <p:attrName>style.visibility</p:attrName>
                                        </p:attrNameLst>
                                      </p:cBhvr>
                                      <p:to>
                                        <p:strVal val="visible"/>
                                      </p:to>
                                    </p:set>
                                    <p:animEffect transition="in" filter="box(in)">
                                      <p:cBhvr>
                                        <p:cTn id="37" dur="500"/>
                                        <p:tgtEl>
                                          <p:spTgt spid="13312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3125">
                                            <p:txEl>
                                              <p:pRg st="8" end="8"/>
                                            </p:txEl>
                                          </p:spTgt>
                                        </p:tgtEl>
                                        <p:attrNameLst>
                                          <p:attrName>style.visibility</p:attrName>
                                        </p:attrNameLst>
                                      </p:cBhvr>
                                      <p:to>
                                        <p:strVal val="visible"/>
                                      </p:to>
                                    </p:set>
                                    <p:animEffect transition="in" filter="box(in)">
                                      <p:cBhvr>
                                        <p:cTn id="42" dur="500"/>
                                        <p:tgtEl>
                                          <p:spTgt spid="13312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3125">
                                            <p:txEl>
                                              <p:pRg st="9" end="9"/>
                                            </p:txEl>
                                          </p:spTgt>
                                        </p:tgtEl>
                                        <p:attrNameLst>
                                          <p:attrName>style.visibility</p:attrName>
                                        </p:attrNameLst>
                                      </p:cBhvr>
                                      <p:to>
                                        <p:strVal val="visible"/>
                                      </p:to>
                                    </p:set>
                                    <p:animEffect transition="in" filter="box(in)">
                                      <p:cBhvr>
                                        <p:cTn id="47" dur="500"/>
                                        <p:tgtEl>
                                          <p:spTgt spid="13312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3125">
                                            <p:txEl>
                                              <p:pRg st="10" end="10"/>
                                            </p:txEl>
                                          </p:spTgt>
                                        </p:tgtEl>
                                        <p:attrNameLst>
                                          <p:attrName>style.visibility</p:attrName>
                                        </p:attrNameLst>
                                      </p:cBhvr>
                                      <p:to>
                                        <p:strVal val="visible"/>
                                      </p:to>
                                    </p:set>
                                    <p:animEffect transition="in" filter="box(in)">
                                      <p:cBhvr>
                                        <p:cTn id="52" dur="500"/>
                                        <p:tgtEl>
                                          <p:spTgt spid="13312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3125">
                                            <p:txEl>
                                              <p:pRg st="11" end="11"/>
                                            </p:txEl>
                                          </p:spTgt>
                                        </p:tgtEl>
                                        <p:attrNameLst>
                                          <p:attrName>style.visibility</p:attrName>
                                        </p:attrNameLst>
                                      </p:cBhvr>
                                      <p:to>
                                        <p:strVal val="visible"/>
                                      </p:to>
                                    </p:set>
                                    <p:animEffect transition="in" filter="box(in)">
                                      <p:cBhvr>
                                        <p:cTn id="57" dur="500"/>
                                        <p:tgtEl>
                                          <p:spTgt spid="13312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3125">
                                            <p:txEl>
                                              <p:pRg st="12" end="12"/>
                                            </p:txEl>
                                          </p:spTgt>
                                        </p:tgtEl>
                                        <p:attrNameLst>
                                          <p:attrName>style.visibility</p:attrName>
                                        </p:attrNameLst>
                                      </p:cBhvr>
                                      <p:to>
                                        <p:strVal val="visible"/>
                                      </p:to>
                                    </p:set>
                                    <p:animEffect transition="in" filter="box(in)">
                                      <p:cBhvr>
                                        <p:cTn id="62" dur="500"/>
                                        <p:tgtEl>
                                          <p:spTgt spid="13312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nodeType="clickEffect">
                                  <p:stCondLst>
                                    <p:cond delay="0"/>
                                  </p:stCondLst>
                                  <p:childTnLst>
                                    <p:set>
                                      <p:cBhvr>
                                        <p:cTn id="66" dur="1" fill="hold">
                                          <p:stCondLst>
                                            <p:cond delay="0"/>
                                          </p:stCondLst>
                                        </p:cTn>
                                        <p:tgtEl>
                                          <p:spTgt spid="133127"/>
                                        </p:tgtEl>
                                        <p:attrNameLst>
                                          <p:attrName>style.visibility</p:attrName>
                                        </p:attrNameLst>
                                      </p:cBhvr>
                                      <p:to>
                                        <p:strVal val="visible"/>
                                      </p:to>
                                    </p:set>
                                    <p:animEffect transition="in" filter="wheel(4)">
                                      <p:cBhvr>
                                        <p:cTn id="67" dur="2000"/>
                                        <p:tgtEl>
                                          <p:spTgt spid="13312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0971"/>
                                        </p:tgtEl>
                                        <p:attrNameLst>
                                          <p:attrName>style.visibility</p:attrName>
                                        </p:attrNameLst>
                                      </p:cBhvr>
                                      <p:to>
                                        <p:strVal val="visible"/>
                                      </p:to>
                                    </p:set>
                                    <p:anim calcmode="lin" valueType="num">
                                      <p:cBhvr additive="base">
                                        <p:cTn id="72" dur="500" fill="hold"/>
                                        <p:tgtEl>
                                          <p:spTgt spid="40971"/>
                                        </p:tgtEl>
                                        <p:attrNameLst>
                                          <p:attrName>ppt_x</p:attrName>
                                        </p:attrNameLst>
                                      </p:cBhvr>
                                      <p:tavLst>
                                        <p:tav tm="0">
                                          <p:val>
                                            <p:strVal val="#ppt_x"/>
                                          </p:val>
                                        </p:tav>
                                        <p:tav tm="100000">
                                          <p:val>
                                            <p:strVal val="#ppt_x"/>
                                          </p:val>
                                        </p:tav>
                                      </p:tavLst>
                                    </p:anim>
                                    <p:anim calcmode="lin" valueType="num">
                                      <p:cBhvr additive="base">
                                        <p:cTn id="73"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0970"/>
                                        </p:tgtEl>
                                        <p:attrNameLst>
                                          <p:attrName>style.visibility</p:attrName>
                                        </p:attrNameLst>
                                      </p:cBhvr>
                                      <p:to>
                                        <p:strVal val="visible"/>
                                      </p:to>
                                    </p:set>
                                    <p:anim calcmode="lin" valueType="num">
                                      <p:cBhvr additive="base">
                                        <p:cTn id="78" dur="500" fill="hold"/>
                                        <p:tgtEl>
                                          <p:spTgt spid="40970"/>
                                        </p:tgtEl>
                                        <p:attrNameLst>
                                          <p:attrName>ppt_x</p:attrName>
                                        </p:attrNameLst>
                                      </p:cBhvr>
                                      <p:tavLst>
                                        <p:tav tm="0">
                                          <p:val>
                                            <p:strVal val="#ppt_x"/>
                                          </p:val>
                                        </p:tav>
                                        <p:tav tm="100000">
                                          <p:val>
                                            <p:strVal val="#ppt_x"/>
                                          </p:val>
                                        </p:tav>
                                      </p:tavLst>
                                    </p:anim>
                                    <p:anim calcmode="lin" valueType="num">
                                      <p:cBhvr additive="base">
                                        <p:cTn id="7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0972"/>
                                        </p:tgtEl>
                                        <p:attrNameLst>
                                          <p:attrName>style.visibility</p:attrName>
                                        </p:attrNameLst>
                                      </p:cBhvr>
                                      <p:to>
                                        <p:strVal val="visible"/>
                                      </p:to>
                                    </p:set>
                                    <p:anim calcmode="lin" valueType="num">
                                      <p:cBhvr additive="base">
                                        <p:cTn id="84" dur="500" fill="hold"/>
                                        <p:tgtEl>
                                          <p:spTgt spid="40972"/>
                                        </p:tgtEl>
                                        <p:attrNameLst>
                                          <p:attrName>ppt_x</p:attrName>
                                        </p:attrNameLst>
                                      </p:cBhvr>
                                      <p:tavLst>
                                        <p:tav tm="0">
                                          <p:val>
                                            <p:strVal val="#ppt_x"/>
                                          </p:val>
                                        </p:tav>
                                        <p:tav tm="100000">
                                          <p:val>
                                            <p:strVal val="#ppt_x"/>
                                          </p:val>
                                        </p:tav>
                                      </p:tavLst>
                                    </p:anim>
                                    <p:anim calcmode="lin" valueType="num">
                                      <p:cBhvr additive="base">
                                        <p:cTn id="85"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25962"/>
                                        </p:tgtEl>
                                        <p:attrNameLst>
                                          <p:attrName>style.visibility</p:attrName>
                                        </p:attrNameLst>
                                      </p:cBhvr>
                                      <p:to>
                                        <p:strVal val="visible"/>
                                      </p:to>
                                    </p:set>
                                    <p:anim calcmode="lin" valueType="num">
                                      <p:cBhvr additive="base">
                                        <p:cTn id="90" dur="500" fill="hold"/>
                                        <p:tgtEl>
                                          <p:spTgt spid="125962"/>
                                        </p:tgtEl>
                                        <p:attrNameLst>
                                          <p:attrName>ppt_x</p:attrName>
                                        </p:attrNameLst>
                                      </p:cBhvr>
                                      <p:tavLst>
                                        <p:tav tm="0">
                                          <p:val>
                                            <p:strVal val="#ppt_x"/>
                                          </p:val>
                                        </p:tav>
                                        <p:tav tm="100000">
                                          <p:val>
                                            <p:strVal val="#ppt_x"/>
                                          </p:val>
                                        </p:tav>
                                      </p:tavLst>
                                    </p:anim>
                                    <p:anim calcmode="lin" valueType="num">
                                      <p:cBhvr additive="base">
                                        <p:cTn id="91"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ppt_x"/>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4596582" y="1196752"/>
            <a:ext cx="4043362" cy="4568825"/>
          </a:xfrm>
        </p:spPr>
        <p:txBody>
          <a:bodyPr>
            <a:noAutofit/>
          </a:bodyPr>
          <a:lstStyle/>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روی فایل کلیک راست کنید و </a:t>
            </a:r>
            <a:r>
              <a:rPr lang="en-US" sz="2200" b="1" dirty="0" err="1">
                <a:effectLst>
                  <a:outerShdw blurRad="38100" dist="38100" dir="2700000" algn="tl">
                    <a:srgbClr val="C0C0C0"/>
                  </a:outerShdw>
                </a:effectLst>
                <a:latin typeface="Tahoma" pitchFamily="34" charset="0"/>
                <a:ea typeface="Tahoma" pitchFamily="34" charset="0"/>
                <a:cs typeface="Tahoma" pitchFamily="34" charset="0"/>
              </a:rPr>
              <a:t>Egenskaper</a:t>
            </a:r>
            <a:r>
              <a:rPr lang="fa-IR" sz="2200" b="1"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را انتخاب کنید. این کادری را نشان می دهد که حاوی مهم ترین اطلاعات درباره فایل است: اسم فایل، اندازه، زمان ایجاد، زمان آخرین اصلاح و زمان آخرین استفاده. </a:t>
            </a:r>
          </a:p>
          <a:p>
            <a:pPr algn="r" rtl="1" eaLnBrk="1" hangingPunct="1">
              <a:defRPr/>
            </a:pPr>
            <a:r>
              <a:rPr lang="en-US" sz="2200" dirty="0">
                <a:effectLst>
                  <a:outerShdw blurRad="38100" dist="38100" dir="2700000" algn="tl">
                    <a:srgbClr val="C0C0C0"/>
                  </a:outerShdw>
                </a:effectLst>
                <a:latin typeface="Tahoma" pitchFamily="34" charset="0"/>
                <a:ea typeface="Tahoma" pitchFamily="34" charset="0"/>
                <a:cs typeface="Tahoma" pitchFamily="34" charset="0"/>
              </a:rPr>
              <a:t>Write protection</a:t>
            </a:r>
            <a:r>
              <a:rPr lang="fa-IR" sz="2200" dirty="0">
                <a:effectLst>
                  <a:outerShdw blurRad="38100" dist="38100" dir="2700000" algn="tl">
                    <a:srgbClr val="C0C0C0"/>
                  </a:outerShdw>
                </a:effectLst>
                <a:latin typeface="Tahoma" pitchFamily="34" charset="0"/>
                <a:ea typeface="Tahoma" pitchFamily="34" charset="0"/>
                <a:cs typeface="Tahoma" pitchFamily="34" charset="0"/>
              </a:rPr>
              <a:t>: اگر گزینه </a:t>
            </a:r>
            <a:r>
              <a:rPr lang="en-US" sz="2200" b="1" dirty="0" err="1">
                <a:effectLst>
                  <a:outerShdw blurRad="38100" dist="38100" dir="2700000" algn="tl">
                    <a:srgbClr val="C0C0C0"/>
                  </a:outerShdw>
                </a:effectLst>
                <a:latin typeface="Tahoma" pitchFamily="34" charset="0"/>
                <a:ea typeface="Tahoma" pitchFamily="34" charset="0"/>
                <a:cs typeface="Tahoma" pitchFamily="34" charset="0"/>
              </a:rPr>
              <a:t>Skrivskydd</a:t>
            </a:r>
            <a:r>
              <a:rPr lang="fa-IR" sz="2200" b="1"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را انتخاب کنید، امکان تغییر فایل وجود ندارد. </a:t>
            </a:r>
          </a:p>
          <a:p>
            <a:pPr algn="r" rtl="1" eaLnBrk="1" hangingPunct="1">
              <a:defRPr/>
            </a:pPr>
            <a:r>
              <a:rPr lang="en-US" sz="2200" dirty="0">
                <a:effectLst>
                  <a:outerShdw blurRad="38100" dist="38100" dir="2700000" algn="tl">
                    <a:srgbClr val="C0C0C0"/>
                  </a:outerShdw>
                </a:effectLst>
                <a:latin typeface="Tahoma" pitchFamily="34" charset="0"/>
                <a:ea typeface="Tahoma" pitchFamily="34" charset="0"/>
                <a:cs typeface="Tahoma" pitchFamily="34" charset="0"/>
              </a:rPr>
              <a:t>Hidden</a:t>
            </a:r>
            <a:r>
              <a:rPr lang="fa-IR" sz="2200" dirty="0">
                <a:effectLst>
                  <a:outerShdw blurRad="38100" dist="38100" dir="2700000" algn="tl">
                    <a:srgbClr val="C0C0C0"/>
                  </a:outerShdw>
                </a:effectLst>
                <a:latin typeface="Tahoma" pitchFamily="34" charset="0"/>
                <a:ea typeface="Tahoma" pitchFamily="34" charset="0"/>
                <a:cs typeface="Tahoma" pitchFamily="34" charset="0"/>
              </a:rPr>
              <a:t>: اگر </a:t>
            </a:r>
            <a:r>
              <a:rPr lang="en-US" sz="2200" b="1" dirty="0" err="1">
                <a:effectLst>
                  <a:outerShdw blurRad="38100" dist="38100" dir="2700000" algn="tl">
                    <a:srgbClr val="C0C0C0"/>
                  </a:outerShdw>
                </a:effectLst>
                <a:latin typeface="Tahoma" pitchFamily="34" charset="0"/>
                <a:ea typeface="Tahoma" pitchFamily="34" charset="0"/>
                <a:cs typeface="Tahoma" pitchFamily="34" charset="0"/>
              </a:rPr>
              <a:t>Dold</a:t>
            </a:r>
            <a:r>
              <a:rPr lang="fa-IR" sz="2200" b="1"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را انتخاب کنید، کاربر دیگر فایل را نمی بیند. </a:t>
            </a: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5175" name="Picture 3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5576" y="1577452"/>
            <a:ext cx="2921000" cy="3920088"/>
          </a:xfrm>
        </p:spPr>
      </p:pic>
      <p:sp>
        <p:nvSpPr>
          <p:cNvPr id="8" name="textruta 7"/>
          <p:cNvSpPr txBox="1"/>
          <p:nvPr/>
        </p:nvSpPr>
        <p:spPr>
          <a:xfrm>
            <a:off x="755576" y="260648"/>
            <a:ext cx="7884368" cy="630942"/>
          </a:xfrm>
          <a:prstGeom prst="rect">
            <a:avLst/>
          </a:prstGeom>
          <a:noFill/>
        </p:spPr>
        <p:txBody>
          <a:bodyPr wrap="square" rtlCol="0">
            <a:spAutoFit/>
          </a:bodyPr>
          <a:lstStyle/>
          <a:p>
            <a:pPr algn="r" rtl="1"/>
            <a:r>
              <a:rPr lang="fa-IR" sz="3500" b="0" i="0" u="none" dirty="0">
                <a:solidFill>
                  <a:schemeClr val="accent1"/>
                </a:solidFill>
                <a:latin typeface="Tahoma" pitchFamily="34" charset="0"/>
                <a:ea typeface="Tahoma" pitchFamily="34" charset="0"/>
                <a:cs typeface="Tahoma" pitchFamily="34" charset="0"/>
              </a:rPr>
              <a:t>مشخصات فایل (</a:t>
            </a:r>
            <a:r>
              <a:rPr lang="en-US" sz="3500" b="0" i="0" u="none" dirty="0">
                <a:solidFill>
                  <a:schemeClr val="accent1"/>
                </a:solidFill>
                <a:latin typeface="Tahoma" pitchFamily="34" charset="0"/>
                <a:ea typeface="Tahoma" pitchFamily="34" charset="0"/>
                <a:cs typeface="Tahoma" pitchFamily="34" charset="0"/>
              </a:rPr>
              <a:t>File Properties</a:t>
            </a:r>
            <a:r>
              <a:rPr lang="fa-IR" sz="3500" b="0" i="0" u="none" dirty="0">
                <a:solidFill>
                  <a:schemeClr val="accent1"/>
                </a:solidFill>
                <a:latin typeface="Tahoma" pitchFamily="34" charset="0"/>
                <a:ea typeface="Tahoma" pitchFamily="34" charset="0"/>
                <a:cs typeface="Tahoma" pitchFamily="34" charset="0"/>
              </a:rPr>
              <a:t>)</a:t>
            </a:r>
            <a:endParaRPr lang="en" sz="3500" b="0" i="0" u="none" dirty="0">
              <a:solidFill>
                <a:schemeClr val="accen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4">
                                            <p:txEl>
                                              <p:pRg st="0" end="0"/>
                                            </p:txEl>
                                          </p:spTgt>
                                        </p:tgtEl>
                                        <p:attrNameLst>
                                          <p:attrName>style.visibility</p:attrName>
                                        </p:attrNameLst>
                                      </p:cBhvr>
                                      <p:to>
                                        <p:strVal val="visible"/>
                                      </p:to>
                                    </p:set>
                                    <p:animEffect transition="in" filter="box(in)">
                                      <p:cBhvr>
                                        <p:cTn id="12" dur="500"/>
                                        <p:tgtEl>
                                          <p:spTgt spid="135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4">
                                            <p:txEl>
                                              <p:pRg st="1" end="1"/>
                                            </p:txEl>
                                          </p:spTgt>
                                        </p:tgtEl>
                                        <p:attrNameLst>
                                          <p:attrName>style.visibility</p:attrName>
                                        </p:attrNameLst>
                                      </p:cBhvr>
                                      <p:to>
                                        <p:strVal val="visible"/>
                                      </p:to>
                                    </p:set>
                                    <p:animEffect transition="in" filter="box(in)">
                                      <p:cBhvr>
                                        <p:cTn id="17" dur="500"/>
                                        <p:tgtEl>
                                          <p:spTgt spid="135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4">
                                            <p:txEl>
                                              <p:pRg st="2" end="2"/>
                                            </p:txEl>
                                          </p:spTgt>
                                        </p:tgtEl>
                                        <p:attrNameLst>
                                          <p:attrName>style.visibility</p:attrName>
                                        </p:attrNameLst>
                                      </p:cBhvr>
                                      <p:to>
                                        <p:strVal val="visible"/>
                                      </p:to>
                                    </p:set>
                                    <p:animEffect transition="in" filter="box(in)">
                                      <p:cBhvr>
                                        <p:cTn id="22" dur="500"/>
                                        <p:tgtEl>
                                          <p:spTgt spid="135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idx="4294967295"/>
          </p:nvPr>
        </p:nvSpPr>
        <p:spPr>
          <a:xfrm>
            <a:off x="0" y="301625"/>
            <a:ext cx="9144000" cy="1143000"/>
          </a:xfrm>
        </p:spPr>
        <p:txBody>
          <a:bodyPr anchor="ctr" anchorCtr="1">
            <a:normAutofit fontScale="90000"/>
          </a:bodyPr>
          <a:lstStyle/>
          <a:p>
            <a:pPr algn="r" rtl="0" eaLnBrk="1" hangingPunct="1">
              <a:defRPr/>
            </a:pPr>
            <a:r>
              <a:rPr lang="fa-IR" b="0" i="0" u="none" dirty="0">
                <a:solidFill>
                  <a:schemeClr val="accent1"/>
                </a:solidFill>
                <a:latin typeface="Tahoma" pitchFamily="34" charset="0"/>
                <a:ea typeface="Tahoma" pitchFamily="34" charset="0"/>
                <a:cs typeface="Tahoma" pitchFamily="34" charset="0"/>
              </a:rPr>
              <a:t>در یک پنجره خاص، یک فولدر جدید یا یک فایل جدید باز کنید.</a:t>
            </a:r>
            <a:endParaRPr lang="en" b="0" i="0" u="none" dirty="0">
              <a:solidFill>
                <a:schemeClr val="accent1"/>
              </a:solidFill>
              <a:latin typeface="Tahoma" pitchFamily="34" charset="0"/>
              <a:ea typeface="Tahoma" pitchFamily="34" charset="0"/>
              <a:cs typeface="Tahoma" pitchFamily="34" charset="0"/>
            </a:endParaRPr>
          </a:p>
        </p:txBody>
      </p:sp>
      <p:sp>
        <p:nvSpPr>
          <p:cNvPr id="137222" name="Rectangle 6"/>
          <p:cNvSpPr>
            <a:spLocks noGrp="1" noChangeArrowheads="1"/>
          </p:cNvSpPr>
          <p:nvPr>
            <p:ph type="body" sz="half" idx="4294967295"/>
          </p:nvPr>
        </p:nvSpPr>
        <p:spPr>
          <a:xfrm>
            <a:off x="4716016" y="1628800"/>
            <a:ext cx="4014465" cy="4770437"/>
          </a:xfrm>
        </p:spPr>
        <p:txBody>
          <a:bodyPr>
            <a:noAutofit/>
          </a:bodyPr>
          <a:lstStyle/>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پنجره ای که می خواهید در آن یک فایل یا فولدر جدید ایجاد کنید را باز کنید. در یک قسمت خالی در پنجره، کلیک راست کنید و سپس از منوی زمینه، </a:t>
            </a:r>
            <a:r>
              <a:rPr lang="en-US" sz="2200" b="1" i="0" u="none" dirty="0" err="1">
                <a:effectLst>
                  <a:outerShdw blurRad="38100" dist="38100" dir="2700000" algn="tl">
                    <a:srgbClr val="C0C0C0"/>
                  </a:outerShdw>
                </a:effectLst>
                <a:latin typeface="Tahoma" pitchFamily="34" charset="0"/>
                <a:ea typeface="Tahoma" pitchFamily="34" charset="0"/>
                <a:cs typeface="Tahoma" pitchFamily="34" charset="0"/>
              </a:rPr>
              <a:t>Nytt</a:t>
            </a:r>
            <a:r>
              <a:rPr lang="fa-IR" sz="22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fa-IR" sz="2200" i="0" u="none" dirty="0">
                <a:effectLst>
                  <a:outerShdw blurRad="38100" dist="38100" dir="2700000" algn="tl">
                    <a:srgbClr val="C0C0C0"/>
                  </a:outerShdw>
                </a:effectLst>
                <a:latin typeface="Tahoma" pitchFamily="34" charset="0"/>
                <a:ea typeface="Tahoma" pitchFamily="34" charset="0"/>
                <a:cs typeface="Tahoma" pitchFamily="34" charset="0"/>
              </a:rPr>
              <a:t>را انتخاب کرده و یک نوع </a:t>
            </a:r>
            <a:r>
              <a:rPr lang="en-US" sz="2200" b="1" dirty="0" err="1">
                <a:effectLst>
                  <a:outerShdw blurRad="38100" dist="38100" dir="2700000" algn="tl">
                    <a:srgbClr val="C0C0C0"/>
                  </a:outerShdw>
                </a:effectLst>
                <a:latin typeface="Tahoma" pitchFamily="34" charset="0"/>
                <a:ea typeface="Tahoma" pitchFamily="34" charset="0"/>
                <a:cs typeface="Tahoma" pitchFamily="34" charset="0"/>
              </a:rPr>
              <a:t>Mapp</a:t>
            </a:r>
            <a:r>
              <a:rPr lang="fa-IR" sz="2200" b="1" dirty="0">
                <a:effectLst>
                  <a:outerShdw blurRad="38100" dist="38100" dir="2700000" algn="tl">
                    <a:srgbClr val="C0C0C0"/>
                  </a:outerShdw>
                </a:effectLst>
                <a:latin typeface="Tahoma" pitchFamily="34" charset="0"/>
                <a:ea typeface="Tahoma" pitchFamily="34" charset="0"/>
                <a:cs typeface="Tahoma" pitchFamily="34" charset="0"/>
              </a:rPr>
              <a:t> </a:t>
            </a:r>
            <a:r>
              <a:rPr lang="fa-IR" sz="2200" dirty="0">
                <a:effectLst>
                  <a:outerShdw blurRad="38100" dist="38100" dir="2700000" algn="tl">
                    <a:srgbClr val="C0C0C0"/>
                  </a:outerShdw>
                </a:effectLst>
                <a:latin typeface="Tahoma" pitchFamily="34" charset="0"/>
                <a:ea typeface="Tahoma" pitchFamily="34" charset="0"/>
                <a:cs typeface="Tahoma" pitchFamily="34" charset="0"/>
              </a:rPr>
              <a:t>یا فایل را از منوی زمینه انتخاب کنید. </a:t>
            </a:r>
          </a:p>
          <a:p>
            <a:pPr algn="r" rtl="1" eaLnBrk="1" hangingPunct="1">
              <a:defRPr/>
            </a:pP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به فولدر جدید یک نام بدهید. اسم نباید حاوی کاراکترهای خاص مثل </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 / ^ * &gt;</a:t>
            </a: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 باشد. دکمه </a:t>
            </a:r>
            <a:r>
              <a:rPr lang="en-US" sz="2200" b="0" i="0" u="none" dirty="0">
                <a:effectLst>
                  <a:outerShdw blurRad="38100" dist="38100" dir="2700000" algn="tl">
                    <a:srgbClr val="C0C0C0"/>
                  </a:outerShdw>
                </a:effectLst>
                <a:latin typeface="Tahoma" pitchFamily="34" charset="0"/>
                <a:ea typeface="Tahoma" pitchFamily="34" charset="0"/>
                <a:cs typeface="Tahoma" pitchFamily="34" charset="0"/>
              </a:rPr>
              <a:t>Enter</a:t>
            </a:r>
            <a:r>
              <a:rPr lang="fa-IR" sz="2200" b="0" i="0" u="none" dirty="0">
                <a:effectLst>
                  <a:outerShdw blurRad="38100" dist="38100" dir="2700000" algn="tl">
                    <a:srgbClr val="C0C0C0"/>
                  </a:outerShdw>
                </a:effectLst>
                <a:latin typeface="Tahoma" pitchFamily="34" charset="0"/>
                <a:ea typeface="Tahoma" pitchFamily="34" charset="0"/>
                <a:cs typeface="Tahoma" pitchFamily="34" charset="0"/>
              </a:rPr>
              <a:t> را فشار دهید تا اسم را ذخیره کنید. </a:t>
            </a:r>
          </a:p>
          <a:p>
            <a:pPr marL="0" indent="0" algn="r" rtl="1" eaLnBrk="1" hangingPunct="1">
              <a:buNone/>
              <a:defRPr/>
            </a:pPr>
            <a:endParaRPr lang="fa-IR" sz="22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7223" name="Picture 3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9552" y="2141351"/>
            <a:ext cx="3963988" cy="3584105"/>
          </a:xfrm>
        </p:spPr>
      </p:pic>
      <p:sp>
        <p:nvSpPr>
          <p:cNvPr id="125962" name="Oval 10"/>
          <p:cNvSpPr>
            <a:spLocks noChangeArrowheads="1"/>
          </p:cNvSpPr>
          <p:nvPr/>
        </p:nvSpPr>
        <p:spPr bwMode="auto">
          <a:xfrm>
            <a:off x="545116" y="3703639"/>
            <a:ext cx="1002548" cy="44544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2">
                                            <p:txEl>
                                              <p:pRg st="1" end="1"/>
                                            </p:txEl>
                                          </p:spTgt>
                                        </p:tgtEl>
                                        <p:attrNameLst>
                                          <p:attrName>style.visibility</p:attrName>
                                        </p:attrNameLst>
                                      </p:cBhvr>
                                      <p:to>
                                        <p:strVal val="visible"/>
                                      </p:to>
                                    </p:set>
                                    <p:animEffect transition="in" filter="blinds(horizontal)">
                                      <p:cBhvr>
                                        <p:cTn id="12" dur="500"/>
                                        <p:tgtEl>
                                          <p:spTgt spid="137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3"/>
                                        </p:tgtEl>
                                        <p:attrNameLst>
                                          <p:attrName>style.visibility</p:attrName>
                                        </p:attrNameLst>
                                      </p:cBhvr>
                                      <p:to>
                                        <p:strVal val="visible"/>
                                      </p:to>
                                    </p:set>
                                    <p:animEffect transition="in" filter="checkerboard(across)">
                                      <p:cBhvr>
                                        <p:cTn id="17" dur="500"/>
                                        <p:tgtEl>
                                          <p:spTgt spid="1372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5962"/>
                                        </p:tgtEl>
                                        <p:attrNameLst>
                                          <p:attrName>style.visibility</p:attrName>
                                        </p:attrNameLst>
                                      </p:cBhvr>
                                      <p:to>
                                        <p:strVal val="visible"/>
                                      </p:to>
                                    </p:set>
                                    <p:anim calcmode="lin" valueType="num">
                                      <p:cBhvr additive="base">
                                        <p:cTn id="22" dur="500" fill="hold"/>
                                        <p:tgtEl>
                                          <p:spTgt spid="125962"/>
                                        </p:tgtEl>
                                        <p:attrNameLst>
                                          <p:attrName>ppt_x</p:attrName>
                                        </p:attrNameLst>
                                      </p:cBhvr>
                                      <p:tavLst>
                                        <p:tav tm="0">
                                          <p:val>
                                            <p:strVal val="#ppt_x"/>
                                          </p:val>
                                        </p:tav>
                                        <p:tav tm="100000">
                                          <p:val>
                                            <p:strVal val="#ppt_x"/>
                                          </p:val>
                                        </p:tav>
                                      </p:tavLst>
                                    </p:anim>
                                    <p:anim calcmode="lin" valueType="num">
                                      <p:cBhvr additive="base">
                                        <p:cTn id="2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0" y="301625"/>
            <a:ext cx="9144000" cy="776288"/>
          </a:xfrm>
        </p:spPr>
        <p:txBody>
          <a:bodyPr anchor="ctr" anchorCtr="1">
            <a:normAutofit/>
          </a:bodyPr>
          <a:lstStyle/>
          <a:p>
            <a:pPr rtl="0" eaLnBrk="1" hangingPunct="1">
              <a:defRPr/>
            </a:pPr>
            <a:r>
              <a:rPr lang="fa-IR" sz="3500" b="0" i="0" u="none" dirty="0">
                <a:solidFill>
                  <a:schemeClr val="accent1"/>
                </a:solidFill>
                <a:latin typeface="Tahoma" panose="020B0604030504040204" pitchFamily="34" charset="0"/>
                <a:ea typeface="Tahoma" panose="020B0604030504040204" pitchFamily="34" charset="0"/>
                <a:cs typeface="Tahoma" panose="020B0604030504040204" pitchFamily="34" charset="0"/>
              </a:rPr>
              <a:t> (ذخیره و ذخیره به عنوان)</a:t>
            </a:r>
            <a:r>
              <a:rPr lang="en" sz="3500" b="0" i="0" u="none" dirty="0">
                <a:solidFill>
                  <a:schemeClr val="accent1"/>
                </a:solidFill>
                <a:latin typeface="Tahoma" panose="020B0604030504040204" pitchFamily="34" charset="0"/>
                <a:ea typeface="Tahoma" panose="020B0604030504040204" pitchFamily="34" charset="0"/>
                <a:cs typeface="Tahoma" panose="020B0604030504040204" pitchFamily="34" charset="0"/>
              </a:rPr>
              <a:t>Save and save as </a:t>
            </a:r>
            <a:endParaRPr lang="en" sz="35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39269" name="Rectangle 5"/>
          <p:cNvSpPr>
            <a:spLocks noGrp="1" noChangeArrowheads="1"/>
          </p:cNvSpPr>
          <p:nvPr>
            <p:ph type="body" sz="half" idx="4294967295"/>
          </p:nvPr>
        </p:nvSpPr>
        <p:spPr>
          <a:xfrm>
            <a:off x="739279" y="1052025"/>
            <a:ext cx="8208912" cy="2304256"/>
          </a:xfrm>
        </p:spPr>
        <p:txBody>
          <a:bodyPr>
            <a:noAutofit/>
          </a:bodyPr>
          <a:lstStyle/>
          <a:p>
            <a:pPr algn="r" rtl="1">
              <a:defRPr/>
            </a:pPr>
            <a:r>
              <a:rPr lang="fa-IR" sz="1800" b="0" i="0" u="none" dirty="0">
                <a:latin typeface="Tahoma" pitchFamily="34" charset="0"/>
                <a:ea typeface="Tahoma" pitchFamily="34" charset="0"/>
                <a:cs typeface="Tahoma" pitchFamily="34" charset="0"/>
              </a:rPr>
              <a:t>اولین باری که یک فایل را ذخیره می کنید از دستور </a:t>
            </a:r>
            <a:r>
              <a:rPr lang="en-US" sz="1800" b="1" i="0" u="none" dirty="0" err="1">
                <a:latin typeface="Tahoma" pitchFamily="34" charset="0"/>
                <a:ea typeface="Tahoma" pitchFamily="34" charset="0"/>
                <a:cs typeface="Tahoma" pitchFamily="34" charset="0"/>
              </a:rPr>
              <a:t>Spara</a:t>
            </a:r>
            <a:r>
              <a:rPr lang="en-US" sz="1800" b="1" i="0" u="none" dirty="0">
                <a:latin typeface="Tahoma" pitchFamily="34" charset="0"/>
                <a:ea typeface="Tahoma" pitchFamily="34" charset="0"/>
                <a:cs typeface="Tahoma" pitchFamily="34" charset="0"/>
              </a:rPr>
              <a:t> </a:t>
            </a:r>
            <a:r>
              <a:rPr lang="en-US" sz="1800" b="1" i="0" u="none" dirty="0" err="1">
                <a:latin typeface="Tahoma" pitchFamily="34" charset="0"/>
                <a:ea typeface="Tahoma" pitchFamily="34" charset="0"/>
                <a:cs typeface="Tahoma" pitchFamily="34" charset="0"/>
              </a:rPr>
              <a:t>som</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از منوی فایل </a:t>
            </a:r>
            <a:r>
              <a:rPr lang="fa-IR" sz="1800" dirty="0">
                <a:latin typeface="Tahoma" pitchFamily="34" charset="0"/>
                <a:ea typeface="Tahoma" pitchFamily="34" charset="0"/>
                <a:cs typeface="Tahoma" pitchFamily="34" charset="0"/>
              </a:rPr>
              <a:t>(</a:t>
            </a:r>
            <a:r>
              <a:rPr lang="en-US" sz="1800" dirty="0">
                <a:latin typeface="Tahoma" pitchFamily="34" charset="0"/>
                <a:ea typeface="Tahoma" pitchFamily="34" charset="0"/>
                <a:cs typeface="Tahoma" pitchFamily="34" charset="0"/>
              </a:rPr>
              <a:t>File Menu</a:t>
            </a:r>
            <a:r>
              <a:rPr lang="fa-IR" sz="1800"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استفاده کنید. سپس یک اسم برای فایل و محل ذخیره فایل را انتخاب کنید. </a:t>
            </a:r>
          </a:p>
          <a:p>
            <a:pPr algn="r" rtl="1" eaLnBrk="1" hangingPunct="1">
              <a:defRPr/>
            </a:pPr>
            <a:r>
              <a:rPr lang="fa-IR" sz="1800" b="0" dirty="0">
                <a:latin typeface="Tahoma" pitchFamily="34" charset="0"/>
                <a:ea typeface="Tahoma" pitchFamily="34" charset="0"/>
                <a:cs typeface="Tahoma" pitchFamily="34" charset="0"/>
              </a:rPr>
              <a:t>در دفعات بعد از دستور </a:t>
            </a:r>
            <a:r>
              <a:rPr lang="en-US" sz="1800" b="1" dirty="0" err="1">
                <a:latin typeface="Tahoma" pitchFamily="34" charset="0"/>
                <a:ea typeface="Tahoma" pitchFamily="34" charset="0"/>
                <a:cs typeface="Tahoma" pitchFamily="34" charset="0"/>
              </a:rPr>
              <a:t>Spara</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در منوی فایل برای ذخیره اسناد خود در همان مکان و با همان اسم استفاده کنید. یک روش جایگزین آن است که روی آیکون دیسکت در نوار منو کلیک کنید. </a:t>
            </a:r>
          </a:p>
          <a:p>
            <a:pPr algn="r" rtl="1" eaLnBrk="1" hangingPunct="1">
              <a:defRPr/>
            </a:pPr>
            <a:r>
              <a:rPr lang="fa-IR" sz="1800" dirty="0">
                <a:latin typeface="Tahoma" pitchFamily="34" charset="0"/>
                <a:ea typeface="Tahoma" pitchFamily="34" charset="0"/>
                <a:cs typeface="Tahoma" pitchFamily="34" charset="0"/>
              </a:rPr>
              <a:t>اگر می خواهید نام فایل را تغییر دهید یا آن را در یک محل دیگر ذخیره کنید، از دستور </a:t>
            </a:r>
            <a:r>
              <a:rPr lang="en-US" sz="1800" b="1" dirty="0" err="1">
                <a:latin typeface="Tahoma" pitchFamily="34" charset="0"/>
                <a:ea typeface="Tahoma" pitchFamily="34" charset="0"/>
                <a:cs typeface="Tahoma" pitchFamily="34" charset="0"/>
              </a:rPr>
              <a:t>Spara</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som</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در منوی فایل</a:t>
            </a:r>
            <a:r>
              <a:rPr lang="en-US" sz="1800"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File Menu</a:t>
            </a:r>
            <a:r>
              <a:rPr lang="fa-IR" sz="1800" dirty="0">
                <a:latin typeface="Tahoma" pitchFamily="34" charset="0"/>
                <a:ea typeface="Tahoma" pitchFamily="34" charset="0"/>
                <a:cs typeface="Tahoma" pitchFamily="34" charset="0"/>
              </a:rPr>
              <a:t>) استفاده کنید. شما می توانید با استفاده از آن، یک نام و یک مکان جدید انتخاب کنید. </a:t>
            </a: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899591" y="3661407"/>
            <a:ext cx="7888287" cy="3143250"/>
          </a:xfrm>
        </p:spPr>
      </p:pic>
      <p:sp>
        <p:nvSpPr>
          <p:cNvPr id="44039" name="Line 7"/>
          <p:cNvSpPr>
            <a:spLocks noChangeShapeType="1"/>
          </p:cNvSpPr>
          <p:nvPr/>
        </p:nvSpPr>
        <p:spPr bwMode="auto">
          <a:xfrm>
            <a:off x="582032" y="4365104"/>
            <a:ext cx="576263"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0" name="Line 8"/>
          <p:cNvSpPr>
            <a:spLocks noChangeShapeType="1"/>
          </p:cNvSpPr>
          <p:nvPr/>
        </p:nvSpPr>
        <p:spPr bwMode="auto">
          <a:xfrm>
            <a:off x="582032" y="4509120"/>
            <a:ext cx="576263"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1" name="Line 9"/>
          <p:cNvSpPr>
            <a:spLocks noChangeShapeType="1"/>
          </p:cNvSpPr>
          <p:nvPr/>
        </p:nvSpPr>
        <p:spPr bwMode="auto">
          <a:xfrm>
            <a:off x="4555603" y="4869160"/>
            <a:ext cx="576262"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2" name="Line 10"/>
          <p:cNvSpPr>
            <a:spLocks noChangeShapeType="1"/>
          </p:cNvSpPr>
          <p:nvPr/>
        </p:nvSpPr>
        <p:spPr bwMode="auto">
          <a:xfrm>
            <a:off x="4555603" y="4725144"/>
            <a:ext cx="576262"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5" name="Oval 13"/>
          <p:cNvSpPr>
            <a:spLocks noChangeArrowheads="1"/>
          </p:cNvSpPr>
          <p:nvPr/>
        </p:nvSpPr>
        <p:spPr bwMode="auto">
          <a:xfrm>
            <a:off x="870164" y="3661407"/>
            <a:ext cx="503238" cy="144462"/>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en"/>
          </a:p>
        </p:txBody>
      </p:sp>
      <p:sp>
        <p:nvSpPr>
          <p:cNvPr id="44046" name="Oval 14"/>
          <p:cNvSpPr>
            <a:spLocks noChangeArrowheads="1"/>
          </p:cNvSpPr>
          <p:nvPr/>
        </p:nvSpPr>
        <p:spPr bwMode="auto">
          <a:xfrm>
            <a:off x="5004048" y="4251797"/>
            <a:ext cx="503237" cy="144463"/>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body" sz="half" idx="4294967295"/>
          </p:nvPr>
        </p:nvSpPr>
        <p:spPr>
          <a:xfrm>
            <a:off x="179512" y="548679"/>
            <a:ext cx="8712968" cy="1348005"/>
          </a:xfrm>
        </p:spPr>
        <p:txBody>
          <a:bodyPr>
            <a:normAutofit fontScale="92500" lnSpcReduction="10000"/>
          </a:bodyPr>
          <a:lstStyle/>
          <a:p>
            <a:pPr algn="r" rtl="1">
              <a:buNone/>
              <a:defRPr/>
            </a:pPr>
            <a:r>
              <a:rPr lang="fa-IR" sz="2200" b="0" i="0" u="none" dirty="0">
                <a:latin typeface="Tahoma" pitchFamily="34" charset="0"/>
                <a:ea typeface="Tahoma" pitchFamily="34" charset="0"/>
                <a:cs typeface="Tahoma" pitchFamily="34" charset="0"/>
              </a:rPr>
              <a:t>با انتخاب </a:t>
            </a:r>
            <a:r>
              <a:rPr lang="en-US" sz="2200" b="1" i="0" u="none" dirty="0" err="1">
                <a:latin typeface="Tahoma" pitchFamily="34" charset="0"/>
                <a:ea typeface="Tahoma" pitchFamily="34" charset="0"/>
                <a:cs typeface="Tahoma" pitchFamily="34" charset="0"/>
              </a:rPr>
              <a:t>Spara</a:t>
            </a:r>
            <a:r>
              <a:rPr lang="en-US" sz="2200" b="1" i="0" u="none" dirty="0">
                <a:latin typeface="Tahoma" pitchFamily="34" charset="0"/>
                <a:ea typeface="Tahoma" pitchFamily="34" charset="0"/>
                <a:cs typeface="Tahoma" pitchFamily="34" charset="0"/>
              </a:rPr>
              <a:t> </a:t>
            </a:r>
            <a:r>
              <a:rPr lang="en-US" sz="2200" b="1" i="0" u="none" dirty="0" err="1">
                <a:latin typeface="Tahoma" pitchFamily="34" charset="0"/>
                <a:ea typeface="Tahoma" pitchFamily="34" charset="0"/>
                <a:cs typeface="Tahoma" pitchFamily="34" charset="0"/>
              </a:rPr>
              <a:t>som</a:t>
            </a:r>
            <a:r>
              <a:rPr lang="fa-IR" sz="2200" b="1" i="0" u="none" dirty="0">
                <a:latin typeface="Tahoma" pitchFamily="34" charset="0"/>
                <a:ea typeface="Tahoma" pitchFamily="34" charset="0"/>
                <a:cs typeface="Tahoma" pitchFamily="34" charset="0"/>
              </a:rPr>
              <a:t> </a:t>
            </a:r>
            <a:r>
              <a:rPr lang="fa-IR" sz="2200" i="0" u="none" dirty="0">
                <a:latin typeface="Tahoma" pitchFamily="34" charset="0"/>
                <a:ea typeface="Tahoma" pitchFamily="34" charset="0"/>
                <a:cs typeface="Tahoma" pitchFamily="34" charset="0"/>
              </a:rPr>
              <a:t>از منوی فایل </a:t>
            </a:r>
            <a:r>
              <a:rPr lang="fa-IR" sz="2400" dirty="0">
                <a:latin typeface="Tahoma" pitchFamily="34" charset="0"/>
                <a:ea typeface="Tahoma" pitchFamily="34" charset="0"/>
                <a:cs typeface="Tahoma" pitchFamily="34" charset="0"/>
              </a:rPr>
              <a:t>(</a:t>
            </a:r>
            <a:r>
              <a:rPr lang="en-US" sz="2400" dirty="0">
                <a:latin typeface="Tahoma" pitchFamily="34" charset="0"/>
                <a:ea typeface="Tahoma" pitchFamily="34" charset="0"/>
                <a:cs typeface="Tahoma" pitchFamily="34" charset="0"/>
              </a:rPr>
              <a:t>File Menu</a:t>
            </a:r>
            <a:r>
              <a:rPr lang="fa-IR" sz="2400" dirty="0">
                <a:latin typeface="Tahoma" pitchFamily="34" charset="0"/>
                <a:ea typeface="Tahoma" pitchFamily="34" charset="0"/>
                <a:cs typeface="Tahoma" pitchFamily="34" charset="0"/>
              </a:rPr>
              <a:t>)، یک کادر گفتگو باز می شود. برای فایل یک اسم انتخاب کنید. تعیین کنید که می خواهید فایل کجا ذخیره شود. روی </a:t>
            </a:r>
            <a:r>
              <a:rPr lang="en-US" sz="2400" b="1" dirty="0" err="1">
                <a:latin typeface="Tahoma" pitchFamily="34" charset="0"/>
                <a:ea typeface="Tahoma" pitchFamily="34" charset="0"/>
                <a:cs typeface="Tahoma" pitchFamily="34" charset="0"/>
              </a:rPr>
              <a:t>Spara</a:t>
            </a:r>
            <a:r>
              <a:rPr lang="fa-IR" sz="2400" b="1" dirty="0">
                <a:latin typeface="Tahoma" pitchFamily="34" charset="0"/>
                <a:ea typeface="Tahoma" pitchFamily="34" charset="0"/>
                <a:cs typeface="Tahoma" pitchFamily="34" charset="0"/>
              </a:rPr>
              <a:t> </a:t>
            </a:r>
            <a:r>
              <a:rPr lang="fa-IR" sz="2400" dirty="0">
                <a:latin typeface="Tahoma" pitchFamily="34" charset="0"/>
                <a:ea typeface="Tahoma" pitchFamily="34" charset="0"/>
                <a:cs typeface="Tahoma" pitchFamily="34" charset="0"/>
              </a:rPr>
              <a:t>کلیک کنید. </a:t>
            </a:r>
            <a:endParaRPr lang="fa-IR" sz="2200" b="0" i="0" u="none" dirty="0">
              <a:latin typeface="Tahoma" pitchFamily="34" charset="0"/>
              <a:ea typeface="Tahoma" pitchFamily="34" charset="0"/>
              <a:cs typeface="Tahoma" pitchFamily="34" charset="0"/>
            </a:endParaRPr>
          </a:p>
          <a:p>
            <a:pPr algn="l" rtl="0" eaLnBrk="1" hangingPunct="1">
              <a:buNone/>
              <a:defRPr/>
            </a:pPr>
            <a:r>
              <a:rPr lang="en" sz="2200" b="0" i="0" u="none" dirty="0">
                <a:latin typeface="Tahoma" pitchFamily="34" charset="0"/>
                <a:ea typeface="Tahoma" pitchFamily="34" charset="0"/>
                <a:cs typeface="Tahoma" pitchFamily="34" charset="0"/>
              </a:rPr>
              <a:t>	</a:t>
            </a:r>
          </a:p>
        </p:txBody>
      </p:sp>
      <p:pic>
        <p:nvPicPr>
          <p:cNvPr id="142343"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3648" y="1896684"/>
            <a:ext cx="6032500" cy="4469172"/>
          </a:xfrm>
        </p:spPr>
      </p:pic>
      <p:sp>
        <p:nvSpPr>
          <p:cNvPr id="45061" name="Oval 5"/>
          <p:cNvSpPr>
            <a:spLocks noChangeArrowheads="1"/>
          </p:cNvSpPr>
          <p:nvPr/>
        </p:nvSpPr>
        <p:spPr bwMode="auto">
          <a:xfrm>
            <a:off x="2555776" y="4554709"/>
            <a:ext cx="129614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45062" name="Oval 6"/>
          <p:cNvSpPr>
            <a:spLocks noChangeArrowheads="1"/>
          </p:cNvSpPr>
          <p:nvPr/>
        </p:nvSpPr>
        <p:spPr bwMode="auto">
          <a:xfrm>
            <a:off x="5420022" y="5842889"/>
            <a:ext cx="1008063" cy="562630"/>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5063" name="AutoShape 7"/>
          <p:cNvSpPr>
            <a:spLocks noChangeArrowheads="1"/>
          </p:cNvSpPr>
          <p:nvPr/>
        </p:nvSpPr>
        <p:spPr bwMode="auto">
          <a:xfrm>
            <a:off x="4160292" y="2853332"/>
            <a:ext cx="1779860" cy="647377"/>
          </a:xfrm>
          <a:prstGeom prst="wedgeRoundRectCallout">
            <a:avLst>
              <a:gd name="adj1" fmla="val -78564"/>
              <a:gd name="adj2" fmla="val -1423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محل ذخیره فایل را انتخاب کنید.</a:t>
            </a:r>
            <a:endParaRPr lang="en" sz="1200" b="1" i="0" u="none" dirty="0">
              <a:latin typeface="Tahoma" pitchFamily="34" charset="0"/>
              <a:ea typeface="Tahoma" pitchFamily="34" charset="0"/>
              <a:cs typeface="Tahoma" pitchFamily="34" charset="0"/>
            </a:endParaRPr>
          </a:p>
        </p:txBody>
      </p:sp>
      <p:sp>
        <p:nvSpPr>
          <p:cNvPr id="7" name="AutoShape 7"/>
          <p:cNvSpPr>
            <a:spLocks noChangeArrowheads="1"/>
          </p:cNvSpPr>
          <p:nvPr/>
        </p:nvSpPr>
        <p:spPr bwMode="auto">
          <a:xfrm>
            <a:off x="29481" y="4221088"/>
            <a:ext cx="1511300" cy="693983"/>
          </a:xfrm>
          <a:prstGeom prst="wedgeRoundRectCallout">
            <a:avLst>
              <a:gd name="adj1" fmla="val 87389"/>
              <a:gd name="adj2" fmla="val 4064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یک اسم برای فایل بگذارید</a:t>
            </a:r>
            <a:endParaRPr lang="en" sz="1200" b="1" i="0" u="none" dirty="0">
              <a:latin typeface="Tahoma" pitchFamily="34" charset="0"/>
              <a:ea typeface="Tahoma" pitchFamily="34" charset="0"/>
              <a:cs typeface="Tahoma" pitchFamily="34" charset="0"/>
            </a:endParaRPr>
          </a:p>
        </p:txBody>
      </p:sp>
      <p:sp>
        <p:nvSpPr>
          <p:cNvPr id="8" name="AutoShape 7"/>
          <p:cNvSpPr>
            <a:spLocks noChangeArrowheads="1"/>
          </p:cNvSpPr>
          <p:nvPr/>
        </p:nvSpPr>
        <p:spPr bwMode="auto">
          <a:xfrm>
            <a:off x="7020272" y="4007022"/>
            <a:ext cx="2123728" cy="547687"/>
          </a:xfrm>
          <a:prstGeom prst="wedgeRoundRectCallout">
            <a:avLst>
              <a:gd name="adj1" fmla="val -65174"/>
              <a:gd name="adj2" fmla="val 156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در این جا نوع فایل را انتخاب می کیند</a:t>
            </a:r>
            <a:endParaRPr lang="en" sz="1200" b="1" i="0" u="none" dirty="0">
              <a:latin typeface="Tahoma" pitchFamily="34" charset="0"/>
              <a:ea typeface="Tahoma" pitchFamily="34" charset="0"/>
              <a:cs typeface="Tahoma" pitchFamily="34" charset="0"/>
            </a:endParaRPr>
          </a:p>
        </p:txBody>
      </p:sp>
      <p:sp>
        <p:nvSpPr>
          <p:cNvPr id="9" name="AutoShape 7"/>
          <p:cNvSpPr>
            <a:spLocks noChangeArrowheads="1"/>
          </p:cNvSpPr>
          <p:nvPr/>
        </p:nvSpPr>
        <p:spPr bwMode="auto">
          <a:xfrm>
            <a:off x="7020272" y="5445275"/>
            <a:ext cx="1511300" cy="630237"/>
          </a:xfrm>
          <a:prstGeom prst="wedgeRoundRectCallout">
            <a:avLst>
              <a:gd name="adj1" fmla="val -90860"/>
              <a:gd name="adj2" fmla="val 492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fa-IR" sz="1200" b="1" i="0" u="none" dirty="0">
                <a:latin typeface="Tahoma" pitchFamily="34" charset="0"/>
                <a:ea typeface="Tahoma" pitchFamily="34" charset="0"/>
                <a:cs typeface="Tahoma" pitchFamily="34" charset="0"/>
              </a:rPr>
              <a:t>در نهایت دکمه </a:t>
            </a:r>
            <a:r>
              <a:rPr lang="en-US" sz="1200" b="1" i="0" u="none" dirty="0">
                <a:latin typeface="Tahoma" pitchFamily="34" charset="0"/>
                <a:ea typeface="Tahoma" pitchFamily="34" charset="0"/>
                <a:cs typeface="Tahoma" pitchFamily="34" charset="0"/>
              </a:rPr>
              <a:t>Save </a:t>
            </a:r>
            <a:r>
              <a:rPr lang="fa-IR" sz="1200" b="1" i="0" u="none" dirty="0">
                <a:latin typeface="Tahoma" pitchFamily="34" charset="0"/>
                <a:ea typeface="Tahoma" pitchFamily="34" charset="0"/>
                <a:cs typeface="Tahoma" pitchFamily="34" charset="0"/>
              </a:rPr>
              <a:t> را بزنید</a:t>
            </a:r>
            <a:endParaRPr lang="en" sz="1200" b="1" i="0" u="none"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179513" y="4221163"/>
            <a:ext cx="8784975" cy="2636837"/>
          </a:xfrm>
        </p:spPr>
        <p:txBody>
          <a:bodyPr>
            <a:normAutofit/>
          </a:bodyPr>
          <a:lstStyle/>
          <a:p>
            <a:pPr algn="r" rtl="1" eaLnBrk="1" hangingPunct="1">
              <a:lnSpc>
                <a:spcPct val="80000"/>
              </a:lnSpc>
              <a:defRPr/>
            </a:pPr>
            <a:r>
              <a:rPr lang="fa-IR" sz="1600" b="0" i="0" u="none" dirty="0">
                <a:effectLst>
                  <a:outerShdw blurRad="38100" dist="38100" dir="2700000" algn="tl">
                    <a:srgbClr val="C0C0C0"/>
                  </a:outerShdw>
                </a:effectLst>
                <a:latin typeface="Tahoma" pitchFamily="34" charset="0"/>
                <a:ea typeface="Tahoma" pitchFamily="34" charset="0"/>
                <a:cs typeface="Tahoma" pitchFamily="34" charset="0"/>
              </a:rPr>
              <a:t>شما می توانید با استفاده از دستور </a:t>
            </a:r>
            <a:r>
              <a:rPr lang="en-US" sz="1600" b="1" i="0" u="none" dirty="0" err="1">
                <a:effectLst>
                  <a:outerShdw blurRad="38100" dist="38100" dir="2700000" algn="tl">
                    <a:srgbClr val="C0C0C0"/>
                  </a:outerShdw>
                </a:effectLst>
                <a:latin typeface="Tahoma" pitchFamily="34" charset="0"/>
                <a:ea typeface="Tahoma" pitchFamily="34" charset="0"/>
                <a:cs typeface="Tahoma" pitchFamily="34" charset="0"/>
              </a:rPr>
              <a:t>Spara</a:t>
            </a:r>
            <a:r>
              <a:rPr lang="en-US" sz="16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en-US" sz="1600" b="1" i="0" u="none" dirty="0" err="1">
                <a:effectLst>
                  <a:outerShdw blurRad="38100" dist="38100" dir="2700000" algn="tl">
                    <a:srgbClr val="C0C0C0"/>
                  </a:outerShdw>
                </a:effectLst>
                <a:latin typeface="Tahoma" pitchFamily="34" charset="0"/>
                <a:ea typeface="Tahoma" pitchFamily="34" charset="0"/>
                <a:cs typeface="Tahoma" pitchFamily="34" charset="0"/>
              </a:rPr>
              <a:t>som</a:t>
            </a:r>
            <a:r>
              <a:rPr lang="fa-IR" sz="1600" b="1" dirty="0">
                <a:effectLst>
                  <a:outerShdw blurRad="38100" dist="38100" dir="2700000" algn="tl">
                    <a:srgbClr val="C0C0C0"/>
                  </a:outerShdw>
                </a:effectLst>
                <a:latin typeface="Tahoma" pitchFamily="34" charset="0"/>
                <a:ea typeface="Tahoma" pitchFamily="34" charset="0"/>
                <a:cs typeface="Tahoma" pitchFamily="34" charset="0"/>
              </a:rPr>
              <a:t>، </a:t>
            </a:r>
            <a:r>
              <a:rPr lang="fa-IR" sz="1600" dirty="0">
                <a:effectLst>
                  <a:outerShdw blurRad="38100" dist="38100" dir="2700000" algn="tl">
                    <a:srgbClr val="C0C0C0"/>
                  </a:outerShdw>
                </a:effectLst>
                <a:latin typeface="Tahoma" pitchFamily="34" charset="0"/>
                <a:ea typeface="Tahoma" pitchFamily="34" charset="0"/>
                <a:cs typeface="Tahoma" pitchFamily="34" charset="0"/>
              </a:rPr>
              <a:t>یک فرمت برای فایل انتخاب کنید. بعضی برنامه ها مثل برنامه </a:t>
            </a:r>
            <a:r>
              <a:rPr lang="en-US" sz="1600" dirty="0">
                <a:effectLst>
                  <a:outerShdw blurRad="38100" dist="38100" dir="2700000" algn="tl">
                    <a:srgbClr val="C0C0C0"/>
                  </a:outerShdw>
                </a:effectLst>
                <a:latin typeface="Tahoma" pitchFamily="34" charset="0"/>
                <a:ea typeface="Tahoma" pitchFamily="34" charset="0"/>
                <a:cs typeface="Tahoma" pitchFamily="34" charset="0"/>
              </a:rPr>
              <a:t>Paint</a:t>
            </a:r>
            <a:r>
              <a:rPr lang="fa-IR" sz="1600" dirty="0">
                <a:effectLst>
                  <a:outerShdw blurRad="38100" dist="38100" dir="2700000" algn="tl">
                    <a:srgbClr val="C0C0C0"/>
                  </a:outerShdw>
                </a:effectLst>
                <a:latin typeface="Tahoma" pitchFamily="34" charset="0"/>
                <a:ea typeface="Tahoma" pitchFamily="34" charset="0"/>
                <a:cs typeface="Tahoma" pitchFamily="34" charset="0"/>
              </a:rPr>
              <a:t>، چند گزینه برای فرمت فایل دارند</a:t>
            </a:r>
            <a:r>
              <a:rPr lang="en-US" sz="1600" dirty="0">
                <a:effectLst>
                  <a:outerShdw blurRad="38100" dist="38100" dir="2700000" algn="tl">
                    <a:srgbClr val="C0C0C0"/>
                  </a:outerShdw>
                </a:effectLst>
                <a:latin typeface="Tahoma" pitchFamily="34" charset="0"/>
                <a:ea typeface="Tahoma" pitchFamily="34" charset="0"/>
                <a:cs typeface="Tahoma" pitchFamily="34" charset="0"/>
              </a:rPr>
              <a:t> </a:t>
            </a:r>
            <a:r>
              <a:rPr lang="fa-IR" sz="1600" dirty="0">
                <a:effectLst>
                  <a:outerShdw blurRad="38100" dist="38100" dir="2700000" algn="tl">
                    <a:srgbClr val="C0C0C0"/>
                  </a:outerShdw>
                </a:effectLst>
                <a:latin typeface="Tahoma" pitchFamily="34" charset="0"/>
                <a:ea typeface="Tahoma" pitchFamily="34" charset="0"/>
                <a:cs typeface="Tahoma" pitchFamily="34" charset="0"/>
              </a:rPr>
              <a:t> (به تصویر نگاه کنید). </a:t>
            </a:r>
          </a:p>
          <a:p>
            <a:pPr algn="r" rtl="1" eaLnBrk="1" hangingPunct="1">
              <a:lnSpc>
                <a:spcPct val="80000"/>
              </a:lnSpc>
              <a:defRPr/>
            </a:pPr>
            <a:r>
              <a:rPr lang="fa-IR" sz="1600" dirty="0">
                <a:effectLst>
                  <a:outerShdw blurRad="38100" dist="38100" dir="2700000" algn="tl">
                    <a:srgbClr val="C0C0C0"/>
                  </a:outerShdw>
                </a:effectLst>
                <a:latin typeface="Tahoma" pitchFamily="34" charset="0"/>
                <a:ea typeface="Tahoma" pitchFamily="34" charset="0"/>
                <a:cs typeface="Tahoma" pitchFamily="34" charset="0"/>
              </a:rPr>
              <a:t>اسم فایل از دو قسمت تقسیم شده است مثل </a:t>
            </a:r>
            <a:r>
              <a:rPr lang="en-US" sz="1600" dirty="0">
                <a:effectLst>
                  <a:outerShdw blurRad="38100" dist="38100" dir="2700000" algn="tl">
                    <a:srgbClr val="C0C0C0"/>
                  </a:outerShdw>
                </a:effectLst>
                <a:latin typeface="Tahoma" pitchFamily="34" charset="0"/>
                <a:ea typeface="Tahoma" pitchFamily="34" charset="0"/>
                <a:cs typeface="Tahoma" pitchFamily="34" charset="0"/>
              </a:rPr>
              <a:t>File 1.jpg</a:t>
            </a:r>
            <a:endParaRPr lang="fa-IR" sz="16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80000"/>
              </a:lnSpc>
              <a:defRPr/>
            </a:pPr>
            <a:r>
              <a:rPr lang="fa-IR" sz="1600" dirty="0">
                <a:effectLst>
                  <a:outerShdw blurRad="38100" dist="38100" dir="2700000" algn="tl">
                    <a:srgbClr val="C0C0C0"/>
                  </a:outerShdw>
                </a:effectLst>
                <a:latin typeface="Tahoma" pitchFamily="34" charset="0"/>
                <a:ea typeface="Tahoma" pitchFamily="34" charset="0"/>
                <a:cs typeface="Tahoma" pitchFamily="34" charset="0"/>
              </a:rPr>
              <a:t>بخش اول </a:t>
            </a:r>
            <a:r>
              <a:rPr lang="en-US" sz="1600" dirty="0">
                <a:effectLst>
                  <a:outerShdw blurRad="38100" dist="38100" dir="2700000" algn="tl">
                    <a:srgbClr val="C0C0C0"/>
                  </a:outerShdw>
                </a:effectLst>
                <a:latin typeface="Tahoma" pitchFamily="34" charset="0"/>
                <a:ea typeface="Tahoma" pitchFamily="34" charset="0"/>
                <a:cs typeface="Tahoma" pitchFamily="34" charset="0"/>
              </a:rPr>
              <a:t>File 1</a:t>
            </a:r>
            <a:r>
              <a:rPr lang="fa-IR" sz="1600" dirty="0">
                <a:effectLst>
                  <a:outerShdw blurRad="38100" dist="38100" dir="2700000" algn="tl">
                    <a:srgbClr val="C0C0C0"/>
                  </a:outerShdw>
                </a:effectLst>
                <a:latin typeface="Tahoma" pitchFamily="34" charset="0"/>
                <a:ea typeface="Tahoma" pitchFamily="34" charset="0"/>
                <a:cs typeface="Tahoma" pitchFamily="34" charset="0"/>
              </a:rPr>
              <a:t> نامی است که برای تصویر انتخاب شده است. </a:t>
            </a:r>
          </a:p>
          <a:p>
            <a:pPr algn="r" rtl="1" eaLnBrk="1" hangingPunct="1">
              <a:lnSpc>
                <a:spcPct val="80000"/>
              </a:lnSpc>
              <a:defRPr/>
            </a:pPr>
            <a:r>
              <a:rPr lang="fa-IR" sz="1600" dirty="0">
                <a:effectLst>
                  <a:outerShdw blurRad="38100" dist="38100" dir="2700000" algn="tl">
                    <a:srgbClr val="C0C0C0"/>
                  </a:outerShdw>
                </a:effectLst>
                <a:latin typeface="Tahoma" pitchFamily="34" charset="0"/>
                <a:ea typeface="Tahoma" pitchFamily="34" charset="0"/>
                <a:cs typeface="Tahoma" pitchFamily="34" charset="0"/>
              </a:rPr>
              <a:t>بخش دوم </a:t>
            </a:r>
            <a:r>
              <a:rPr lang="en-US" sz="1600" dirty="0">
                <a:effectLst>
                  <a:outerShdw blurRad="38100" dist="38100" dir="2700000" algn="tl">
                    <a:srgbClr val="C0C0C0"/>
                  </a:outerShdw>
                </a:effectLst>
                <a:latin typeface="Tahoma" pitchFamily="34" charset="0"/>
                <a:ea typeface="Tahoma" pitchFamily="34" charset="0"/>
                <a:cs typeface="Tahoma" pitchFamily="34" charset="0"/>
              </a:rPr>
              <a:t>.jpg</a:t>
            </a:r>
            <a:r>
              <a:rPr lang="fa-IR" sz="1600" dirty="0">
                <a:effectLst>
                  <a:outerShdw blurRad="38100" dist="38100" dir="2700000" algn="tl">
                    <a:srgbClr val="C0C0C0"/>
                  </a:outerShdw>
                </a:effectLst>
                <a:latin typeface="Tahoma" pitchFamily="34" charset="0"/>
                <a:ea typeface="Tahoma" pitchFamily="34" charset="0"/>
                <a:cs typeface="Tahoma" pitchFamily="34" charset="0"/>
              </a:rPr>
              <a:t> فرمت فایل است که از بین گزینه های موجود در برنامه پردازش تصویر انتخاب کرده ایم. </a:t>
            </a:r>
          </a:p>
          <a:p>
            <a:pPr algn="r" rtl="1" eaLnBrk="1" hangingPunct="1">
              <a:lnSpc>
                <a:spcPct val="80000"/>
              </a:lnSpc>
              <a:defRPr/>
            </a:pPr>
            <a:r>
              <a:rPr lang="fa-IR" sz="1600" dirty="0">
                <a:effectLst>
                  <a:outerShdw blurRad="38100" dist="38100" dir="2700000" algn="tl">
                    <a:srgbClr val="C0C0C0"/>
                  </a:outerShdw>
                </a:effectLst>
                <a:latin typeface="Tahoma" pitchFamily="34" charset="0"/>
                <a:ea typeface="Tahoma" pitchFamily="34" charset="0"/>
                <a:cs typeface="Tahoma" pitchFamily="34" charset="0"/>
              </a:rPr>
              <a:t>هر فایل فقط قابل باز کردن با برنامه هایی است که فرمت فایل با آنها سازگار است. برای مثال، فایلهای صوتی را می توانید با برنامه </a:t>
            </a:r>
            <a:r>
              <a:rPr lang="en-US" sz="1600" dirty="0">
                <a:effectLst>
                  <a:outerShdw blurRad="38100" dist="38100" dir="2700000" algn="tl">
                    <a:srgbClr val="C0C0C0"/>
                  </a:outerShdw>
                </a:effectLst>
                <a:latin typeface="Tahoma" pitchFamily="34" charset="0"/>
                <a:ea typeface="Tahoma" pitchFamily="34" charset="0"/>
                <a:cs typeface="Tahoma" pitchFamily="34" charset="0"/>
              </a:rPr>
              <a:t>Windows Media Player</a:t>
            </a:r>
            <a:r>
              <a:rPr lang="fa-IR" sz="1600" dirty="0">
                <a:effectLst>
                  <a:outerShdw blurRad="38100" dist="38100" dir="2700000" algn="tl">
                    <a:srgbClr val="C0C0C0"/>
                  </a:outerShdw>
                </a:effectLst>
                <a:latin typeface="Tahoma" pitchFamily="34" charset="0"/>
                <a:ea typeface="Tahoma" pitchFamily="34" charset="0"/>
                <a:cs typeface="Tahoma" pitchFamily="34" charset="0"/>
              </a:rPr>
              <a:t>، </a:t>
            </a:r>
            <a:r>
              <a:rPr lang="en-US" sz="1600" dirty="0">
                <a:effectLst>
                  <a:outerShdw blurRad="38100" dist="38100" dir="2700000" algn="tl">
                    <a:srgbClr val="C0C0C0"/>
                  </a:outerShdw>
                </a:effectLst>
                <a:latin typeface="Tahoma" pitchFamily="34" charset="0"/>
                <a:ea typeface="Tahoma" pitchFamily="34" charset="0"/>
                <a:cs typeface="Tahoma" pitchFamily="34" charset="0"/>
              </a:rPr>
              <a:t>RealPlayer</a:t>
            </a:r>
            <a:r>
              <a:rPr lang="fa-IR" sz="1600" dirty="0">
                <a:effectLst>
                  <a:outerShdw blurRad="38100" dist="38100" dir="2700000" algn="tl">
                    <a:srgbClr val="C0C0C0"/>
                  </a:outerShdw>
                </a:effectLst>
                <a:latin typeface="Tahoma" pitchFamily="34" charset="0"/>
                <a:ea typeface="Tahoma" pitchFamily="34" charset="0"/>
                <a:cs typeface="Tahoma" pitchFamily="34" charset="0"/>
              </a:rPr>
              <a:t> یا سایر انواع برنامه های ویژه فایل های صوتی باز کنید. اما نمی توانید فایل های متنی را با </a:t>
            </a:r>
            <a:r>
              <a:rPr lang="en-US" sz="1600" dirty="0">
                <a:effectLst>
                  <a:outerShdw blurRad="38100" dist="38100" dir="2700000" algn="tl">
                    <a:srgbClr val="C0C0C0"/>
                  </a:outerShdw>
                </a:effectLst>
                <a:latin typeface="Tahoma" pitchFamily="34" charset="0"/>
                <a:ea typeface="Tahoma" pitchFamily="34" charset="0"/>
                <a:cs typeface="Tahoma" pitchFamily="34" charset="0"/>
              </a:rPr>
              <a:t>Media Player </a:t>
            </a:r>
            <a:r>
              <a:rPr lang="fa-IR" sz="1600" dirty="0">
                <a:effectLst>
                  <a:outerShdw blurRad="38100" dist="38100" dir="2700000" algn="tl">
                    <a:srgbClr val="C0C0C0"/>
                  </a:outerShdw>
                </a:effectLst>
                <a:latin typeface="Tahoma" pitchFamily="34" charset="0"/>
                <a:ea typeface="Tahoma" pitchFamily="34" charset="0"/>
                <a:cs typeface="Tahoma" pitchFamily="34" charset="0"/>
              </a:rPr>
              <a:t> باز کنید. </a:t>
            </a:r>
          </a:p>
          <a:p>
            <a:pPr marL="0" indent="0" algn="l" rtl="0" eaLnBrk="1" hangingPunct="1">
              <a:lnSpc>
                <a:spcPct val="80000"/>
              </a:lnSpc>
              <a:buNone/>
              <a:defRPr/>
            </a:pPr>
            <a:endParaRPr lang="en" sz="14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298" y="0"/>
            <a:ext cx="4384246" cy="4149725"/>
          </a:xfrm>
        </p:spPr>
      </p:pic>
      <p:sp>
        <p:nvSpPr>
          <p:cNvPr id="46085" name="AutoShape 5"/>
          <p:cNvSpPr>
            <a:spLocks noChangeArrowheads="1"/>
          </p:cNvSpPr>
          <p:nvPr/>
        </p:nvSpPr>
        <p:spPr bwMode="auto">
          <a:xfrm>
            <a:off x="6804248" y="2676135"/>
            <a:ext cx="1871662" cy="720725"/>
          </a:xfrm>
          <a:prstGeom prst="wedgeRoundRectCallout">
            <a:avLst>
              <a:gd name="adj1" fmla="val -71116"/>
              <a:gd name="adj2" fmla="val 859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fa-IR" sz="1200" b="1" i="0" u="none" dirty="0">
                <a:latin typeface="Tahoma" pitchFamily="34" charset="0"/>
                <a:ea typeface="Tahoma" pitchFamily="34" charset="0"/>
                <a:cs typeface="Tahoma" pitchFamily="34" charset="0"/>
              </a:rPr>
              <a:t>فرمت های فایلی که </a:t>
            </a:r>
            <a:r>
              <a:rPr lang="en-US" sz="1200" b="1" i="0" u="none" dirty="0">
                <a:latin typeface="Tahoma" pitchFamily="34" charset="0"/>
                <a:ea typeface="Tahoma" pitchFamily="34" charset="0"/>
                <a:cs typeface="Tahoma" pitchFamily="34" charset="0"/>
              </a:rPr>
              <a:t>Paint</a:t>
            </a:r>
            <a:r>
              <a:rPr lang="fa-IR" sz="1200" b="1" i="0" u="none" dirty="0">
                <a:latin typeface="Tahoma" pitchFamily="34" charset="0"/>
                <a:ea typeface="Tahoma" pitchFamily="34" charset="0"/>
                <a:cs typeface="Tahoma" pitchFamily="34" charset="0"/>
              </a:rPr>
              <a:t> به آن ها دسترسی دارد</a:t>
            </a:r>
            <a:endParaRPr lang="en" sz="1200" b="1" i="0" u="none" dirty="0">
              <a:latin typeface="Tahoma" pitchFamily="34" charset="0"/>
              <a:ea typeface="Tahoma" pitchFamily="34" charset="0"/>
              <a:cs typeface="Tahoma" pitchFamily="34" charset="0"/>
            </a:endParaRPr>
          </a:p>
        </p:txBody>
      </p:sp>
      <p:sp>
        <p:nvSpPr>
          <p:cNvPr id="46087" name="AutoShape 7"/>
          <p:cNvSpPr>
            <a:spLocks noChangeArrowheads="1"/>
          </p:cNvSpPr>
          <p:nvPr/>
        </p:nvSpPr>
        <p:spPr bwMode="auto">
          <a:xfrm>
            <a:off x="827584" y="116632"/>
            <a:ext cx="1511920" cy="504056"/>
          </a:xfrm>
          <a:prstGeom prst="wedgeRoundRectCallout">
            <a:avLst>
              <a:gd name="adj1" fmla="val 102553"/>
              <a:gd name="adj2" fmla="val -1413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محلی که فایل را در آن ذخیره می کنید</a:t>
            </a:r>
            <a:endParaRPr lang="en" sz="1200" b="1" i="0" u="none"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32656"/>
            <a:ext cx="9144000" cy="1143000"/>
          </a:xfrm>
        </p:spPr>
        <p:txBody>
          <a:bodyPr anchor="ctr" anchorCtr="1"/>
          <a:lstStyle/>
          <a:p>
            <a:pPr eaLnBrk="1" hangingPunct="1">
              <a:defRPr/>
            </a:pPr>
            <a:r>
              <a:rPr lang="fa-IR" dirty="0">
                <a:solidFill>
                  <a:schemeClr val="accent1"/>
                </a:solidFill>
                <a:latin typeface="Tahoma" pitchFamily="34" charset="0"/>
                <a:ea typeface="Tahoma" pitchFamily="34" charset="0"/>
                <a:cs typeface="Tahoma" pitchFamily="34" charset="0"/>
              </a:rPr>
              <a:t>دکمه راست موش</a:t>
            </a:r>
            <a:endPar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267" name="Rectangle 3"/>
          <p:cNvSpPr>
            <a:spLocks noGrp="1" noChangeArrowheads="1"/>
          </p:cNvSpPr>
          <p:nvPr>
            <p:ph type="body" idx="4294967295"/>
          </p:nvPr>
        </p:nvSpPr>
        <p:spPr>
          <a:xfrm>
            <a:off x="1403648" y="1844824"/>
            <a:ext cx="7416800" cy="4679950"/>
          </a:xfrm>
        </p:spPr>
        <p:txBody>
          <a:bodyPr>
            <a:normAutofit/>
          </a:bodyPr>
          <a:lstStyle/>
          <a:p>
            <a:pPr marL="0" indent="0" algn="r">
              <a:buNone/>
              <a:defRPr/>
            </a:pPr>
            <a:r>
              <a:rPr lang="fa-IR" sz="2800" dirty="0">
                <a:latin typeface="Tahoma" pitchFamily="34" charset="0"/>
                <a:ea typeface="Tahoma" pitchFamily="34" charset="0"/>
                <a:cs typeface="Tahoma" pitchFamily="34" charset="0"/>
              </a:rPr>
              <a:t>روی دکمه راست موس </a:t>
            </a:r>
            <a:r>
              <a:rPr lang="fa-IR" sz="2800" b="1" dirty="0">
                <a:latin typeface="Tahoma" pitchFamily="34" charset="0"/>
                <a:ea typeface="Tahoma" pitchFamily="34" charset="0"/>
                <a:cs typeface="Tahoma" pitchFamily="34" charset="0"/>
              </a:rPr>
              <a:t>راست کلیک ،</a:t>
            </a:r>
            <a:r>
              <a:rPr lang="fa-IR" sz="2800" dirty="0">
                <a:latin typeface="Tahoma" pitchFamily="34" charset="0"/>
                <a:ea typeface="Tahoma" pitchFamily="34" charset="0"/>
                <a:cs typeface="Tahoma" pitchFamily="34" charset="0"/>
              </a:rPr>
              <a:t>را کلیک کنید. زمانی که شما کلیک راست کنید، منوی میانبر نمایش گزینه های مختلف ظاهر می شود.</a:t>
            </a:r>
            <a:endParaRPr lang="sv-SE" sz="2800" dirty="0">
              <a:latin typeface="Tahoma" pitchFamily="34" charset="0"/>
              <a:ea typeface="Tahoma" pitchFamily="34" charset="0"/>
              <a:cs typeface="Tahoma" pitchFamily="34" charset="0"/>
            </a:endParaRPr>
          </a:p>
          <a:p>
            <a:pPr marL="0" indent="0" algn="r" eaLnBrk="1" hangingPunct="1">
              <a:buNone/>
              <a:defRPr/>
            </a:pPr>
            <a:r>
              <a:rPr lang="fa-IR" sz="2800" dirty="0">
                <a:latin typeface="Tahoma" pitchFamily="34" charset="0"/>
                <a:ea typeface="Tahoma" pitchFamily="34" charset="0"/>
                <a:cs typeface="Tahoma" pitchFamily="34" charset="0"/>
              </a:rPr>
              <a:t>منوهای میانبر باید محتوای مختلف بسته به جایی که شما با دکمه راست موش کلیک کنید، هستند.</a:t>
            </a: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0551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 anchorCtr="1"/>
          <a:lstStyle/>
          <a:p>
            <a:pPr rtl="1" eaLnBrk="1" hangingPunct="1">
              <a:defRPr/>
            </a:pPr>
            <a:r>
              <a:rPr lang="fa-IR" b="0" i="0" u="none" dirty="0">
                <a:solidFill>
                  <a:schemeClr val="accent1"/>
                </a:solidFill>
                <a:latin typeface="Tahoma" pitchFamily="34" charset="0"/>
                <a:ea typeface="Tahoma" pitchFamily="34" charset="0"/>
                <a:cs typeface="Tahoma" pitchFamily="34" charset="0"/>
              </a:rPr>
              <a:t> </a:t>
            </a:r>
            <a:r>
              <a:rPr lang="en" b="0" i="0" u="none" dirty="0">
                <a:solidFill>
                  <a:schemeClr val="accent1"/>
                </a:solidFill>
                <a:latin typeface="Tahoma" pitchFamily="34" charset="0"/>
                <a:ea typeface="Tahoma" pitchFamily="34" charset="0"/>
                <a:cs typeface="Tahoma" pitchFamily="34" charset="0"/>
              </a:rPr>
              <a:t> Kontrollpanelen</a:t>
            </a:r>
            <a:r>
              <a:rPr lang="en" b="0" i="0" u="non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 </a:t>
            </a:r>
            <a:r>
              <a:rPr lang="fa-IR" b="0" i="0" u="non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(کنترل پنل)</a:t>
            </a:r>
            <a:endParaRPr lang="en" b="0" i="0" u="non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46437" name="Rectangle 5"/>
          <p:cNvSpPr>
            <a:spLocks noGrp="1" noChangeArrowheads="1"/>
          </p:cNvSpPr>
          <p:nvPr>
            <p:ph type="body" sz="half" idx="4294967295"/>
          </p:nvPr>
        </p:nvSpPr>
        <p:spPr>
          <a:xfrm>
            <a:off x="395536" y="1268760"/>
            <a:ext cx="8136904" cy="5256584"/>
          </a:xfrm>
        </p:spPr>
        <p:txBody>
          <a:bodyPr>
            <a:normAutofit/>
          </a:bodyPr>
          <a:lstStyle/>
          <a:p>
            <a:pPr algn="r" rtl="1" eaLnBrk="1" hangingPunct="1">
              <a:defRPr/>
            </a:pPr>
            <a:r>
              <a:rPr lang="fa-IR" sz="2400" dirty="0">
                <a:effectLst>
                  <a:outerShdw blurRad="38100" dist="38100" dir="2700000" algn="tl">
                    <a:srgbClr val="C0C0C0"/>
                  </a:outerShdw>
                </a:effectLst>
                <a:latin typeface="Tahoma" pitchFamily="34" charset="0"/>
                <a:ea typeface="Tahoma" pitchFamily="34" charset="0"/>
                <a:cs typeface="Tahoma" pitchFamily="34" charset="0"/>
              </a:rPr>
              <a:t>پنجره </a:t>
            </a:r>
            <a:r>
              <a:rPr lang="en-US" sz="2400" b="1" i="0" u="none" dirty="0" err="1">
                <a:effectLst>
                  <a:outerShdw blurRad="38100" dist="38100" dir="2700000" algn="tl">
                    <a:srgbClr val="C0C0C0"/>
                  </a:outerShdw>
                </a:effectLst>
                <a:latin typeface="Tahoma" pitchFamily="34" charset="0"/>
                <a:ea typeface="Tahoma" pitchFamily="34" charset="0"/>
                <a:cs typeface="Tahoma" pitchFamily="34" charset="0"/>
              </a:rPr>
              <a:t>Kontrollpanelen</a:t>
            </a:r>
            <a:r>
              <a:rPr lang="fa-IR" sz="2400" b="1" i="0" u="none" dirty="0">
                <a:effectLst>
                  <a:outerShdw blurRad="38100" dist="38100" dir="2700000" algn="tl">
                    <a:srgbClr val="C0C0C0"/>
                  </a:outerShdw>
                </a:effectLst>
                <a:latin typeface="Tahoma" pitchFamily="34" charset="0"/>
                <a:ea typeface="Tahoma" pitchFamily="34" charset="0"/>
                <a:cs typeface="Tahoma" pitchFamily="34" charset="0"/>
              </a:rPr>
              <a:t> </a:t>
            </a:r>
            <a:r>
              <a:rPr lang="fa-IR" sz="2400" i="0" u="none" dirty="0">
                <a:effectLst>
                  <a:outerShdw blurRad="38100" dist="38100" dir="2700000" algn="tl">
                    <a:srgbClr val="C0C0C0"/>
                  </a:outerShdw>
                </a:effectLst>
                <a:latin typeface="Tahoma" pitchFamily="34" charset="0"/>
                <a:ea typeface="Tahoma" pitchFamily="34" charset="0"/>
                <a:cs typeface="Tahoma" pitchFamily="34" charset="0"/>
              </a:rPr>
              <a:t>آیکون هایی دارد که می توانید از آن ها برای پیکربندی تنظیمات شخصی استفاده کنید. برای مثال، شما می توانید نرم افزار و سخت افزار اضافه کرده یا حذف کنید، چاپگر را نصب کنید و ظاهر فولدرها و پنجره ها را تغییر دهید. </a:t>
            </a:r>
          </a:p>
          <a:p>
            <a:pPr algn="r" rtl="1" eaLnBrk="1" hangingPunct="1">
              <a:defRPr/>
            </a:pPr>
            <a:r>
              <a:rPr lang="fa-IR" sz="2400" dirty="0">
                <a:effectLst>
                  <a:outerShdw blurRad="38100" dist="38100" dir="2700000" algn="tl">
                    <a:srgbClr val="C0C0C0"/>
                  </a:outerShdw>
                </a:effectLst>
                <a:latin typeface="Tahoma" pitchFamily="34" charset="0"/>
                <a:ea typeface="Tahoma" pitchFamily="34" charset="0"/>
                <a:cs typeface="Tahoma" pitchFamily="34" charset="0"/>
              </a:rPr>
              <a:t>چند روش برای باز کردن </a:t>
            </a:r>
            <a:r>
              <a:rPr lang="en-US" sz="2400" dirty="0" err="1">
                <a:effectLst>
                  <a:outerShdw blurRad="38100" dist="38100" dir="2700000" algn="tl">
                    <a:srgbClr val="C0C0C0"/>
                  </a:outerShdw>
                </a:effectLst>
                <a:latin typeface="Tahoma" pitchFamily="34" charset="0"/>
                <a:ea typeface="Tahoma" pitchFamily="34" charset="0"/>
                <a:cs typeface="Tahoma" pitchFamily="34" charset="0"/>
              </a:rPr>
              <a:t>Kontrollpanelen</a:t>
            </a:r>
            <a:r>
              <a:rPr lang="fa-IR" sz="2400" dirty="0">
                <a:effectLst>
                  <a:outerShdw blurRad="38100" dist="38100" dir="2700000" algn="tl">
                    <a:srgbClr val="C0C0C0"/>
                  </a:outerShdw>
                </a:effectLst>
                <a:latin typeface="Tahoma" pitchFamily="34" charset="0"/>
                <a:ea typeface="Tahoma" pitchFamily="34" charset="0"/>
                <a:cs typeface="Tahoma" pitchFamily="34" charset="0"/>
              </a:rPr>
              <a:t> وجود دارد. </a:t>
            </a:r>
          </a:p>
          <a:p>
            <a:pPr algn="r" rtl="1">
              <a:defRPr/>
            </a:pPr>
            <a:r>
              <a:rPr lang="fa-IR" sz="2400" i="0" u="none" dirty="0">
                <a:effectLst>
                  <a:outerShdw blurRad="38100" dist="38100" dir="2700000" algn="tl">
                    <a:srgbClr val="C0C0C0"/>
                  </a:outerShdw>
                </a:effectLst>
                <a:latin typeface="Tahoma" pitchFamily="34" charset="0"/>
                <a:ea typeface="Tahoma" pitchFamily="34" charset="0"/>
                <a:cs typeface="Tahoma" pitchFamily="34" charset="0"/>
              </a:rPr>
              <a:t>می توانید مستقیم از منوی استارت به </a:t>
            </a:r>
            <a:r>
              <a:rPr lang="en-US" sz="2400" dirty="0" err="1">
                <a:effectLst>
                  <a:outerShdw blurRad="38100" dist="38100" dir="2700000" algn="tl">
                    <a:srgbClr val="C0C0C0"/>
                  </a:outerShdw>
                </a:effectLst>
                <a:latin typeface="Tahoma" pitchFamily="34" charset="0"/>
                <a:ea typeface="Tahoma" pitchFamily="34" charset="0"/>
                <a:cs typeface="Tahoma" pitchFamily="34" charset="0"/>
              </a:rPr>
              <a:t>Kontrollpanelen</a:t>
            </a:r>
            <a:r>
              <a:rPr lang="en-US" sz="2400" dirty="0">
                <a:effectLst>
                  <a:outerShdw blurRad="38100" dist="38100" dir="2700000" algn="tl">
                    <a:srgbClr val="C0C0C0"/>
                  </a:outerShdw>
                </a:effectLst>
                <a:latin typeface="Tahoma" pitchFamily="34" charset="0"/>
                <a:ea typeface="Tahoma" pitchFamily="34" charset="0"/>
                <a:cs typeface="Tahoma" pitchFamily="34" charset="0"/>
              </a:rPr>
              <a:t> </a:t>
            </a:r>
            <a:r>
              <a:rPr lang="fa-IR" sz="2400" i="0" u="none" dirty="0">
                <a:effectLst>
                  <a:outerShdw blurRad="38100" dist="38100" dir="2700000" algn="tl">
                    <a:srgbClr val="C0C0C0"/>
                  </a:outerShdw>
                </a:effectLst>
                <a:latin typeface="Tahoma" pitchFamily="34" charset="0"/>
                <a:ea typeface="Tahoma" pitchFamily="34" charset="0"/>
                <a:cs typeface="Tahoma" pitchFamily="34" charset="0"/>
              </a:rPr>
              <a:t>دسترسی پیدا کنید. </a:t>
            </a:r>
            <a:endParaRPr lang="en" sz="18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box(in)">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2" end="2"/>
                                            </p:txEl>
                                          </p:spTgt>
                                        </p:tgtEl>
                                        <p:attrNameLst>
                                          <p:attrName>style.visibility</p:attrName>
                                        </p:attrNameLst>
                                      </p:cBhvr>
                                      <p:to>
                                        <p:strVal val="visible"/>
                                      </p:to>
                                    </p:set>
                                    <p:animEffect transition="in" filter="box(in)">
                                      <p:cBhvr>
                                        <p:cTn id="17" dur="500"/>
                                        <p:tgtEl>
                                          <p:spTgt spid="146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536" y="500063"/>
            <a:ext cx="5785553" cy="4357687"/>
          </a:xfrm>
          <a:prstGeom prst="rect">
            <a:avLst/>
          </a:prstGeom>
          <a:noFill/>
          <a:ln w="9525">
            <a:noFill/>
            <a:miter lim="800000"/>
            <a:headEnd/>
            <a:tailEnd/>
          </a:ln>
        </p:spPr>
      </p:pic>
      <p:sp>
        <p:nvSpPr>
          <p:cNvPr id="3" name="Rectangle 9"/>
          <p:cNvSpPr txBox="1">
            <a:spLocks noChangeArrowheads="1"/>
          </p:cNvSpPr>
          <p:nvPr/>
        </p:nvSpPr>
        <p:spPr bwMode="auto">
          <a:xfrm>
            <a:off x="683569" y="5072063"/>
            <a:ext cx="7960370" cy="1597025"/>
          </a:xfrm>
          <a:prstGeom prst="rect">
            <a:avLst/>
          </a:prstGeom>
          <a:noFill/>
          <a:ln w="9525">
            <a:noFill/>
            <a:miter lim="800000"/>
            <a:headEnd/>
            <a:tailEnd/>
          </a:ln>
          <a:effectLst/>
        </p:spPr>
        <p:txBody>
          <a:bodyPr/>
          <a:lstStyle/>
          <a:p>
            <a:pPr marL="381000" indent="-381000" algn="r" rtl="1">
              <a:lnSpc>
                <a:spcPct val="90000"/>
              </a:lnSpc>
              <a:spcBef>
                <a:spcPct val="20000"/>
              </a:spcBef>
              <a:buClr>
                <a:schemeClr val="tx2"/>
              </a:buClr>
              <a:buSzPct val="70000"/>
              <a:defRPr/>
            </a:pPr>
            <a:r>
              <a:rPr lang="fa-IR" sz="2200" b="0" i="0" u="none" kern="0" dirty="0">
                <a:latin typeface="Tahoma" pitchFamily="34" charset="0"/>
                <a:ea typeface="Tahoma" pitchFamily="34" charset="0"/>
                <a:cs typeface="Tahoma" pitchFamily="34" charset="0"/>
              </a:rPr>
              <a:t>برای کارهای زیادی می توانید از </a:t>
            </a:r>
            <a:r>
              <a:rPr lang="en-US" sz="2200" b="0" i="0" u="none" kern="0" dirty="0" err="1">
                <a:latin typeface="Tahoma" pitchFamily="34" charset="0"/>
                <a:ea typeface="Tahoma" pitchFamily="34" charset="0"/>
                <a:cs typeface="Tahoma" pitchFamily="34" charset="0"/>
              </a:rPr>
              <a:t>Kontrollpanelen</a:t>
            </a:r>
            <a:r>
              <a:rPr lang="fa-IR" sz="2200" b="0" i="0" u="none" kern="0" dirty="0">
                <a:latin typeface="Tahoma" pitchFamily="34" charset="0"/>
                <a:ea typeface="Tahoma" pitchFamily="34" charset="0"/>
                <a:cs typeface="Tahoma" pitchFamily="34" charset="0"/>
              </a:rPr>
              <a:t> استفاده کنید، اما در اینجا متداول ترین ها ذکر می شوند. </a:t>
            </a:r>
            <a:endParaRPr lang="en" sz="2200" b="0" i="0" u="none" kern="0" dirty="0">
              <a:latin typeface="Tahoma" pitchFamily="34" charset="0"/>
              <a:ea typeface="Tahoma" pitchFamily="34" charset="0"/>
              <a:cs typeface="Tahoma" pitchFamily="34" charset="0"/>
            </a:endParaRPr>
          </a:p>
        </p:txBody>
      </p:sp>
      <p:sp>
        <p:nvSpPr>
          <p:cNvPr id="61443" name="Oval 13"/>
          <p:cNvSpPr>
            <a:spLocks noChangeArrowheads="1"/>
          </p:cNvSpPr>
          <p:nvPr/>
        </p:nvSpPr>
        <p:spPr bwMode="auto">
          <a:xfrm>
            <a:off x="5138996" y="2276872"/>
            <a:ext cx="1809268" cy="5683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4" name="Oval 13"/>
          <p:cNvSpPr>
            <a:spLocks noChangeArrowheads="1"/>
          </p:cNvSpPr>
          <p:nvPr/>
        </p:nvSpPr>
        <p:spPr bwMode="auto">
          <a:xfrm>
            <a:off x="5111750" y="1268760"/>
            <a:ext cx="1683008" cy="4915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6" name="Oval 13"/>
          <p:cNvSpPr>
            <a:spLocks noChangeArrowheads="1"/>
          </p:cNvSpPr>
          <p:nvPr/>
        </p:nvSpPr>
        <p:spPr bwMode="auto">
          <a:xfrm>
            <a:off x="2700339" y="2314611"/>
            <a:ext cx="1439614" cy="461310"/>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7" name="Oval 13"/>
          <p:cNvSpPr>
            <a:spLocks noChangeArrowheads="1"/>
          </p:cNvSpPr>
          <p:nvPr/>
        </p:nvSpPr>
        <p:spPr bwMode="auto">
          <a:xfrm>
            <a:off x="2484190" y="2990234"/>
            <a:ext cx="1655763" cy="568325"/>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67544" y="1484784"/>
            <a:ext cx="3857625" cy="5170488"/>
          </a:xfrm>
        </p:spPr>
        <p:txBody>
          <a:bodyPr>
            <a:normAutofit/>
          </a:bodyPr>
          <a:lstStyle/>
          <a:p>
            <a:pPr marL="381000" indent="-381000" algn="r" rtl="1" eaLnBrk="1" hangingPunct="1">
              <a:lnSpc>
                <a:spcPct val="90000"/>
              </a:lnSpc>
              <a:buFont typeface="Wingdings" pitchFamily="2" charset="2"/>
              <a:buAutoNum type="arabicPeriod"/>
              <a:defRPr/>
            </a:pPr>
            <a:r>
              <a:rPr lang="en-US" sz="2200" dirty="0">
                <a:latin typeface="Tahoma" pitchFamily="34" charset="0"/>
                <a:ea typeface="Tahoma" pitchFamily="34" charset="0"/>
                <a:cs typeface="Tahoma" pitchFamily="34" charset="0"/>
              </a:rPr>
              <a:t>Control Panel</a:t>
            </a:r>
            <a:r>
              <a:rPr lang="fa-IR" sz="2200" dirty="0">
                <a:latin typeface="Tahoma" pitchFamily="34" charset="0"/>
                <a:ea typeface="Tahoma" pitchFamily="34" charset="0"/>
                <a:cs typeface="Tahoma" pitchFamily="34" charset="0"/>
              </a:rPr>
              <a:t> را باز کنید. </a:t>
            </a:r>
          </a:p>
          <a:p>
            <a:pPr marL="381000" indent="-381000" algn="r" rtl="1" eaLnBrk="1" hangingPunct="1">
              <a:lnSpc>
                <a:spcPct val="90000"/>
              </a:lnSpc>
              <a:buFont typeface="Wingdings" pitchFamily="2" charset="2"/>
              <a:buAutoNum type="arabicPeriod"/>
              <a:defRPr/>
            </a:pPr>
            <a:r>
              <a:rPr lang="en-US" sz="2200" b="1" i="0" u="none" dirty="0" err="1">
                <a:latin typeface="Tahoma" pitchFamily="34" charset="0"/>
                <a:ea typeface="Tahoma" pitchFamily="34" charset="0"/>
                <a:cs typeface="Tahoma" pitchFamily="34" charset="0"/>
              </a:rPr>
              <a:t>Nationella</a:t>
            </a:r>
            <a:r>
              <a:rPr lang="en-US" sz="2200" b="1" i="0" u="none" dirty="0">
                <a:latin typeface="Tahoma" pitchFamily="34" charset="0"/>
                <a:ea typeface="Tahoma" pitchFamily="34" charset="0"/>
                <a:cs typeface="Tahoma" pitchFamily="34" charset="0"/>
              </a:rPr>
              <a:t> </a:t>
            </a:r>
            <a:r>
              <a:rPr lang="en-US" sz="2200" b="1" dirty="0" err="1">
                <a:latin typeface="Tahoma" pitchFamily="34" charset="0"/>
                <a:ea typeface="Tahoma" pitchFamily="34" charset="0"/>
                <a:cs typeface="Tahoma" pitchFamily="34" charset="0"/>
              </a:rPr>
              <a:t>inställningar</a:t>
            </a:r>
            <a:r>
              <a:rPr lang="en-US" sz="2200" b="1" dirty="0">
                <a:latin typeface="Tahoma" pitchFamily="34" charset="0"/>
                <a:ea typeface="Tahoma" pitchFamily="34" charset="0"/>
                <a:cs typeface="Tahoma" pitchFamily="34" charset="0"/>
              </a:rPr>
              <a:t> och </a:t>
            </a:r>
            <a:r>
              <a:rPr lang="en-US" sz="2200" b="1" dirty="0" err="1">
                <a:latin typeface="Tahoma" pitchFamily="34" charset="0"/>
                <a:ea typeface="Tahoma" pitchFamily="34" charset="0"/>
                <a:cs typeface="Tahoma" pitchFamily="34" charset="0"/>
              </a:rPr>
              <a:t>språkinställningar</a:t>
            </a:r>
            <a:r>
              <a:rPr lang="fa-IR" sz="2200" b="1" i="0" u="none" dirty="0">
                <a:latin typeface="Tahoma" pitchFamily="34" charset="0"/>
                <a:ea typeface="Tahoma" pitchFamily="34" charset="0"/>
                <a:cs typeface="Tahoma" pitchFamily="34" charset="0"/>
              </a:rPr>
              <a:t> </a:t>
            </a:r>
            <a:r>
              <a:rPr lang="fa-IR" sz="2200" i="0" u="none" dirty="0">
                <a:latin typeface="Tahoma" pitchFamily="34" charset="0"/>
                <a:ea typeface="Tahoma" pitchFamily="34" charset="0"/>
                <a:cs typeface="Tahoma" pitchFamily="34" charset="0"/>
              </a:rPr>
              <a:t>را با دو بار کلیک کردن از طریق دکمه سمت چپ ماوس انتخاب کنید. </a:t>
            </a:r>
          </a:p>
          <a:p>
            <a:pPr marL="381000" indent="-381000" algn="r" rtl="1" eaLnBrk="1" hangingPunct="1">
              <a:lnSpc>
                <a:spcPct val="90000"/>
              </a:lnSpc>
              <a:buFont typeface="Wingdings" pitchFamily="2" charset="2"/>
              <a:buAutoNum type="arabicPeriod"/>
              <a:defRPr/>
            </a:pPr>
            <a:r>
              <a:rPr lang="fa-IR" sz="2200" dirty="0">
                <a:latin typeface="Tahoma" pitchFamily="34" charset="0"/>
                <a:ea typeface="Tahoma" pitchFamily="34" charset="0"/>
                <a:cs typeface="Tahoma" pitchFamily="34" charset="0"/>
              </a:rPr>
              <a:t>یک کادر گفتگو به نمایش در می آید که می توانید در آن روش نمایش اعداد، ارز و تاریخ را انتخاب کنید. </a:t>
            </a:r>
          </a:p>
          <a:p>
            <a:pPr marL="381000" indent="-381000" algn="r" rtl="1" eaLnBrk="1" hangingPunct="1">
              <a:lnSpc>
                <a:spcPct val="90000"/>
              </a:lnSpc>
              <a:buFont typeface="Wingdings" pitchFamily="2" charset="2"/>
              <a:buAutoNum type="arabicPeriod"/>
              <a:defRPr/>
            </a:pPr>
            <a:r>
              <a:rPr lang="fa-IR" sz="2200" i="0" u="none" dirty="0">
                <a:latin typeface="Tahoma" pitchFamily="34" charset="0"/>
                <a:ea typeface="Tahoma" pitchFamily="34" charset="0"/>
                <a:cs typeface="Tahoma" pitchFamily="34" charset="0"/>
              </a:rPr>
              <a:t>برای افزودن یا حذف یک زبان، روی زبانه </a:t>
            </a:r>
            <a:r>
              <a:rPr lang="en-US" sz="2200" b="1" dirty="0" err="1">
                <a:latin typeface="Tahoma" pitchFamily="34" charset="0"/>
                <a:ea typeface="Tahoma" pitchFamily="34" charset="0"/>
                <a:cs typeface="Tahoma" pitchFamily="34" charset="0"/>
              </a:rPr>
              <a:t>Tangentbord</a:t>
            </a:r>
            <a:r>
              <a:rPr lang="en-US" sz="2200" b="1" dirty="0">
                <a:latin typeface="Tahoma" pitchFamily="34" charset="0"/>
                <a:ea typeface="Tahoma" pitchFamily="34" charset="0"/>
                <a:cs typeface="Tahoma" pitchFamily="34" charset="0"/>
              </a:rPr>
              <a:t> och </a:t>
            </a:r>
            <a:r>
              <a:rPr lang="en-US" sz="2200" b="1" dirty="0" err="1">
                <a:latin typeface="Tahoma" pitchFamily="34" charset="0"/>
                <a:ea typeface="Tahoma" pitchFamily="34" charset="0"/>
                <a:cs typeface="Tahoma" pitchFamily="34" charset="0"/>
              </a:rPr>
              <a:t>språk</a:t>
            </a:r>
            <a:r>
              <a:rPr lang="en-US" sz="2200" b="1" dirty="0">
                <a:latin typeface="Tahoma" pitchFamily="34" charset="0"/>
                <a:ea typeface="Tahoma" pitchFamily="34" charset="0"/>
                <a:cs typeface="Tahoma" pitchFamily="34" charset="0"/>
              </a:rPr>
              <a:t> </a:t>
            </a:r>
            <a:r>
              <a:rPr lang="fa-IR" sz="2200" dirty="0">
                <a:latin typeface="Tahoma" pitchFamily="34" charset="0"/>
                <a:ea typeface="Tahoma" pitchFamily="34" charset="0"/>
                <a:cs typeface="Tahoma" pitchFamily="34" charset="0"/>
              </a:rPr>
              <a:t>کلیک کنید. </a:t>
            </a:r>
            <a:endParaRPr lang="fa-IR" sz="2200" i="0" u="none" dirty="0">
              <a:latin typeface="Tahoma" pitchFamily="34" charset="0"/>
              <a:ea typeface="Tahoma" pitchFamily="34" charset="0"/>
              <a:cs typeface="Tahoma" pitchFamily="34" charset="0"/>
            </a:endParaRPr>
          </a:p>
        </p:txBody>
      </p:sp>
      <p:pic>
        <p:nvPicPr>
          <p:cNvPr id="148491" name="Picture 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72000" y="2425843"/>
            <a:ext cx="4171950" cy="3142318"/>
          </a:xfrm>
        </p:spPr>
      </p:pic>
      <p:pic>
        <p:nvPicPr>
          <p:cNvPr id="148492" name="Picture 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63994" y="6031890"/>
            <a:ext cx="1973262" cy="358775"/>
          </a:xfrm>
          <a:prstGeom prst="rect">
            <a:avLst/>
          </a:prstGeom>
          <a:noFill/>
          <a:ln w="9525">
            <a:noFill/>
            <a:miter lim="800000"/>
            <a:headEnd/>
            <a:tailEnd/>
          </a:ln>
        </p:spPr>
      </p:pic>
      <p:sp>
        <p:nvSpPr>
          <p:cNvPr id="148493" name="Oval 13"/>
          <p:cNvSpPr>
            <a:spLocks noChangeArrowheads="1"/>
          </p:cNvSpPr>
          <p:nvPr/>
        </p:nvSpPr>
        <p:spPr bwMode="auto">
          <a:xfrm>
            <a:off x="5580112" y="3068960"/>
            <a:ext cx="1655365" cy="280293"/>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7" name="Rectangle 4"/>
          <p:cNvSpPr txBox="1">
            <a:spLocks noChangeArrowheads="1"/>
          </p:cNvSpPr>
          <p:nvPr/>
        </p:nvSpPr>
        <p:spPr bwMode="auto">
          <a:xfrm>
            <a:off x="900113" y="257175"/>
            <a:ext cx="7761287" cy="1143000"/>
          </a:xfrm>
          <a:prstGeom prst="rect">
            <a:avLst/>
          </a:prstGeom>
          <a:noFill/>
          <a:ln w="9525">
            <a:noFill/>
            <a:miter lim="800000"/>
            <a:headEnd/>
            <a:tailEnd/>
          </a:ln>
          <a:effectLst/>
        </p:spPr>
        <p:txBody>
          <a:bodyPr anchor="ctr" anchorCtr="1"/>
          <a:lstStyle/>
          <a:p>
            <a:pPr marL="514350" indent="-514350" algn="r" rtl="1">
              <a:buFont typeface="+mj-lt"/>
              <a:buAutoNum type="arabicPeriod"/>
              <a:defRPr/>
            </a:pPr>
            <a:r>
              <a:rPr lang="fa-IR" sz="2800" b="0" i="0" u="none" dirty="0">
                <a:solidFill>
                  <a:schemeClr val="accent1"/>
                </a:solidFill>
                <a:latin typeface="Tahoma" pitchFamily="34" charset="0"/>
                <a:ea typeface="Tahoma" pitchFamily="34" charset="0"/>
                <a:cs typeface="Tahoma" pitchFamily="34" charset="0"/>
              </a:rPr>
              <a:t>گزینه های زبان و شیوه نمایش تاریخ و عدد در کامپیوتر</a:t>
            </a:r>
            <a:endParaRPr lang="en" sz="2800" b="0" i="0" u="none" dirty="0">
              <a:solidFill>
                <a:schemeClr val="accent1"/>
              </a:solidFill>
              <a:latin typeface="Tahoma" pitchFamily="34" charset="0"/>
              <a:ea typeface="Tahoma" pitchFamily="34" charset="0"/>
              <a:cs typeface="Tahoma" pitchFamily="34" charset="0"/>
            </a:endParaRPr>
          </a:p>
        </p:txBody>
      </p:sp>
      <p:sp>
        <p:nvSpPr>
          <p:cNvPr id="2" name="Pil: höger 1">
            <a:extLst>
              <a:ext uri="{FF2B5EF4-FFF2-40B4-BE49-F238E27FC236}">
                <a16:creationId xmlns:a16="http://schemas.microsoft.com/office/drawing/2014/main" id="{AC7E4743-B1D9-466C-8146-8E6381AA0B93}"/>
              </a:ext>
            </a:extLst>
          </p:cNvPr>
          <p:cNvSpPr/>
          <p:nvPr/>
        </p:nvSpPr>
        <p:spPr>
          <a:xfrm rot="2688441">
            <a:off x="3282679" y="5260309"/>
            <a:ext cx="157455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489">
                                            <p:txEl>
                                              <p:pRg st="1" end="1"/>
                                            </p:txEl>
                                          </p:spTgt>
                                        </p:tgtEl>
                                        <p:attrNameLst>
                                          <p:attrName>style.visibility</p:attrName>
                                        </p:attrNameLst>
                                      </p:cBhvr>
                                      <p:to>
                                        <p:strVal val="visible"/>
                                      </p:to>
                                    </p:set>
                                    <p:animEffect transition="in" filter="box(in)">
                                      <p:cBhvr>
                                        <p:cTn id="12" dur="500"/>
                                        <p:tgtEl>
                                          <p:spTgt spid="1484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8489">
                                            <p:txEl>
                                              <p:pRg st="2" end="2"/>
                                            </p:txEl>
                                          </p:spTgt>
                                        </p:tgtEl>
                                        <p:attrNameLst>
                                          <p:attrName>style.visibility</p:attrName>
                                        </p:attrNameLst>
                                      </p:cBhvr>
                                      <p:to>
                                        <p:strVal val="visible"/>
                                      </p:to>
                                    </p:set>
                                    <p:animEffect transition="in" filter="box(in)">
                                      <p:cBhvr>
                                        <p:cTn id="17" dur="500"/>
                                        <p:tgtEl>
                                          <p:spTgt spid="1484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8489">
                                            <p:txEl>
                                              <p:pRg st="3" end="3"/>
                                            </p:txEl>
                                          </p:spTgt>
                                        </p:tgtEl>
                                        <p:attrNameLst>
                                          <p:attrName>style.visibility</p:attrName>
                                        </p:attrNameLst>
                                      </p:cBhvr>
                                      <p:to>
                                        <p:strVal val="visible"/>
                                      </p:to>
                                    </p:set>
                                    <p:animEffect transition="in" filter="box(in)">
                                      <p:cBhvr>
                                        <p:cTn id="22" dur="500"/>
                                        <p:tgtEl>
                                          <p:spTgt spid="148489">
                                            <p:txEl>
                                              <p:pRg st="3" end="3"/>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148491"/>
                                        </p:tgtEl>
                                        <p:attrNameLst>
                                          <p:attrName>style.visibility</p:attrName>
                                        </p:attrNameLst>
                                      </p:cBhvr>
                                      <p:to>
                                        <p:strVal val="visible"/>
                                      </p:to>
                                    </p:set>
                                    <p:animEffect transition="in" filter="wheel(4)">
                                      <p:cBhvr>
                                        <p:cTn id="25" dur="2000"/>
                                        <p:tgtEl>
                                          <p:spTgt spid="14849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48493"/>
                                        </p:tgtEl>
                                        <p:attrNameLst>
                                          <p:attrName>style.visibility</p:attrName>
                                        </p:attrNameLst>
                                      </p:cBhvr>
                                      <p:to>
                                        <p:strVal val="visible"/>
                                      </p:to>
                                    </p:set>
                                    <p:anim calcmode="lin" valueType="num">
                                      <p:cBhvr additive="base">
                                        <p:cTn id="28" dur="500" fill="hold"/>
                                        <p:tgtEl>
                                          <p:spTgt spid="148493"/>
                                        </p:tgtEl>
                                        <p:attrNameLst>
                                          <p:attrName>ppt_x</p:attrName>
                                        </p:attrNameLst>
                                      </p:cBhvr>
                                      <p:tavLst>
                                        <p:tav tm="0">
                                          <p:val>
                                            <p:strVal val="#ppt_x"/>
                                          </p:val>
                                        </p:tav>
                                        <p:tav tm="100000">
                                          <p:val>
                                            <p:strVal val="#ppt_x"/>
                                          </p:val>
                                        </p:tav>
                                      </p:tavLst>
                                    </p:anim>
                                    <p:anim calcmode="lin" valueType="num">
                                      <p:cBhvr additive="base">
                                        <p:cTn id="29" dur="500" fill="hold"/>
                                        <p:tgtEl>
                                          <p:spTgt spid="148493"/>
                                        </p:tgtEl>
                                        <p:attrNameLst>
                                          <p:attrName>ppt_y</p:attrName>
                                        </p:attrNameLst>
                                      </p:cBhvr>
                                      <p:tavLst>
                                        <p:tav tm="0">
                                          <p:val>
                                            <p:strVal val="1+#ppt_h/2"/>
                                          </p:val>
                                        </p:tav>
                                        <p:tav tm="100000">
                                          <p:val>
                                            <p:strVal val="#ppt_y"/>
                                          </p:val>
                                        </p:tav>
                                      </p:tavLst>
                                    </p:anim>
                                  </p:childTnLst>
                                </p:cTn>
                              </p:par>
                              <p:par>
                                <p:cTn id="30" presetID="8" presetClass="entr" presetSubtype="16" fill="hold" nodeType="withEffect">
                                  <p:stCondLst>
                                    <p:cond delay="0"/>
                                  </p:stCondLst>
                                  <p:childTnLst>
                                    <p:set>
                                      <p:cBhvr>
                                        <p:cTn id="31" dur="1" fill="hold">
                                          <p:stCondLst>
                                            <p:cond delay="0"/>
                                          </p:stCondLst>
                                        </p:cTn>
                                        <p:tgtEl>
                                          <p:spTgt spid="148492"/>
                                        </p:tgtEl>
                                        <p:attrNameLst>
                                          <p:attrName>style.visibility</p:attrName>
                                        </p:attrNameLst>
                                      </p:cBhvr>
                                      <p:to>
                                        <p:strVal val="visible"/>
                                      </p:to>
                                    </p:set>
                                    <p:animEffect transition="in" filter="diamond(in)">
                                      <p:cBhvr>
                                        <p:cTn id="32" dur="2000"/>
                                        <p:tgtEl>
                                          <p:spTgt spid="14849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860032" y="476672"/>
            <a:ext cx="4038600" cy="5911850"/>
          </a:xfrm>
          <a:solidFill>
            <a:schemeClr val="bg1"/>
          </a:solidFill>
        </p:spPr>
        <p:txBody>
          <a:bodyPr>
            <a:normAutofit/>
          </a:bodyPr>
          <a:lstStyle/>
          <a:p>
            <a:pPr marL="533400" indent="-533400" algn="r" rtl="1" eaLnBrk="1" hangingPunct="1">
              <a:lnSpc>
                <a:spcPct val="90000"/>
              </a:lnSpc>
              <a:defRPr/>
            </a:pPr>
            <a:r>
              <a:rPr lang="fa-IR" sz="2000" b="0" i="0" u="none" dirty="0">
                <a:latin typeface="Tahoma" pitchFamily="34" charset="0"/>
                <a:ea typeface="Tahoma" pitchFamily="34" charset="0"/>
                <a:cs typeface="Tahoma" pitchFamily="34" charset="0"/>
              </a:rPr>
              <a:t>برای دسترسی به این ویژگی، گزینه </a:t>
            </a:r>
            <a:r>
              <a:rPr lang="en-US" sz="2000" b="1" i="0" u="none" dirty="0" err="1">
                <a:latin typeface="Tahoma" pitchFamily="34" charset="0"/>
                <a:ea typeface="Tahoma" pitchFamily="34" charset="0"/>
                <a:cs typeface="Tahoma" pitchFamily="34" charset="0"/>
              </a:rPr>
              <a:t>Installera</a:t>
            </a:r>
            <a:r>
              <a:rPr lang="en-US" sz="2000" b="1" i="0" u="none" dirty="0">
                <a:latin typeface="Tahoma" pitchFamily="34" charset="0"/>
                <a:ea typeface="Tahoma" pitchFamily="34" charset="0"/>
                <a:cs typeface="Tahoma" pitchFamily="34" charset="0"/>
              </a:rPr>
              <a:t> spark </a:t>
            </a:r>
            <a:r>
              <a:rPr lang="en-US" sz="2000" b="1" i="0" u="none" dirty="0" err="1">
                <a:latin typeface="Tahoma" pitchFamily="34" charset="0"/>
                <a:ea typeface="Tahoma" pitchFamily="34" charset="0"/>
                <a:cs typeface="Tahoma" pitchFamily="34" charset="0"/>
              </a:rPr>
              <a:t>som</a:t>
            </a:r>
            <a:r>
              <a:rPr lang="en-US" sz="2000" b="1" i="0" u="none" dirty="0">
                <a:latin typeface="Tahoma" pitchFamily="34" charset="0"/>
                <a:ea typeface="Tahoma" pitchFamily="34" charset="0"/>
                <a:cs typeface="Tahoma" pitchFamily="34" charset="0"/>
              </a:rPr>
              <a:t> </a:t>
            </a:r>
            <a:r>
              <a:rPr lang="en-US" sz="2000" b="1" i="0" u="none" dirty="0" err="1">
                <a:latin typeface="Tahoma" pitchFamily="34" charset="0"/>
                <a:ea typeface="Tahoma" pitchFamily="34" charset="0"/>
                <a:cs typeface="Tahoma" pitchFamily="34" charset="0"/>
              </a:rPr>
              <a:t>skrivs</a:t>
            </a:r>
            <a:r>
              <a:rPr lang="en-US" sz="2000" b="1" i="0" u="none" dirty="0">
                <a:latin typeface="Tahoma" pitchFamily="34" charset="0"/>
                <a:ea typeface="Tahoma" pitchFamily="34" charset="0"/>
                <a:cs typeface="Tahoma" pitchFamily="34" charset="0"/>
              </a:rPr>
              <a:t> </a:t>
            </a:r>
            <a:r>
              <a:rPr lang="en-US" sz="2000" b="1" i="0" u="none" dirty="0" err="1">
                <a:latin typeface="Tahoma" pitchFamily="34" charset="0"/>
                <a:ea typeface="Tahoma" pitchFamily="34" charset="0"/>
                <a:cs typeface="Tahoma" pitchFamily="34" charset="0"/>
              </a:rPr>
              <a:t>från</a:t>
            </a:r>
            <a:r>
              <a:rPr lang="en-US" sz="2000" b="1" i="0" u="none" dirty="0">
                <a:latin typeface="Tahoma" pitchFamily="34" charset="0"/>
                <a:ea typeface="Tahoma" pitchFamily="34" charset="0"/>
                <a:cs typeface="Tahoma" pitchFamily="34" charset="0"/>
              </a:rPr>
              <a:t> </a:t>
            </a:r>
            <a:r>
              <a:rPr lang="en-US" sz="2000" b="1" i="0" u="none" dirty="0" err="1">
                <a:latin typeface="Tahoma" pitchFamily="34" charset="0"/>
                <a:ea typeface="Tahoma" pitchFamily="34" charset="0"/>
                <a:cs typeface="Tahoma" pitchFamily="34" charset="0"/>
              </a:rPr>
              <a:t>höger</a:t>
            </a:r>
            <a:r>
              <a:rPr lang="en-US" sz="2000" b="1" i="0" u="none" dirty="0">
                <a:latin typeface="Tahoma" pitchFamily="34" charset="0"/>
                <a:ea typeface="Tahoma" pitchFamily="34" charset="0"/>
                <a:cs typeface="Tahoma" pitchFamily="34" charset="0"/>
              </a:rPr>
              <a:t> till </a:t>
            </a:r>
            <a:r>
              <a:rPr lang="en-US" sz="2000" b="1" i="0" u="none" dirty="0" err="1">
                <a:latin typeface="Tahoma" pitchFamily="34" charset="0"/>
                <a:ea typeface="Tahoma" pitchFamily="34" charset="0"/>
                <a:cs typeface="Tahoma" pitchFamily="34" charset="0"/>
              </a:rPr>
              <a:t>vänster</a:t>
            </a:r>
            <a:r>
              <a:rPr lang="fa-IR" sz="2000" b="1" i="0" u="none" dirty="0">
                <a:latin typeface="Tahoma" pitchFamily="34" charset="0"/>
                <a:ea typeface="Tahoma" pitchFamily="34" charset="0"/>
                <a:cs typeface="Tahoma" pitchFamily="34" charset="0"/>
              </a:rPr>
              <a:t> </a:t>
            </a:r>
            <a:r>
              <a:rPr lang="fa-IR" sz="2000" i="0" u="none" dirty="0">
                <a:latin typeface="Tahoma" pitchFamily="34" charset="0"/>
                <a:ea typeface="Tahoma" pitchFamily="34" charset="0"/>
                <a:cs typeface="Tahoma" pitchFamily="34" charset="0"/>
              </a:rPr>
              <a:t>را انتخاب کنید. (اگر نسخه ویندوز شما از این زبان ها پشتیبانی نمی کند، این کار امکان پذیر نیست).</a:t>
            </a:r>
            <a:endParaRPr lang="sv-SE" sz="2000" i="0" u="none" dirty="0">
              <a:latin typeface="Tahoma" pitchFamily="34" charset="0"/>
              <a:ea typeface="Tahoma" pitchFamily="34" charset="0"/>
              <a:cs typeface="Tahoma" pitchFamily="34" charset="0"/>
            </a:endParaRPr>
          </a:p>
          <a:p>
            <a:pPr marL="533400" indent="-533400" algn="r" rtl="1" eaLnBrk="1" hangingPunct="1">
              <a:lnSpc>
                <a:spcPct val="90000"/>
              </a:lnSpc>
              <a:defRPr/>
            </a:pPr>
            <a:endParaRPr lang="fa-IR" sz="2000" i="0" u="none" dirty="0">
              <a:latin typeface="Tahoma" pitchFamily="34" charset="0"/>
              <a:ea typeface="Tahoma" pitchFamily="34" charset="0"/>
              <a:cs typeface="Tahoma" pitchFamily="34" charset="0"/>
            </a:endParaRPr>
          </a:p>
          <a:p>
            <a:pPr marL="533400" indent="-533400" algn="r" rtl="1" eaLnBrk="1" hangingPunct="1">
              <a:lnSpc>
                <a:spcPct val="90000"/>
              </a:lnSpc>
              <a:defRPr/>
            </a:pPr>
            <a:r>
              <a:rPr lang="fa-IR" sz="2000" dirty="0">
                <a:latin typeface="Tahoma" pitchFamily="34" charset="0"/>
                <a:ea typeface="Tahoma" pitchFamily="34" charset="0"/>
                <a:cs typeface="Tahoma" pitchFamily="34" charset="0"/>
              </a:rPr>
              <a:t>روی دکمه </a:t>
            </a:r>
            <a:r>
              <a:rPr lang="en-US" sz="2000" b="1" dirty="0" err="1">
                <a:latin typeface="Tahoma" pitchFamily="34" charset="0"/>
                <a:ea typeface="Tahoma" pitchFamily="34" charset="0"/>
                <a:cs typeface="Tahoma" pitchFamily="34" charset="0"/>
              </a:rPr>
              <a:t>Byt</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tangentbord</a:t>
            </a:r>
            <a:r>
              <a:rPr lang="fa-IR" sz="2000" b="1"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a:t>
            </a: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کلیک کنید (به تصویر نگاه کنید) تا کادر گفتگوی بعدی را بالا بیاورید.</a:t>
            </a:r>
            <a:endParaRPr lang="sv-SE" sz="2000" dirty="0">
              <a:latin typeface="Tahoma" pitchFamily="34" charset="0"/>
              <a:ea typeface="Tahoma" pitchFamily="34" charset="0"/>
              <a:cs typeface="Tahoma" pitchFamily="34" charset="0"/>
            </a:endParaRPr>
          </a:p>
          <a:p>
            <a:pPr marL="533400" indent="-533400" algn="r" rtl="1" eaLnBrk="1" hangingPunct="1">
              <a:lnSpc>
                <a:spcPct val="90000"/>
              </a:lnSpc>
              <a:defRPr/>
            </a:pPr>
            <a:endParaRPr lang="fa-IR" sz="2000" dirty="0">
              <a:latin typeface="Tahoma" pitchFamily="34" charset="0"/>
              <a:ea typeface="Tahoma" pitchFamily="34" charset="0"/>
              <a:cs typeface="Tahoma" pitchFamily="34" charset="0"/>
            </a:endParaRPr>
          </a:p>
          <a:p>
            <a:pPr marL="533400" indent="-533400" algn="r" rtl="1">
              <a:lnSpc>
                <a:spcPct val="90000"/>
              </a:lnSpc>
              <a:defRPr/>
            </a:pPr>
            <a:r>
              <a:rPr lang="fa-IR" sz="2000" dirty="0">
                <a:latin typeface="Tahoma" pitchFamily="34" charset="0"/>
                <a:ea typeface="Tahoma" pitchFamily="34" charset="0"/>
                <a:cs typeface="Tahoma" pitchFamily="34" charset="0"/>
              </a:rPr>
              <a:t>اگر می خواهید به این زبانها دسترسی پیدا کنید، گزینه </a:t>
            </a:r>
            <a:r>
              <a:rPr lang="sv-SE" sz="2000" b="1" dirty="0">
                <a:latin typeface="Tahoma" pitchFamily="34" charset="0"/>
                <a:ea typeface="Tahoma" pitchFamily="34" charset="0"/>
                <a:cs typeface="Tahoma" pitchFamily="34" charset="0"/>
              </a:rPr>
              <a:t>Installera filer för östasiatiska språk </a:t>
            </a:r>
          </a:p>
          <a:p>
            <a:pPr marL="533400" indent="-533400" algn="r" rtl="1">
              <a:lnSpc>
                <a:spcPct val="90000"/>
              </a:lnSpc>
              <a:defRPr/>
            </a:pP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را انتخاب کنید. </a:t>
            </a:r>
            <a:endParaRPr lang="en" sz="2000" dirty="0">
              <a:latin typeface="Tahoma" pitchFamily="34" charset="0"/>
              <a:ea typeface="Tahoma" pitchFamily="34" charset="0"/>
              <a:cs typeface="Tahoma" pitchFamily="34" charset="0"/>
            </a:endParaRPr>
          </a:p>
        </p:txBody>
      </p:sp>
      <p:pic>
        <p:nvPicPr>
          <p:cNvPr id="63490" name="Picture 10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991669"/>
            <a:ext cx="4116388" cy="4829666"/>
          </a:xfrm>
        </p:spPr>
      </p:pic>
      <p:sp>
        <p:nvSpPr>
          <p:cNvPr id="151561" name="Oval 9"/>
          <p:cNvSpPr>
            <a:spLocks noChangeArrowheads="1"/>
          </p:cNvSpPr>
          <p:nvPr/>
        </p:nvSpPr>
        <p:spPr bwMode="auto">
          <a:xfrm>
            <a:off x="2339753" y="2852936"/>
            <a:ext cx="1944216" cy="540754"/>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25964" name="AutoShape 12"/>
          <p:cNvSpPr>
            <a:spLocks noChangeArrowheads="1"/>
          </p:cNvSpPr>
          <p:nvPr/>
        </p:nvSpPr>
        <p:spPr bwMode="auto">
          <a:xfrm rot="10800000">
            <a:off x="1907704" y="1844824"/>
            <a:ext cx="720080" cy="550247"/>
          </a:xfrm>
          <a:prstGeom prst="leftArrow">
            <a:avLst>
              <a:gd name="adj1" fmla="val 50000"/>
              <a:gd name="adj2" fmla="val 79138"/>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
        <p:nvSpPr>
          <p:cNvPr id="2" name="AutoShape 12"/>
          <p:cNvSpPr>
            <a:spLocks noChangeArrowheads="1"/>
          </p:cNvSpPr>
          <p:nvPr/>
        </p:nvSpPr>
        <p:spPr bwMode="auto">
          <a:xfrm rot="10800000">
            <a:off x="179512" y="3284984"/>
            <a:ext cx="721494" cy="550247"/>
          </a:xfrm>
          <a:prstGeom prst="leftArrow">
            <a:avLst>
              <a:gd name="adj1" fmla="val 50000"/>
              <a:gd name="adj2" fmla="val 81305"/>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0" y="1214438"/>
            <a:ext cx="4071938" cy="1566490"/>
          </a:xfrm>
          <a:ln>
            <a:noFill/>
          </a:ln>
        </p:spPr>
        <p:style>
          <a:lnRef idx="2">
            <a:schemeClr val="dk1"/>
          </a:lnRef>
          <a:fillRef idx="1">
            <a:schemeClr val="lt1"/>
          </a:fillRef>
          <a:effectRef idx="0">
            <a:schemeClr val="dk1"/>
          </a:effectRef>
          <a:fontRef idx="minor">
            <a:schemeClr val="dk1"/>
          </a:fontRef>
        </p:style>
        <p:txBody>
          <a:bodyPr>
            <a:normAutofit/>
          </a:bodyPr>
          <a:lstStyle/>
          <a:p>
            <a:pPr marL="533400" indent="-533400" algn="r" rtl="1">
              <a:lnSpc>
                <a:spcPct val="90000"/>
              </a:lnSpc>
              <a:defRPr/>
            </a:pPr>
            <a:r>
              <a:rPr lang="fa-IR" sz="2000" b="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روی </a:t>
            </a:r>
            <a:r>
              <a:rPr lang="en-US" sz="2000" b="1" i="0" u="none" dirty="0" err="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Lägg</a:t>
            </a:r>
            <a:r>
              <a:rPr lang="en-US" sz="20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till…</a:t>
            </a:r>
            <a:r>
              <a:rPr lang="fa-IR" sz="20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fa-IR" sz="200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کلیک کنید تا یک زبان جدید اضافه کنید یا روی </a:t>
            </a:r>
            <a:r>
              <a:rPr lang="en-US" sz="20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Ta </a:t>
            </a:r>
            <a:r>
              <a:rPr lang="en-US" sz="2000" b="1" i="0" u="none" dirty="0" err="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bort</a:t>
            </a:r>
            <a:r>
              <a:rPr lang="fa-IR" sz="20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fa-IR" sz="200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کلیک کنید تا زبانی را که قبلا روی کامپیوتر نصب شده را پاک کنید. </a:t>
            </a:r>
            <a:endParaRPr lang="en" sz="2000" b="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4514" name="Picture 1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728" y="404664"/>
            <a:ext cx="3301371"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5110" y="4365625"/>
            <a:ext cx="2612492" cy="2214563"/>
          </a:xfrm>
          <a:prstGeom prst="rect">
            <a:avLst/>
          </a:prstGeom>
          <a:noFill/>
          <a:ln w="9525">
            <a:noFill/>
            <a:miter lim="800000"/>
            <a:headEnd/>
            <a:tailEnd/>
          </a:ln>
        </p:spPr>
      </p:pic>
      <p:sp>
        <p:nvSpPr>
          <p:cNvPr id="51208" name="AutoShape 8"/>
          <p:cNvSpPr>
            <a:spLocks noChangeArrowheads="1"/>
          </p:cNvSpPr>
          <p:nvPr/>
        </p:nvSpPr>
        <p:spPr bwMode="auto">
          <a:xfrm rot="10800000">
            <a:off x="8196397" y="2564904"/>
            <a:ext cx="720725" cy="71437"/>
          </a:xfrm>
          <a:prstGeom prst="rightArrow">
            <a:avLst>
              <a:gd name="adj1" fmla="val 50000"/>
              <a:gd name="adj2" fmla="val 252224"/>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0" name="AutoShape 10"/>
          <p:cNvSpPr>
            <a:spLocks noChangeArrowheads="1"/>
          </p:cNvSpPr>
          <p:nvPr/>
        </p:nvSpPr>
        <p:spPr bwMode="auto">
          <a:xfrm rot="10800000">
            <a:off x="4897438" y="5806404"/>
            <a:ext cx="1008062" cy="142875"/>
          </a:xfrm>
          <a:prstGeom prst="leftArrow">
            <a:avLst>
              <a:gd name="adj1" fmla="val 50000"/>
              <a:gd name="adj2" fmla="val 176389"/>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1" name="AutoShape 11"/>
          <p:cNvSpPr>
            <a:spLocks noChangeArrowheads="1"/>
          </p:cNvSpPr>
          <p:nvPr/>
        </p:nvSpPr>
        <p:spPr bwMode="auto">
          <a:xfrm>
            <a:off x="6751413" y="5900131"/>
            <a:ext cx="1008063" cy="71438"/>
          </a:xfrm>
          <a:prstGeom prst="leftArrow">
            <a:avLst>
              <a:gd name="adj1" fmla="val 50000"/>
              <a:gd name="adj2" fmla="val 352775"/>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2" name="AutoShape 12"/>
          <p:cNvSpPr>
            <a:spLocks noChangeArrowheads="1"/>
          </p:cNvSpPr>
          <p:nvPr/>
        </p:nvSpPr>
        <p:spPr bwMode="auto">
          <a:xfrm>
            <a:off x="5076106" y="6086858"/>
            <a:ext cx="1008062" cy="71437"/>
          </a:xfrm>
          <a:prstGeom prst="rightArrow">
            <a:avLst>
              <a:gd name="adj1" fmla="val 50000"/>
              <a:gd name="adj2" fmla="val 352780"/>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4" name="AutoShape 14"/>
          <p:cNvSpPr>
            <a:spLocks noChangeArrowheads="1"/>
          </p:cNvSpPr>
          <p:nvPr/>
        </p:nvSpPr>
        <p:spPr bwMode="auto">
          <a:xfrm>
            <a:off x="5796136" y="3933056"/>
            <a:ext cx="576263" cy="71437"/>
          </a:xfrm>
          <a:prstGeom prst="rightArrow">
            <a:avLst>
              <a:gd name="adj1" fmla="val 50000"/>
              <a:gd name="adj2" fmla="val 201668"/>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12" name="Rectangle 6"/>
          <p:cNvSpPr txBox="1">
            <a:spLocks noChangeArrowheads="1"/>
          </p:cNvSpPr>
          <p:nvPr/>
        </p:nvSpPr>
        <p:spPr bwMode="auto">
          <a:xfrm>
            <a:off x="0" y="2900746"/>
            <a:ext cx="4429125" cy="318611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r" rtl="1">
              <a:lnSpc>
                <a:spcPct val="90000"/>
              </a:lnSpc>
              <a:spcBef>
                <a:spcPct val="20000"/>
              </a:spcBef>
              <a:buClr>
                <a:schemeClr val="tx1"/>
              </a:buClr>
              <a:buSzPct val="70000"/>
              <a:buFont typeface="Arial" pitchFamily="34" charset="0"/>
              <a:buChar char="•"/>
              <a:defRPr/>
            </a:pPr>
            <a:r>
              <a:rPr lang="fa-IR" sz="1800" b="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برای مثال</a:t>
            </a:r>
            <a:r>
              <a:rPr lang="fa-IR" sz="1800"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زبان عربی (</a:t>
            </a:r>
            <a:r>
              <a:rPr lang="en-US" sz="1800" b="1" dirty="0" err="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Arabiska</a:t>
            </a:r>
            <a:r>
              <a:rPr lang="fa-IR" sz="1800"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fa-IR" sz="1800"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را انتخاب کنید (به تصویر نگاه کنید). </a:t>
            </a:r>
          </a:p>
          <a:p>
            <a:pPr marL="533400" indent="-533400" algn="r" rtl="1">
              <a:lnSpc>
                <a:spcPct val="90000"/>
              </a:lnSpc>
              <a:spcBef>
                <a:spcPct val="20000"/>
              </a:spcBef>
              <a:buClr>
                <a:schemeClr val="tx1"/>
              </a:buClr>
              <a:buSzPct val="70000"/>
              <a:buFont typeface="Arial" pitchFamily="34" charset="0"/>
              <a:buChar char="•"/>
              <a:defRPr/>
            </a:pPr>
            <a:r>
              <a:rPr lang="fa-IR" sz="180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سپس روی </a:t>
            </a:r>
            <a:r>
              <a:rPr lang="en-US" sz="18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OK</a:t>
            </a:r>
            <a:r>
              <a:rPr lang="fa-IR" sz="1800" b="1"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fa-IR" sz="1800" i="0" u="none"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کلیک کنید و تغییرات را ذخیره کنید. </a:t>
            </a:r>
          </a:p>
          <a:p>
            <a:pPr marL="533400" indent="-533400" algn="r" rtl="1">
              <a:lnSpc>
                <a:spcPct val="90000"/>
              </a:lnSpc>
              <a:spcBef>
                <a:spcPct val="20000"/>
              </a:spcBef>
              <a:buClr>
                <a:schemeClr val="tx1"/>
              </a:buClr>
              <a:buSzPct val="70000"/>
              <a:buFont typeface="Arial" pitchFamily="34" charset="0"/>
              <a:buChar char="•"/>
              <a:defRPr/>
            </a:pPr>
            <a:r>
              <a:rPr lang="fa-IR" sz="1800"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به علاوه، برای انتخاب زبان روی </a:t>
            </a:r>
            <a:r>
              <a:rPr lang="en-US" sz="1800"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OK</a:t>
            </a:r>
            <a:r>
              <a:rPr lang="fa-IR" sz="1800"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fa-IR" sz="1800"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در اولین کادر گفتگو کلیک کنید. </a:t>
            </a:r>
            <a:endParaRPr lang="en" sz="1800"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1"/>
                                        </p:tgtEl>
                                        <p:attrNameLst>
                                          <p:attrName>style.visibility</p:attrName>
                                        </p:attrNameLst>
                                      </p:cBhvr>
                                      <p:to>
                                        <p:strVal val="visible"/>
                                      </p:to>
                                    </p:set>
                                    <p:anim calcmode="lin" valueType="num">
                                      <p:cBhvr additive="base">
                                        <p:cTn id="31" dur="500" fill="hold"/>
                                        <p:tgtEl>
                                          <p:spTgt spid="51211"/>
                                        </p:tgtEl>
                                        <p:attrNameLst>
                                          <p:attrName>ppt_x</p:attrName>
                                        </p:attrNameLst>
                                      </p:cBhvr>
                                      <p:tavLst>
                                        <p:tav tm="0">
                                          <p:val>
                                            <p:strVal val="#ppt_x"/>
                                          </p:val>
                                        </p:tav>
                                        <p:tav tm="100000">
                                          <p:val>
                                            <p:strVal val="#ppt_x"/>
                                          </p:val>
                                        </p:tav>
                                      </p:tavLst>
                                    </p:anim>
                                    <p:anim calcmode="lin" valueType="num">
                                      <p:cBhvr additive="base">
                                        <p:cTn id="3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3462" y="584434"/>
            <a:ext cx="9143999" cy="1079500"/>
          </a:xfrm>
        </p:spPr>
        <p:txBody>
          <a:bodyPr>
            <a:normAutofit fontScale="90000"/>
          </a:bodyPr>
          <a:lstStyle/>
          <a:p>
            <a:pPr marL="342900" indent="-342900" algn="r" rtl="1" eaLnBrk="1" hangingPunct="1"/>
            <a:br>
              <a:rPr lang="en-US" sz="1600" dirty="0">
                <a:latin typeface="Tahoma" pitchFamily="34" charset="0"/>
                <a:ea typeface="Tahoma" pitchFamily="34" charset="0"/>
                <a:cs typeface="Tahoma" pitchFamily="34" charset="0"/>
              </a:rPr>
            </a:br>
            <a:r>
              <a:rPr lang="fa-IR" sz="1600" dirty="0">
                <a:latin typeface="Tahoma" pitchFamily="34" charset="0"/>
                <a:ea typeface="Tahoma" pitchFamily="34" charset="0"/>
                <a:cs typeface="Tahoma" pitchFamily="34" charset="0"/>
              </a:rPr>
              <a:t>شما می توانید از </a:t>
            </a:r>
            <a:r>
              <a:rPr lang="en-US" sz="1600" dirty="0">
                <a:latin typeface="Tahoma" pitchFamily="34" charset="0"/>
                <a:ea typeface="Tahoma" pitchFamily="34" charset="0"/>
                <a:cs typeface="Tahoma" pitchFamily="34" charset="0"/>
              </a:rPr>
              <a:t>Control Panel</a:t>
            </a:r>
            <a:r>
              <a:rPr lang="fa-IR" sz="1600" dirty="0">
                <a:latin typeface="Tahoma" pitchFamily="34" charset="0"/>
                <a:ea typeface="Tahoma" pitchFamily="34" charset="0"/>
                <a:cs typeface="Tahoma" pitchFamily="34" charset="0"/>
              </a:rPr>
              <a:t> برای انتخاب یک فرمت برای زمان و تاریخ و انتخاب منطقه زمانی استفاده کنید. معمولاً وقتی کامپیوتر راه اندازی می شود، این ها درست تنظیم شده اند. اما اگر می خواهید تاریخ یا زمان را درست کنید، می توانید تنظیمات را در اینجا انجام دهید. </a:t>
            </a:r>
            <a:br>
              <a:rPr lang="fa-IR" sz="1600" dirty="0">
                <a:latin typeface="Tahoma" pitchFamily="34" charset="0"/>
                <a:ea typeface="Tahoma" pitchFamily="34" charset="0"/>
                <a:cs typeface="Tahoma" pitchFamily="34" charset="0"/>
              </a:rPr>
            </a:br>
            <a:endParaRPr lang="en" sz="1600" dirty="0">
              <a:latin typeface="Tahoma" pitchFamily="34" charset="0"/>
              <a:ea typeface="Tahoma" pitchFamily="34" charset="0"/>
              <a:cs typeface="Tahoma" pitchFamily="34" charset="0"/>
            </a:endParaRPr>
          </a:p>
        </p:txBody>
      </p:sp>
      <p:pic>
        <p:nvPicPr>
          <p:cNvPr id="52227" name="Picture 10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52" y="1787079"/>
            <a:ext cx="2381633" cy="2786062"/>
          </a:xfrm>
          <a:prstGeom prst="rect">
            <a:avLst/>
          </a:prstGeom>
          <a:noFill/>
          <a:ln w="9525">
            <a:noFill/>
            <a:miter lim="800000"/>
            <a:headEnd/>
            <a:tailEnd/>
          </a:ln>
        </p:spPr>
      </p:pic>
      <p:sp>
        <p:nvSpPr>
          <p:cNvPr id="52230" name="Rectangle 11"/>
          <p:cNvSpPr>
            <a:spLocks noChangeArrowheads="1"/>
          </p:cNvSpPr>
          <p:nvPr/>
        </p:nvSpPr>
        <p:spPr bwMode="auto">
          <a:xfrm>
            <a:off x="107504" y="1844824"/>
            <a:ext cx="5545832" cy="646331"/>
          </a:xfrm>
          <a:prstGeom prst="rect">
            <a:avLst/>
          </a:prstGeom>
          <a:noFill/>
          <a:ln w="9525">
            <a:noFill/>
            <a:miter lim="800000"/>
            <a:headEnd/>
            <a:tailEnd/>
          </a:ln>
        </p:spPr>
        <p:txBody>
          <a:bodyPr wrap="square">
            <a:spAutoFit/>
          </a:bodyPr>
          <a:lstStyle/>
          <a:p>
            <a:pPr algn="r" rtl="1"/>
            <a:r>
              <a:rPr lang="sv-SE" sz="1800" b="1" i="0" u="none" dirty="0">
                <a:latin typeface="Tahoma" pitchFamily="34" charset="0"/>
                <a:ea typeface="Tahoma" pitchFamily="34" charset="0"/>
                <a:cs typeface="Tahoma" pitchFamily="34" charset="0"/>
              </a:rPr>
              <a:t>Kontrollpanelen</a:t>
            </a:r>
            <a:r>
              <a:rPr lang="fa-IR" sz="1800" i="0" u="none" dirty="0">
                <a:latin typeface="Tahoma" pitchFamily="34" charset="0"/>
                <a:ea typeface="Tahoma" pitchFamily="34" charset="0"/>
                <a:cs typeface="Tahoma" pitchFamily="34" charset="0"/>
              </a:rPr>
              <a:t>را باز کرده و دو بار روی </a:t>
            </a:r>
            <a:r>
              <a:rPr lang="en-US" sz="1800" b="1" i="0" u="none" dirty="0">
                <a:latin typeface="Tahoma" pitchFamily="34" charset="0"/>
                <a:ea typeface="Tahoma" pitchFamily="34" charset="0"/>
                <a:cs typeface="Tahoma" pitchFamily="34" charset="0"/>
              </a:rPr>
              <a:t>Datum och </a:t>
            </a:r>
            <a:r>
              <a:rPr lang="en-US" sz="1800" b="1" i="0" u="none" dirty="0" err="1">
                <a:latin typeface="Tahoma" pitchFamily="34" charset="0"/>
                <a:ea typeface="Tahoma" pitchFamily="34" charset="0"/>
                <a:cs typeface="Tahoma" pitchFamily="34" charset="0"/>
              </a:rPr>
              <a:t>och</a:t>
            </a:r>
            <a:r>
              <a:rPr lang="en-US" sz="1800" b="1" i="0" u="none" dirty="0">
                <a:latin typeface="Tahoma" pitchFamily="34" charset="0"/>
                <a:ea typeface="Tahoma" pitchFamily="34" charset="0"/>
                <a:cs typeface="Tahoma" pitchFamily="34" charset="0"/>
              </a:rPr>
              <a:t> </a:t>
            </a:r>
            <a:r>
              <a:rPr lang="en-US" sz="1800" b="1" i="0" u="none" dirty="0" err="1">
                <a:latin typeface="Tahoma" pitchFamily="34" charset="0"/>
                <a:ea typeface="Tahoma" pitchFamily="34" charset="0"/>
                <a:cs typeface="Tahoma" pitchFamily="34" charset="0"/>
              </a:rPr>
              <a:t>tid</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کلیک کنید. </a:t>
            </a:r>
            <a:endParaRPr lang="fa-IR" sz="1800" b="1" i="0" u="none" dirty="0">
              <a:latin typeface="Tahoma" pitchFamily="34" charset="0"/>
              <a:ea typeface="Tahoma" pitchFamily="34" charset="0"/>
              <a:cs typeface="Tahoma" pitchFamily="34" charset="0"/>
            </a:endParaRPr>
          </a:p>
        </p:txBody>
      </p:sp>
      <p:sp>
        <p:nvSpPr>
          <p:cNvPr id="52232" name="Rectangle 14"/>
          <p:cNvSpPr>
            <a:spLocks noChangeArrowheads="1"/>
          </p:cNvSpPr>
          <p:nvPr/>
        </p:nvSpPr>
        <p:spPr bwMode="auto">
          <a:xfrm>
            <a:off x="467544" y="2852936"/>
            <a:ext cx="4743450" cy="923330"/>
          </a:xfrm>
          <a:prstGeom prst="rect">
            <a:avLst/>
          </a:prstGeom>
          <a:noFill/>
          <a:ln w="9525">
            <a:noFill/>
            <a:miter lim="800000"/>
            <a:headEnd/>
            <a:tailEnd/>
          </a:ln>
        </p:spPr>
        <p:txBody>
          <a:bodyPr>
            <a:spAutoFit/>
          </a:bodyPr>
          <a:lstStyle/>
          <a:p>
            <a:pPr algn="r" rtl="1"/>
            <a:r>
              <a:rPr lang="fa-IR" sz="1800" b="0" i="0" u="none" dirty="0">
                <a:latin typeface="Tahoma" pitchFamily="34" charset="0"/>
                <a:ea typeface="Tahoma" pitchFamily="34" charset="0"/>
                <a:cs typeface="Tahoma" pitchFamily="34" charset="0"/>
              </a:rPr>
              <a:t>یک کادر گفتگو به نمایش در می آید که می توانید در آن تاریخ و زمان را تنظیم کنید و اگر قبلاً اشتباه هستند، آن ها را درست کنید. </a:t>
            </a:r>
            <a:endParaRPr lang="en" dirty="0">
              <a:latin typeface="Tahoma" pitchFamily="34" charset="0"/>
              <a:ea typeface="Tahoma" pitchFamily="34" charset="0"/>
              <a:cs typeface="Tahoma" pitchFamily="34" charset="0"/>
            </a:endParaRPr>
          </a:p>
        </p:txBody>
      </p:sp>
      <p:sp>
        <p:nvSpPr>
          <p:cNvPr id="52234" name="AutoShape 10"/>
          <p:cNvSpPr>
            <a:spLocks noChangeArrowheads="1"/>
          </p:cNvSpPr>
          <p:nvPr/>
        </p:nvSpPr>
        <p:spPr bwMode="auto">
          <a:xfrm>
            <a:off x="8316913" y="3319284"/>
            <a:ext cx="576262" cy="794802"/>
          </a:xfrm>
          <a:prstGeom prst="leftArrow">
            <a:avLst>
              <a:gd name="adj1" fmla="val 50000"/>
              <a:gd name="adj2" fmla="val 99726"/>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52236" name="AutoShape 12"/>
          <p:cNvSpPr>
            <a:spLocks noChangeArrowheads="1"/>
          </p:cNvSpPr>
          <p:nvPr/>
        </p:nvSpPr>
        <p:spPr bwMode="auto">
          <a:xfrm>
            <a:off x="5768124" y="2244529"/>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52237" name="AutoShape 13"/>
          <p:cNvSpPr>
            <a:spLocks noChangeArrowheads="1"/>
          </p:cNvSpPr>
          <p:nvPr/>
        </p:nvSpPr>
        <p:spPr bwMode="auto">
          <a:xfrm>
            <a:off x="8316913" y="1844824"/>
            <a:ext cx="366960" cy="794802"/>
          </a:xfrm>
          <a:prstGeom prst="leftArrow">
            <a:avLst>
              <a:gd name="adj1" fmla="val 50000"/>
              <a:gd name="adj2" fmla="val 125556"/>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4" name="AutoShape 12"/>
          <p:cNvSpPr>
            <a:spLocks noChangeArrowheads="1"/>
          </p:cNvSpPr>
          <p:nvPr/>
        </p:nvSpPr>
        <p:spPr bwMode="auto">
          <a:xfrm>
            <a:off x="6653312" y="40743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6" name="AutoShape 12"/>
          <p:cNvSpPr>
            <a:spLocks noChangeArrowheads="1"/>
          </p:cNvSpPr>
          <p:nvPr/>
        </p:nvSpPr>
        <p:spPr bwMode="auto">
          <a:xfrm>
            <a:off x="5768124" y="2789940"/>
            <a:ext cx="366960" cy="794802"/>
          </a:xfrm>
          <a:prstGeom prst="rightArrow">
            <a:avLst>
              <a:gd name="adj1" fmla="val 50000"/>
              <a:gd name="adj2" fmla="val 180682"/>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65552" name="Title 1"/>
          <p:cNvSpPr txBox="1">
            <a:spLocks/>
          </p:cNvSpPr>
          <p:nvPr/>
        </p:nvSpPr>
        <p:spPr bwMode="auto">
          <a:xfrm>
            <a:off x="395536" y="188640"/>
            <a:ext cx="8419852" cy="476672"/>
          </a:xfrm>
          <a:prstGeom prst="rect">
            <a:avLst/>
          </a:prstGeom>
          <a:noFill/>
          <a:ln w="9525">
            <a:noFill/>
            <a:miter lim="800000"/>
            <a:headEnd/>
            <a:tailEnd/>
          </a:ln>
        </p:spPr>
        <p:txBody>
          <a:bodyPr anchor="b"/>
          <a:lstStyle/>
          <a:p>
            <a:pPr algn="ctr" rtl="1" eaLnBrk="0" hangingPunct="0"/>
            <a:r>
              <a:rPr lang="fa-IR" sz="3600" b="0" i="0" u="none" dirty="0">
                <a:solidFill>
                  <a:schemeClr val="accent1"/>
                </a:solidFill>
                <a:latin typeface="Tahoma" pitchFamily="34" charset="0"/>
                <a:ea typeface="Tahoma" pitchFamily="34" charset="0"/>
                <a:cs typeface="Tahoma" pitchFamily="34" charset="0"/>
              </a:rPr>
              <a:t>2. تاریخ و زمان (</a:t>
            </a:r>
            <a:r>
              <a:rPr lang="en-US" sz="3600" dirty="0">
                <a:solidFill>
                  <a:schemeClr val="accent1"/>
                </a:solidFill>
                <a:latin typeface="Tahoma" pitchFamily="34" charset="0"/>
                <a:ea typeface="Tahoma" pitchFamily="34" charset="0"/>
                <a:cs typeface="Tahoma" pitchFamily="34" charset="0"/>
              </a:rPr>
              <a:t>Datum och </a:t>
            </a:r>
            <a:r>
              <a:rPr lang="en-US" sz="3600" dirty="0" err="1">
                <a:solidFill>
                  <a:schemeClr val="accent1"/>
                </a:solidFill>
                <a:latin typeface="Tahoma" pitchFamily="34" charset="0"/>
                <a:ea typeface="Tahoma" pitchFamily="34" charset="0"/>
                <a:cs typeface="Tahoma" pitchFamily="34" charset="0"/>
              </a:rPr>
              <a:t>tid</a:t>
            </a:r>
            <a:r>
              <a:rPr lang="fa-IR" sz="3600" dirty="0">
                <a:solidFill>
                  <a:schemeClr val="accent1"/>
                </a:solidFill>
                <a:latin typeface="Tahoma" pitchFamily="34" charset="0"/>
                <a:ea typeface="Tahoma" pitchFamily="34" charset="0"/>
                <a:cs typeface="Tahoma" pitchFamily="34" charset="0"/>
              </a:rPr>
              <a:t>)</a:t>
            </a:r>
            <a:endParaRPr lang="en" sz="3600" dirty="0">
              <a:solidFill>
                <a:schemeClr val="accen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ppt_x"/>
                                          </p:val>
                                        </p:tav>
                                        <p:tav tm="100000">
                                          <p:val>
                                            <p:strVal val="#ppt_x"/>
                                          </p:val>
                                        </p:tav>
                                      </p:tavLst>
                                    </p:anim>
                                    <p:anim calcmode="lin" valueType="num">
                                      <p:cBhvr additive="base">
                                        <p:cTn id="2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7"/>
                                        </p:tgtEl>
                                        <p:attrNameLst>
                                          <p:attrName>style.visibility</p:attrName>
                                        </p:attrNameLst>
                                      </p:cBhvr>
                                      <p:to>
                                        <p:strVal val="visible"/>
                                      </p:to>
                                    </p:set>
                                    <p:anim calcmode="lin" valueType="num">
                                      <p:cBhvr additive="base">
                                        <p:cTn id="31" dur="500" fill="hold"/>
                                        <p:tgtEl>
                                          <p:spTgt spid="52237"/>
                                        </p:tgtEl>
                                        <p:attrNameLst>
                                          <p:attrName>ppt_x</p:attrName>
                                        </p:attrNameLst>
                                      </p:cBhvr>
                                      <p:tavLst>
                                        <p:tav tm="0">
                                          <p:val>
                                            <p:strVal val="#ppt_x"/>
                                          </p:val>
                                        </p:tav>
                                        <p:tav tm="100000">
                                          <p:val>
                                            <p:strVal val="#ppt_x"/>
                                          </p:val>
                                        </p:tav>
                                      </p:tavLst>
                                    </p:anim>
                                    <p:anim calcmode="lin" valueType="num">
                                      <p:cBhvr additive="base">
                                        <p:cTn id="32" dur="500" fill="hold"/>
                                        <p:tgtEl>
                                          <p:spTgt spid="52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additive="base">
                                        <p:cTn id="35" dur="500" fill="hold"/>
                                        <p:tgtEl>
                                          <p:spTgt spid="52236"/>
                                        </p:tgtEl>
                                        <p:attrNameLst>
                                          <p:attrName>ppt_x</p:attrName>
                                        </p:attrNameLst>
                                      </p:cBhvr>
                                      <p:tavLst>
                                        <p:tav tm="0">
                                          <p:val>
                                            <p:strVal val="#ppt_x"/>
                                          </p:val>
                                        </p:tav>
                                        <p:tav tm="100000">
                                          <p:val>
                                            <p:strVal val="#ppt_x"/>
                                          </p:val>
                                        </p:tav>
                                      </p:tavLst>
                                    </p:anim>
                                    <p:anim calcmode="lin" valueType="num">
                                      <p:cBhvr additive="base">
                                        <p:cTn id="36" dur="500" fill="hold"/>
                                        <p:tgtEl>
                                          <p:spTgt spid="522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4" grpId="0" animBg="1"/>
      <p:bldP spid="52236" grpId="0" animBg="1"/>
      <p:bldP spid="52237" grpId="0" animBg="1"/>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95536" y="0"/>
            <a:ext cx="8288089" cy="714375"/>
          </a:xfrm>
        </p:spPr>
        <p:txBody>
          <a:bodyPr>
            <a:normAutofit fontScale="90000"/>
          </a:bodyPr>
          <a:lstStyle/>
          <a:p>
            <a:pPr rtl="1" eaLnBrk="1" hangingPunct="1"/>
            <a:r>
              <a:rPr lang="fa-IR" sz="2800" b="0" i="0" u="none" dirty="0">
                <a:solidFill>
                  <a:schemeClr val="accent1"/>
                </a:solidFill>
                <a:latin typeface="Tahoma" pitchFamily="34" charset="0"/>
                <a:ea typeface="Tahoma" pitchFamily="34" charset="0"/>
                <a:cs typeface="Tahoma" pitchFamily="34" charset="0"/>
              </a:rPr>
              <a:t>3. افزودن/حذف برنامه (</a:t>
            </a:r>
            <a:r>
              <a:rPr lang="en" sz="2800" b="0" i="0" u="none" dirty="0">
                <a:solidFill>
                  <a:schemeClr val="accent1"/>
                </a:solidFill>
                <a:latin typeface="Tahoma" pitchFamily="34" charset="0"/>
                <a:ea typeface="Tahoma" pitchFamily="34" charset="0"/>
                <a:cs typeface="Tahoma" pitchFamily="34" charset="0"/>
              </a:rPr>
              <a:t>Lägga till och ta bort program</a:t>
            </a:r>
            <a:r>
              <a:rPr lang="fa-IR" sz="2800" b="0" i="0" u="none" dirty="0">
                <a:solidFill>
                  <a:schemeClr val="accent1"/>
                </a:solidFill>
                <a:latin typeface="Tahoma" pitchFamily="34" charset="0"/>
                <a:ea typeface="Tahoma" pitchFamily="34" charset="0"/>
                <a:cs typeface="Tahoma" pitchFamily="34" charset="0"/>
              </a:rPr>
              <a:t>)</a:t>
            </a:r>
            <a:endParaRPr lang="en" sz="2800" b="0" i="0" u="none" dirty="0">
              <a:solidFill>
                <a:schemeClr val="accent1"/>
              </a:solidFill>
              <a:latin typeface="Tahoma" pitchFamily="34" charset="0"/>
              <a:ea typeface="Tahoma" pitchFamily="34" charset="0"/>
              <a:cs typeface="Tahoma" pitchFamily="34" charset="0"/>
            </a:endParaRPr>
          </a:p>
        </p:txBody>
      </p:sp>
      <p:pic>
        <p:nvPicPr>
          <p:cNvPr id="66562" name="Picture 46"/>
          <p:cNvPicPr>
            <a:picLocks noChangeAspect="1" noChangeArrowheads="1"/>
          </p:cNvPicPr>
          <p:nvPr/>
        </p:nvPicPr>
        <p:blipFill>
          <a:blip r:embed="rId2" cstate="print"/>
          <a:srcRect/>
          <a:stretch>
            <a:fillRect/>
          </a:stretch>
        </p:blipFill>
        <p:spPr bwMode="auto">
          <a:xfrm>
            <a:off x="6444208" y="764704"/>
            <a:ext cx="1952625" cy="714375"/>
          </a:xfrm>
          <a:prstGeom prst="rect">
            <a:avLst/>
          </a:prstGeom>
          <a:noFill/>
          <a:ln w="9525">
            <a:noFill/>
            <a:miter lim="800000"/>
            <a:headEnd/>
            <a:tailEnd/>
          </a:ln>
        </p:spPr>
      </p:pic>
      <p:pic>
        <p:nvPicPr>
          <p:cNvPr id="53252" name="Picture 4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4035" y="1953682"/>
            <a:ext cx="5786437" cy="4358352"/>
          </a:xfrm>
          <a:prstGeom prst="rect">
            <a:avLst/>
          </a:prstGeom>
          <a:noFill/>
          <a:ln w="9525">
            <a:noFill/>
            <a:miter lim="800000"/>
            <a:headEnd/>
            <a:tailEnd/>
          </a:ln>
        </p:spPr>
      </p:pic>
      <p:sp>
        <p:nvSpPr>
          <p:cNvPr id="53253" name="Rectangle 5"/>
          <p:cNvSpPr>
            <a:spLocks noChangeArrowheads="1"/>
          </p:cNvSpPr>
          <p:nvPr/>
        </p:nvSpPr>
        <p:spPr bwMode="auto">
          <a:xfrm>
            <a:off x="323528" y="1340768"/>
            <a:ext cx="8533631" cy="923330"/>
          </a:xfrm>
          <a:prstGeom prst="rect">
            <a:avLst/>
          </a:prstGeom>
          <a:noFill/>
          <a:ln w="9525">
            <a:noFill/>
            <a:miter lim="800000"/>
            <a:headEnd/>
            <a:tailEnd/>
          </a:ln>
        </p:spPr>
        <p:txBody>
          <a:bodyPr wrap="square">
            <a:spAutoFit/>
          </a:bodyPr>
          <a:lstStyle/>
          <a:p>
            <a:pPr algn="r" rtl="1"/>
            <a:r>
              <a:rPr lang="fa-IR" sz="1800" b="0" i="0" u="none" dirty="0">
                <a:latin typeface="Tahoma" pitchFamily="34" charset="0"/>
                <a:ea typeface="Tahoma" pitchFamily="34" charset="0"/>
                <a:cs typeface="Tahoma" pitchFamily="34" charset="0"/>
              </a:rPr>
              <a:t>وقتی روی </a:t>
            </a:r>
            <a:r>
              <a:rPr lang="en-US" sz="1800" b="1" dirty="0">
                <a:latin typeface="Tahoma" pitchFamily="34" charset="0"/>
                <a:ea typeface="Tahoma" pitchFamily="34" charset="0"/>
                <a:cs typeface="Tahoma" pitchFamily="34" charset="0"/>
              </a:rPr>
              <a:t>Program</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کلیک می کنید، یک فهرست از همه برنامه های نصب شده در کامپیوتر شما به نمایش در می آید. شما می توانید برنامه را از فهرست انتخاب و حذف کنید. </a:t>
            </a:r>
            <a:endParaRPr lang="fa-IR" sz="1800" b="0" i="0" u="none" dirty="0">
              <a:latin typeface="Tahoma" pitchFamily="34" charset="0"/>
              <a:ea typeface="Tahoma" pitchFamily="34" charset="0"/>
              <a:cs typeface="Tahoma" pitchFamily="34" charset="0"/>
            </a:endParaRPr>
          </a:p>
        </p:txBody>
      </p:sp>
      <p:sp>
        <p:nvSpPr>
          <p:cNvPr id="53255" name="Rectangle 5"/>
          <p:cNvSpPr>
            <a:spLocks noChangeArrowheads="1"/>
          </p:cNvSpPr>
          <p:nvPr/>
        </p:nvSpPr>
        <p:spPr bwMode="auto">
          <a:xfrm>
            <a:off x="179512" y="3006828"/>
            <a:ext cx="2952329" cy="2585323"/>
          </a:xfrm>
          <a:prstGeom prst="rect">
            <a:avLst/>
          </a:prstGeom>
          <a:noFill/>
          <a:ln w="9525" algn="ctr">
            <a:noFill/>
            <a:miter lim="800000"/>
            <a:headEnd/>
            <a:tailEnd/>
          </a:ln>
        </p:spPr>
        <p:txBody>
          <a:bodyPr wrap="square" anchor="ctr">
            <a:spAutoFit/>
          </a:bodyPr>
          <a:lstStyle/>
          <a:p>
            <a:pPr algn="r" rtl="1" eaLnBrk="0" hangingPunct="0"/>
            <a:r>
              <a:rPr lang="fa-IR" sz="1800" dirty="0">
                <a:solidFill>
                  <a:srgbClr val="333333"/>
                </a:solidFill>
                <a:latin typeface="Tahoma" pitchFamily="34" charset="0"/>
                <a:ea typeface="Tahoma" pitchFamily="34" charset="0"/>
                <a:cs typeface="Tahoma" pitchFamily="34" charset="0"/>
              </a:rPr>
              <a:t>شما می توانید یک برنامه جدید افزوده یا یکی از عناصر ویندوز را حذف کنید، اما برای این کار باید حق مدیریت داشته باشید. </a:t>
            </a:r>
          </a:p>
          <a:p>
            <a:pPr algn="r" rtl="1" eaLnBrk="0" hangingPunct="0"/>
            <a:r>
              <a:rPr lang="fa-IR" sz="1800" dirty="0">
                <a:solidFill>
                  <a:srgbClr val="333333"/>
                </a:solidFill>
                <a:latin typeface="Tahoma" pitchFamily="34" charset="0"/>
                <a:ea typeface="Tahoma" pitchFamily="34" charset="0"/>
                <a:cs typeface="Tahoma" pitchFamily="34" charset="0"/>
              </a:rPr>
              <a:t>اگر حق مدیریتی نداشته باشید، نمی توانید عناصر سیستم عامل را تغییر داده یا حذف کنید. </a:t>
            </a:r>
            <a:endParaRPr lang="en" sz="1800" dirty="0">
              <a:latin typeface="Tahoma" pitchFamily="34" charset="0"/>
              <a:ea typeface="Tahoma" pitchFamily="34" charset="0"/>
              <a:cs typeface="Tahoma" pitchFamily="34" charset="0"/>
            </a:endParaRPr>
          </a:p>
        </p:txBody>
      </p:sp>
      <p:sp>
        <p:nvSpPr>
          <p:cNvPr id="151561" name="Oval 9"/>
          <p:cNvSpPr>
            <a:spLocks noChangeArrowheads="1"/>
          </p:cNvSpPr>
          <p:nvPr/>
        </p:nvSpPr>
        <p:spPr bwMode="auto">
          <a:xfrm>
            <a:off x="3491880" y="4365104"/>
            <a:ext cx="1440160" cy="574675"/>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589" y="2719519"/>
            <a:ext cx="5567570" cy="3981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5"/>
                                        </p:tgtEl>
                                        <p:attrNameLst>
                                          <p:attrName>style.visibility</p:attrName>
                                        </p:attrNameLst>
                                      </p:cBhvr>
                                      <p:to>
                                        <p:strVal val="visible"/>
                                      </p:to>
                                    </p:set>
                                    <p:anim calcmode="lin" valueType="num">
                                      <p:cBhvr additive="base">
                                        <p:cTn id="19" dur="500" fill="hold"/>
                                        <p:tgtEl>
                                          <p:spTgt spid="53255"/>
                                        </p:tgtEl>
                                        <p:attrNameLst>
                                          <p:attrName>ppt_x</p:attrName>
                                        </p:attrNameLst>
                                      </p:cBhvr>
                                      <p:tavLst>
                                        <p:tav tm="0">
                                          <p:val>
                                            <p:strVal val="#ppt_x"/>
                                          </p:val>
                                        </p:tav>
                                        <p:tav tm="100000">
                                          <p:val>
                                            <p:strVal val="#ppt_x"/>
                                          </p:val>
                                        </p:tav>
                                      </p:tavLst>
                                    </p:anim>
                                    <p:anim calcmode="lin" valueType="num">
                                      <p:cBhvr additive="base">
                                        <p:cTn id="20"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1"/>
                                        </p:tgtEl>
                                        <p:attrNameLst>
                                          <p:attrName>style.visibility</p:attrName>
                                        </p:attrNameLst>
                                      </p:cBhvr>
                                      <p:to>
                                        <p:strVal val="visible"/>
                                      </p:to>
                                    </p:set>
                                    <p:anim calcmode="lin" valueType="num">
                                      <p:cBhvr additive="base">
                                        <p:cTn id="25" dur="500" fill="hold"/>
                                        <p:tgtEl>
                                          <p:spTgt spid="151561"/>
                                        </p:tgtEl>
                                        <p:attrNameLst>
                                          <p:attrName>ppt_x</p:attrName>
                                        </p:attrNameLst>
                                      </p:cBhvr>
                                      <p:tavLst>
                                        <p:tav tm="0">
                                          <p:val>
                                            <p:strVal val="#ppt_x"/>
                                          </p:val>
                                        </p:tav>
                                        <p:tav tm="100000">
                                          <p:val>
                                            <p:strVal val="#ppt_x"/>
                                          </p:val>
                                        </p:tav>
                                      </p:tavLst>
                                    </p:anim>
                                    <p:anim calcmode="lin" valueType="num">
                                      <p:cBhvr additive="base">
                                        <p:cTn id="26"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67545" y="0"/>
            <a:ext cx="8390706" cy="642938"/>
          </a:xfrm>
        </p:spPr>
        <p:txBody>
          <a:bodyPr>
            <a:normAutofit/>
          </a:bodyPr>
          <a:lstStyle/>
          <a:p>
            <a:pPr rtl="1" eaLnBrk="1" hangingPunct="1">
              <a:defRPr/>
            </a:pPr>
            <a:r>
              <a:rPr lang="fa-IR" sz="2400" b="0" i="0" u="none" dirty="0">
                <a:solidFill>
                  <a:schemeClr val="accent1"/>
                </a:solidFill>
                <a:latin typeface="Tahoma" pitchFamily="34" charset="0"/>
                <a:ea typeface="Tahoma" pitchFamily="34" charset="0"/>
                <a:cs typeface="Tahoma" pitchFamily="34" charset="0"/>
              </a:rPr>
              <a:t>4. </a:t>
            </a:r>
            <a:r>
              <a:rPr lang="en" sz="2400" b="0" i="0" u="none">
                <a:solidFill>
                  <a:schemeClr val="accent1"/>
                </a:solidFill>
                <a:latin typeface="Tahoma" pitchFamily="34" charset="0"/>
                <a:ea typeface="Tahoma" pitchFamily="34" charset="0"/>
                <a:cs typeface="Tahoma" pitchFamily="34" charset="0"/>
              </a:rPr>
              <a:t>Användarkonton</a:t>
            </a:r>
            <a:r>
              <a:rPr lang="fa-IR" sz="2400" b="0" i="0" u="none">
                <a:solidFill>
                  <a:schemeClr val="accent1"/>
                </a:solidFill>
                <a:latin typeface="Tahoma" pitchFamily="34" charset="0"/>
                <a:ea typeface="Tahoma" pitchFamily="34" charset="0"/>
                <a:cs typeface="Tahoma" pitchFamily="34" charset="0"/>
              </a:rPr>
              <a:t> </a:t>
            </a:r>
            <a:r>
              <a:rPr lang="fa-IR" sz="2400" b="0" i="0" u="none" dirty="0">
                <a:solidFill>
                  <a:schemeClr val="accent1"/>
                </a:solidFill>
                <a:latin typeface="Tahoma" pitchFamily="34" charset="0"/>
                <a:ea typeface="Tahoma" pitchFamily="34" charset="0"/>
                <a:cs typeface="Tahoma" pitchFamily="34" charset="0"/>
              </a:rPr>
              <a:t>(حسابهای کاربری)</a:t>
            </a:r>
            <a:endParaRPr lang="en" sz="2400" b="0" i="0" u="none" dirty="0">
              <a:solidFill>
                <a:schemeClr val="accent1"/>
              </a:solidFill>
              <a:latin typeface="Tahoma" pitchFamily="34" charset="0"/>
              <a:ea typeface="Tahoma" pitchFamily="34" charset="0"/>
              <a:cs typeface="Tahoma" pitchFamily="34" charset="0"/>
            </a:endParaRPr>
          </a:p>
        </p:txBody>
      </p:sp>
      <p:sp>
        <p:nvSpPr>
          <p:cNvPr id="54275" name="Rectangle 2"/>
          <p:cNvSpPr>
            <a:spLocks noChangeArrowheads="1"/>
          </p:cNvSpPr>
          <p:nvPr/>
        </p:nvSpPr>
        <p:spPr bwMode="auto">
          <a:xfrm>
            <a:off x="115543" y="1837288"/>
            <a:ext cx="3635251" cy="3970318"/>
          </a:xfrm>
          <a:prstGeom prst="rect">
            <a:avLst/>
          </a:prstGeom>
          <a:noFill/>
          <a:ln w="9525" algn="ctr">
            <a:noFill/>
            <a:miter lim="800000"/>
            <a:headEnd/>
            <a:tailEnd/>
          </a:ln>
        </p:spPr>
        <p:txBody>
          <a:bodyPr wrap="square" anchor="ctr">
            <a:spAutoFit/>
          </a:bodyPr>
          <a:lstStyle/>
          <a:p>
            <a:pPr marL="285750" indent="-285750" algn="r" rtl="1" eaLnBrk="0" hangingPunct="0">
              <a:buFont typeface="Arial" pitchFamily="34" charset="0"/>
              <a:buChar char="•"/>
            </a:pPr>
            <a:endParaRPr lang="fa-IR" sz="1800" b="0" i="0" u="none" dirty="0">
              <a:solidFill>
                <a:srgbClr val="333333"/>
              </a:solidFill>
              <a:latin typeface="Tahoma" pitchFamily="34" charset="0"/>
              <a:ea typeface="Tahoma" pitchFamily="34" charset="0"/>
              <a:cs typeface="Tahoma" pitchFamily="34" charset="0"/>
            </a:endParaRPr>
          </a:p>
          <a:p>
            <a:pPr marL="285750" indent="-285750" algn="r" rtl="1" eaLnBrk="0" hangingPunct="0">
              <a:buFont typeface="Arial" pitchFamily="34" charset="0"/>
              <a:buChar char="•"/>
            </a:pPr>
            <a:r>
              <a:rPr lang="fa-IR" sz="1800" b="0" i="0" u="none" dirty="0">
                <a:solidFill>
                  <a:srgbClr val="333333"/>
                </a:solidFill>
                <a:latin typeface="Tahoma" pitchFamily="34" charset="0"/>
                <a:ea typeface="Tahoma" pitchFamily="34" charset="0"/>
                <a:cs typeface="Tahoma" pitchFamily="34" charset="0"/>
              </a:rPr>
              <a:t>یک تنظیم مهم دیگر که می توان در کنترل پنل انجام داد، امکان افزودن حساب کاربری یا تغییر کاربران موجود است. </a:t>
            </a:r>
          </a:p>
          <a:p>
            <a:pPr marL="285750" indent="-285750" algn="r" rtl="1" eaLnBrk="0" hangingPunct="0">
              <a:buFont typeface="Arial" pitchFamily="34" charset="0"/>
              <a:buChar char="•"/>
            </a:pPr>
            <a:r>
              <a:rPr lang="fa-IR" sz="1800" dirty="0">
                <a:solidFill>
                  <a:srgbClr val="333333"/>
                </a:solidFill>
                <a:latin typeface="Tahoma" pitchFamily="34" charset="0"/>
                <a:ea typeface="Tahoma" pitchFamily="34" charset="0"/>
                <a:cs typeface="Tahoma" pitchFamily="34" charset="0"/>
              </a:rPr>
              <a:t>با ایجاد حسابهای کاربری مختلف، هر کاربر می تواند با فایلها و گذرواژه خود کار کند. این ویژگی وقتی نیاز است که بیش از یک کاربر از یک کامپیوتر استفاده می کنند. </a:t>
            </a:r>
          </a:p>
          <a:p>
            <a:pPr marL="285750" indent="-285750" algn="r" rtl="1" eaLnBrk="0" hangingPunct="0">
              <a:buFont typeface="Arial" pitchFamily="34" charset="0"/>
              <a:buChar char="•"/>
            </a:pPr>
            <a:r>
              <a:rPr lang="fa-IR" sz="1800" dirty="0">
                <a:solidFill>
                  <a:srgbClr val="333333"/>
                </a:solidFill>
                <a:latin typeface="Tahoma" pitchFamily="34" charset="0"/>
                <a:ea typeface="Tahoma" pitchFamily="34" charset="0"/>
                <a:cs typeface="Tahoma" pitchFamily="34" charset="0"/>
              </a:rPr>
              <a:t>تبصره! برای تنظیم این، شما نیاز به حق مدیریت کامپیوتر (حق مدیریتی) دارید. </a:t>
            </a:r>
            <a:endParaRPr lang="en" sz="1800" dirty="0">
              <a:latin typeface="Tahoma" pitchFamily="34" charset="0"/>
              <a:ea typeface="Tahoma" pitchFamily="34" charset="0"/>
              <a:cs typeface="Tahoma" pitchFamily="34" charset="0"/>
            </a:endParaRPr>
          </a:p>
        </p:txBody>
      </p:sp>
      <p:pic>
        <p:nvPicPr>
          <p:cNvPr id="6758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4556" y="692696"/>
            <a:ext cx="595312" cy="762000"/>
          </a:xfrm>
          <a:prstGeom prst="rect">
            <a:avLst/>
          </a:prstGeom>
          <a:noFill/>
          <a:ln w="9525">
            <a:noFill/>
            <a:miter lim="800000"/>
            <a:headEnd/>
            <a:tailEnd/>
          </a:ln>
        </p:spPr>
      </p:pic>
      <p:sp>
        <p:nvSpPr>
          <p:cNvPr id="67588" name="Rectangle 3"/>
          <p:cNvSpPr>
            <a:spLocks noChangeArrowheads="1"/>
          </p:cNvSpPr>
          <p:nvPr/>
        </p:nvSpPr>
        <p:spPr bwMode="auto">
          <a:xfrm>
            <a:off x="419100" y="1019145"/>
            <a:ext cx="184731" cy="400110"/>
          </a:xfrm>
          <a:prstGeom prst="rect">
            <a:avLst/>
          </a:prstGeom>
          <a:noFill/>
          <a:ln w="9525" algn="ctr">
            <a:noFill/>
            <a:miter lim="800000"/>
            <a:headEnd/>
            <a:tailEnd/>
          </a:ln>
        </p:spPr>
        <p:txBody>
          <a:bodyPr wrap="none" anchor="ctr">
            <a:spAutoFit/>
          </a:bodyPr>
          <a:lstStyle/>
          <a:p>
            <a:pPr algn="l" rtl="0" eaLnBrk="0" hangingPunct="0"/>
            <a:endParaRPr lang="en">
              <a:latin typeface="Tahoma" pitchFamily="34" charset="0"/>
              <a:ea typeface="Tahoma" pitchFamily="34" charset="0"/>
              <a:cs typeface="Tahoma" pitchFamily="34" charset="0"/>
            </a:endParaRPr>
          </a:p>
        </p:txBody>
      </p:sp>
      <p:pic>
        <p:nvPicPr>
          <p:cNvPr id="54278" name="Picture 4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0582" y="1556792"/>
            <a:ext cx="5137150" cy="3869308"/>
          </a:xfrm>
          <a:prstGeom prst="rect">
            <a:avLst/>
          </a:prstGeom>
          <a:noFill/>
          <a:ln w="9525">
            <a:noFill/>
            <a:miter lim="800000"/>
            <a:headEnd/>
            <a:tailEnd/>
          </a:ln>
        </p:spPr>
      </p:pic>
      <p:sp>
        <p:nvSpPr>
          <p:cNvPr id="2" name="Ellips 1"/>
          <p:cNvSpPr/>
          <p:nvPr/>
        </p:nvSpPr>
        <p:spPr>
          <a:xfrm>
            <a:off x="6271072" y="2276872"/>
            <a:ext cx="175731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60848"/>
            <a:ext cx="4507534" cy="3223442"/>
          </a:xfrm>
          <a:prstGeom prst="rect">
            <a:avLst/>
          </a:prstGeom>
        </p:spPr>
      </p:pic>
      <p:sp>
        <p:nvSpPr>
          <p:cNvPr id="5" name="Upp 4"/>
          <p:cNvSpPr/>
          <p:nvPr/>
        </p:nvSpPr>
        <p:spPr>
          <a:xfrm>
            <a:off x="6876256" y="2708920"/>
            <a:ext cx="45719"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pPr algn="r" rtl="1" eaLnBrk="1" hangingPunct="1"/>
            <a:r>
              <a:rPr lang="fa-IR" sz="3600" b="0" i="0" u="none" dirty="0">
                <a:solidFill>
                  <a:schemeClr val="accent1"/>
                </a:solidFill>
                <a:latin typeface="Tahoma" pitchFamily="34" charset="0"/>
                <a:ea typeface="Tahoma" pitchFamily="34" charset="0"/>
                <a:cs typeface="Tahoma" pitchFamily="34" charset="0"/>
              </a:rPr>
              <a:t>5. چاپگرها و فکس ها (</a:t>
            </a:r>
            <a:r>
              <a:rPr lang="en-US" sz="3600" b="0" i="0" u="none" dirty="0">
                <a:solidFill>
                  <a:schemeClr val="accent1"/>
                </a:solidFill>
                <a:latin typeface="Tahoma" pitchFamily="34" charset="0"/>
                <a:ea typeface="Tahoma" pitchFamily="34" charset="0"/>
                <a:cs typeface="Tahoma" pitchFamily="34" charset="0"/>
              </a:rPr>
              <a:t>(</a:t>
            </a:r>
            <a:r>
              <a:rPr lang="en" sz="3600" b="0" i="0" u="none" dirty="0">
                <a:solidFill>
                  <a:schemeClr val="accent1"/>
                </a:solidFill>
                <a:latin typeface="Tahoma" pitchFamily="34" charset="0"/>
                <a:ea typeface="Tahoma" pitchFamily="34" charset="0"/>
                <a:cs typeface="Tahoma" pitchFamily="34" charset="0"/>
              </a:rPr>
              <a:t>Skrivare och fax</a:t>
            </a:r>
          </a:p>
        </p:txBody>
      </p:sp>
      <p:sp>
        <p:nvSpPr>
          <p:cNvPr id="55299" name="Rectangle 1"/>
          <p:cNvSpPr>
            <a:spLocks noChangeArrowheads="1"/>
          </p:cNvSpPr>
          <p:nvPr/>
        </p:nvSpPr>
        <p:spPr bwMode="auto">
          <a:xfrm>
            <a:off x="683568" y="2214156"/>
            <a:ext cx="7883525" cy="2308324"/>
          </a:xfrm>
          <a:prstGeom prst="rect">
            <a:avLst/>
          </a:prstGeom>
          <a:noFill/>
          <a:ln w="9525" algn="ctr">
            <a:noFill/>
            <a:miter lim="800000"/>
            <a:headEnd/>
            <a:tailEnd/>
          </a:ln>
        </p:spPr>
        <p:txBody>
          <a:bodyPr anchor="ctr">
            <a:spAutoFit/>
          </a:bodyPr>
          <a:lstStyle/>
          <a:p>
            <a:pPr marL="342900" indent="-342900" algn="r" rtl="1" eaLnBrk="0" hangingPunct="0"/>
            <a:r>
              <a:rPr lang="fa-IR" sz="2400" dirty="0">
                <a:solidFill>
                  <a:srgbClr val="333333"/>
                </a:solidFill>
                <a:latin typeface="Tahoma" pitchFamily="34" charset="0"/>
                <a:ea typeface="Tahoma" pitchFamily="34" charset="0"/>
                <a:cs typeface="Tahoma" pitchFamily="34" charset="0"/>
              </a:rPr>
              <a:t>چاپگرها را می توانید از منوی استارت باز کنید. به علاوه، می توانید با استفاده از سی دی نصب همراه چاپگر، یک چاپگر محلی اضافه کنید. </a:t>
            </a:r>
          </a:p>
          <a:p>
            <a:pPr marL="342900" indent="-342900" algn="r" rtl="1" eaLnBrk="0" hangingPunct="0"/>
            <a:r>
              <a:rPr lang="fa-IR" sz="2400" b="0" i="0" u="none" dirty="0">
                <a:solidFill>
                  <a:srgbClr val="333333"/>
                </a:solidFill>
                <a:latin typeface="Tahoma" pitchFamily="34" charset="0"/>
                <a:ea typeface="Tahoma" pitchFamily="34" charset="0"/>
                <a:cs typeface="Tahoma" pitchFamily="34" charset="0"/>
              </a:rPr>
              <a:t>برای چاپ یک سند، </a:t>
            </a:r>
            <a:r>
              <a:rPr lang="en-US" sz="2400" b="1" i="0" u="none" dirty="0" err="1">
                <a:solidFill>
                  <a:srgbClr val="333333"/>
                </a:solidFill>
                <a:latin typeface="Tahoma" pitchFamily="34" charset="0"/>
                <a:ea typeface="Tahoma" pitchFamily="34" charset="0"/>
                <a:cs typeface="Tahoma" pitchFamily="34" charset="0"/>
              </a:rPr>
              <a:t>Skriv</a:t>
            </a:r>
            <a:r>
              <a:rPr lang="en-US" sz="2400" b="1" i="0" u="none" dirty="0">
                <a:solidFill>
                  <a:srgbClr val="333333"/>
                </a:solidFill>
                <a:latin typeface="Tahoma" pitchFamily="34" charset="0"/>
                <a:ea typeface="Tahoma" pitchFamily="34" charset="0"/>
                <a:cs typeface="Tahoma" pitchFamily="34" charset="0"/>
              </a:rPr>
              <a:t> </a:t>
            </a:r>
            <a:r>
              <a:rPr lang="en-US" sz="2400" b="1" i="0" u="none" dirty="0" err="1">
                <a:solidFill>
                  <a:srgbClr val="333333"/>
                </a:solidFill>
                <a:latin typeface="Tahoma" pitchFamily="34" charset="0"/>
                <a:ea typeface="Tahoma" pitchFamily="34" charset="0"/>
                <a:cs typeface="Tahoma" pitchFamily="34" charset="0"/>
              </a:rPr>
              <a:t>ut</a:t>
            </a:r>
            <a:r>
              <a:rPr lang="fa-IR" sz="2400" b="1" i="0" u="none" dirty="0">
                <a:solidFill>
                  <a:srgbClr val="333333"/>
                </a:solidFill>
                <a:latin typeface="Tahoma" pitchFamily="34" charset="0"/>
                <a:ea typeface="Tahoma" pitchFamily="34" charset="0"/>
                <a:cs typeface="Tahoma" pitchFamily="34" charset="0"/>
              </a:rPr>
              <a:t> </a:t>
            </a:r>
            <a:r>
              <a:rPr lang="fa-IR" sz="2400" i="0" u="none" dirty="0">
                <a:solidFill>
                  <a:srgbClr val="333333"/>
                </a:solidFill>
                <a:latin typeface="Tahoma" pitchFamily="34" charset="0"/>
                <a:ea typeface="Tahoma" pitchFamily="34" charset="0"/>
                <a:cs typeface="Tahoma" pitchFamily="34" charset="0"/>
              </a:rPr>
              <a:t>را در منوی فایل (</a:t>
            </a:r>
            <a:r>
              <a:rPr lang="en-US" sz="2400" i="0" u="none" dirty="0">
                <a:solidFill>
                  <a:srgbClr val="333333"/>
                </a:solidFill>
                <a:latin typeface="Tahoma" pitchFamily="34" charset="0"/>
                <a:ea typeface="Tahoma" pitchFamily="34" charset="0"/>
                <a:cs typeface="Tahoma" pitchFamily="34" charset="0"/>
              </a:rPr>
              <a:t>File menu</a:t>
            </a:r>
            <a:r>
              <a:rPr lang="fa-IR" sz="2400" i="0" u="none" dirty="0">
                <a:solidFill>
                  <a:srgbClr val="333333"/>
                </a:solidFill>
                <a:latin typeface="Tahoma" pitchFamily="34" charset="0"/>
                <a:ea typeface="Tahoma" pitchFamily="34" charset="0"/>
                <a:cs typeface="Tahoma" pitchFamily="34" charset="0"/>
              </a:rPr>
              <a:t>) انتخاب کنید. در </a:t>
            </a:r>
            <a:r>
              <a:rPr lang="en-US" sz="2400" b="1" i="0" u="none" dirty="0" err="1">
                <a:solidFill>
                  <a:srgbClr val="333333"/>
                </a:solidFill>
                <a:latin typeface="Tahoma" pitchFamily="34" charset="0"/>
                <a:ea typeface="Tahoma" pitchFamily="34" charset="0"/>
                <a:cs typeface="Tahoma" pitchFamily="34" charset="0"/>
              </a:rPr>
              <a:t>Skrivare</a:t>
            </a:r>
            <a:r>
              <a:rPr lang="fa-IR" sz="2400" b="1" i="0" u="none" dirty="0">
                <a:solidFill>
                  <a:srgbClr val="333333"/>
                </a:solidFill>
                <a:latin typeface="Tahoma" pitchFamily="34" charset="0"/>
                <a:ea typeface="Tahoma" pitchFamily="34" charset="0"/>
                <a:cs typeface="Tahoma" pitchFamily="34" charset="0"/>
              </a:rPr>
              <a:t> </a:t>
            </a:r>
            <a:r>
              <a:rPr lang="fa-IR" sz="2400" i="0" u="none" dirty="0">
                <a:solidFill>
                  <a:srgbClr val="333333"/>
                </a:solidFill>
                <a:latin typeface="Tahoma" pitchFamily="34" charset="0"/>
                <a:ea typeface="Tahoma" pitchFamily="34" charset="0"/>
                <a:cs typeface="Tahoma" pitchFamily="34" charset="0"/>
              </a:rPr>
              <a:t>در </a:t>
            </a:r>
            <a:r>
              <a:rPr lang="en-US" sz="2400" i="0" u="none" dirty="0">
                <a:solidFill>
                  <a:srgbClr val="333333"/>
                </a:solidFill>
                <a:latin typeface="Tahoma" pitchFamily="34" charset="0"/>
                <a:ea typeface="Tahoma" pitchFamily="34" charset="0"/>
                <a:cs typeface="Tahoma" pitchFamily="34" charset="0"/>
              </a:rPr>
              <a:t>Control Panel</a:t>
            </a:r>
            <a:r>
              <a:rPr lang="fa-IR" sz="2400" i="0" u="none" dirty="0">
                <a:solidFill>
                  <a:srgbClr val="333333"/>
                </a:solidFill>
                <a:latin typeface="Tahoma" pitchFamily="34" charset="0"/>
                <a:ea typeface="Tahoma" pitchFamily="34" charset="0"/>
                <a:cs typeface="Tahoma" pitchFamily="34" charset="0"/>
              </a:rPr>
              <a:t>، شما می توانید کارهای پرینت را پایش کرده، لغو کرده یا کنترل کنید. </a:t>
            </a:r>
            <a:endParaRPr lang="en"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1602731"/>
            <a:ext cx="4929187" cy="3482453"/>
          </a:xfrm>
          <a:prstGeom prst="rect">
            <a:avLst/>
          </a:prstGeom>
          <a:noFill/>
          <a:ln w="9525">
            <a:noFill/>
            <a:miter lim="800000"/>
            <a:headEnd/>
            <a:tailEnd/>
          </a:ln>
        </p:spPr>
      </p:pic>
      <p:sp>
        <p:nvSpPr>
          <p:cNvPr id="6" name="Rectangle 6"/>
          <p:cNvSpPr txBox="1">
            <a:spLocks noChangeArrowheads="1"/>
          </p:cNvSpPr>
          <p:nvPr/>
        </p:nvSpPr>
        <p:spPr bwMode="auto">
          <a:xfrm>
            <a:off x="467544" y="2115524"/>
            <a:ext cx="3530600" cy="116946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179388" indent="3175" algn="r" rtl="1">
              <a:lnSpc>
                <a:spcPct val="90000"/>
              </a:lnSpc>
              <a:spcBef>
                <a:spcPct val="20000"/>
              </a:spcBef>
              <a:buClr>
                <a:schemeClr val="tx2"/>
              </a:buClr>
              <a:buSzPct val="70000"/>
              <a:defRPr/>
            </a:pPr>
            <a:r>
              <a:rPr lang="fa-IR" sz="1600" b="1" i="0" u="none" kern="0" dirty="0">
                <a:latin typeface="Tahoma" pitchFamily="34" charset="0"/>
                <a:ea typeface="Tahoma" pitchFamily="34" charset="0"/>
                <a:cs typeface="Tahoma" pitchFamily="34" charset="0"/>
              </a:rPr>
              <a:t>در اینجا شما می توانید با استفاده از سی دی یا نصب از طریق اینترنت، یک چاپگر اضافه کنید</a:t>
            </a:r>
            <a:endParaRPr lang="en" sz="1600" b="1" kern="0" dirty="0">
              <a:latin typeface="Tahoma" pitchFamily="34" charset="0"/>
              <a:ea typeface="Tahoma" pitchFamily="34" charset="0"/>
              <a:cs typeface="Tahoma" pitchFamily="34" charset="0"/>
            </a:endParaRPr>
          </a:p>
        </p:txBody>
      </p:sp>
      <p:sp>
        <p:nvSpPr>
          <p:cNvPr id="2" name="Ellips 1"/>
          <p:cNvSpPr/>
          <p:nvPr/>
        </p:nvSpPr>
        <p:spPr>
          <a:xfrm>
            <a:off x="6148733" y="2162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44" y="2492896"/>
            <a:ext cx="4949251" cy="3634730"/>
          </a:xfrm>
          <a:prstGeom prst="rect">
            <a:avLst/>
          </a:prstGeom>
        </p:spPr>
      </p:pic>
      <p:sp>
        <p:nvSpPr>
          <p:cNvPr id="5" name="Ellips 4"/>
          <p:cNvSpPr/>
          <p:nvPr/>
        </p:nvSpPr>
        <p:spPr>
          <a:xfrm>
            <a:off x="4251325" y="3284984"/>
            <a:ext cx="2304256" cy="779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 name="Title 1"/>
          <p:cNvSpPr txBox="1">
            <a:spLocks/>
          </p:cNvSpPr>
          <p:nvPr/>
        </p:nvSpPr>
        <p:spPr>
          <a:xfrm>
            <a:off x="449110" y="846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spcAft>
                <a:spcPts val="0"/>
              </a:spcAft>
            </a:pPr>
            <a:r>
              <a:rPr lang="fa-IR" sz="3600" b="0" i="0" u="none" dirty="0">
                <a:solidFill>
                  <a:schemeClr val="accent1"/>
                </a:solidFill>
                <a:latin typeface="Tahoma" pitchFamily="34" charset="0"/>
                <a:ea typeface="Tahoma" pitchFamily="34" charset="0"/>
                <a:cs typeface="Tahoma" pitchFamily="34" charset="0"/>
              </a:rPr>
              <a:t>تنظیم پرینترها</a:t>
            </a:r>
            <a:endParaRPr lang="en" sz="3600" dirty="0">
              <a:solidFill>
                <a:schemeClr val="accen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9633"/>
                                        </p:tgtEl>
                                        <p:attrNameLst>
                                          <p:attrName>style.visibility</p:attrName>
                                        </p:attrNameLst>
                                      </p:cBhvr>
                                      <p:to>
                                        <p:strVal val="visible"/>
                                      </p:to>
                                    </p:set>
                                    <p:animEffect transition="in" filter="barn(inVertical)">
                                      <p:cBhvr>
                                        <p:cTn id="14" dur="500"/>
                                        <p:tgtEl>
                                          <p:spTgt spid="696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9144000" cy="1143000"/>
          </a:xfrm>
        </p:spPr>
        <p:txBody>
          <a:bodyPr anchor="ctr" anchorCtr="1"/>
          <a:lstStyle/>
          <a:p>
            <a:pPr eaLnBrk="1" hangingPunct="1">
              <a:defRPr/>
            </a:pPr>
            <a:r>
              <a:rPr lang="sv-SE" dirty="0">
                <a:effectLst>
                  <a:outerShdw blurRad="38100" dist="38100" dir="2700000" algn="tl">
                    <a:srgbClr val="C0C0C0"/>
                  </a:outerShdw>
                </a:effectLst>
                <a:latin typeface="Tahoma" pitchFamily="34" charset="0"/>
                <a:ea typeface="Tahoma" pitchFamily="34" charset="0"/>
                <a:cs typeface="Tahoma" pitchFamily="34" charset="0"/>
              </a:rPr>
              <a:t> </a:t>
            </a:r>
            <a:r>
              <a:rPr lang="fa-IR" dirty="0">
                <a:solidFill>
                  <a:schemeClr val="accent1"/>
                </a:solidFill>
                <a:latin typeface="Tahoma" pitchFamily="34" charset="0"/>
                <a:ea typeface="Tahoma" pitchFamily="34" charset="0"/>
                <a:cs typeface="Tahoma" pitchFamily="34" charset="0"/>
              </a:rPr>
              <a:t>دکمه سمت چپ ماوس</a:t>
            </a:r>
            <a:endParaRPr lang="sv-SE" dirty="0">
              <a:solidFill>
                <a:schemeClr val="accent1"/>
              </a:solidFill>
              <a:latin typeface="Tahoma" pitchFamily="34" charset="0"/>
              <a:ea typeface="Tahoma" pitchFamily="34" charset="0"/>
              <a:cs typeface="Tahoma" pitchFamily="34" charset="0"/>
            </a:endParaRPr>
          </a:p>
        </p:txBody>
      </p:sp>
      <p:sp>
        <p:nvSpPr>
          <p:cNvPr id="12291" name="Rectangle 3"/>
          <p:cNvSpPr>
            <a:spLocks noGrp="1" noChangeArrowheads="1"/>
          </p:cNvSpPr>
          <p:nvPr>
            <p:ph type="body" idx="4294967295"/>
          </p:nvPr>
        </p:nvSpPr>
        <p:spPr>
          <a:xfrm>
            <a:off x="1403648" y="1340768"/>
            <a:ext cx="7523162" cy="5040313"/>
          </a:xfrm>
        </p:spPr>
        <p:txBody>
          <a:bodyPr>
            <a:noAutofit/>
          </a:bodyPr>
          <a:lstStyle/>
          <a:p>
            <a:pPr marL="0" indent="0" algn="r" eaLnBrk="1" hangingPunct="1">
              <a:buNone/>
              <a:defRPr/>
            </a:pPr>
            <a:r>
              <a:rPr lang="fa-IR" sz="2400" b="1" dirty="0">
                <a:latin typeface="Tahoma" pitchFamily="34" charset="0"/>
                <a:ea typeface="Tahoma" pitchFamily="34" charset="0"/>
                <a:cs typeface="Tahoma" pitchFamily="34" charset="0"/>
              </a:rPr>
              <a:t>تک کلیک</a:t>
            </a:r>
            <a:r>
              <a:rPr lang="sv-SE" sz="2400" dirty="0">
                <a:latin typeface="Tahoma" pitchFamily="34" charset="0"/>
                <a:ea typeface="Tahoma" pitchFamily="34" charset="0"/>
                <a:cs typeface="Tahoma" pitchFamily="34" charset="0"/>
              </a:rPr>
              <a:t> </a:t>
            </a:r>
            <a:r>
              <a:rPr lang="fa-IR" sz="2400" dirty="0">
                <a:latin typeface="Tahoma" pitchFamily="34" charset="0"/>
                <a:ea typeface="Tahoma" pitchFamily="34" charset="0"/>
                <a:cs typeface="Tahoma" pitchFamily="34" charset="0"/>
              </a:rPr>
              <a:t>با دکمه سمت چپ موشواره رابرای انتخاب یا انتخاب کنید.</a:t>
            </a:r>
          </a:p>
          <a:p>
            <a:pPr marL="0" indent="0" algn="r">
              <a:buNone/>
              <a:defRPr/>
            </a:pPr>
            <a:r>
              <a:rPr lang="fa-IR" sz="2400" b="1" dirty="0">
                <a:latin typeface="Tahoma" pitchFamily="34" charset="0"/>
                <a:ea typeface="Tahoma" pitchFamily="34" charset="0"/>
                <a:cs typeface="Tahoma" pitchFamily="34" charset="0"/>
              </a:rPr>
              <a:t>دوبار کلیک کردن،</a:t>
            </a:r>
            <a:r>
              <a:rPr lang="sv-SE" sz="2400" dirty="0">
                <a:latin typeface="Tahoma" pitchFamily="34" charset="0"/>
                <a:ea typeface="Tahoma" pitchFamily="34" charset="0"/>
                <a:cs typeface="Tahoma" pitchFamily="34" charset="0"/>
              </a:rPr>
              <a:t> </a:t>
            </a:r>
            <a:r>
              <a:rPr lang="fa-IR" sz="2400" dirty="0">
                <a:latin typeface="Tahoma" pitchFamily="34" charset="0"/>
                <a:ea typeface="Tahoma" pitchFamily="34" charset="0"/>
                <a:cs typeface="Tahoma" pitchFamily="34" charset="0"/>
              </a:rPr>
              <a:t>(دو کلیک سریع) با دکمه سمت چپ ماوس برای باز کردن یک فایل و یک پوشه یا یک برنامه است.</a:t>
            </a:r>
            <a:endParaRPr lang="sv-SE" sz="2400" dirty="0">
              <a:latin typeface="Tahoma" pitchFamily="34" charset="0"/>
              <a:ea typeface="Tahoma" pitchFamily="34" charset="0"/>
              <a:cs typeface="Tahoma" pitchFamily="34" charset="0"/>
            </a:endParaRPr>
          </a:p>
          <a:p>
            <a:pPr eaLnBrk="1" hangingPunct="1">
              <a:defRPr/>
            </a:pPr>
            <a:endParaRPr lang="sv-SE" sz="2400" b="1" dirty="0">
              <a:latin typeface="Tahoma" pitchFamily="34" charset="0"/>
              <a:ea typeface="Tahoma" pitchFamily="34" charset="0"/>
              <a:cs typeface="Tahoma" pitchFamily="34" charset="0"/>
            </a:endParaRPr>
          </a:p>
          <a:p>
            <a:pPr marL="0" indent="0" algn="r">
              <a:buNone/>
              <a:defRPr/>
            </a:pPr>
            <a:r>
              <a:rPr lang="fa-IR" sz="2400" b="1" dirty="0">
                <a:latin typeface="Tahoma" pitchFamily="34" charset="0"/>
                <a:ea typeface="Tahoma" pitchFamily="34" charset="0"/>
                <a:cs typeface="Tahoma" pitchFamily="34" charset="0"/>
              </a:rPr>
              <a:t>کشیدن و رها کردن</a:t>
            </a:r>
            <a:r>
              <a:rPr lang="fa-IR" sz="2400" dirty="0">
                <a:latin typeface="Tahoma" pitchFamily="34" charset="0"/>
                <a:ea typeface="Tahoma" pitchFamily="34" charset="0"/>
                <a:cs typeface="Tahoma" pitchFamily="34" charset="0"/>
              </a:rPr>
              <a:t>با دکمه سمت چپ ماوس: یک فایل بر روی صفحه ظاهر می شودانتخاب کنید . در حالی که پرونده را به مکان جدید می کشید و دکمه سمت چپ ماوس را نگه داریدسپس دکمه ماوس را رها کنید. به این ترتیب، شما می توانید فایل (پوشه ها) راکپی یا  از یک مکان به دیگری بر روی کامپیوتر خود بدون نیاز به برش و چسباندن حرکت دهید.</a:t>
            </a:r>
            <a:endParaRPr lang="sv-SE"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265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arn(inVertical)">
                                      <p:cBhvr>
                                        <p:cTn id="17"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ChangeArrowheads="1"/>
          </p:cNvSpPr>
          <p:nvPr/>
        </p:nvSpPr>
        <p:spPr bwMode="auto">
          <a:xfrm>
            <a:off x="395536" y="260648"/>
            <a:ext cx="8355905" cy="1323439"/>
          </a:xfrm>
          <a:prstGeom prst="rect">
            <a:avLst/>
          </a:prstGeom>
          <a:noFill/>
          <a:ln w="9525">
            <a:noFill/>
            <a:miter lim="800000"/>
            <a:headEnd/>
            <a:tailEnd/>
          </a:ln>
        </p:spPr>
        <p:txBody>
          <a:bodyPr wrap="square">
            <a:spAutoFit/>
          </a:bodyPr>
          <a:lstStyle/>
          <a:p>
            <a:pPr algn="r" rtl="1"/>
            <a:r>
              <a:rPr lang="fa-IR" b="0" i="0" u="none" dirty="0">
                <a:latin typeface="Tahoma" pitchFamily="34" charset="0"/>
                <a:ea typeface="Tahoma" pitchFamily="34" charset="0"/>
                <a:cs typeface="Tahoma" pitchFamily="34" charset="0"/>
              </a:rPr>
              <a:t>وقتی از یک برنامه چاپ می گیرید، از </a:t>
            </a:r>
            <a:r>
              <a:rPr lang="en-US" b="1" i="0" u="none" dirty="0" err="1">
                <a:latin typeface="Tahoma" pitchFamily="34" charset="0"/>
                <a:ea typeface="Tahoma" pitchFamily="34" charset="0"/>
                <a:cs typeface="Tahoma" pitchFamily="34" charset="0"/>
              </a:rPr>
              <a:t>Skriv</a:t>
            </a:r>
            <a:r>
              <a:rPr lang="en-US" b="1" i="0" u="none" dirty="0">
                <a:latin typeface="Tahoma" pitchFamily="34" charset="0"/>
                <a:ea typeface="Tahoma" pitchFamily="34" charset="0"/>
                <a:cs typeface="Tahoma" pitchFamily="34" charset="0"/>
              </a:rPr>
              <a:t> </a:t>
            </a:r>
            <a:r>
              <a:rPr lang="en-US" b="1" i="0" u="none" dirty="0" err="1">
                <a:latin typeface="Tahoma" pitchFamily="34" charset="0"/>
                <a:ea typeface="Tahoma" pitchFamily="34" charset="0"/>
                <a:cs typeface="Tahoma" pitchFamily="34" charset="0"/>
              </a:rPr>
              <a:t>ut</a:t>
            </a:r>
            <a:r>
              <a:rPr lang="fa-IR" b="1" i="0" u="none" dirty="0">
                <a:latin typeface="Tahoma" pitchFamily="34" charset="0"/>
                <a:ea typeface="Tahoma" pitchFamily="34" charset="0"/>
                <a:cs typeface="Tahoma" pitchFamily="34" charset="0"/>
              </a:rPr>
              <a:t> </a:t>
            </a:r>
            <a:r>
              <a:rPr lang="fa-IR" dirty="0">
                <a:latin typeface="Tahoma" pitchFamily="34" charset="0"/>
                <a:ea typeface="Tahoma" pitchFamily="34" charset="0"/>
                <a:cs typeface="Tahoma" pitchFamily="34" charset="0"/>
              </a:rPr>
              <a:t>در منوی فایل استفاده کنید. اگر با کلیک روی آیکون چاپگر در نوار ابزار، درخواست پرینت کنید، امکان کنترل چاپ نیست. در عوض، چاپگر، کل سند را با استفاده از چاپگر  از پیش گزیده کار پرینت را انجام خواهد داد. </a:t>
            </a:r>
            <a:endParaRPr lang="en" b="0" i="0" u="none" dirty="0">
              <a:latin typeface="Tahoma" pitchFamily="34" charset="0"/>
              <a:ea typeface="Tahoma" pitchFamily="34" charset="0"/>
              <a:cs typeface="Tahoma" pitchFamily="34" charset="0"/>
            </a:endParaRPr>
          </a:p>
        </p:txBody>
      </p:sp>
      <p:pic>
        <p:nvPicPr>
          <p:cNvPr id="57349" name="Picture 5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844824"/>
            <a:ext cx="8234530" cy="462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ox(in)">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7584" y="0"/>
            <a:ext cx="7856041" cy="912813"/>
          </a:xfrm>
        </p:spPr>
        <p:txBody>
          <a:bodyPr>
            <a:normAutofit/>
          </a:bodyPr>
          <a:lstStyle/>
          <a:p>
            <a:pPr rtl="0" eaLnBrk="1" hangingPunct="1"/>
            <a:r>
              <a:rPr lang="fa-IR" sz="4000" b="0" i="0" u="none" dirty="0">
                <a:solidFill>
                  <a:schemeClr val="accent1"/>
                </a:solidFill>
                <a:latin typeface="Tahoma" pitchFamily="34" charset="0"/>
                <a:ea typeface="Tahoma" pitchFamily="34" charset="0"/>
                <a:cs typeface="Tahoma" pitchFamily="34" charset="0"/>
              </a:rPr>
              <a:t>            چاپ</a:t>
            </a:r>
            <a:endParaRPr lang="en" sz="4000" dirty="0">
              <a:solidFill>
                <a:schemeClr val="accent1"/>
              </a:solidFill>
              <a:latin typeface="Tahoma" pitchFamily="34" charset="0"/>
              <a:ea typeface="Tahoma" pitchFamily="34" charset="0"/>
              <a:cs typeface="Tahoma"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1395" y="548680"/>
            <a:ext cx="3656967" cy="5506963"/>
          </a:xfrm>
          <a:prstGeom prst="rect">
            <a:avLst/>
          </a:prstGeom>
          <a:noFill/>
          <a:ln w="9525">
            <a:noFill/>
            <a:miter lim="800000"/>
            <a:headEnd/>
            <a:tailEnd/>
          </a:ln>
        </p:spPr>
      </p:pic>
      <p:sp>
        <p:nvSpPr>
          <p:cNvPr id="58377" name="AutoShape 9"/>
          <p:cNvSpPr>
            <a:spLocks noChangeArrowheads="1"/>
          </p:cNvSpPr>
          <p:nvPr/>
        </p:nvSpPr>
        <p:spPr bwMode="auto">
          <a:xfrm>
            <a:off x="8119663" y="1942146"/>
            <a:ext cx="936625" cy="360363"/>
          </a:xfrm>
          <a:prstGeom prst="wedgeRoundRectCallout">
            <a:avLst>
              <a:gd name="adj1" fmla="val -70870"/>
              <a:gd name="adj2" fmla="val 879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Välj skrivare</a:t>
            </a:r>
          </a:p>
        </p:txBody>
      </p:sp>
      <p:sp>
        <p:nvSpPr>
          <p:cNvPr id="58378" name="AutoShape 10"/>
          <p:cNvSpPr>
            <a:spLocks noChangeArrowheads="1"/>
          </p:cNvSpPr>
          <p:nvPr/>
        </p:nvSpPr>
        <p:spPr bwMode="auto">
          <a:xfrm>
            <a:off x="7533279" y="2338402"/>
            <a:ext cx="1410165" cy="512787"/>
          </a:xfrm>
          <a:prstGeom prst="wedgeRoundRectCallout">
            <a:avLst>
              <a:gd name="adj1" fmla="val -93250"/>
              <a:gd name="adj2" fmla="val 9192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000" b="1" i="0" u="none" dirty="0">
                <a:solidFill>
                  <a:srgbClr val="333333"/>
                </a:solidFill>
                <a:latin typeface="Tahoma" pitchFamily="34" charset="0"/>
                <a:ea typeface="Tahoma" pitchFamily="34" charset="0"/>
                <a:cs typeface="Tahoma" pitchFamily="34" charset="0"/>
              </a:rPr>
              <a:t>Skriv ut udda, jämna eller alla sidor</a:t>
            </a:r>
            <a:endParaRPr lang="en" sz="1000" b="1" dirty="0">
              <a:latin typeface="Tahoma" pitchFamily="34" charset="0"/>
              <a:ea typeface="Tahoma" pitchFamily="34" charset="0"/>
              <a:cs typeface="Tahoma" pitchFamily="34" charset="0"/>
            </a:endParaRPr>
          </a:p>
        </p:txBody>
      </p:sp>
      <p:sp>
        <p:nvSpPr>
          <p:cNvPr id="3" name="Rektangel 2"/>
          <p:cNvSpPr/>
          <p:nvPr/>
        </p:nvSpPr>
        <p:spPr>
          <a:xfrm>
            <a:off x="178143" y="1002835"/>
            <a:ext cx="4321849" cy="4031873"/>
          </a:xfrm>
          <a:prstGeom prst="rect">
            <a:avLst/>
          </a:prstGeom>
        </p:spPr>
        <p:txBody>
          <a:bodyPr wrap="square">
            <a:spAutoFit/>
          </a:bodyPr>
          <a:lstStyle/>
          <a:p>
            <a:pPr algn="r" rtl="1" eaLnBrk="0" hangingPunct="0"/>
            <a:r>
              <a:rPr lang="fa-IR" b="0" i="0" u="none" dirty="0">
                <a:latin typeface="Tahoma" pitchFamily="34" charset="0"/>
                <a:ea typeface="Tahoma" pitchFamily="34" charset="0"/>
                <a:cs typeface="Tahoma" pitchFamily="34" charset="0"/>
              </a:rPr>
              <a:t>اگر با استفاده از منوی فایل، پرینت (چاپ) می گیرید، می توانید چاپگری که قصد ارسال کار چاپ به آن دارید را انتخاب کنید (اگر بیش از یک چاپگر به کامپیوتر متصل است). </a:t>
            </a:r>
          </a:p>
          <a:p>
            <a:pPr algn="r" rtl="1" eaLnBrk="0" hangingPunct="0"/>
            <a:r>
              <a:rPr lang="fa-IR" dirty="0">
                <a:latin typeface="Tahoma" pitchFamily="34" charset="0"/>
                <a:ea typeface="Tahoma" pitchFamily="34" charset="0"/>
                <a:cs typeface="Tahoma" pitchFamily="34" charset="0"/>
              </a:rPr>
              <a:t>شما می توانید انتخاب کنید که کدام صفحات چاپ شوند. </a:t>
            </a:r>
          </a:p>
          <a:p>
            <a:pPr algn="r" rtl="1" eaLnBrk="0" hangingPunct="0"/>
            <a:r>
              <a:rPr lang="fa-IR" dirty="0">
                <a:latin typeface="Tahoma" pitchFamily="34" charset="0"/>
                <a:ea typeface="Tahoma" pitchFamily="34" charset="0"/>
                <a:cs typeface="Tahoma" pitchFamily="34" charset="0"/>
              </a:rPr>
              <a:t>شما می توانید با استفاده از گزینه بعدی در گوشه سمت چپ، صفحات زوج یا فرد را چاپ کنید. </a:t>
            </a:r>
          </a:p>
          <a:p>
            <a:pPr algn="r" rtl="1" eaLnBrk="0" hangingPunct="0"/>
            <a:r>
              <a:rPr lang="fa-IR" dirty="0">
                <a:latin typeface="Tahoma" pitchFamily="34" charset="0"/>
                <a:ea typeface="Tahoma" pitchFamily="34" charset="0"/>
                <a:cs typeface="Tahoma" pitchFamily="34" charset="0"/>
              </a:rPr>
              <a:t>تعداد نسخه و ترتیب پرینت (</a:t>
            </a:r>
            <a:r>
              <a:rPr lang="en-US" dirty="0">
                <a:latin typeface="Tahoma" pitchFamily="34" charset="0"/>
                <a:ea typeface="Tahoma" pitchFamily="34" charset="0"/>
                <a:cs typeface="Tahoma" pitchFamily="34" charset="0"/>
              </a:rPr>
              <a:t>Collate</a:t>
            </a:r>
            <a:r>
              <a:rPr lang="fa-IR" dirty="0">
                <a:latin typeface="Tahoma" pitchFamily="34" charset="0"/>
                <a:ea typeface="Tahoma" pitchFamily="34" charset="0"/>
                <a:cs typeface="Tahoma" pitchFamily="34" charset="0"/>
              </a:rPr>
              <a:t>) را انتخاب کنید.</a:t>
            </a:r>
            <a:endParaRPr lang="en" sz="1600" b="1" i="1" dirty="0">
              <a:latin typeface="Tahoma" pitchFamily="34" charset="0"/>
              <a:ea typeface="Tahoma" pitchFamily="34" charset="0"/>
              <a:cs typeface="Tahoma" pitchFamily="34" charset="0"/>
            </a:endParaRPr>
          </a:p>
          <a:p>
            <a:pPr algn="l" rtl="0">
              <a:buFont typeface="Wingdings" pitchFamily="2" charset="2"/>
              <a:buChar char="Ø"/>
            </a:pPr>
            <a:endParaRPr lang="en" sz="1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 calcmode="lin" valueType="num">
                                      <p:cBhvr additive="base">
                                        <p:cTn id="12" dur="500" fill="hold"/>
                                        <p:tgtEl>
                                          <p:spTgt spid="58377"/>
                                        </p:tgtEl>
                                        <p:attrNameLst>
                                          <p:attrName>ppt_x</p:attrName>
                                        </p:attrNameLst>
                                      </p:cBhvr>
                                      <p:tavLst>
                                        <p:tav tm="0">
                                          <p:val>
                                            <p:strVal val="#ppt_x"/>
                                          </p:val>
                                        </p:tav>
                                        <p:tav tm="100000">
                                          <p:val>
                                            <p:strVal val="#ppt_x"/>
                                          </p:val>
                                        </p:tav>
                                      </p:tavLst>
                                    </p:anim>
                                    <p:anim calcmode="lin" valueType="num">
                                      <p:cBhvr additive="base">
                                        <p:cTn id="1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Effect transition="in" filter="blinds(horizontal)">
                                      <p:cBhvr>
                                        <p:cTn id="18"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188640"/>
            <a:ext cx="9144000" cy="785813"/>
          </a:xfrm>
        </p:spPr>
        <p:txBody>
          <a:bodyPr>
            <a:normAutofit/>
          </a:bodyPr>
          <a:lstStyle/>
          <a:p>
            <a:pPr algn="ctr" rtl="1" eaLnBrk="1" hangingPunct="1"/>
            <a:r>
              <a:rPr lang="fa-IR" b="0" i="0" u="none" dirty="0">
                <a:solidFill>
                  <a:schemeClr val="accent1"/>
                </a:solidFill>
                <a:latin typeface="Tahoma" pitchFamily="34" charset="0"/>
                <a:ea typeface="Tahoma" pitchFamily="34" charset="0"/>
                <a:cs typeface="Tahoma" pitchFamily="34" charset="0"/>
              </a:rPr>
              <a:t>دستور </a:t>
            </a:r>
            <a:r>
              <a:rPr lang="en-US" b="0" i="0" u="none" dirty="0">
                <a:solidFill>
                  <a:schemeClr val="accent1"/>
                </a:solidFill>
                <a:latin typeface="Tahoma" pitchFamily="34" charset="0"/>
                <a:ea typeface="Tahoma" pitchFamily="34" charset="0"/>
                <a:cs typeface="Tahoma" pitchFamily="34" charset="0"/>
              </a:rPr>
              <a:t>Open </a:t>
            </a:r>
            <a:r>
              <a:rPr lang="fa-IR" b="0" i="0" u="none" dirty="0">
                <a:solidFill>
                  <a:schemeClr val="accent1"/>
                </a:solidFill>
                <a:latin typeface="Tahoma" pitchFamily="34" charset="0"/>
                <a:ea typeface="Tahoma" pitchFamily="34" charset="0"/>
                <a:cs typeface="Tahoma" pitchFamily="34" charset="0"/>
              </a:rPr>
              <a:t> در ویندوز</a:t>
            </a:r>
            <a:endParaRPr lang="en" dirty="0">
              <a:solidFill>
                <a:srgbClr val="00B050"/>
              </a:solidFill>
              <a:latin typeface="Tahoma" pitchFamily="34" charset="0"/>
              <a:ea typeface="Tahoma" pitchFamily="34" charset="0"/>
              <a:cs typeface="Tahoma" pitchFamily="34" charset="0"/>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30586"/>
            <a:ext cx="5724525" cy="3995416"/>
          </a:xfrm>
          <a:prstGeom prst="rect">
            <a:avLst/>
          </a:prstGeom>
          <a:noFill/>
          <a:ln w="9525">
            <a:noFill/>
            <a:miter lim="800000"/>
            <a:headEnd/>
            <a:tailEnd/>
          </a:ln>
        </p:spPr>
      </p:pic>
      <p:sp>
        <p:nvSpPr>
          <p:cNvPr id="59396" name="Rectangle 1"/>
          <p:cNvSpPr>
            <a:spLocks noChangeArrowheads="1"/>
          </p:cNvSpPr>
          <p:nvPr/>
        </p:nvSpPr>
        <p:spPr bwMode="auto">
          <a:xfrm>
            <a:off x="107504" y="854707"/>
            <a:ext cx="8568952" cy="1323439"/>
          </a:xfrm>
          <a:prstGeom prst="rect">
            <a:avLst/>
          </a:prstGeom>
          <a:noFill/>
          <a:ln w="9525" algn="ctr">
            <a:noFill/>
            <a:miter lim="800000"/>
            <a:headEnd/>
            <a:tailEnd/>
          </a:ln>
        </p:spPr>
        <p:txBody>
          <a:bodyPr wrap="square" anchor="ctr">
            <a:spAutoFit/>
          </a:bodyPr>
          <a:lstStyle/>
          <a:p>
            <a:pPr algn="r" rtl="1" eaLnBrk="0" hangingPunct="0"/>
            <a:r>
              <a:rPr lang="fa-IR" b="0" i="0" u="none" dirty="0">
                <a:latin typeface="Tahoma" pitchFamily="34" charset="0"/>
                <a:ea typeface="Tahoma" pitchFamily="34" charset="0"/>
                <a:cs typeface="Tahoma" pitchFamily="34" charset="0"/>
              </a:rPr>
              <a:t>هر برنامه دستور </a:t>
            </a:r>
            <a:r>
              <a:rPr lang="en-US" b="1" dirty="0" err="1">
                <a:latin typeface="Tahoma" pitchFamily="34" charset="0"/>
                <a:ea typeface="Tahoma" pitchFamily="34" charset="0"/>
                <a:cs typeface="Tahoma" pitchFamily="34" charset="0"/>
              </a:rPr>
              <a:t>Öppna</a:t>
            </a:r>
            <a:r>
              <a:rPr lang="fa-IR" b="1" dirty="0">
                <a:latin typeface="Tahoma" pitchFamily="34" charset="0"/>
                <a:ea typeface="Tahoma" pitchFamily="34" charset="0"/>
                <a:cs typeface="Tahoma" pitchFamily="34" charset="0"/>
              </a:rPr>
              <a:t> </a:t>
            </a:r>
            <a:r>
              <a:rPr lang="fa-IR" dirty="0">
                <a:latin typeface="Tahoma" pitchFamily="34" charset="0"/>
                <a:ea typeface="Tahoma" pitchFamily="34" charset="0"/>
                <a:cs typeface="Tahoma" pitchFamily="34" charset="0"/>
              </a:rPr>
              <a:t>را در منوی فایل دارد. وقتی روی </a:t>
            </a:r>
            <a:r>
              <a:rPr lang="en-US" b="1" dirty="0" err="1">
                <a:latin typeface="Tahoma" pitchFamily="34" charset="0"/>
                <a:ea typeface="Tahoma" pitchFamily="34" charset="0"/>
                <a:cs typeface="Tahoma" pitchFamily="34" charset="0"/>
              </a:rPr>
              <a:t>Öppna</a:t>
            </a:r>
            <a:r>
              <a:rPr lang="fa-IR" b="1" dirty="0">
                <a:latin typeface="Tahoma" pitchFamily="34" charset="0"/>
                <a:ea typeface="Tahoma" pitchFamily="34" charset="0"/>
                <a:cs typeface="Tahoma" pitchFamily="34" charset="0"/>
              </a:rPr>
              <a:t> </a:t>
            </a:r>
            <a:r>
              <a:rPr lang="fa-IR" dirty="0">
                <a:latin typeface="Tahoma" pitchFamily="34" charset="0"/>
                <a:ea typeface="Tahoma" pitchFamily="34" charset="0"/>
                <a:cs typeface="Tahoma" pitchFamily="34" charset="0"/>
              </a:rPr>
              <a:t>کلیک می کنید، یک کادر گفتگو نمایش داده می شود. در این کادر گفتگو، شما می توانید محل فایلهای ذخیره شده را مرور کنید. برای باز کردن فایل دو بار روی آن کلیک کنید. </a:t>
            </a:r>
            <a:endParaRPr lang="en" b="0" i="0" u="none" dirty="0">
              <a:latin typeface="Tahoma" pitchFamily="34" charset="0"/>
              <a:ea typeface="Tahoma" pitchFamily="34" charset="0"/>
              <a:cs typeface="Tahoma" pitchFamily="34" charset="0"/>
            </a:endParaRPr>
          </a:p>
        </p:txBody>
      </p:sp>
      <p:sp>
        <p:nvSpPr>
          <p:cNvPr id="59397" name="Rectangle 2"/>
          <p:cNvSpPr>
            <a:spLocks noChangeArrowheads="1"/>
          </p:cNvSpPr>
          <p:nvPr/>
        </p:nvSpPr>
        <p:spPr bwMode="auto">
          <a:xfrm>
            <a:off x="6420405" y="2717258"/>
            <a:ext cx="2555776" cy="2246769"/>
          </a:xfrm>
          <a:prstGeom prst="rect">
            <a:avLst/>
          </a:prstGeom>
          <a:noFill/>
          <a:ln w="9525" algn="ctr">
            <a:noFill/>
            <a:miter lim="800000"/>
            <a:headEnd/>
            <a:tailEnd/>
          </a:ln>
        </p:spPr>
        <p:txBody>
          <a:bodyPr wrap="square" anchor="ctr">
            <a:spAutoFit/>
          </a:bodyPr>
          <a:lstStyle/>
          <a:p>
            <a:pPr algn="r" rtl="1" eaLnBrk="0" hangingPunct="0"/>
            <a:r>
              <a:rPr lang="fa-IR" b="0" i="0" u="none" dirty="0">
                <a:latin typeface="Tahoma" pitchFamily="34" charset="0"/>
                <a:ea typeface="Tahoma" pitchFamily="34" charset="0"/>
                <a:cs typeface="Tahoma" pitchFamily="34" charset="0"/>
              </a:rPr>
              <a:t>یک برنامه فقط فایل هایی را باز می کند که سازگار با برنامه هستند. برای مثال، مایکروسافت ورد فقط فایل های ورد را باز می کند. </a:t>
            </a:r>
            <a:endParaRPr lang="en" dirty="0">
              <a:latin typeface="Tahoma" pitchFamily="34" charset="0"/>
              <a:ea typeface="Tahoma" pitchFamily="34" charset="0"/>
              <a:cs typeface="Tahoma" pitchFamily="34" charset="0"/>
            </a:endParaRPr>
          </a:p>
        </p:txBody>
      </p:sp>
      <p:sp>
        <p:nvSpPr>
          <p:cNvPr id="59399" name="AutoShape 7"/>
          <p:cNvSpPr>
            <a:spLocks noChangeArrowheads="1"/>
          </p:cNvSpPr>
          <p:nvPr/>
        </p:nvSpPr>
        <p:spPr bwMode="auto">
          <a:xfrm>
            <a:off x="1187624" y="2170224"/>
            <a:ext cx="1728663" cy="610704"/>
          </a:xfrm>
          <a:prstGeom prst="wedgeRoundRectCallout">
            <a:avLst>
              <a:gd name="adj1" fmla="val -25957"/>
              <a:gd name="adj2" fmla="val 26622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از اینجا فایلهای ذخیره شده را مرور کنید. </a:t>
            </a:r>
            <a:endParaRPr lang="en" sz="1200" b="1" i="0" u="none" dirty="0">
              <a:latin typeface="Tahoma" pitchFamily="34" charset="0"/>
              <a:ea typeface="Tahoma" pitchFamily="34" charset="0"/>
              <a:cs typeface="Tahoma" pitchFamily="34" charset="0"/>
            </a:endParaRPr>
          </a:p>
        </p:txBody>
      </p:sp>
      <p:sp>
        <p:nvSpPr>
          <p:cNvPr id="59400" name="AutoShape 8"/>
          <p:cNvSpPr>
            <a:spLocks noChangeArrowheads="1"/>
          </p:cNvSpPr>
          <p:nvPr/>
        </p:nvSpPr>
        <p:spPr bwMode="auto">
          <a:xfrm>
            <a:off x="4036927" y="3952031"/>
            <a:ext cx="1655763" cy="576263"/>
          </a:xfrm>
          <a:prstGeom prst="wedgeRoundRectCallout">
            <a:avLst>
              <a:gd name="adj1" fmla="val -80355"/>
              <a:gd name="adj2" fmla="val 16556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فایلی که می خواهید باز کنید را ببینید</a:t>
            </a:r>
            <a:endParaRPr lang="en" sz="1200" b="1" i="0" u="none" dirty="0">
              <a:latin typeface="Tahoma" pitchFamily="34" charset="0"/>
              <a:ea typeface="Tahoma" pitchFamily="34" charset="0"/>
              <a:cs typeface="Tahoma" pitchFamily="34" charset="0"/>
            </a:endParaRPr>
          </a:p>
        </p:txBody>
      </p:sp>
      <p:sp>
        <p:nvSpPr>
          <p:cNvPr id="59401" name="AutoShape 9"/>
          <p:cNvSpPr>
            <a:spLocks noChangeArrowheads="1"/>
          </p:cNvSpPr>
          <p:nvPr/>
        </p:nvSpPr>
        <p:spPr bwMode="auto">
          <a:xfrm>
            <a:off x="6660232" y="5657024"/>
            <a:ext cx="1871663" cy="724303"/>
          </a:xfrm>
          <a:prstGeom prst="wedgeRoundRectCallout">
            <a:avLst>
              <a:gd name="adj1" fmla="val -130835"/>
              <a:gd name="adj2" fmla="val 33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fa-IR" sz="1200" b="1" i="0" u="none" dirty="0">
                <a:latin typeface="Tahoma" pitchFamily="34" charset="0"/>
                <a:ea typeface="Tahoma" pitchFamily="34" charset="0"/>
                <a:cs typeface="Tahoma" pitchFamily="34" charset="0"/>
              </a:rPr>
              <a:t>بعد از انتخاب فایل روی «</a:t>
            </a:r>
            <a:r>
              <a:rPr lang="en-US" sz="1200" b="1" i="0" u="none" dirty="0">
                <a:latin typeface="Tahoma" pitchFamily="34" charset="0"/>
                <a:ea typeface="Tahoma" pitchFamily="34" charset="0"/>
                <a:cs typeface="Tahoma" pitchFamily="34" charset="0"/>
              </a:rPr>
              <a:t>Open</a:t>
            </a:r>
            <a:r>
              <a:rPr lang="fa-IR" sz="1200" b="1" i="0" u="none" dirty="0">
                <a:latin typeface="Tahoma" pitchFamily="34" charset="0"/>
                <a:ea typeface="Tahoma" pitchFamily="34" charset="0"/>
                <a:cs typeface="Tahoma" pitchFamily="34" charset="0"/>
              </a:rPr>
              <a:t>» کلیک کنید </a:t>
            </a:r>
            <a:endParaRPr lang="en" sz="1200" b="1" i="0" u="none"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0" eaLnBrk="1" hangingPunct="1"/>
            <a:r>
              <a:rPr lang="fa-IR" b="0" i="0" u="none" dirty="0">
                <a:solidFill>
                  <a:schemeClr val="accent1"/>
                </a:solidFill>
                <a:latin typeface="Tahoma" pitchFamily="34" charset="0"/>
                <a:ea typeface="Tahoma" pitchFamily="34" charset="0"/>
                <a:cs typeface="Tahoma" pitchFamily="34" charset="0"/>
              </a:rPr>
              <a:t>کاوش در ویندوز </a:t>
            </a:r>
            <a:endParaRPr lang="en" b="0" i="0" u="none" dirty="0">
              <a:solidFill>
                <a:schemeClr val="accent1"/>
              </a:solidFill>
              <a:latin typeface="Tahoma" pitchFamily="34" charset="0"/>
              <a:ea typeface="Tahoma" pitchFamily="34" charset="0"/>
              <a:cs typeface="Tahoma" pitchFamily="34" charset="0"/>
            </a:endParaRPr>
          </a:p>
        </p:txBody>
      </p:sp>
      <p:sp>
        <p:nvSpPr>
          <p:cNvPr id="60419" name="Rectangle 2"/>
          <p:cNvSpPr>
            <a:spLocks noChangeArrowheads="1"/>
          </p:cNvSpPr>
          <p:nvPr/>
        </p:nvSpPr>
        <p:spPr bwMode="auto">
          <a:xfrm>
            <a:off x="5508104" y="1219063"/>
            <a:ext cx="3465352" cy="923330"/>
          </a:xfrm>
          <a:prstGeom prst="rect">
            <a:avLst/>
          </a:prstGeom>
          <a:noFill/>
          <a:ln w="9525">
            <a:noFill/>
            <a:miter lim="800000"/>
            <a:headEnd/>
            <a:tailEnd/>
          </a:ln>
        </p:spPr>
        <p:txBody>
          <a:bodyPr wrap="square">
            <a:spAutoFit/>
          </a:bodyPr>
          <a:lstStyle/>
          <a:p>
            <a:pPr algn="r" rtl="1"/>
            <a:r>
              <a:rPr lang="fa-IR" sz="1800" b="0" i="0" u="none" dirty="0">
                <a:latin typeface="Tahoma" pitchFamily="34" charset="0"/>
                <a:ea typeface="Tahoma" pitchFamily="34" charset="0"/>
                <a:cs typeface="Tahoma" pitchFamily="34" charset="0"/>
              </a:rPr>
              <a:t>با کلیک راست روی دکمه استارت و انتخاب </a:t>
            </a:r>
            <a:r>
              <a:rPr lang="en-US" sz="1800" b="1" i="0" u="none" dirty="0" err="1">
                <a:latin typeface="Tahoma" pitchFamily="34" charset="0"/>
                <a:ea typeface="Tahoma" pitchFamily="34" charset="0"/>
                <a:cs typeface="Tahoma" pitchFamily="34" charset="0"/>
              </a:rPr>
              <a:t>Öppna</a:t>
            </a:r>
            <a:r>
              <a:rPr lang="en-US" sz="1800" b="1" i="0" u="none" dirty="0">
                <a:latin typeface="Tahoma" pitchFamily="34" charset="0"/>
                <a:ea typeface="Tahoma" pitchFamily="34" charset="0"/>
                <a:cs typeface="Tahoma" pitchFamily="34" charset="0"/>
              </a:rPr>
              <a:t> </a:t>
            </a:r>
            <a:r>
              <a:rPr lang="en-US" sz="1800" b="1" i="0" u="none" dirty="0" err="1">
                <a:latin typeface="Tahoma" pitchFamily="34" charset="0"/>
                <a:ea typeface="Tahoma" pitchFamily="34" charset="0"/>
                <a:cs typeface="Tahoma" pitchFamily="34" charset="0"/>
              </a:rPr>
              <a:t>utforskaren</a:t>
            </a:r>
            <a:r>
              <a:rPr lang="en-US" sz="1800" b="1" i="0" u="none" dirty="0">
                <a:latin typeface="Tahoma" pitchFamily="34" charset="0"/>
                <a:ea typeface="Tahoma" pitchFamily="34" charset="0"/>
                <a:cs typeface="Tahoma" pitchFamily="34" charset="0"/>
              </a:rPr>
              <a:t> </a:t>
            </a:r>
            <a:r>
              <a:rPr lang="en-US" sz="1800" b="1" i="0" u="none" dirty="0" err="1">
                <a:latin typeface="Tahoma" pitchFamily="34" charset="0"/>
                <a:ea typeface="Tahoma" pitchFamily="34" charset="0"/>
                <a:cs typeface="Tahoma" pitchFamily="34" charset="0"/>
              </a:rPr>
              <a:t>Utforskaren</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آن را باز کنید. </a:t>
            </a:r>
            <a:endParaRPr lang="fa-IR" sz="1800" b="0" i="0" u="none" dirty="0">
              <a:latin typeface="Tahoma" pitchFamily="34" charset="0"/>
              <a:ea typeface="Tahoma" pitchFamily="34" charset="0"/>
              <a:cs typeface="Tahoma" pitchFamily="34" charset="0"/>
            </a:endParaRP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4" y="1268760"/>
            <a:ext cx="2019300" cy="635705"/>
          </a:xfrm>
          <a:prstGeom prst="rect">
            <a:avLst/>
          </a:prstGeom>
          <a:noFill/>
          <a:ln w="9525">
            <a:noFill/>
            <a:miter lim="800000"/>
            <a:headEnd/>
            <a:tailEnd/>
          </a:ln>
        </p:spPr>
      </p:pic>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663" y="2530200"/>
            <a:ext cx="4786312" cy="2808295"/>
          </a:xfrm>
          <a:prstGeom prst="rect">
            <a:avLst/>
          </a:prstGeom>
          <a:noFill/>
          <a:ln w="9525">
            <a:noFill/>
            <a:miter lim="800000"/>
            <a:headEnd/>
            <a:tailEnd/>
          </a:ln>
        </p:spPr>
      </p:pic>
      <p:sp>
        <p:nvSpPr>
          <p:cNvPr id="60422" name="Rectangle 5"/>
          <p:cNvSpPr>
            <a:spLocks noChangeArrowheads="1"/>
          </p:cNvSpPr>
          <p:nvPr/>
        </p:nvSpPr>
        <p:spPr bwMode="auto">
          <a:xfrm>
            <a:off x="323528" y="1988840"/>
            <a:ext cx="4033838" cy="4031873"/>
          </a:xfrm>
          <a:prstGeom prst="rect">
            <a:avLst/>
          </a:prstGeom>
          <a:noFill/>
          <a:ln w="9525">
            <a:noFill/>
            <a:miter lim="800000"/>
            <a:headEnd/>
            <a:tailEnd/>
          </a:ln>
        </p:spPr>
        <p:txBody>
          <a:bodyPr wrap="square">
            <a:spAutoFit/>
          </a:bodyPr>
          <a:lstStyle/>
          <a:p>
            <a:pPr algn="r" rtl="1"/>
            <a:r>
              <a:rPr lang="fa-IR" sz="1600" b="0" i="0" u="none" dirty="0">
                <a:latin typeface="Tahoma" pitchFamily="34" charset="0"/>
                <a:ea typeface="Tahoma" pitchFamily="34" charset="0"/>
                <a:cs typeface="Tahoma" pitchFamily="34" charset="0"/>
              </a:rPr>
              <a:t>ویندوز اکسپلورر از دو قست تشکیل شده است: قسمت سمت راست و قسمت سمت چپ. </a:t>
            </a:r>
          </a:p>
          <a:p>
            <a:pPr algn="r" rtl="1"/>
            <a:r>
              <a:rPr lang="fa-IR" sz="1600" dirty="0">
                <a:latin typeface="Tahoma" pitchFamily="34" charset="0"/>
                <a:ea typeface="Tahoma" pitchFamily="34" charset="0"/>
                <a:cs typeface="Tahoma" pitchFamily="34" charset="0"/>
              </a:rPr>
              <a:t>ویندوز اکسپلورر محتویات کامپیوتر شما را بصورت درختی نشان می دهد. </a:t>
            </a:r>
          </a:p>
          <a:p>
            <a:pPr algn="r" rtl="1"/>
            <a:r>
              <a:rPr lang="fa-IR" sz="1600" dirty="0">
                <a:latin typeface="Tahoma" pitchFamily="34" charset="0"/>
                <a:ea typeface="Tahoma" pitchFamily="34" charset="0"/>
                <a:cs typeface="Tahoma" pitchFamily="34" charset="0"/>
              </a:rPr>
              <a:t>مواردی که در جلوی خود علامت به اضافه (+</a:t>
            </a:r>
            <a:r>
              <a:rPr lang="en-US" sz="1600" dirty="0">
                <a:latin typeface="Tahoma" pitchFamily="34" charset="0"/>
                <a:ea typeface="Tahoma" pitchFamily="34" charset="0"/>
                <a:cs typeface="Tahoma" pitchFamily="34" charset="0"/>
              </a:rPr>
              <a:t>(</a:t>
            </a:r>
            <a:r>
              <a:rPr lang="fa-IR" sz="1600" dirty="0">
                <a:latin typeface="Tahoma" pitchFamily="34" charset="0"/>
                <a:ea typeface="Tahoma" pitchFamily="34" charset="0"/>
                <a:cs typeface="Tahoma" pitchFamily="34" charset="0"/>
              </a:rPr>
              <a:t> دارند، حاوی فولدرهای فرعی هستند. روی علامت به اضافه کلیک کنید تا محتویات فولدرهای فرعی را ببینید. </a:t>
            </a:r>
          </a:p>
          <a:p>
            <a:pPr algn="r" rtl="1"/>
            <a:r>
              <a:rPr lang="fa-IR" sz="1600" dirty="0">
                <a:latin typeface="Tahoma" pitchFamily="34" charset="0"/>
                <a:ea typeface="Tahoma" pitchFamily="34" charset="0"/>
                <a:cs typeface="Tahoma" pitchFamily="34" charset="0"/>
              </a:rPr>
              <a:t>وقتی فولدرهای فرعی در نمای درختی قابل رویت هستند، علامت به اضافه تبدیل به علامت منفی (-) می شود. وقتی روی یک فولدر در قسمت چپ کلیک می کنید، محتویات فودر در قست راست نمایش داده می شود. </a:t>
            </a:r>
          </a:p>
          <a:p>
            <a:pPr algn="r" rtl="1"/>
            <a:r>
              <a:rPr lang="fa-IR" sz="1600" dirty="0">
                <a:latin typeface="Tahoma" pitchFamily="34" charset="0"/>
                <a:ea typeface="Tahoma" pitchFamily="34" charset="0"/>
                <a:cs typeface="Tahoma" pitchFamily="34" charset="0"/>
              </a:rPr>
              <a:t>برای پنهان شدن فولدرهای فرعی، روی علامت منفی کنار فولدر کلیک کنید. </a:t>
            </a:r>
          </a:p>
        </p:txBody>
      </p:sp>
      <p:sp>
        <p:nvSpPr>
          <p:cNvPr id="60424" name="AutoShape 8"/>
          <p:cNvSpPr>
            <a:spLocks noChangeArrowheads="1"/>
          </p:cNvSpPr>
          <p:nvPr/>
        </p:nvSpPr>
        <p:spPr bwMode="auto">
          <a:xfrm>
            <a:off x="5508104" y="5643563"/>
            <a:ext cx="2016225" cy="665757"/>
          </a:xfrm>
          <a:prstGeom prst="wedgeRoundRectCallout">
            <a:avLst>
              <a:gd name="adj1" fmla="val -68816"/>
              <a:gd name="adj2" fmla="val -22743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fa-IR" sz="1200" b="1" i="0" u="none" dirty="0">
                <a:latin typeface="Tahoma" pitchFamily="34" charset="0"/>
                <a:ea typeface="Tahoma" pitchFamily="34" charset="0"/>
                <a:cs typeface="Tahoma" pitchFamily="34" charset="0"/>
              </a:rPr>
              <a:t>فولدر را با پیکان باز کنید</a:t>
            </a:r>
            <a:endParaRPr lang="en" sz="1200" b="1" dirty="0">
              <a:latin typeface="Tahoma" pitchFamily="34" charset="0"/>
              <a:ea typeface="Tahoma" pitchFamily="34" charset="0"/>
              <a:cs typeface="Tahoma" pitchFamily="34" charset="0"/>
            </a:endParaRPr>
          </a:p>
        </p:txBody>
      </p:sp>
      <p:sp>
        <p:nvSpPr>
          <p:cNvPr id="60425" name="AutoShape 9"/>
          <p:cNvSpPr>
            <a:spLocks noChangeArrowheads="1"/>
          </p:cNvSpPr>
          <p:nvPr/>
        </p:nvSpPr>
        <p:spPr bwMode="auto">
          <a:xfrm>
            <a:off x="4139952" y="4437112"/>
            <a:ext cx="288875" cy="109443"/>
          </a:xfrm>
          <a:prstGeom prst="rightArrow">
            <a:avLst>
              <a:gd name="adj1" fmla="val 50000"/>
              <a:gd name="adj2" fmla="val 62088"/>
            </a:avLst>
          </a:prstGeom>
          <a:solidFill>
            <a:schemeClr val="accent1"/>
          </a:solidFill>
          <a:ln w="9525" algn="ctr">
            <a:solidFill>
              <a:schemeClr val="tx1"/>
            </a:solidFill>
            <a:miter lim="800000"/>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139257" y="4175263"/>
            <a:ext cx="216719" cy="151468"/>
          </a:xfrm>
          <a:prstGeom prst="rightArrow">
            <a:avLst>
              <a:gd name="adj1" fmla="val 50000"/>
              <a:gd name="adj2" fmla="val 49185"/>
            </a:avLst>
          </a:prstGeom>
          <a:solidFill>
            <a:schemeClr val="accent1"/>
          </a:solidFill>
          <a:ln w="9525" algn="ctr">
            <a:solidFill>
              <a:schemeClr val="tx1"/>
            </a:solidFill>
            <a:miter lim="800000"/>
            <a:headEnd/>
            <a:tailEnd/>
          </a:ln>
        </p:spPr>
        <p:txBody>
          <a:bodyPr wrap="square" anchor="ctr">
            <a:spAutoFit/>
          </a:bodyPr>
          <a:lstStyle/>
          <a:p>
            <a:endParaRPr lang="en">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259387" y="3644903"/>
            <a:ext cx="3560763" cy="2808290"/>
            <a:chOff x="3309" y="2296"/>
            <a:chExt cx="2243" cy="1769"/>
          </a:xfrm>
        </p:grpSpPr>
        <p:sp>
          <p:nvSpPr>
            <p:cNvPr id="73738" name="AutoShape 11"/>
            <p:cNvSpPr>
              <a:spLocks noChangeArrowheads="1"/>
            </p:cNvSpPr>
            <p:nvPr/>
          </p:nvSpPr>
          <p:spPr bwMode="auto">
            <a:xfrm>
              <a:off x="3309" y="229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771" cy="499"/>
            </a:xfrm>
            <a:prstGeom prst="wedgeRoundRectCallout">
              <a:avLst>
                <a:gd name="adj1" fmla="val -28921"/>
                <a:gd name="adj2" fmla="val -24706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fa-IR" sz="1200" b="1" i="0" u="none">
                  <a:latin typeface="Tahoma" pitchFamily="34" charset="0"/>
                  <a:ea typeface="Tahoma" pitchFamily="34" charset="0"/>
                  <a:cs typeface="Tahoma" pitchFamily="34" charset="0"/>
                </a:rPr>
                <a:t>محتویات فایل باز شده</a:t>
              </a:r>
              <a:endParaRPr lang="en" sz="1200" b="1" i="0" u="none"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856041" cy="230425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r" rtl="1" eaLnBrk="1" hangingPunct="1"/>
            <a:br>
              <a:rPr lang="en" sz="2000" b="1" dirty="0">
                <a:latin typeface="Tahoma" pitchFamily="34" charset="0"/>
                <a:ea typeface="Tahoma" pitchFamily="34" charset="0"/>
                <a:cs typeface="Tahoma" pitchFamily="34" charset="0"/>
              </a:rPr>
            </a:br>
            <a:br>
              <a:rPr lang="en" sz="2000" b="1" dirty="0">
                <a:latin typeface="Tahoma" pitchFamily="34" charset="0"/>
                <a:ea typeface="Tahoma" pitchFamily="34" charset="0"/>
                <a:cs typeface="Tahoma" pitchFamily="34" charset="0"/>
              </a:rPr>
            </a:br>
            <a:r>
              <a:rPr lang="fa-IR" sz="2000" dirty="0">
                <a:latin typeface="Tahoma" pitchFamily="34" charset="0"/>
                <a:ea typeface="Tahoma" pitchFamily="34" charset="0"/>
                <a:cs typeface="Tahoma" pitchFamily="34" charset="0"/>
              </a:rPr>
              <a:t>می توان تمام عملیات فوق را در قسمت راست انجام داد. در ضمن شما می توانید از نوار ابزار عملیات حذف (</a:t>
            </a:r>
            <a:r>
              <a:rPr lang="en-US" sz="2000" dirty="0">
                <a:latin typeface="Tahoma" pitchFamily="34" charset="0"/>
                <a:ea typeface="Tahoma" pitchFamily="34" charset="0"/>
                <a:cs typeface="Tahoma" pitchFamily="34" charset="0"/>
              </a:rPr>
              <a:t>delete</a:t>
            </a:r>
            <a:r>
              <a:rPr lang="fa-IR" sz="2000" dirty="0">
                <a:latin typeface="Tahoma" pitchFamily="34" charset="0"/>
                <a:ea typeface="Tahoma" pitchFamily="34" charset="0"/>
                <a:cs typeface="Tahoma" pitchFamily="34" charset="0"/>
              </a:rPr>
              <a:t>)، نام گذاری مجدد (</a:t>
            </a:r>
            <a:r>
              <a:rPr lang="en-US" sz="2000" dirty="0">
                <a:latin typeface="Tahoma" pitchFamily="34" charset="0"/>
                <a:ea typeface="Tahoma" pitchFamily="34" charset="0"/>
                <a:cs typeface="Tahoma" pitchFamily="34" charset="0"/>
              </a:rPr>
              <a:t>rename</a:t>
            </a:r>
            <a:r>
              <a:rPr lang="fa-IR" sz="2000" dirty="0">
                <a:latin typeface="Tahoma" pitchFamily="34" charset="0"/>
                <a:ea typeface="Tahoma" pitchFamily="34" charset="0"/>
                <a:cs typeface="Tahoma" pitchFamily="34" charset="0"/>
              </a:rPr>
              <a:t>)، برش (</a:t>
            </a:r>
            <a:r>
              <a:rPr lang="en-US" sz="2000" dirty="0">
                <a:latin typeface="Tahoma" pitchFamily="34" charset="0"/>
                <a:ea typeface="Tahoma" pitchFamily="34" charset="0"/>
                <a:cs typeface="Tahoma" pitchFamily="34" charset="0"/>
              </a:rPr>
              <a:t>cut</a:t>
            </a:r>
            <a:r>
              <a:rPr lang="fa-IR" sz="2000" dirty="0">
                <a:latin typeface="Tahoma" pitchFamily="34" charset="0"/>
                <a:ea typeface="Tahoma" pitchFamily="34" charset="0"/>
                <a:cs typeface="Tahoma" pitchFamily="34" charset="0"/>
              </a:rPr>
              <a:t>) و چسباندن (</a:t>
            </a:r>
            <a:r>
              <a:rPr lang="en-US" sz="2000" dirty="0">
                <a:latin typeface="Tahoma" pitchFamily="34" charset="0"/>
                <a:ea typeface="Tahoma" pitchFamily="34" charset="0"/>
                <a:cs typeface="Tahoma" pitchFamily="34" charset="0"/>
              </a:rPr>
              <a:t>Paste</a:t>
            </a:r>
            <a:r>
              <a:rPr lang="fa-IR" sz="2000" dirty="0">
                <a:latin typeface="Tahoma" pitchFamily="34" charset="0"/>
                <a:ea typeface="Tahoma" pitchFamily="34" charset="0"/>
                <a:cs typeface="Tahoma" pitchFamily="34" charset="0"/>
              </a:rPr>
              <a:t>) را انجام دهید (به تصویر نگاه کنید). </a:t>
            </a:r>
            <a:br>
              <a:rPr lang="fa-IR" sz="2000" dirty="0">
                <a:latin typeface="Tahoma" pitchFamily="34" charset="0"/>
                <a:ea typeface="Tahoma" pitchFamily="34" charset="0"/>
                <a:cs typeface="Tahoma" pitchFamily="34" charset="0"/>
              </a:rPr>
            </a:br>
            <a:r>
              <a:rPr lang="fa-IR" sz="2000" dirty="0">
                <a:latin typeface="Tahoma" pitchFamily="34" charset="0"/>
                <a:ea typeface="Tahoma" pitchFamily="34" charset="0"/>
                <a:cs typeface="Tahoma" pitchFamily="34" charset="0"/>
              </a:rPr>
              <a:t>به علاوه، می توانید روش نمایش محتویات را کنترل کنید (بصورت  بند انگشتی (</a:t>
            </a:r>
            <a:r>
              <a:rPr lang="en-US" sz="2000" dirty="0">
                <a:latin typeface="Tahoma" pitchFamily="34" charset="0"/>
                <a:ea typeface="Tahoma" pitchFamily="34" charset="0"/>
                <a:cs typeface="Tahoma" pitchFamily="34" charset="0"/>
              </a:rPr>
              <a:t>Thumbnail</a:t>
            </a:r>
            <a:r>
              <a:rPr lang="fa-IR" sz="2000" dirty="0">
                <a:latin typeface="Tahoma" pitchFamily="34" charset="0"/>
                <a:ea typeface="Tahoma" pitchFamily="34" charset="0"/>
                <a:cs typeface="Tahoma" pitchFamily="34" charset="0"/>
              </a:rPr>
              <a:t>)، خلاصه (</a:t>
            </a:r>
            <a:r>
              <a:rPr lang="en-US" sz="2000" dirty="0">
                <a:latin typeface="Tahoma" pitchFamily="34" charset="0"/>
                <a:ea typeface="Tahoma" pitchFamily="34" charset="0"/>
                <a:cs typeface="Tahoma" pitchFamily="34" charset="0"/>
              </a:rPr>
              <a:t>Abstract</a:t>
            </a:r>
            <a:r>
              <a:rPr lang="fa-IR" sz="2000" dirty="0">
                <a:latin typeface="Tahoma" pitchFamily="34" charset="0"/>
                <a:ea typeface="Tahoma" pitchFamily="34" charset="0"/>
                <a:cs typeface="Tahoma" pitchFamily="34" charset="0"/>
              </a:rPr>
              <a:t>)، آیکونی (</a:t>
            </a:r>
            <a:r>
              <a:rPr lang="en-US" sz="2000" dirty="0">
                <a:latin typeface="Tahoma" pitchFamily="34" charset="0"/>
                <a:ea typeface="Tahoma" pitchFamily="34" charset="0"/>
                <a:cs typeface="Tahoma" pitchFamily="34" charset="0"/>
              </a:rPr>
              <a:t>Icons</a:t>
            </a:r>
            <a:r>
              <a:rPr lang="fa-IR" sz="2000" dirty="0">
                <a:latin typeface="Tahoma" pitchFamily="34" charset="0"/>
                <a:ea typeface="Tahoma" pitchFamily="34" charset="0"/>
                <a:cs typeface="Tahoma" pitchFamily="34" charset="0"/>
              </a:rPr>
              <a:t>)، فهرستی (</a:t>
            </a:r>
            <a:r>
              <a:rPr lang="en-US" sz="2000" dirty="0">
                <a:latin typeface="Tahoma" pitchFamily="34" charset="0"/>
                <a:ea typeface="Tahoma" pitchFamily="34" charset="0"/>
                <a:cs typeface="Tahoma" pitchFamily="34" charset="0"/>
              </a:rPr>
              <a:t>List</a:t>
            </a:r>
            <a:r>
              <a:rPr lang="fa-IR" sz="2000" dirty="0">
                <a:latin typeface="Tahoma" pitchFamily="34" charset="0"/>
                <a:ea typeface="Tahoma" pitchFamily="34" charset="0"/>
                <a:cs typeface="Tahoma" pitchFamily="34" charset="0"/>
              </a:rPr>
              <a:t>) یا فهرست مفصل (</a:t>
            </a:r>
            <a:r>
              <a:rPr lang="en-US" sz="2000" dirty="0">
                <a:latin typeface="Tahoma" pitchFamily="34" charset="0"/>
                <a:ea typeface="Tahoma" pitchFamily="34" charset="0"/>
                <a:cs typeface="Tahoma" pitchFamily="34" charset="0"/>
              </a:rPr>
              <a:t>Detailed List</a:t>
            </a:r>
            <a:r>
              <a:rPr lang="fa-IR" sz="2000" dirty="0">
                <a:latin typeface="Tahoma" pitchFamily="34" charset="0"/>
                <a:ea typeface="Tahoma" pitchFamily="34" charset="0"/>
                <a:cs typeface="Tahoma" pitchFamily="34" charset="0"/>
              </a:rPr>
              <a:t>). به علاوه می توانید یک فایل خاص را جستجو کنید. </a:t>
            </a:r>
            <a:br>
              <a:rPr lang="en" sz="2700" dirty="0">
                <a:latin typeface="Tahoma" pitchFamily="34" charset="0"/>
                <a:ea typeface="Tahoma" pitchFamily="34" charset="0"/>
                <a:cs typeface="Tahoma" pitchFamily="34" charset="0"/>
              </a:rPr>
            </a:br>
            <a:br>
              <a:rPr lang="en" sz="2000" dirty="0">
                <a:latin typeface="Tahoma" pitchFamily="34" charset="0"/>
                <a:ea typeface="Tahoma" pitchFamily="34" charset="0"/>
                <a:cs typeface="Tahoma" pitchFamily="34" charset="0"/>
              </a:rPr>
            </a:br>
            <a:endParaRPr lang="en"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Välj visningsläge</a:t>
            </a:r>
            <a:endParaRPr lang="en" sz="1200" b="1" i="0" u="none" dirty="0">
              <a:latin typeface="Tahoma" pitchFamily="34" charset="0"/>
              <a:ea typeface="Tahoma" pitchFamily="34" charset="0"/>
              <a:cs typeface="Tahoma" pitchFamily="34" charset="0"/>
            </a:endParaRP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Ta bort</a:t>
            </a: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Skicka till</a:t>
            </a: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0" y="260648"/>
            <a:ext cx="9144000" cy="1143000"/>
          </a:xfrm>
          <a:noFill/>
        </p:spPr>
        <p:txBody>
          <a:bodyPr anchor="ctr" anchorCtr="1">
            <a:normAutofit/>
          </a:bodyPr>
          <a:lstStyle/>
          <a:p>
            <a:pPr eaLnBrk="1" hangingPunct="1">
              <a:defRPr/>
            </a:pPr>
            <a:r>
              <a:rPr lang="fa-IR" dirty="0">
                <a:solidFill>
                  <a:schemeClr val="accent1"/>
                </a:solidFill>
                <a:latin typeface="Tahoma" pitchFamily="34" charset="0"/>
                <a:ea typeface="Tahoma" pitchFamily="34" charset="0"/>
                <a:cs typeface="Tahoma" pitchFamily="34" charset="0"/>
              </a:rPr>
              <a:t>صفحه کلید</a:t>
            </a:r>
            <a:endParaRPr lang="sv-SE" dirty="0">
              <a:solidFill>
                <a:schemeClr val="accent1"/>
              </a:solidFill>
              <a:latin typeface="Tahoma" pitchFamily="34" charset="0"/>
              <a:ea typeface="Tahoma" pitchFamily="34" charset="0"/>
              <a:cs typeface="Tahoma" pitchFamily="34" charset="0"/>
            </a:endParaRPr>
          </a:p>
        </p:txBody>
      </p:sp>
      <p:pic>
        <p:nvPicPr>
          <p:cNvPr id="16393" name="Picture 9"/>
          <p:cNvPicPr>
            <a:picLocks noGrp="1" noChangeAspect="1" noChangeArrowheads="1"/>
          </p:cNvPicPr>
          <p:nvPr>
            <p:ph idx="4294967295"/>
          </p:nvPr>
        </p:nvPicPr>
        <p:blipFill>
          <a:blip r:embed="rId2" cstate="print"/>
          <a:srcRect/>
          <a:stretch>
            <a:fillRect/>
          </a:stretch>
        </p:blipFill>
        <p:spPr>
          <a:xfrm>
            <a:off x="1646070" y="1916832"/>
            <a:ext cx="7497930" cy="2808312"/>
          </a:xfrm>
          <a:solidFill>
            <a:schemeClr val="accent1">
              <a:lumMod val="40000"/>
              <a:lumOff val="60000"/>
            </a:schemeClr>
          </a:solidFill>
        </p:spPr>
      </p:pic>
      <p:sp>
        <p:nvSpPr>
          <p:cNvPr id="4" name="Rectangle 2"/>
          <p:cNvSpPr txBox="1">
            <a:spLocks noChangeArrowheads="1"/>
          </p:cNvSpPr>
          <p:nvPr/>
        </p:nvSpPr>
        <p:spPr bwMode="auto">
          <a:xfrm>
            <a:off x="251520" y="4653136"/>
            <a:ext cx="8568953" cy="1990725"/>
          </a:xfrm>
          <a:prstGeom prst="rect">
            <a:avLst/>
          </a:prstGeom>
          <a:noFill/>
          <a:ln w="9525">
            <a:noFill/>
            <a:miter lim="800000"/>
            <a:headEnd/>
            <a:tailEnd/>
          </a:ln>
          <a:effectLst/>
        </p:spPr>
        <p:txBody>
          <a:bodyPr anchor="ctr" anchorCtr="1"/>
          <a:lstStyle/>
          <a:p>
            <a:pPr algn="r">
              <a:defRPr/>
            </a:pPr>
            <a:r>
              <a:rPr lang="fa-IR" sz="2200" dirty="0">
                <a:effectLst>
                  <a:outerShdw blurRad="38100" dist="38100" dir="2700000" algn="tl">
                    <a:srgbClr val="C0C0C0"/>
                  </a:outerShdw>
                </a:effectLst>
                <a:latin typeface="Tahoma" pitchFamily="34" charset="0"/>
                <a:ea typeface="Tahoma" pitchFamily="34" charset="0"/>
                <a:cs typeface="Tahoma" pitchFamily="34" charset="0"/>
              </a:rPr>
              <a:t>صفحه کلید مهم ترین راه برای ورود اطلاعات به کامپیوتر است. شما می توانید نامه ها، حروف و اعداد را وارد کنید.  شما همچنین می توانید صفحه کلید برای کنترل رایانه استفاده کنید. با استفاده از چند فرمان ساده صفحه کلید شما بهتر و سریعتر با کامپیوتر کار می کنید.</a:t>
            </a: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2" name="Rounded Rectangular Callout 1"/>
          <p:cNvSpPr/>
          <p:nvPr/>
        </p:nvSpPr>
        <p:spPr>
          <a:xfrm>
            <a:off x="1682749" y="2459162"/>
            <a:ext cx="1081088" cy="2889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Esc</a:t>
            </a:r>
            <a:r>
              <a:rPr lang="sv-SE" sz="1000" b="1" dirty="0">
                <a:solidFill>
                  <a:schemeClr val="tx1"/>
                </a:solidFill>
                <a:latin typeface="Tahoma" pitchFamily="34" charset="0"/>
                <a:ea typeface="Tahoma" pitchFamily="34" charset="0"/>
                <a:cs typeface="Tahoma" pitchFamily="34" charset="0"/>
              </a:rPr>
              <a:t>-</a:t>
            </a:r>
            <a:r>
              <a:rPr lang="fa-IR" sz="1000" b="1" dirty="0">
                <a:solidFill>
                  <a:schemeClr val="tx1"/>
                </a:solidFill>
                <a:latin typeface="Tahoma" pitchFamily="34" charset="0"/>
                <a:ea typeface="Tahoma" pitchFamily="34" charset="0"/>
                <a:cs typeface="Tahoma" pitchFamily="34" charset="0"/>
              </a:rPr>
              <a:t> کلید</a:t>
            </a:r>
            <a:endParaRPr lang="sv-SE" sz="1000" b="1" dirty="0">
              <a:solidFill>
                <a:schemeClr val="tx1"/>
              </a:solidFill>
              <a:latin typeface="Tahoma" pitchFamily="34" charset="0"/>
              <a:ea typeface="Tahoma" pitchFamily="34" charset="0"/>
              <a:cs typeface="Tahoma" pitchFamily="34" charset="0"/>
            </a:endParaRPr>
          </a:p>
        </p:txBody>
      </p:sp>
      <p:sp>
        <p:nvSpPr>
          <p:cNvPr id="6" name="Rounded Rectangular Callout 5"/>
          <p:cNvSpPr/>
          <p:nvPr/>
        </p:nvSpPr>
        <p:spPr>
          <a:xfrm>
            <a:off x="1217612" y="3140199"/>
            <a:ext cx="1546225" cy="23177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کلید قفل</a:t>
            </a:r>
            <a:endParaRPr lang="sv-SE" sz="1000" b="1" dirty="0">
              <a:solidFill>
                <a:schemeClr val="tx1"/>
              </a:solidFill>
              <a:latin typeface="Tahoma" pitchFamily="34" charset="0"/>
              <a:ea typeface="Tahoma" pitchFamily="34" charset="0"/>
              <a:cs typeface="Tahoma" pitchFamily="34" charset="0"/>
            </a:endParaRPr>
          </a:p>
        </p:txBody>
      </p:sp>
      <p:sp>
        <p:nvSpPr>
          <p:cNvPr id="7" name="Rounded Rectangular Callout 6"/>
          <p:cNvSpPr/>
          <p:nvPr/>
        </p:nvSpPr>
        <p:spPr>
          <a:xfrm>
            <a:off x="1682749" y="2857624"/>
            <a:ext cx="1081088"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tab</a:t>
            </a:r>
            <a:r>
              <a:rPr lang="fa-IR" sz="1000" b="1" dirty="0">
                <a:solidFill>
                  <a:schemeClr val="tx1"/>
                </a:solidFill>
                <a:latin typeface="Tahoma" pitchFamily="34" charset="0"/>
                <a:ea typeface="Tahoma" pitchFamily="34" charset="0"/>
                <a:cs typeface="Tahoma" pitchFamily="34" charset="0"/>
              </a:rPr>
              <a:t>کلید </a:t>
            </a:r>
            <a:endParaRPr lang="sv-SE" sz="1000" b="1" dirty="0">
              <a:solidFill>
                <a:schemeClr val="tx1"/>
              </a:solidFill>
              <a:latin typeface="Tahoma" pitchFamily="34" charset="0"/>
              <a:ea typeface="Tahoma" pitchFamily="34" charset="0"/>
              <a:cs typeface="Tahoma" pitchFamily="34" charset="0"/>
            </a:endParaRPr>
          </a:p>
        </p:txBody>
      </p:sp>
      <p:sp>
        <p:nvSpPr>
          <p:cNvPr id="8" name="Rounded Rectangular Callout 7"/>
          <p:cNvSpPr/>
          <p:nvPr/>
        </p:nvSpPr>
        <p:spPr>
          <a:xfrm>
            <a:off x="755649" y="3464049"/>
            <a:ext cx="2008188" cy="3302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کلید فاصله</a:t>
            </a:r>
            <a:endParaRPr lang="sv-SE" sz="1000" b="1" dirty="0">
              <a:solidFill>
                <a:schemeClr val="tx1"/>
              </a:solidFill>
              <a:latin typeface="Tahoma" pitchFamily="34" charset="0"/>
              <a:ea typeface="Tahoma" pitchFamily="34" charset="0"/>
              <a:cs typeface="Tahoma" pitchFamily="34" charset="0"/>
            </a:endParaRPr>
          </a:p>
        </p:txBody>
      </p:sp>
      <p:sp>
        <p:nvSpPr>
          <p:cNvPr id="9" name="Rounded Rectangular Callout 8"/>
          <p:cNvSpPr/>
          <p:nvPr/>
        </p:nvSpPr>
        <p:spPr>
          <a:xfrm>
            <a:off x="3797299" y="3717032"/>
            <a:ext cx="1134740" cy="29311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alt</a:t>
            </a:r>
            <a:r>
              <a:rPr lang="fa-IR" sz="1000" b="1" dirty="0">
                <a:solidFill>
                  <a:schemeClr val="tx1"/>
                </a:solidFill>
                <a:latin typeface="Tahoma" pitchFamily="34" charset="0"/>
                <a:ea typeface="Tahoma" pitchFamily="34" charset="0"/>
                <a:cs typeface="Tahoma" pitchFamily="34" charset="0"/>
              </a:rPr>
              <a:t>کلیدهای </a:t>
            </a:r>
            <a:endParaRPr lang="sv-SE" sz="1000" b="1" dirty="0">
              <a:solidFill>
                <a:schemeClr val="tx1"/>
              </a:solidFill>
              <a:latin typeface="Tahoma" pitchFamily="34" charset="0"/>
              <a:ea typeface="Tahoma" pitchFamily="34" charset="0"/>
              <a:cs typeface="Tahoma" pitchFamily="34" charset="0"/>
            </a:endParaRPr>
          </a:p>
        </p:txBody>
      </p:sp>
      <p:sp>
        <p:nvSpPr>
          <p:cNvPr id="10" name="Rounded Rectangular Callout 9"/>
          <p:cNvSpPr/>
          <p:nvPr/>
        </p:nvSpPr>
        <p:spPr>
          <a:xfrm>
            <a:off x="3851919" y="4005064"/>
            <a:ext cx="10500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Win</a:t>
            </a:r>
            <a:r>
              <a:rPr lang="sv-SE" sz="900" b="1" dirty="0">
                <a:solidFill>
                  <a:schemeClr val="tx1"/>
                </a:solidFill>
                <a:latin typeface="Tahoma" pitchFamily="34" charset="0"/>
                <a:ea typeface="Tahoma" pitchFamily="34" charset="0"/>
                <a:cs typeface="Tahoma" pitchFamily="34" charset="0"/>
              </a:rPr>
              <a:t>-</a:t>
            </a:r>
            <a:r>
              <a:rPr lang="fa-IR" sz="900" b="1" dirty="0">
                <a:solidFill>
                  <a:schemeClr val="tx1"/>
                </a:solidFill>
                <a:latin typeface="Tahoma" pitchFamily="34" charset="0"/>
                <a:ea typeface="Tahoma" pitchFamily="34" charset="0"/>
                <a:cs typeface="Tahoma" pitchFamily="34" charset="0"/>
              </a:rPr>
              <a:t> کلید </a:t>
            </a:r>
            <a:endParaRPr lang="sv-SE" sz="900" b="1" dirty="0">
              <a:solidFill>
                <a:schemeClr val="tx1"/>
              </a:solidFill>
              <a:latin typeface="Tahoma" pitchFamily="34" charset="0"/>
              <a:ea typeface="Tahoma" pitchFamily="34" charset="0"/>
              <a:cs typeface="Tahoma" pitchFamily="34" charset="0"/>
            </a:endParaRPr>
          </a:p>
        </p:txBody>
      </p:sp>
      <p:sp>
        <p:nvSpPr>
          <p:cNvPr id="11" name="Rounded Rectangular Callout 10"/>
          <p:cNvSpPr/>
          <p:nvPr/>
        </p:nvSpPr>
        <p:spPr>
          <a:xfrm>
            <a:off x="3995935" y="4221088"/>
            <a:ext cx="10620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Shift</a:t>
            </a:r>
            <a:r>
              <a:rPr lang="fa-IR" sz="900" b="1" dirty="0">
                <a:solidFill>
                  <a:schemeClr val="tx1"/>
                </a:solidFill>
                <a:latin typeface="Tahoma" pitchFamily="34" charset="0"/>
                <a:ea typeface="Tahoma" pitchFamily="34" charset="0"/>
                <a:cs typeface="Tahoma" pitchFamily="34" charset="0"/>
              </a:rPr>
              <a:t>کلید </a:t>
            </a:r>
            <a:endParaRPr lang="sv-SE" sz="900" b="1" dirty="0">
              <a:solidFill>
                <a:schemeClr val="tx1"/>
              </a:solidFill>
              <a:latin typeface="Tahoma" pitchFamily="34" charset="0"/>
              <a:ea typeface="Tahoma" pitchFamily="34" charset="0"/>
              <a:cs typeface="Tahoma" pitchFamily="34" charset="0"/>
            </a:endParaRPr>
          </a:p>
        </p:txBody>
      </p:sp>
      <p:sp>
        <p:nvSpPr>
          <p:cNvPr id="12" name="Rounded Rectangular Callout 11"/>
          <p:cNvSpPr/>
          <p:nvPr/>
        </p:nvSpPr>
        <p:spPr>
          <a:xfrm>
            <a:off x="4067943" y="4509120"/>
            <a:ext cx="9635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Ctrl</a:t>
            </a:r>
            <a:r>
              <a:rPr lang="fa-IR" sz="900" b="1" dirty="0">
                <a:solidFill>
                  <a:schemeClr val="tx1"/>
                </a:solidFill>
                <a:latin typeface="Tahoma" pitchFamily="34" charset="0"/>
                <a:ea typeface="Tahoma" pitchFamily="34" charset="0"/>
                <a:cs typeface="Tahoma" pitchFamily="34" charset="0"/>
              </a:rPr>
              <a:t>های کلید </a:t>
            </a:r>
            <a:endParaRPr lang="sv-SE" sz="900" b="1" dirty="0">
              <a:solidFill>
                <a:schemeClr val="tx1"/>
              </a:solidFill>
              <a:latin typeface="Tahoma" pitchFamily="34" charset="0"/>
              <a:ea typeface="Tahoma" pitchFamily="34" charset="0"/>
              <a:cs typeface="Tahoma" pitchFamily="34" charset="0"/>
            </a:endParaRPr>
          </a:p>
        </p:txBody>
      </p:sp>
      <p:sp>
        <p:nvSpPr>
          <p:cNvPr id="13" name="Rounded Rectangular Callout 12"/>
          <p:cNvSpPr/>
          <p:nvPr/>
        </p:nvSpPr>
        <p:spPr>
          <a:xfrm>
            <a:off x="5148261" y="1772816"/>
            <a:ext cx="143996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عقبگرد</a:t>
            </a:r>
            <a:endParaRPr lang="sv-SE" sz="1000" b="1" dirty="0">
              <a:solidFill>
                <a:schemeClr val="tx1"/>
              </a:solidFill>
              <a:latin typeface="Tahoma" pitchFamily="34" charset="0"/>
              <a:ea typeface="Tahoma" pitchFamily="34" charset="0"/>
              <a:cs typeface="Tahoma" pitchFamily="34" charset="0"/>
            </a:endParaRPr>
          </a:p>
        </p:txBody>
      </p:sp>
      <p:sp>
        <p:nvSpPr>
          <p:cNvPr id="14" name="Rounded Rectangular Callout 13"/>
          <p:cNvSpPr/>
          <p:nvPr/>
        </p:nvSpPr>
        <p:spPr>
          <a:xfrm>
            <a:off x="2987823" y="1772816"/>
            <a:ext cx="208900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کلید عملکرد </a:t>
            </a:r>
          </a:p>
          <a:p>
            <a:pPr algn="ctr">
              <a:defRPr/>
            </a:pPr>
            <a:r>
              <a:rPr lang="sv-SE" sz="1000" b="1" dirty="0">
                <a:solidFill>
                  <a:schemeClr val="tx1"/>
                </a:solidFill>
                <a:latin typeface="Tahoma" pitchFamily="34" charset="0"/>
                <a:ea typeface="Tahoma" pitchFamily="34" charset="0"/>
                <a:cs typeface="Tahoma" pitchFamily="34" charset="0"/>
              </a:rPr>
              <a:t>F1 F12</a:t>
            </a:r>
          </a:p>
          <a:p>
            <a:pPr algn="ctr">
              <a:defRPr/>
            </a:pPr>
            <a:endParaRPr lang="sv-SE" sz="1000" b="1" dirty="0">
              <a:solidFill>
                <a:schemeClr val="tx1"/>
              </a:solidFill>
              <a:latin typeface="Tahoma" pitchFamily="34" charset="0"/>
              <a:ea typeface="Tahoma" pitchFamily="34" charset="0"/>
              <a:cs typeface="Tahoma" pitchFamily="34" charset="0"/>
            </a:endParaRPr>
          </a:p>
        </p:txBody>
      </p:sp>
      <p:sp>
        <p:nvSpPr>
          <p:cNvPr id="15" name="Rounded Rectangular Callout 14"/>
          <p:cNvSpPr/>
          <p:nvPr/>
        </p:nvSpPr>
        <p:spPr>
          <a:xfrm>
            <a:off x="6732587" y="4056187"/>
            <a:ext cx="1871662" cy="34131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کلیدهای عددی</a:t>
            </a:r>
            <a:endParaRPr lang="sv-SE" sz="1000" b="1" dirty="0">
              <a:solidFill>
                <a:schemeClr val="tx1"/>
              </a:solidFill>
              <a:latin typeface="Tahoma" pitchFamily="34" charset="0"/>
              <a:ea typeface="Tahoma" pitchFamily="34" charset="0"/>
              <a:cs typeface="Tahoma" pitchFamily="34" charset="0"/>
            </a:endParaRPr>
          </a:p>
        </p:txBody>
      </p:sp>
      <p:sp>
        <p:nvSpPr>
          <p:cNvPr id="16" name="Rounded Rectangular Callout 15"/>
          <p:cNvSpPr/>
          <p:nvPr/>
        </p:nvSpPr>
        <p:spPr>
          <a:xfrm>
            <a:off x="5327649" y="4110162"/>
            <a:ext cx="1044550" cy="39895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کلید ورود</a:t>
            </a:r>
            <a:endParaRPr lang="sv-SE" sz="1000" b="1" dirty="0">
              <a:solidFill>
                <a:schemeClr val="tx1"/>
              </a:solidFill>
              <a:latin typeface="Tahoma" pitchFamily="34" charset="0"/>
              <a:ea typeface="Tahoma" pitchFamily="34" charset="0"/>
              <a:cs typeface="Tahoma" pitchFamily="34" charset="0"/>
            </a:endParaRPr>
          </a:p>
        </p:txBody>
      </p:sp>
      <p:sp>
        <p:nvSpPr>
          <p:cNvPr id="17" name="Rounded Rectangular Callout 16"/>
          <p:cNvSpPr/>
          <p:nvPr/>
        </p:nvSpPr>
        <p:spPr>
          <a:xfrm>
            <a:off x="5868143" y="3789040"/>
            <a:ext cx="936104" cy="36004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000" b="1" dirty="0">
                <a:solidFill>
                  <a:schemeClr val="tx1"/>
                </a:solidFill>
                <a:latin typeface="Tahoma" pitchFamily="34" charset="0"/>
                <a:ea typeface="Tahoma" pitchFamily="34" charset="0"/>
                <a:cs typeface="Tahoma" pitchFamily="34" charset="0"/>
              </a:rPr>
              <a:t>کلید تانژنت</a:t>
            </a:r>
            <a:endParaRPr lang="sv-SE" sz="800" b="1" dirty="0">
              <a:solidFill>
                <a:schemeClr val="tx1"/>
              </a:solidFill>
              <a:latin typeface="Tahoma" pitchFamily="34" charset="0"/>
              <a:ea typeface="Tahoma" pitchFamily="34" charset="0"/>
              <a:cs typeface="Tahoma" pitchFamily="34" charset="0"/>
            </a:endParaRPr>
          </a:p>
        </p:txBody>
      </p:sp>
      <p:sp>
        <p:nvSpPr>
          <p:cNvPr id="18" name="Rounded Rectangular Callout 17"/>
          <p:cNvSpPr/>
          <p:nvPr/>
        </p:nvSpPr>
        <p:spPr>
          <a:xfrm>
            <a:off x="7235824" y="2816349"/>
            <a:ext cx="1368425"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900" b="1" dirty="0">
                <a:solidFill>
                  <a:schemeClr val="tx1"/>
                </a:solidFill>
                <a:latin typeface="Tahoma" pitchFamily="34" charset="0"/>
                <a:ea typeface="Tahoma" pitchFamily="34" charset="0"/>
                <a:cs typeface="Tahoma" pitchFamily="34" charset="0"/>
              </a:rPr>
              <a:t>کلید قفل شماره ها </a:t>
            </a:r>
            <a:endParaRPr lang="sv-SE" sz="900" b="1" dirty="0">
              <a:solidFill>
                <a:schemeClr val="tx1"/>
              </a:solidFill>
              <a:latin typeface="Tahoma" pitchFamily="34" charset="0"/>
              <a:ea typeface="Tahoma" pitchFamily="34" charset="0"/>
              <a:cs typeface="Tahoma" pitchFamily="34" charset="0"/>
            </a:endParaRPr>
          </a:p>
        </p:txBody>
      </p:sp>
      <p:sp>
        <p:nvSpPr>
          <p:cNvPr id="19" name="Rounded Rectangular Callout 18"/>
          <p:cNvSpPr/>
          <p:nvPr/>
        </p:nvSpPr>
        <p:spPr>
          <a:xfrm>
            <a:off x="7308303" y="3073524"/>
            <a:ext cx="1594396" cy="28346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900" b="1" dirty="0">
                <a:solidFill>
                  <a:schemeClr val="tx1"/>
                </a:solidFill>
                <a:latin typeface="Tahoma" pitchFamily="34" charset="0"/>
                <a:ea typeface="Tahoma" pitchFamily="34" charset="0"/>
                <a:cs typeface="Tahoma" pitchFamily="34" charset="0"/>
              </a:rPr>
              <a:t>کلید خانه و پایانبر</a:t>
            </a:r>
            <a:endParaRPr lang="sv-SE" sz="900" b="1" dirty="0">
              <a:solidFill>
                <a:schemeClr val="tx1"/>
              </a:solidFill>
              <a:latin typeface="Tahoma" pitchFamily="34" charset="0"/>
              <a:ea typeface="Tahoma" pitchFamily="34" charset="0"/>
              <a:cs typeface="Tahoma" pitchFamily="34" charset="0"/>
            </a:endParaRPr>
          </a:p>
        </p:txBody>
      </p:sp>
      <p:sp>
        <p:nvSpPr>
          <p:cNvPr id="20" name="Rounded Rectangular Callout 19"/>
          <p:cNvSpPr/>
          <p:nvPr/>
        </p:nvSpPr>
        <p:spPr>
          <a:xfrm>
            <a:off x="7327899" y="3354512"/>
            <a:ext cx="11325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900" b="1" dirty="0">
                <a:solidFill>
                  <a:schemeClr val="tx1"/>
                </a:solidFill>
                <a:latin typeface="Tahoma" pitchFamily="34" charset="0"/>
                <a:ea typeface="Tahoma" pitchFamily="34" charset="0"/>
                <a:cs typeface="Tahoma" pitchFamily="34" charset="0"/>
              </a:rPr>
              <a:t>کلید حذف</a:t>
            </a:r>
            <a:endParaRPr lang="sv-SE" sz="900" b="1" dirty="0">
              <a:solidFill>
                <a:schemeClr val="tx1"/>
              </a:solidFill>
              <a:latin typeface="Tahoma" pitchFamily="34" charset="0"/>
              <a:ea typeface="Tahoma" pitchFamily="34" charset="0"/>
              <a:cs typeface="Tahoma" pitchFamily="34" charset="0"/>
            </a:endParaRPr>
          </a:p>
        </p:txBody>
      </p:sp>
      <p:sp>
        <p:nvSpPr>
          <p:cNvPr id="21" name="Rounded Rectangular Callout 20"/>
          <p:cNvSpPr/>
          <p:nvPr/>
        </p:nvSpPr>
        <p:spPr>
          <a:xfrm>
            <a:off x="7380311" y="2276872"/>
            <a:ext cx="1271587" cy="2413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900" b="1" dirty="0">
                <a:solidFill>
                  <a:schemeClr val="tx1"/>
                </a:solidFill>
                <a:latin typeface="Tahoma" pitchFamily="34" charset="0"/>
                <a:ea typeface="Tahoma" pitchFamily="34" charset="0"/>
                <a:cs typeface="Tahoma" pitchFamily="34" charset="0"/>
              </a:rPr>
              <a:t>کلیدقرار دادن </a:t>
            </a:r>
            <a:endParaRPr lang="sv-SE" sz="900" b="1" dirty="0">
              <a:solidFill>
                <a:schemeClr val="tx1"/>
              </a:solidFill>
              <a:latin typeface="Tahoma" pitchFamily="34" charset="0"/>
              <a:ea typeface="Tahoma" pitchFamily="34" charset="0"/>
              <a:cs typeface="Tahoma" pitchFamily="34" charset="0"/>
            </a:endParaRPr>
          </a:p>
        </p:txBody>
      </p:sp>
      <p:sp>
        <p:nvSpPr>
          <p:cNvPr id="22" name="Rounded Rectangular Callout 21"/>
          <p:cNvSpPr/>
          <p:nvPr/>
        </p:nvSpPr>
        <p:spPr>
          <a:xfrm>
            <a:off x="7332662" y="2517899"/>
            <a:ext cx="1559817" cy="2635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900" b="1" dirty="0">
                <a:solidFill>
                  <a:schemeClr val="tx1"/>
                </a:solidFill>
                <a:latin typeface="Tahoma" pitchFamily="34" charset="0"/>
                <a:ea typeface="Tahoma" pitchFamily="34" charset="0"/>
                <a:cs typeface="Tahoma" pitchFamily="34" charset="0"/>
              </a:rPr>
              <a:t>صفحه بالا برو صفحه کلید</a:t>
            </a:r>
            <a:endParaRPr lang="sv-SE" sz="9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825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nodeType="withEffect">
                                  <p:stCondLst>
                                    <p:cond delay="0"/>
                                  </p:stCondLst>
                                  <p:childTnLst>
                                    <p:set>
                                      <p:cBhvr>
                                        <p:cTn id="65" dur="1" fill="hold">
                                          <p:stCondLst>
                                            <p:cond delay="0"/>
                                          </p:stCondLst>
                                        </p:cTn>
                                        <p:tgtEl>
                                          <p:spTgt spid="16393"/>
                                        </p:tgtEl>
                                        <p:attrNameLst>
                                          <p:attrName>style.visibility</p:attrName>
                                        </p:attrNameLst>
                                      </p:cBhvr>
                                      <p:to>
                                        <p:strVal val="visible"/>
                                      </p:to>
                                    </p:set>
                                    <p:animEffect transition="in" filter="barn(inVertical)">
                                      <p:cBhvr>
                                        <p:cTn id="6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
            <a:ext cx="9144000" cy="1268760"/>
          </a:xfrm>
        </p:spPr>
        <p:txBody>
          <a:bodyPr anchor="ctr" anchorCtr="1"/>
          <a:lstStyle/>
          <a:p>
            <a:pPr eaLnBrk="1" hangingPunct="1">
              <a:defRPr/>
            </a:pPr>
            <a:br>
              <a:rPr lang="en-US" sz="1600" b="1" dirty="0">
                <a:effectLst>
                  <a:outerShdw blurRad="38100" dist="38100" dir="2700000" algn="tl">
                    <a:srgbClr val="C0C0C0"/>
                  </a:outerShdw>
                </a:effectLst>
                <a:latin typeface="Tahoma" pitchFamily="34" charset="0"/>
                <a:ea typeface="Tahoma" pitchFamily="34" charset="0"/>
                <a:cs typeface="Tahoma" pitchFamily="34" charset="0"/>
              </a:rPr>
            </a:br>
            <a:r>
              <a:rPr lang="fa-IR" dirty="0">
                <a:solidFill>
                  <a:schemeClr val="accent1"/>
                </a:solidFill>
                <a:latin typeface="Tahoma" pitchFamily="34" charset="0"/>
                <a:ea typeface="Tahoma" pitchFamily="34" charset="0"/>
                <a:cs typeface="Tahoma" pitchFamily="34" charset="0"/>
              </a:rPr>
              <a:t>گروه های صفحه کلید</a:t>
            </a:r>
            <a:endParaRPr lang="sv-SE" dirty="0">
              <a:solidFill>
                <a:schemeClr val="accent1"/>
              </a:solidFill>
              <a:latin typeface="Tahoma" pitchFamily="34" charset="0"/>
              <a:ea typeface="Tahoma" pitchFamily="34" charset="0"/>
              <a:cs typeface="Tahoma" pitchFamily="34" charset="0"/>
            </a:endParaRPr>
          </a:p>
        </p:txBody>
      </p:sp>
      <p:sp>
        <p:nvSpPr>
          <p:cNvPr id="18435" name="Rectangle 3" descr="70 %"/>
          <p:cNvSpPr>
            <a:spLocks noGrp="1" noChangeArrowheads="1"/>
          </p:cNvSpPr>
          <p:nvPr>
            <p:ph type="body" idx="4294967295"/>
          </p:nvPr>
        </p:nvSpPr>
        <p:spPr>
          <a:xfrm>
            <a:off x="683568" y="1268760"/>
            <a:ext cx="8244408" cy="5328890"/>
          </a:xfrm>
        </p:spPr>
        <p:txBody>
          <a:bodyPr>
            <a:noAutofit/>
          </a:bodyPr>
          <a:lstStyle/>
          <a:p>
            <a:pPr marL="0" indent="0" algn="r">
              <a:buNone/>
            </a:pPr>
            <a:r>
              <a:rPr lang="sv-SE" sz="2200" dirty="0">
                <a:latin typeface="Tahoma" pitchFamily="34" charset="0"/>
                <a:ea typeface="Tahoma" pitchFamily="34" charset="0"/>
                <a:cs typeface="Tahoma" pitchFamily="34" charset="0"/>
              </a:rPr>
              <a:t>  </a:t>
            </a:r>
            <a:r>
              <a:rPr lang="fa-IR" sz="2200" dirty="0">
                <a:latin typeface="Tahoma" pitchFamily="34" charset="0"/>
                <a:ea typeface="Tahoma" pitchFamily="34" charset="0"/>
                <a:cs typeface="Tahoma" pitchFamily="34" charset="0"/>
              </a:rPr>
              <a:t>کلید برای حروف و اعداد.</a:t>
            </a:r>
            <a:endParaRPr lang="sv-SE" sz="2200" dirty="0">
              <a:latin typeface="Tahoma" pitchFamily="34" charset="0"/>
              <a:ea typeface="Tahoma" pitchFamily="34" charset="0"/>
              <a:cs typeface="Tahoma" pitchFamily="34" charset="0"/>
            </a:endParaRPr>
          </a:p>
          <a:p>
            <a:pPr marL="0" indent="0" algn="r">
              <a:buNone/>
            </a:pPr>
            <a:r>
              <a:rPr lang="fa-IR" sz="2200" dirty="0">
                <a:latin typeface="Tahoma" pitchFamily="34" charset="0"/>
                <a:ea typeface="Tahoma" pitchFamily="34" charset="0"/>
                <a:cs typeface="Tahoma" pitchFamily="34" charset="0"/>
              </a:rPr>
              <a:t>.کلید که به تنهایی یا در </a:t>
            </a:r>
            <a:r>
              <a:rPr lang="sv-SE" sz="2200" dirty="0">
                <a:latin typeface="Tahoma" pitchFamily="34" charset="0"/>
                <a:ea typeface="Tahoma" pitchFamily="34" charset="0"/>
                <a:cs typeface="Tahoma" pitchFamily="34" charset="0"/>
              </a:rPr>
              <a:t>(CTRL, Alt, ESC, </a:t>
            </a:r>
            <a:r>
              <a:rPr lang="sv-SE" sz="2200" dirty="0" err="1">
                <a:latin typeface="Tahoma" pitchFamily="34" charset="0"/>
                <a:ea typeface="Tahoma" pitchFamily="34" charset="0"/>
                <a:cs typeface="Tahoma" pitchFamily="34" charset="0"/>
              </a:rPr>
              <a:t>Win</a:t>
            </a:r>
            <a:r>
              <a:rPr lang="sv-SE" sz="2200" dirty="0">
                <a:latin typeface="Tahoma" pitchFamily="34" charset="0"/>
                <a:ea typeface="Tahoma" pitchFamily="34" charset="0"/>
                <a:cs typeface="Tahoma" pitchFamily="34" charset="0"/>
              </a:rPr>
              <a:t>)</a:t>
            </a:r>
            <a:r>
              <a:rPr lang="fa-IR" sz="2200" dirty="0">
                <a:latin typeface="Tahoma" pitchFamily="34" charset="0"/>
                <a:ea typeface="Tahoma" pitchFamily="34" charset="0"/>
                <a:cs typeface="Tahoma" pitchFamily="34" charset="0"/>
              </a:rPr>
              <a:t>کلیدهای  کنترل ترکیب با کلیدهای دیگر برای انجام عملیات خاص استفاده می شود.</a:t>
            </a:r>
            <a:endParaRPr lang="sv-SE" sz="2200" dirty="0">
              <a:latin typeface="Tahoma" pitchFamily="34" charset="0"/>
              <a:ea typeface="Tahoma" pitchFamily="34" charset="0"/>
              <a:cs typeface="Tahoma" pitchFamily="34" charset="0"/>
            </a:endParaRPr>
          </a:p>
          <a:p>
            <a:pPr marL="0" indent="0" algn="r">
              <a:buNone/>
            </a:pPr>
            <a:r>
              <a:rPr lang="fa-IR" sz="2200" dirty="0">
                <a:latin typeface="Tahoma" pitchFamily="34" charset="0"/>
                <a:ea typeface="Tahoma" pitchFamily="34" charset="0"/>
                <a:cs typeface="Tahoma" pitchFamily="34" charset="0"/>
              </a:rPr>
              <a:t>  </a:t>
            </a:r>
          </a:p>
          <a:p>
            <a:pPr marL="0" indent="0" algn="r">
              <a:buNone/>
            </a:pPr>
            <a:r>
              <a:rPr lang="fa-IR" sz="2200" dirty="0">
                <a:latin typeface="Tahoma" pitchFamily="34" charset="0"/>
                <a:ea typeface="Tahoma" pitchFamily="34" charset="0"/>
                <a:cs typeface="Tahoma" pitchFamily="34" charset="0"/>
              </a:rPr>
              <a:t>برای انجام توابع خاص </a:t>
            </a:r>
            <a:r>
              <a:rPr lang="sv-SE" sz="2200" dirty="0">
                <a:latin typeface="Tahoma" pitchFamily="34" charset="0"/>
                <a:ea typeface="Tahoma" pitchFamily="34" charset="0"/>
                <a:cs typeface="Tahoma" pitchFamily="34" charset="0"/>
              </a:rPr>
              <a:t>(F1, F2, F3, F4 ......... F12)</a:t>
            </a:r>
            <a:r>
              <a:rPr lang="fa-IR" sz="2200" dirty="0">
                <a:latin typeface="Tahoma" pitchFamily="34" charset="0"/>
                <a:ea typeface="Tahoma" pitchFamily="34" charset="0"/>
                <a:cs typeface="Tahoma" pitchFamily="34" charset="0"/>
              </a:rPr>
              <a:t> کلیدهای عملکرد </a:t>
            </a:r>
            <a:r>
              <a:rPr lang="sv-SE" sz="2200" dirty="0">
                <a:latin typeface="Tahoma" pitchFamily="34" charset="0"/>
                <a:ea typeface="Tahoma" pitchFamily="34" charset="0"/>
                <a:cs typeface="Tahoma" pitchFamily="34" charset="0"/>
              </a:rPr>
              <a:t> </a:t>
            </a:r>
            <a:r>
              <a:rPr lang="fa-IR" sz="2200" dirty="0">
                <a:latin typeface="Tahoma" pitchFamily="34" charset="0"/>
                <a:ea typeface="Tahoma" pitchFamily="34" charset="0"/>
                <a:cs typeface="Tahoma" pitchFamily="34" charset="0"/>
              </a:rPr>
              <a:t>استفاده می شود. کلیدهای عملکرد توابع مختلف در برنامه های مختلف دارند. ما توضیح می دهیم که چگونه برخی از آنها در ویندوز ایکس پی استفاده می شود.</a:t>
            </a:r>
            <a:endParaRPr lang="sv-SE" sz="2200" dirty="0">
              <a:latin typeface="Tahoma" pitchFamily="34" charset="0"/>
              <a:ea typeface="Tahoma" pitchFamily="34" charset="0"/>
              <a:cs typeface="Tahoma" pitchFamily="34" charset="0"/>
            </a:endParaRPr>
          </a:p>
          <a:p>
            <a:pPr marL="0" indent="0" algn="r">
              <a:buNone/>
            </a:pPr>
            <a:r>
              <a:rPr lang="fa-IR" sz="2200" dirty="0">
                <a:latin typeface="Tahoma" pitchFamily="34" charset="0"/>
                <a:ea typeface="Tahoma" pitchFamily="34" charset="0"/>
                <a:cs typeface="Tahoma" pitchFamily="34" charset="0"/>
              </a:rPr>
              <a:t>کلید های ناوبری (کلید های فلش یا پیل</a:t>
            </a:r>
            <a:r>
              <a:rPr lang="sv-SE" sz="2200" dirty="0">
                <a:latin typeface="Tahoma" pitchFamily="34" charset="0"/>
                <a:ea typeface="Tahoma" pitchFamily="34" charset="0"/>
                <a:cs typeface="Tahoma" pitchFamily="34" charset="0"/>
              </a:rPr>
              <a:t>، </a:t>
            </a:r>
            <a:r>
              <a:rPr lang="fa-IR" sz="2200" dirty="0">
                <a:latin typeface="Tahoma" pitchFamily="34" charset="0"/>
                <a:ea typeface="Tahoma" pitchFamily="34" charset="0"/>
                <a:cs typeface="Tahoma" pitchFamily="34" charset="0"/>
              </a:rPr>
              <a:t>خانه، پایان ،صفحه بالا ، صفحه پایین ،حذف، درج) برای پیمایش در اسناد یا صفحات وب و ویرایش متن استفاده می شود.</a:t>
            </a:r>
            <a:endParaRPr lang="sv-SE" sz="2200" dirty="0">
              <a:latin typeface="Tahoma" pitchFamily="34" charset="0"/>
              <a:ea typeface="Tahoma" pitchFamily="34" charset="0"/>
              <a:cs typeface="Tahoma" pitchFamily="34" charset="0"/>
            </a:endParaRPr>
          </a:p>
          <a:p>
            <a:pPr marL="0" indent="0" algn="r">
              <a:buNone/>
            </a:pPr>
            <a:r>
              <a:rPr lang="fa-IR" sz="2200" dirty="0">
                <a:latin typeface="Tahoma" pitchFamily="34" charset="0"/>
                <a:ea typeface="Tahoma" pitchFamily="34" charset="0"/>
                <a:cs typeface="Tahoma" pitchFamily="34" charset="0"/>
              </a:rPr>
              <a:t>کلید صفحه عددی. صفحه کلید عددی اجازه می دهد تا شما با سرعت اعداد را که با هم گروه بندی شده اند،وارد کنید . صفحه کلید عددی در بعضی لپ تاپ ها موجود نیست.</a:t>
            </a:r>
          </a:p>
          <a:p>
            <a:pPr marL="0" indent="0" algn="r">
              <a:buNone/>
            </a:pPr>
            <a:endParaRPr lang="sv-SE" sz="2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5002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87" name="Group 59"/>
          <p:cNvGraphicFramePr>
            <a:graphicFrameLocks noGrp="1"/>
          </p:cNvGraphicFramePr>
          <p:nvPr/>
        </p:nvGraphicFramePr>
        <p:xfrm>
          <a:off x="251520" y="116632"/>
          <a:ext cx="8640960" cy="6643259"/>
        </p:xfrm>
        <a:graphic>
          <a:graphicData uri="http://schemas.openxmlformats.org/drawingml/2006/table">
            <a:tbl>
              <a:tblPr rtl="1"/>
              <a:tblGrid>
                <a:gridCol w="6571742">
                  <a:extLst>
                    <a:ext uri="{9D8B030D-6E8A-4147-A177-3AD203B41FA5}">
                      <a16:colId xmlns:a16="http://schemas.microsoft.com/office/drawing/2014/main" val="20000"/>
                    </a:ext>
                  </a:extLst>
                </a:gridCol>
                <a:gridCol w="2069218">
                  <a:extLst>
                    <a:ext uri="{9D8B030D-6E8A-4147-A177-3AD203B41FA5}">
                      <a16:colId xmlns:a16="http://schemas.microsoft.com/office/drawing/2014/main" val="20001"/>
                    </a:ext>
                  </a:extLst>
                </a:gridCol>
              </a:tblGrid>
              <a:tr h="851663">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را  پایین  نگه دارید وقتی که حرفی را فشار می دهید </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SHIFT</a:t>
                      </a: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 کلید </a:t>
                      </a:r>
                    </a:p>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حرف بزرگ می شود.  </a:t>
                      </a:r>
                    </a:p>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SHIFT</a:t>
                      </a: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  تغییرنیز با علائم بالایی کلیدها، به عنوان مثال استفاده شود. ! % * &amp; /</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SHIFT</a:t>
                      </a: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endParaRPr kumimoji="0" lang="fa-IR"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ts val="1413"/>
                        </a:spcAft>
                        <a:buClrTx/>
                        <a:buSzTx/>
                        <a:buFontTx/>
                        <a:buNone/>
                        <a:tabLst/>
                      </a:pPr>
                      <a:r>
                        <a:rPr kumimoji="0" lang="fa-IR" sz="1400" b="1" i="0" u="none" strike="noStrike" cap="none" normalizeH="0" baseline="0" dirty="0">
                          <a:ln>
                            <a:noFill/>
                          </a:ln>
                          <a:solidFill>
                            <a:schemeClr val="tx1"/>
                          </a:solidFill>
                          <a:effectLst/>
                          <a:latin typeface="Tahoma" pitchFamily="34" charset="0"/>
                          <a:ea typeface="Tahoma" pitchFamily="34" charset="0"/>
                          <a:cs typeface="Tahoma" pitchFamily="34" charset="0"/>
                        </a:rPr>
                        <a:t>تغییر مکان</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89548">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CAPS LOCK </a:t>
                      </a: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برای تایپ حروف بزرگ استفاده کنید. روی صفحه کلیدیک راهنما  هنگامی که این کلید فعال باشد نشان خواهد داد.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Caps lock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97783">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مکان نما به جلو حرکت می کند. شما می توانیدآن را بر خط کش پنجره قرار دهید.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TAB                </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fa-IR" sz="1000" b="0" i="0" u="none" strike="noStrike" cap="none" normalizeH="0" baseline="0" dirty="0">
                          <a:ln>
                            <a:noFill/>
                          </a:ln>
                          <a:solidFill>
                            <a:schemeClr val="tx1"/>
                          </a:solidFill>
                          <a:effectLst/>
                          <a:latin typeface="Tahoma" pitchFamily="34" charset="0"/>
                          <a:ea typeface="Tahoma" pitchFamily="34" charset="0"/>
                          <a:cs typeface="Tahoma" pitchFamily="34" charset="0"/>
                        </a:rPr>
                        <a:t>دو فلش </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motriktade)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زمینه (فضا) فاصله بین کلمات.</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fa-IR" sz="1400" b="1" i="0" u="none" strike="noStrike" cap="none" normalizeH="0" baseline="0" dirty="0">
                          <a:ln>
                            <a:noFill/>
                          </a:ln>
                          <a:solidFill>
                            <a:schemeClr val="tx1"/>
                          </a:solidFill>
                          <a:effectLst/>
                          <a:latin typeface="Tahoma" pitchFamily="34" charset="0"/>
                          <a:ea typeface="Tahoma" pitchFamily="34" charset="0"/>
                          <a:cs typeface="Tahoma" pitchFamily="34" charset="0"/>
                        </a:rPr>
                        <a:t>فاضله</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5137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کاراکتر سمت چپ مکان نما را پاک می کند.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Backsteg   </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fa-IR" sz="1000" b="1" i="0" u="none" strike="noStrike" cap="none" normalizeH="0" baseline="0" dirty="0">
                          <a:ln>
                            <a:noFill/>
                          </a:ln>
                          <a:solidFill>
                            <a:schemeClr val="tx1"/>
                          </a:solidFill>
                          <a:effectLst/>
                          <a:latin typeface="Tahoma" pitchFamily="34" charset="0"/>
                          <a:ea typeface="Tahoma" pitchFamily="34" charset="0"/>
                          <a:cs typeface="Tahoma" pitchFamily="34" charset="0"/>
                        </a:rPr>
                        <a:t>پیکان چپ ضخیم</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70453">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مکان نما را به ابتدای خط بعدی حرکت می دهد. </a:t>
                      </a:r>
                    </a:p>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 اگر شما در کادر گفتگو انتر را انتخاب کنید،دکمه علامت گذاری شده فعال می شود.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fa-IR" sz="1400" b="1" i="0" u="none" strike="noStrike" cap="none" normalizeH="0" baseline="0" dirty="0">
                          <a:ln>
                            <a:noFill/>
                          </a:ln>
                          <a:solidFill>
                            <a:schemeClr val="tx1"/>
                          </a:solidFill>
                          <a:effectLst/>
                          <a:latin typeface="Tahoma" pitchFamily="34" charset="0"/>
                          <a:ea typeface="Tahoma" pitchFamily="34" charset="0"/>
                          <a:cs typeface="Tahoma" pitchFamily="34" charset="0"/>
                        </a:rPr>
                        <a:t>ورود</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28760">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لغو وظیفه فعلی.</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ESC</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12271">
                <a:tc>
                  <a:txBody>
                    <a:bodyPr/>
                    <a:lstStyle/>
                    <a:p>
                      <a:pPr marL="0" marR="0" lvl="0" indent="0" algn="r" defTabSz="914400" rtl="0" eaLnBrk="1" fontAlgn="base" latinLnBrk="0" hangingPunct="1">
                        <a:lnSpc>
                          <a:spcPct val="100000"/>
                        </a:lnSpc>
                        <a:spcBef>
                          <a:spcPct val="0"/>
                        </a:spcBef>
                        <a:spcAft>
                          <a:spcPts val="1413"/>
                        </a:spcAft>
                        <a:buClrTx/>
                        <a:buSzTx/>
                        <a:buFontTx/>
                        <a:buNone/>
                        <a:tabLst/>
                        <a:defRPr/>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اگر روی این کلید کلیک کنیداغلب یک منو ظاهر می شود. آن همان دستورات را انجام  می دهدکه زمانی که شما کلیک راست کنید.</a:t>
                      </a:r>
                      <a:endParaRPr kumimoji="0" lang="sv-SE" sz="1400" b="0" i="0" u="none" strike="noStrike" cap="none" normalizeH="0" baseline="0" dirty="0">
                        <a:ln>
                          <a:noFill/>
                        </a:ln>
                        <a:solidFill>
                          <a:srgbClr val="FF0000"/>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fa-IR" sz="1400" b="1" i="0" u="none" strike="noStrike" cap="none" normalizeH="0" baseline="0" dirty="0">
                          <a:ln>
                            <a:noFill/>
                          </a:ln>
                          <a:solidFill>
                            <a:schemeClr val="tx1"/>
                          </a:solidFill>
                          <a:effectLst/>
                          <a:latin typeface="Tahoma" pitchFamily="34" charset="0"/>
                          <a:ea typeface="Tahoma" pitchFamily="34" charset="0"/>
                          <a:cs typeface="Tahoma" pitchFamily="34" charset="0"/>
                        </a:rPr>
                        <a:t>کلید منو</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باز کردن منوی شروع.</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Windows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حرکت دادن مکان نما به ابتدای خط</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HOME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حرکت مکان نما به انتهای خط.</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END</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92813">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کاراکتر سمت راست مکان نما را پاک می کند.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DELETE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02159">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متن جدید را در متن قبلی درج می کند.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INSERT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مکان نما را یک صفحه بالا می رود.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Up</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مکان نما را یک صفحه پایین می رود.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Down</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2113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مکان نما یک قدم در جهت فلش حرکت می کند.</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Piltangenter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71186">
                <a:tc>
                  <a:txBody>
                    <a:bodyPr/>
                    <a:lstStyle/>
                    <a:p>
                      <a:pPr marL="0" marR="0" lvl="0" indent="0" algn="r" defTabSz="914400" rtl="0" eaLnBrk="1" fontAlgn="base" latinLnBrk="0" hangingPunct="1">
                        <a:lnSpc>
                          <a:spcPct val="100000"/>
                        </a:lnSpc>
                        <a:spcBef>
                          <a:spcPct val="0"/>
                        </a:spcBef>
                        <a:spcAft>
                          <a:spcPts val="1413"/>
                        </a:spcAft>
                        <a:buClrTx/>
                        <a:buSzTx/>
                        <a:buFontTx/>
                        <a:buNone/>
                        <a:tabLst/>
                      </a:pPr>
                      <a:r>
                        <a:rPr kumimoji="0" lang="fa-IR" sz="1400" b="0" i="0" u="none" strike="noStrike" cap="none" normalizeH="0" baseline="0" dirty="0">
                          <a:ln>
                            <a:noFill/>
                          </a:ln>
                          <a:solidFill>
                            <a:schemeClr val="tx1"/>
                          </a:solidFill>
                          <a:effectLst/>
                          <a:latin typeface="Tahoma" pitchFamily="34" charset="0"/>
                          <a:ea typeface="Tahoma" pitchFamily="34" charset="0"/>
                          <a:cs typeface="Tahoma" pitchFamily="34" charset="0"/>
                        </a:rPr>
                        <a:t>هنگامی که می خواهید از صفحه کلید عددی استفاده کنید این کلید را را فشار دهید. بیشتر صفحه کلیدها یک نشانگر  است که نشان می دهد هنگامی که صفحه کلید عددی فعال شده است.</a:t>
                      </a:r>
                      <a:endPar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Num Lock</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6952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87"/>
                                        </p:tgtEl>
                                        <p:attrNameLst>
                                          <p:attrName>style.visibility</p:attrName>
                                        </p:attrNameLst>
                                      </p:cBhvr>
                                      <p:to>
                                        <p:strVal val="visible"/>
                                      </p:to>
                                    </p:set>
                                    <p:animEffect transition="in" filter="barn(inVertical)">
                                      <p:cBhvr>
                                        <p:cTn id="7" dur="500"/>
                                        <p:tgtEl>
                                          <p:spTgt spid="2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 name="Rectangle 116"/>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fa-IR" dirty="0">
                <a:solidFill>
                  <a:schemeClr val="accent1"/>
                </a:solidFill>
                <a:latin typeface="Tahoma" pitchFamily="34" charset="0"/>
                <a:ea typeface="Tahoma" pitchFamily="34" charset="0"/>
                <a:cs typeface="Tahoma" pitchFamily="34" charset="0"/>
              </a:rPr>
              <a:t>میانبرهای صفحه کلید</a:t>
            </a:r>
            <a:endParaRPr lang="sv-SE" dirty="0">
              <a:solidFill>
                <a:schemeClr val="accent1"/>
              </a:solidFill>
              <a:latin typeface="Tahoma" pitchFamily="34" charset="0"/>
              <a:ea typeface="Tahoma" pitchFamily="34" charset="0"/>
              <a:cs typeface="Tahoma" pitchFamily="34" charset="0"/>
            </a:endParaRPr>
          </a:p>
        </p:txBody>
      </p:sp>
      <p:graphicFrame>
        <p:nvGraphicFramePr>
          <p:cNvPr id="23723" name="Group 171"/>
          <p:cNvGraphicFramePr>
            <a:graphicFrameLocks noGrp="1"/>
          </p:cNvGraphicFramePr>
          <p:nvPr/>
        </p:nvGraphicFramePr>
        <p:xfrm>
          <a:off x="1115616" y="1916832"/>
          <a:ext cx="6854825" cy="4105276"/>
        </p:xfrm>
        <a:graphic>
          <a:graphicData uri="http://schemas.openxmlformats.org/drawingml/2006/table">
            <a:tbl>
              <a:tblPr rtl="1"/>
              <a:tblGrid>
                <a:gridCol w="53308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جابجایی بین پنجره های باز</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ALT+TAB</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تعویض بین زبانهای (نصب شده)</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rgbClr val="003300"/>
                          </a:solidFill>
                          <a:effectLst/>
                          <a:latin typeface="Tahoma" pitchFamily="34" charset="0"/>
                          <a:ea typeface="Tahoma" pitchFamily="34" charset="0"/>
                          <a:cs typeface="Tahoma" pitchFamily="34" charset="0"/>
                        </a:rPr>
                        <a:t>ALT+Shift</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انتخاب همه</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CTRL+A</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کپی</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CTRL+C</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قطع</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CTRL+X</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چسباندن</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CTRL+V</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ذخیره</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CTRL+S</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آخرین عمل را باطل می کند</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CTRL+Z</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پرونده را در برنامه باز ،باز می کند</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CTRL+O</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227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723"/>
                                        </p:tgtEl>
                                        <p:attrNameLst>
                                          <p:attrName>style.visibility</p:attrName>
                                        </p:attrNameLst>
                                      </p:cBhvr>
                                      <p:to>
                                        <p:strVal val="visible"/>
                                      </p:to>
                                    </p:set>
                                    <p:animEffect transition="in" filter="barn(inVertical)">
                                      <p:cBhvr>
                                        <p:cTn id="7" dur="500"/>
                                        <p:tgtEl>
                                          <p:spTgt spid="23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9004</TotalTime>
  <Words>4884</Words>
  <Application>Microsoft Office PowerPoint</Application>
  <PresentationFormat>Bildspel på skärmen (4:3)</PresentationFormat>
  <Paragraphs>335</Paragraphs>
  <Slides>54</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54</vt:i4>
      </vt:variant>
    </vt:vector>
  </HeadingPairs>
  <TitlesOfParts>
    <vt:vector size="59" baseType="lpstr">
      <vt:lpstr>Arial</vt:lpstr>
      <vt:lpstr>Calibri</vt:lpstr>
      <vt:lpstr>Tahoma</vt:lpstr>
      <vt:lpstr>Wingdings</vt:lpstr>
      <vt:lpstr>Office-tema</vt:lpstr>
      <vt:lpstr>PowerPoint-presentation</vt:lpstr>
      <vt:lpstr>آشنایی با کامپیوتر</vt:lpstr>
      <vt:lpstr>ماوس</vt:lpstr>
      <vt:lpstr>دکمه راست موش</vt:lpstr>
      <vt:lpstr> دکمه سمت چپ ماوس</vt:lpstr>
      <vt:lpstr>صفحه کلید</vt:lpstr>
      <vt:lpstr> گروه های صفحه کلید</vt:lpstr>
      <vt:lpstr>PowerPoint-presentation</vt:lpstr>
      <vt:lpstr>میانبرهای صفحه کلید</vt:lpstr>
      <vt:lpstr>دگمه های عملکرد</vt:lpstr>
      <vt:lpstr>کلید خاص</vt:lpstr>
      <vt:lpstr> دسکتاپ</vt:lpstr>
      <vt:lpstr>آیکون های روی دسکتاپ   </vt:lpstr>
      <vt:lpstr>ایجاد یک فایل یا فولدر جدید روی دسکتاپ</vt:lpstr>
      <vt:lpstr>انجام تنظیمات روی دسکتاپ  باماوس روی یک قسمت خالی از دسکتاپ کلیک راست کنید. «Personalize» را انتخاب کنید. </vt:lpstr>
      <vt:lpstr>محافظ صفحه نمایش (Screen saver)</vt:lpstr>
      <vt:lpstr>PowerPoint-presentation</vt:lpstr>
      <vt:lpstr>PowerPoint-presentation</vt:lpstr>
      <vt:lpstr>نوار وظیفه (Aktivitetsfältet ) </vt:lpstr>
      <vt:lpstr> روی نوار وظیفه کلیک کرده و Egenskaper  را انتخاب کنید.  یک کادر گفتگو نمایش داده می شود:</vt:lpstr>
      <vt:lpstr>دکمه استارت</vt:lpstr>
      <vt:lpstr> با کلیک کردن روی دکمه استارت، مهم ترین منوی سیستم عامل ویندوز به اسم منوی استارت نمایش داده می شود. </vt:lpstr>
      <vt:lpstr>PowerPoint-presentation</vt:lpstr>
      <vt:lpstr>   Sök (جستجو)</vt:lpstr>
      <vt:lpstr>PowerPoint-presentation</vt:lpstr>
      <vt:lpstr>خروج (لاگ اف) و خاموش کردن (شات دان)</vt:lpstr>
      <vt:lpstr> وقتی روی دکمه  Stäng avکلیک می کنید، چند گزینه فعال می شود: </vt:lpstr>
      <vt:lpstr>سطل زباله (Papperskorgen)</vt:lpstr>
      <vt:lpstr> </vt:lpstr>
      <vt:lpstr>پنجره ها</vt:lpstr>
      <vt:lpstr>کامپیوتر </vt:lpstr>
      <vt:lpstr>باز کردن مشخصات (Properties) درایو</vt:lpstr>
      <vt:lpstr>Document (سند)</vt:lpstr>
      <vt:lpstr>مدیریت فایل و فولدر</vt:lpstr>
      <vt:lpstr>PowerPoint-presentation</vt:lpstr>
      <vt:lpstr>در یک پنجره خاص، یک فولدر جدید یا یک فایل جدید باز کنید.</vt:lpstr>
      <vt:lpstr> (ذخیره و ذخیره به عنوان)Save and save as </vt:lpstr>
      <vt:lpstr>PowerPoint-presentation</vt:lpstr>
      <vt:lpstr>PowerPoint-presentation</vt:lpstr>
      <vt:lpstr>  Kontrollpanelen (کنترل پنل)</vt:lpstr>
      <vt:lpstr>PowerPoint-presentation</vt:lpstr>
      <vt:lpstr>PowerPoint-presentation</vt:lpstr>
      <vt:lpstr>PowerPoint-presentation</vt:lpstr>
      <vt:lpstr>PowerPoint-presentation</vt:lpstr>
      <vt:lpstr> شما می توانید از Control Panel برای انتخاب یک فرمت برای زمان و تاریخ و انتخاب منطقه زمانی استفاده کنید. معمولاً وقتی کامپیوتر راه اندازی می شود، این ها درست تنظیم شده اند. اما اگر می خواهید تاریخ یا زمان را درست کنید، می توانید تنظیمات را در اینجا انجام دهید.  </vt:lpstr>
      <vt:lpstr>3. افزودن/حذف برنامه (Lägga till och ta bort program)</vt:lpstr>
      <vt:lpstr>4. Användarkonton (حسابهای کاربری)</vt:lpstr>
      <vt:lpstr>5. چاپگرها و فکس ها ((Skrivare och fax</vt:lpstr>
      <vt:lpstr>PowerPoint-presentation</vt:lpstr>
      <vt:lpstr>PowerPoint-presentation</vt:lpstr>
      <vt:lpstr>            چاپ</vt:lpstr>
      <vt:lpstr>دستور Open  در ویندوز</vt:lpstr>
      <vt:lpstr>کاوش در ویندوز </vt:lpstr>
      <vt:lpstr>  می توان تمام عملیات فوق را در قسمت راست انجام داد. در ضمن شما می توانید از نوار ابزار عملیات حذف (delete)، نام گذاری مجدد (rename)، برش (cut) و چسباندن (Paste) را انجام دهید (به تصویر نگاه کنید).  به علاوه، می توانید روش نمایش محتویات را کنترل کنید (بصورت  بند انگشتی (Thumbnail)، خلاصه (Abstract)، آیکونی (Icons)، فهرستی (List) یا فهرست مفصل (Detailed List). به علاوه می توانید یک فایل خاص را جستجو کنید.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850</cp:revision>
  <dcterms:created xsi:type="dcterms:W3CDTF">2011-11-04T13:11:12Z</dcterms:created>
  <dcterms:modified xsi:type="dcterms:W3CDTF">2023-01-10T08:52:29Z</dcterms:modified>
</cp:coreProperties>
</file>