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7" r:id="rId1"/>
  </p:sldMasterIdLst>
  <p:notesMasterIdLst>
    <p:notesMasterId r:id="rId20"/>
  </p:notesMasterIdLst>
  <p:sldIdLst>
    <p:sldId id="256" r:id="rId2"/>
    <p:sldId id="274" r:id="rId3"/>
    <p:sldId id="257" r:id="rId4"/>
    <p:sldId id="283" r:id="rId5"/>
    <p:sldId id="284" r:id="rId6"/>
    <p:sldId id="266" r:id="rId7"/>
    <p:sldId id="285" r:id="rId8"/>
    <p:sldId id="261" r:id="rId9"/>
    <p:sldId id="265" r:id="rId10"/>
    <p:sldId id="286" r:id="rId11"/>
    <p:sldId id="263" r:id="rId12"/>
    <p:sldId id="287" r:id="rId13"/>
    <p:sldId id="288" r:id="rId14"/>
    <p:sldId id="289" r:id="rId15"/>
    <p:sldId id="290" r:id="rId16"/>
    <p:sldId id="291" r:id="rId17"/>
    <p:sldId id="292" r:id="rId18"/>
    <p:sldId id="293" r:id="rId19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629" autoAdjust="0"/>
    <p:restoredTop sz="94660"/>
  </p:normalViewPr>
  <p:slideViewPr>
    <p:cSldViewPr>
      <p:cViewPr varScale="1">
        <p:scale>
          <a:sx n="88" d="100"/>
          <a:sy n="88" d="100"/>
        </p:scale>
        <p:origin x="108" y="162"/>
      </p:cViewPr>
      <p:guideLst>
        <p:guide orient="horz" pos="2160"/>
        <p:guide pos="2880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79FCDA4-5A52-4FD2-B8F5-2AD28163D93D}" type="datetimeFigureOut">
              <a:rPr lang="sv-SE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EFBC2C8-3A35-4040-8D27-A1880EB219B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06622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970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4BFB75-5CAF-4C4E-BE1D-6E417B148520}" type="slidenum">
              <a:rPr lang="sv-SE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sv-SE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rtl="0"/>
            <a:r>
              <a:rPr lang="en" b="0" i="0" u="none"/>
              <a:t>’ش</a:t>
            </a:r>
            <a:endParaRPr lang="en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rtl="0"/>
            <a:fld id="{2CBBF522-30B6-4E34-8089-9A0286ED2137}" type="slidenum">
              <a:rPr/>
              <a:pPr algn="l" rtl="0"/>
              <a:t>16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98672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C0723B-51F8-4757-A92F-F5CCC03C3D88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118930-F482-4391-A193-1DB9E2190886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4523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C0723B-51F8-4757-A92F-F5CCC03C3D88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118930-F482-4391-A193-1DB9E2190886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7405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C0723B-51F8-4757-A92F-F5CCC03C3D88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118930-F482-4391-A193-1DB9E2190886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00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Rubrik och innehåll ö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BE056-5E4A-47EB-AD4D-72675AC7957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1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C0723B-51F8-4757-A92F-F5CCC03C3D88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118930-F482-4391-A193-1DB9E2190886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107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C0723B-51F8-4757-A92F-F5CCC03C3D88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118930-F482-4391-A193-1DB9E2190886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428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C0723B-51F8-4757-A92F-F5CCC03C3D88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118930-F482-4391-A193-1DB9E2190886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169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C0723B-51F8-4757-A92F-F5CCC03C3D88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118930-F482-4391-A193-1DB9E2190886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436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C0723B-51F8-4757-A92F-F5CCC03C3D88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118930-F482-4391-A193-1DB9E2190886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089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C0723B-51F8-4757-A92F-F5CCC03C3D88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118930-F482-4391-A193-1DB9E2190886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632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C0723B-51F8-4757-A92F-F5CCC03C3D88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118930-F482-4391-A193-1DB9E2190886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584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C0723B-51F8-4757-A92F-F5CCC03C3D88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118930-F482-4391-A193-1DB9E2190886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815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C0723B-51F8-4757-A92F-F5CCC03C3D88}" type="datetimeFigureOut">
              <a:rPr lang="sv-SE" smtClean="0"/>
              <a:pPr>
                <a:defRPr/>
              </a:pPr>
              <a:t>2023-01-10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D118930-F482-4391-A193-1DB9E2190886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3083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  <p:sldLayoutId id="214748392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ubrik 1"/>
          <p:cNvSpPr>
            <a:spLocks noGrp="1"/>
          </p:cNvSpPr>
          <p:nvPr>
            <p:ph type="ctrTitle"/>
          </p:nvPr>
        </p:nvSpPr>
        <p:spPr bwMode="auto">
          <a:xfrm>
            <a:off x="1422744" y="3010049"/>
            <a:ext cx="6172200" cy="88106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>
              <a:defRPr/>
            </a:pPr>
            <a:r>
              <a:rPr lang="ar-IQ" altLang="en-US" sz="5400" cap="none" dirty="0">
                <a:solidFill>
                  <a:schemeClr val="accent1"/>
                </a:solidFill>
              </a:rPr>
              <a:t>    </a:t>
            </a:r>
            <a:r>
              <a:rPr lang="sv-SE" altLang="en-US" sz="5400" cap="none" dirty="0">
                <a:solidFill>
                  <a:schemeClr val="accent1"/>
                </a:solidFill>
              </a:rPr>
              <a:t>ORDBEHANDLING</a:t>
            </a:r>
            <a:r>
              <a:rPr lang="ar-IQ" altLang="en-US" sz="5400" cap="none" dirty="0"/>
              <a:t> </a:t>
            </a:r>
            <a:endParaRPr lang="sv-SE" altLang="en-US" sz="5400" cap="none" dirty="0"/>
          </a:p>
        </p:txBody>
      </p:sp>
      <p:sp>
        <p:nvSpPr>
          <p:cNvPr id="9219" name="TextBox 1"/>
          <p:cNvSpPr txBox="1">
            <a:spLocks noChangeArrowheads="1"/>
          </p:cNvSpPr>
          <p:nvPr/>
        </p:nvSpPr>
        <p:spPr bwMode="auto">
          <a:xfrm>
            <a:off x="32792" y="548680"/>
            <a:ext cx="9144000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8000" b="1" dirty="0">
                <a:solidFill>
                  <a:srgbClr val="0000FF"/>
                </a:solidFill>
                <a:latin typeface="Arial" charset="0"/>
              </a:rPr>
              <a:t>برنامج الكتابة</a:t>
            </a:r>
            <a:br>
              <a:rPr lang="sv-SE" altLang="en-US" sz="5400" b="1" dirty="0">
                <a:latin typeface="Arial" charset="0"/>
              </a:rPr>
            </a:br>
            <a:r>
              <a:rPr lang="sv-SE" altLang="en-US" sz="7200" b="1" dirty="0">
                <a:solidFill>
                  <a:srgbClr val="FF0000"/>
                </a:solidFill>
                <a:latin typeface="Arial" charset="0"/>
              </a:rPr>
              <a:t>word</a:t>
            </a:r>
            <a:r>
              <a:rPr lang="ar-IQ" altLang="en-US" sz="7200" b="1" dirty="0">
                <a:solidFill>
                  <a:srgbClr val="FF0000"/>
                </a:solidFill>
                <a:latin typeface="Arial" charset="0"/>
              </a:rPr>
              <a:t>ورد  </a:t>
            </a:r>
            <a:endParaRPr lang="en-GB" altLang="en-US" sz="7200" b="1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29FBAB8-8E6F-4D85-AFDF-BA8B6BFBAC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50" y="5085184"/>
            <a:ext cx="1333500" cy="11715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927" y="218476"/>
            <a:ext cx="14175838" cy="141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2998" name="AutoShape 6"/>
          <p:cNvSpPr>
            <a:spLocks noChangeArrowheads="1"/>
          </p:cNvSpPr>
          <p:nvPr/>
        </p:nvSpPr>
        <p:spPr bwMode="auto">
          <a:xfrm>
            <a:off x="3203575" y="932894"/>
            <a:ext cx="1417638" cy="408623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 rtl="1"/>
            <a:endParaRPr lang="en">
              <a:latin typeface="Adobe Garamond Pro" pitchFamily="18" charset="0"/>
            </a:endParaRPr>
          </a:p>
        </p:txBody>
      </p:sp>
      <p:sp>
        <p:nvSpPr>
          <p:cNvPr id="212999" name="Line 7"/>
          <p:cNvSpPr>
            <a:spLocks noChangeShapeType="1"/>
          </p:cNvSpPr>
          <p:nvPr/>
        </p:nvSpPr>
        <p:spPr bwMode="auto">
          <a:xfrm flipV="1">
            <a:off x="2339975" y="1509235"/>
            <a:ext cx="863600" cy="335439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r" rtl="1"/>
            <a:endParaRPr lang="en">
              <a:latin typeface="Adobe Garamond Pro" pitchFamily="18" charset="0"/>
            </a:endParaRPr>
          </a:p>
        </p:txBody>
      </p:sp>
      <p:sp>
        <p:nvSpPr>
          <p:cNvPr id="213000" name="Line 8"/>
          <p:cNvSpPr>
            <a:spLocks noChangeShapeType="1"/>
          </p:cNvSpPr>
          <p:nvPr/>
        </p:nvSpPr>
        <p:spPr bwMode="auto">
          <a:xfrm flipH="1" flipV="1">
            <a:off x="4621213" y="1509235"/>
            <a:ext cx="2398712" cy="33544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r" rtl="1"/>
            <a:endParaRPr lang="en">
              <a:latin typeface="Adobe Garamond Pro" pitchFamily="18" charset="0"/>
            </a:endParaRPr>
          </a:p>
        </p:txBody>
      </p:sp>
      <p:pic>
        <p:nvPicPr>
          <p:cNvPr id="17414" name="Picture 9" descr="Wor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6950" y="1844675"/>
            <a:ext cx="482441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2051720" y="2636912"/>
            <a:ext cx="1441450" cy="431800"/>
          </a:xfrm>
          <a:prstGeom prst="wedgeRoundRectCallout">
            <a:avLst>
              <a:gd name="adj1" fmla="val 56968"/>
              <a:gd name="adj2" fmla="val -106139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1">
              <a:defRPr/>
            </a:pPr>
            <a:endParaRPr lang="en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rtl="1">
              <a:defRPr/>
            </a:pPr>
            <a:r>
              <a:rPr lang="ar-EG" sz="1200" b="1" i="0" u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حد خارجي</a:t>
            </a:r>
            <a:endParaRPr lang="en" sz="1200" b="1" i="0" u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rtl="1">
              <a:defRPr/>
            </a:pPr>
            <a:endParaRPr lang="en" sz="120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5652120" y="2636912"/>
            <a:ext cx="1152525" cy="431800"/>
          </a:xfrm>
          <a:prstGeom prst="wedgeRoundRectCallout">
            <a:avLst>
              <a:gd name="adj1" fmla="val -12949"/>
              <a:gd name="adj2" fmla="val -124258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1">
              <a:defRPr/>
            </a:pPr>
            <a:endParaRPr lang="en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rtl="1">
              <a:defRPr/>
            </a:pPr>
            <a:r>
              <a:rPr lang="ar-EG" sz="1200" b="1" i="0" u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لون الخط</a:t>
            </a:r>
            <a:endParaRPr lang="en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rtl="1">
              <a:defRPr/>
            </a:pPr>
            <a:endParaRPr lang="en" sz="120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>
            <a:off x="3707904" y="2636912"/>
            <a:ext cx="1657350" cy="431800"/>
          </a:xfrm>
          <a:prstGeom prst="wedgeRoundRectCallout">
            <a:avLst>
              <a:gd name="adj1" fmla="val 16339"/>
              <a:gd name="adj2" fmla="val -131610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1">
              <a:defRPr/>
            </a:pPr>
            <a:endParaRPr lang="en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rtl="1">
              <a:defRPr/>
            </a:pPr>
            <a:r>
              <a:rPr lang="ar-EG" sz="1200" b="1" i="0" u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لون تمييز النص</a:t>
            </a:r>
            <a:endParaRPr lang="en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rtl="1">
              <a:defRPr/>
            </a:pPr>
            <a:endParaRPr lang="en" sz="120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3068638"/>
            <a:ext cx="7859713" cy="3789362"/>
          </a:xfrm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  <a:defRPr/>
            </a:pPr>
            <a:endParaRPr lang="en" sz="18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18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شريط أدوات التنسيق</a:t>
            </a:r>
            <a:endParaRPr lang="en" sz="1800" b="1" i="0" u="none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 eaLnBrk="1" hangingPunct="1">
              <a:buFont typeface="Wingdings" pitchFamily="2" charset="2"/>
              <a:buNone/>
              <a:defRPr/>
            </a:pPr>
            <a:endParaRPr lang="en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hangingPunct="1">
              <a:defRPr/>
            </a:pP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الحد الخارجي: 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يُستخدم لرسم حد حول النص.</a:t>
            </a:r>
            <a:endParaRPr lang="ar-SA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hangingPunct="1">
              <a:defRPr/>
            </a:pPr>
            <a:endParaRPr lang="ar-EG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hangingPunct="1">
              <a:defRPr/>
            </a:pP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لون تمييز النص: 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يُستخدم لاختيار لون خلفية الحروف. يمكنك اختيار أي لون من القائمة بالنقر على السهم.</a:t>
            </a:r>
            <a:endParaRPr lang="ar-SA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hangingPunct="1"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لون الخط: 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اختر لون الخط من القائمة بالنقر على السهم.</a:t>
            </a:r>
            <a:endParaRPr lang="en" sz="18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hangingPunct="1">
              <a:defRPr/>
            </a:pPr>
            <a:endParaRPr lang="en" sz="20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hangingPunct="1">
              <a:defRPr/>
            </a:pPr>
            <a:endParaRPr lang="en" sz="20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hangingPunct="1">
              <a:defRPr/>
            </a:pPr>
            <a:endParaRPr lang="en" sz="20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hangingPunct="1">
              <a:defRPr/>
            </a:pPr>
            <a:endParaRPr lang="en" sz="20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hangingPunct="1">
              <a:defRPr/>
            </a:pPr>
            <a:endParaRPr lang="en" sz="20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r" rtl="1" eaLnBrk="1" hangingPunct="1">
              <a:buFont typeface="Wingdings" pitchFamily="2" charset="2"/>
              <a:buNone/>
              <a:defRPr/>
            </a:pPr>
            <a:endParaRPr lang="en" sz="20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348038" y="1989138"/>
            <a:ext cx="360362" cy="3603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endParaRPr lang="en">
              <a:latin typeface="Adobe Garamond Pro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621213" y="2024063"/>
            <a:ext cx="360362" cy="3603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endParaRPr lang="en">
              <a:latin typeface="Adobe Garamond Pro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67400" y="2017713"/>
            <a:ext cx="360363" cy="3603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endParaRPr lang="en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12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13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1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12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8" grpId="0" animBg="1"/>
      <p:bldP spid="212999" grpId="0" animBg="1"/>
      <p:bldP spid="213000" grpId="0" animBg="1"/>
      <p:bldP spid="12" grpId="0" uiExpand="1" animBg="1"/>
      <p:bldP spid="14" grpId="0" uiExpand="1" animBg="1"/>
      <p:bldP spid="17" grpId="0" uiExpand="1" animBg="1"/>
      <p:bldP spid="18" grpId="0" uiExpand="1" build="p"/>
      <p:bldP spid="2" grpId="0" animBg="1"/>
      <p:bldP spid="13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wor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7487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4022" name="AutoShape 6"/>
          <p:cNvSpPr>
            <a:spLocks noChangeArrowheads="1"/>
          </p:cNvSpPr>
          <p:nvPr/>
        </p:nvSpPr>
        <p:spPr bwMode="auto">
          <a:xfrm>
            <a:off x="3492500" y="333375"/>
            <a:ext cx="3384550" cy="215900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Calibri" pitchFamily="34" charset="0"/>
            </a:endParaRPr>
          </a:p>
        </p:txBody>
      </p:sp>
      <p:sp>
        <p:nvSpPr>
          <p:cNvPr id="214023" name="Line 7"/>
          <p:cNvSpPr>
            <a:spLocks noChangeShapeType="1"/>
          </p:cNvSpPr>
          <p:nvPr/>
        </p:nvSpPr>
        <p:spPr bwMode="auto">
          <a:xfrm flipV="1">
            <a:off x="539750" y="549275"/>
            <a:ext cx="3168650" cy="863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4024" name="Line 8"/>
          <p:cNvSpPr>
            <a:spLocks noChangeShapeType="1"/>
          </p:cNvSpPr>
          <p:nvPr/>
        </p:nvSpPr>
        <p:spPr bwMode="auto">
          <a:xfrm flipH="1" flipV="1">
            <a:off x="6875463" y="549275"/>
            <a:ext cx="1368425" cy="863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pic>
        <p:nvPicPr>
          <p:cNvPr id="19462" name="Picture 9" descr="Wo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412875"/>
            <a:ext cx="76327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539750" y="1989138"/>
            <a:ext cx="719138" cy="649287"/>
          </a:xfrm>
          <a:prstGeom prst="wedgeRoundRectCallout">
            <a:avLst>
              <a:gd name="adj1" fmla="val 14006"/>
              <a:gd name="adj2" fmla="val -8297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ar-IQ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ارتباط تشعبي</a:t>
            </a:r>
            <a:endParaRPr lang="sv-SE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1187450" y="1989138"/>
            <a:ext cx="720725" cy="649287"/>
          </a:xfrm>
          <a:prstGeom prst="wedgeRoundRectCallout">
            <a:avLst>
              <a:gd name="adj1" fmla="val -23303"/>
              <a:gd name="adj2" fmla="val -92440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ar-IQ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رسم جدول</a:t>
            </a:r>
            <a:endParaRPr lang="sv-SE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1908175" y="1989138"/>
            <a:ext cx="576263" cy="649287"/>
          </a:xfrm>
          <a:prstGeom prst="wedgeRoundRectCallout">
            <a:avLst>
              <a:gd name="adj1" fmla="val -34989"/>
              <a:gd name="adj2" fmla="val -97257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ar-IQ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اضافة جدول</a:t>
            </a:r>
            <a:endParaRPr lang="sv-SE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4500563" y="1989138"/>
            <a:ext cx="719137" cy="647700"/>
          </a:xfrm>
          <a:prstGeom prst="wedgeRoundRectCallout">
            <a:avLst>
              <a:gd name="adj1" fmla="val -82002"/>
              <a:gd name="adj2" fmla="val -101338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ar-IQ" sz="105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البحث  بالفايل</a:t>
            </a:r>
            <a:endParaRPr lang="sv-SE" sz="105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6300788" y="1916113"/>
            <a:ext cx="863600" cy="720725"/>
          </a:xfrm>
          <a:prstGeom prst="wedgeRoundRectCallout">
            <a:avLst>
              <a:gd name="adj1" fmla="val -66961"/>
              <a:gd name="adj2" fmla="val -8327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ar-IQ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نسبة العرض</a:t>
            </a:r>
            <a:endParaRPr lang="sv-SE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3779838" y="1989138"/>
            <a:ext cx="792162" cy="647700"/>
          </a:xfrm>
          <a:prstGeom prst="wedgeRoundRectCallout">
            <a:avLst>
              <a:gd name="adj1" fmla="val -61466"/>
              <a:gd name="adj2" fmla="val -76414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ar-IQ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كتابة فنية</a:t>
            </a:r>
            <a:endParaRPr lang="sv-SE" sz="14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AutoShape 14"/>
          <p:cNvSpPr>
            <a:spLocks noChangeArrowheads="1"/>
          </p:cNvSpPr>
          <p:nvPr/>
        </p:nvSpPr>
        <p:spPr bwMode="auto">
          <a:xfrm>
            <a:off x="7524750" y="1916113"/>
            <a:ext cx="792163" cy="720725"/>
          </a:xfrm>
          <a:prstGeom prst="wedgeRoundRectCallout">
            <a:avLst>
              <a:gd name="adj1" fmla="val -28598"/>
              <a:gd name="adj2" fmla="val -68716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ar-IQ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عرض بشكل كتاب</a:t>
            </a:r>
            <a:endParaRPr lang="sv-SE" sz="14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>
            <a:off x="2987675" y="1989138"/>
            <a:ext cx="863600" cy="649287"/>
          </a:xfrm>
          <a:prstGeom prst="wedgeRoundRectCallout">
            <a:avLst>
              <a:gd name="adj1" fmla="val -42456"/>
              <a:gd name="adj2" fmla="val -99213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ar-IQ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تقسيم الصفحة الى اعمدة </a:t>
            </a:r>
            <a:endParaRPr lang="sv-SE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2852738"/>
            <a:ext cx="7381081" cy="3600450"/>
          </a:xfrm>
        </p:spPr>
        <p:txBody>
          <a:bodyPr/>
          <a:lstStyle/>
          <a:p>
            <a:pPr marL="0" indent="0" algn="r" rtl="1">
              <a:lnSpc>
                <a:spcPct val="80000"/>
              </a:lnSpc>
              <a:buNone/>
            </a:pPr>
            <a:r>
              <a:rPr lang="ar-IQ" altLang="en-US" sz="1600" b="1" u="sng" dirty="0">
                <a:solidFill>
                  <a:srgbClr val="002060"/>
                </a:solidFill>
              </a:rPr>
              <a:t>ادوات متفرقة من قوائم مختلفة</a:t>
            </a:r>
            <a:endParaRPr lang="ar-IQ" altLang="en-US" sz="1600" b="1" dirty="0">
              <a:solidFill>
                <a:srgbClr val="002060"/>
              </a:solidFill>
            </a:endParaRPr>
          </a:p>
          <a:p>
            <a:pPr marL="0" indent="0" algn="just" rtl="1" eaLnBrk="1" hangingPunct="1">
              <a:lnSpc>
                <a:spcPct val="80000"/>
              </a:lnSpc>
              <a:buNone/>
            </a:pPr>
            <a:r>
              <a:rPr lang="sv-SE" altLang="en-US" sz="1600" dirty="0">
                <a:solidFill>
                  <a:srgbClr val="002060"/>
                </a:solidFill>
              </a:rPr>
              <a:t>-</a:t>
            </a:r>
            <a:r>
              <a:rPr lang="ar-IQ" altLang="en-US" sz="1600" dirty="0">
                <a:solidFill>
                  <a:srgbClr val="002060"/>
                </a:solidFill>
              </a:rPr>
              <a:t>لعمل ارتباط تشعبي مع صورة او صفحة ويب او شكل او مخظظ اوغيرة .</a:t>
            </a:r>
          </a:p>
          <a:p>
            <a:pPr marL="0" indent="0" algn="justLow" rtl="1" eaLnBrk="1" hangingPunct="1">
              <a:lnSpc>
                <a:spcPct val="80000"/>
              </a:lnSpc>
              <a:buNone/>
            </a:pPr>
            <a:r>
              <a:rPr lang="sv-SE" altLang="en-US" sz="1600" dirty="0">
                <a:solidFill>
                  <a:srgbClr val="002060"/>
                </a:solidFill>
              </a:rPr>
              <a:t>-</a:t>
            </a:r>
            <a:r>
              <a:rPr lang="ar-IQ" altLang="en-US" sz="1600" dirty="0">
                <a:solidFill>
                  <a:srgbClr val="002060"/>
                </a:solidFill>
              </a:rPr>
              <a:t>لرسم جدول باستخدام مؤشر الفأرة وتحيد حدود الخارجية والداخلية للجدول بواسطة الفأرة.</a:t>
            </a:r>
          </a:p>
          <a:p>
            <a:pPr marL="0" indent="0" algn="justLow" rtl="1" eaLnBrk="1" hangingPunct="1">
              <a:lnSpc>
                <a:spcPct val="80000"/>
              </a:lnSpc>
              <a:buNone/>
            </a:pPr>
            <a:r>
              <a:rPr lang="sv-SE" altLang="en-US" sz="1600" dirty="0">
                <a:solidFill>
                  <a:srgbClr val="002060"/>
                </a:solidFill>
              </a:rPr>
              <a:t>-</a:t>
            </a:r>
            <a:r>
              <a:rPr lang="ar-IQ" altLang="en-US" sz="1600" dirty="0">
                <a:solidFill>
                  <a:srgbClr val="002060"/>
                </a:solidFill>
              </a:rPr>
              <a:t>لاضافة جدول وتحديد عدد الاسطر والاعمدة في الجدول.</a:t>
            </a:r>
          </a:p>
          <a:p>
            <a:pPr marL="0" indent="0" algn="justLow" rtl="1" eaLnBrk="1" hangingPunct="1">
              <a:lnSpc>
                <a:spcPct val="80000"/>
              </a:lnSpc>
              <a:buNone/>
            </a:pPr>
            <a:r>
              <a:rPr lang="sv-SE" altLang="en-US" sz="1600" dirty="0">
                <a:solidFill>
                  <a:srgbClr val="002060"/>
                </a:solidFill>
              </a:rPr>
              <a:t>-</a:t>
            </a:r>
            <a:r>
              <a:rPr lang="ar-IQ" altLang="en-US" sz="1600" dirty="0">
                <a:solidFill>
                  <a:srgbClr val="002060"/>
                </a:solidFill>
              </a:rPr>
              <a:t>لاضافة جدول اكسل له نفس ميزات جدول الاكسل داخل صفحة الوورد.</a:t>
            </a:r>
          </a:p>
          <a:p>
            <a:pPr marL="0" indent="0" algn="justLow" rtl="1" eaLnBrk="1" hangingPunct="1">
              <a:lnSpc>
                <a:spcPct val="80000"/>
              </a:lnSpc>
              <a:buNone/>
            </a:pPr>
            <a:r>
              <a:rPr lang="sv-SE" altLang="en-US" sz="1600" dirty="0">
                <a:solidFill>
                  <a:srgbClr val="002060"/>
                </a:solidFill>
              </a:rPr>
              <a:t>-</a:t>
            </a:r>
            <a:r>
              <a:rPr lang="ar-IQ" altLang="en-US" sz="1600" dirty="0">
                <a:solidFill>
                  <a:srgbClr val="002060"/>
                </a:solidFill>
              </a:rPr>
              <a:t>لتقسيم الصفحة طوليا الى اعمدة والكتابة مثل الجرائد بشكل اعمدة داخل الصفحة </a:t>
            </a:r>
            <a:endParaRPr lang="sv-SE" altLang="en-US" sz="1600" dirty="0">
              <a:solidFill>
                <a:srgbClr val="002060"/>
              </a:solidFill>
            </a:endParaRPr>
          </a:p>
          <a:p>
            <a:pPr marL="0" indent="0" algn="justLow" rtl="1" eaLnBrk="1" hangingPunct="1">
              <a:lnSpc>
                <a:spcPct val="80000"/>
              </a:lnSpc>
              <a:buNone/>
            </a:pPr>
            <a:r>
              <a:rPr lang="ar-IQ" altLang="en-US" sz="1600" dirty="0">
                <a:solidFill>
                  <a:srgbClr val="002060"/>
                </a:solidFill>
              </a:rPr>
              <a:t>ونستطيع التحكم بعدد الاعمدة داخل الصفحة.</a:t>
            </a:r>
          </a:p>
          <a:p>
            <a:pPr marL="0" indent="0" algn="justLow" rtl="1" eaLnBrk="1" hangingPunct="1">
              <a:lnSpc>
                <a:spcPct val="80000"/>
              </a:lnSpc>
              <a:buNone/>
            </a:pPr>
            <a:r>
              <a:rPr lang="sv-SE" altLang="en-US" sz="1600" dirty="0">
                <a:solidFill>
                  <a:srgbClr val="002060"/>
                </a:solidFill>
              </a:rPr>
              <a:t>-</a:t>
            </a:r>
            <a:r>
              <a:rPr lang="ar-IQ" altLang="en-US" sz="1600" dirty="0">
                <a:solidFill>
                  <a:srgbClr val="002060"/>
                </a:solidFill>
              </a:rPr>
              <a:t>الكتابة داخل الوورد بشكل فني وتوجد مجموعة من النماذج الفنية الجاهزة للكتابة </a:t>
            </a:r>
            <a:endParaRPr lang="sv-SE" altLang="en-US" sz="1600" dirty="0">
              <a:solidFill>
                <a:srgbClr val="002060"/>
              </a:solidFill>
            </a:endParaRPr>
          </a:p>
          <a:p>
            <a:pPr marL="0" indent="0" algn="justLow" rtl="1" eaLnBrk="1" hangingPunct="1">
              <a:lnSpc>
                <a:spcPct val="80000"/>
              </a:lnSpc>
              <a:buNone/>
            </a:pPr>
            <a:r>
              <a:rPr lang="ar-IQ" altLang="en-US" sz="1600" dirty="0">
                <a:solidFill>
                  <a:srgbClr val="002060"/>
                </a:solidFill>
              </a:rPr>
              <a:t>وتستطيع التحكم بلونها وحجمها داخل الصفحة.</a:t>
            </a:r>
          </a:p>
          <a:p>
            <a:pPr marL="0" indent="0" algn="justLow" rtl="1" eaLnBrk="1" hangingPunct="1">
              <a:lnSpc>
                <a:spcPct val="80000"/>
              </a:lnSpc>
              <a:buNone/>
            </a:pPr>
            <a:r>
              <a:rPr lang="sv-SE" altLang="en-US" sz="1600" dirty="0">
                <a:solidFill>
                  <a:srgbClr val="002060"/>
                </a:solidFill>
              </a:rPr>
              <a:t>-</a:t>
            </a:r>
            <a:r>
              <a:rPr lang="ar-IQ" altLang="en-US" sz="1600" dirty="0">
                <a:solidFill>
                  <a:srgbClr val="002060"/>
                </a:solidFill>
              </a:rPr>
              <a:t>للبحث عن كلمة او فقرة داخل فايل الوورد.</a:t>
            </a:r>
          </a:p>
          <a:p>
            <a:pPr marL="0" indent="0" algn="justLow" rtl="1" eaLnBrk="1" hangingPunct="1">
              <a:lnSpc>
                <a:spcPct val="80000"/>
              </a:lnSpc>
              <a:buNone/>
            </a:pPr>
            <a:r>
              <a:rPr lang="sv-SE" altLang="en-US" sz="1600" dirty="0">
                <a:solidFill>
                  <a:srgbClr val="002060"/>
                </a:solidFill>
              </a:rPr>
              <a:t>-</a:t>
            </a:r>
            <a:r>
              <a:rPr lang="ar-IQ" altLang="en-US" sz="1600" dirty="0">
                <a:solidFill>
                  <a:srgbClr val="002060"/>
                </a:solidFill>
              </a:rPr>
              <a:t>لاضافة هذا الرمز ببداية كل سطر.</a:t>
            </a:r>
          </a:p>
          <a:p>
            <a:pPr marL="0" indent="0" algn="justLow" rtl="1" eaLnBrk="1" hangingPunct="1">
              <a:lnSpc>
                <a:spcPct val="80000"/>
              </a:lnSpc>
              <a:buNone/>
            </a:pPr>
            <a:r>
              <a:rPr lang="sv-SE" altLang="en-US" sz="1600" dirty="0">
                <a:solidFill>
                  <a:srgbClr val="002060"/>
                </a:solidFill>
              </a:rPr>
              <a:t>-</a:t>
            </a:r>
            <a:r>
              <a:rPr lang="ar-IQ" altLang="en-US" sz="1600" dirty="0">
                <a:solidFill>
                  <a:srgbClr val="002060"/>
                </a:solidFill>
              </a:rPr>
              <a:t>نسبة حجم الورقة بالعرض الى حجمها الحقيقي .</a:t>
            </a:r>
          </a:p>
          <a:p>
            <a:pPr marL="0" indent="0" algn="justLow" rtl="1" eaLnBrk="1" hangingPunct="1">
              <a:lnSpc>
                <a:spcPct val="80000"/>
              </a:lnSpc>
              <a:buNone/>
            </a:pPr>
            <a:r>
              <a:rPr lang="sv-SE" altLang="en-US" sz="1600" dirty="0">
                <a:solidFill>
                  <a:srgbClr val="002060"/>
                </a:solidFill>
              </a:rPr>
              <a:t>-</a:t>
            </a:r>
            <a:r>
              <a:rPr lang="ar-IQ" altLang="en-US" sz="1600" dirty="0">
                <a:solidFill>
                  <a:srgbClr val="002060"/>
                </a:solidFill>
              </a:rPr>
              <a:t>العرص للصفحات بشكل كتاب للقراءة اي مثل صفحات الكتاب  صفحتين متقابلة.</a:t>
            </a:r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>
            <a:off x="2484438" y="1989138"/>
            <a:ext cx="574675" cy="649287"/>
          </a:xfrm>
          <a:prstGeom prst="wedgeRoundRectCallout">
            <a:avLst>
              <a:gd name="adj1" fmla="val -31682"/>
              <a:gd name="adj2" fmla="val -8552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ar-IQ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اجدول اكسل</a:t>
            </a:r>
            <a:endParaRPr lang="sv-SE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0" name="AutoShape 11"/>
          <p:cNvSpPr>
            <a:spLocks noChangeArrowheads="1"/>
          </p:cNvSpPr>
          <p:nvPr/>
        </p:nvSpPr>
        <p:spPr bwMode="auto">
          <a:xfrm>
            <a:off x="5292725" y="1989138"/>
            <a:ext cx="574675" cy="649287"/>
          </a:xfrm>
          <a:prstGeom prst="wedgeRoundRectCallout">
            <a:avLst>
              <a:gd name="adj1" fmla="val -150731"/>
              <a:gd name="adj2" fmla="val -94323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ar-IQ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اضافة رمز</a:t>
            </a:r>
            <a:endParaRPr lang="sv-SE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4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4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22" grpId="0" animBg="1"/>
      <p:bldP spid="214023" grpId="0" animBg="1"/>
      <p:bldP spid="214024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build="p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19058" cy="504056"/>
          </a:xfrm>
        </p:spPr>
        <p:txBody>
          <a:bodyPr>
            <a:normAutofit/>
          </a:bodyPr>
          <a:lstStyle/>
          <a:p>
            <a:pPr algn="ctr" rtl="1">
              <a:defRPr/>
            </a:pPr>
            <a:r>
              <a:rPr lang="ar-EG" sz="1800" b="1" i="0" u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إدراج صور </a:t>
            </a:r>
            <a:endParaRPr lang="en" sz="18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8820472" cy="5301207"/>
          </a:xfrm>
        </p:spPr>
        <p:txBody>
          <a:bodyPr/>
          <a:lstStyle/>
          <a:p>
            <a:pPr algn="r" rtl="1">
              <a:defRPr/>
            </a:pP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انقر على </a:t>
            </a: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إدراج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. اختر </a:t>
            </a: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الصورة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r" rtl="1">
              <a:defRPr/>
            </a:pPr>
            <a:r>
              <a:rPr lang="ar-EG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افتح مربع حوار يمكنك من خلاله اختيار صورة من </a:t>
            </a:r>
            <a:r>
              <a:rPr lang="ar-SA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الكمبيوتر</a:t>
            </a:r>
            <a:r>
              <a:rPr lang="ar-EG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ثم انقر على</a:t>
            </a:r>
            <a:r>
              <a:rPr lang="ar-SA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ar-EG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إدراج.</a:t>
            </a:r>
            <a:endParaRPr lang="en" sz="1600" b="0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3836" y="2522335"/>
            <a:ext cx="3226754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Up Arrow 9"/>
          <p:cNvSpPr/>
          <p:nvPr/>
        </p:nvSpPr>
        <p:spPr>
          <a:xfrm rot="5400000">
            <a:off x="3491880" y="3357562"/>
            <a:ext cx="214312" cy="3571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endParaRPr lang="en" dirty="0">
              <a:latin typeface="Adobe Garamond Pro" pitchFamily="18" charset="0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7127776" y="5085184"/>
            <a:ext cx="714375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endParaRPr lang="en" dirty="0">
              <a:latin typeface="Adobe Garamond Pro" pitchFamily="18" charset="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1102871" y="1556792"/>
            <a:ext cx="6499866" cy="965543"/>
            <a:chOff x="508968" y="1137670"/>
            <a:chExt cx="6499911" cy="965815"/>
          </a:xfrm>
        </p:grpSpPr>
        <p:pic>
          <p:nvPicPr>
            <p:cNvPr id="29719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79459" y="1468365"/>
              <a:ext cx="6429420" cy="635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Rounded Rectangle 19"/>
            <p:cNvSpPr/>
            <p:nvPr/>
          </p:nvSpPr>
          <p:spPr>
            <a:xfrm>
              <a:off x="508968" y="1137670"/>
              <a:ext cx="1571636" cy="214373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r>
                <a:rPr lang="en" sz="1200" b="0" i="0" u="none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1200" b="1" i="0" u="none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Word 2010</a:t>
              </a:r>
              <a:endParaRPr lang="en" sz="1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2" name="Oval 11"/>
          <p:cNvSpPr/>
          <p:nvPr/>
        </p:nvSpPr>
        <p:spPr>
          <a:xfrm>
            <a:off x="2195736" y="1950835"/>
            <a:ext cx="428625" cy="571500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endParaRPr lang="en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31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uiExpand="1" animBg="1"/>
      <p:bldP spid="11" grpId="0" uiExpand="1" animBg="1"/>
      <p:bldP spid="12" grpId="0" uiExpan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25" y="0"/>
            <a:ext cx="8586788" cy="404813"/>
          </a:xfrm>
        </p:spPr>
        <p:txBody>
          <a:bodyPr>
            <a:normAutofit/>
          </a:bodyPr>
          <a:lstStyle/>
          <a:p>
            <a:pPr rtl="1">
              <a:defRPr/>
            </a:pPr>
            <a:r>
              <a:rPr lang="ar-EG" sz="18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إدراج أشكال أو </a:t>
            </a:r>
            <a:r>
              <a:rPr lang="en-US" sz="18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WordArt</a:t>
            </a:r>
            <a:r>
              <a:rPr lang="ar-EG" sz="18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في المستندات</a:t>
            </a:r>
            <a:endParaRPr lang="en" sz="180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1" y="549275"/>
            <a:ext cx="5400600" cy="6308725"/>
          </a:xfrm>
        </p:spPr>
        <p:txBody>
          <a:bodyPr>
            <a:normAutofit/>
          </a:bodyPr>
          <a:lstStyle/>
          <a:p>
            <a:pPr marL="457200" indent="4763" algn="r" rtl="1">
              <a:buNone/>
              <a:defRPr/>
            </a:pPr>
            <a:r>
              <a:rPr lang="ar-EG" sz="1400" dirty="0"/>
              <a:t>تُستخدم لإضافة </a:t>
            </a:r>
            <a:r>
              <a:rPr lang="ar-SA" sz="1400" dirty="0"/>
              <a:t>ش</a:t>
            </a:r>
            <a:r>
              <a:rPr lang="ar-EG" sz="1400" dirty="0"/>
              <a:t>كل أو جمع أشكال متعددة. انقر على قائمة </a:t>
            </a:r>
            <a:r>
              <a:rPr lang="ar-EG" sz="1400" b="1" dirty="0"/>
              <a:t>إدراج</a:t>
            </a:r>
            <a:r>
              <a:rPr lang="ar-EG" sz="1400" dirty="0"/>
              <a:t> واختر </a:t>
            </a:r>
            <a:r>
              <a:rPr lang="ar-EG" sz="1400" b="1" dirty="0"/>
              <a:t>الأشكال</a:t>
            </a:r>
            <a:r>
              <a:rPr lang="ar-EG" sz="1400" dirty="0"/>
              <a:t>. يمكنك الاختيار من بين الخطوط والأشكال الهندسية القياسية والأسهم</a:t>
            </a:r>
            <a:r>
              <a:rPr lang="ar-SA" sz="1400" dirty="0"/>
              <a:t>، وغيرها.</a:t>
            </a:r>
            <a:endParaRPr lang="en-US" sz="1400" dirty="0"/>
          </a:p>
          <a:p>
            <a:pPr marL="457200" indent="4763" algn="r" rtl="1">
              <a:buNone/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4763" algn="r" rtl="1">
              <a:defRPr/>
            </a:pPr>
            <a:endParaRPr lang="en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4763" algn="r" rtl="1">
              <a:defRPr/>
            </a:pPr>
            <a:endParaRPr lang="en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4763" algn="r" rtl="1">
              <a:defRPr/>
            </a:pPr>
            <a:endParaRPr lang="en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4763" algn="r" rtl="1">
              <a:buNone/>
              <a:defRPr/>
            </a:pPr>
            <a:r>
              <a:rPr lang="ar-EG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يمكن تغيير حجم الشكل بتمرير الماوس فوق حافة الشكل. عندما يصبح مؤشر الماوس سهمًا مزدوجًا فسوف يمكنك سحب الشكل لتكبيره أو تصغيره.</a:t>
            </a:r>
          </a:p>
          <a:p>
            <a:pPr algn="r" rtl="1">
              <a:buNone/>
              <a:defRPr/>
            </a:pPr>
            <a:endParaRPr lang="en" sz="1400" b="0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buNone/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r" rtl="1">
              <a:buFont typeface="Wingdings" pitchFamily="2" charset="2"/>
              <a:buNone/>
              <a:defRPr/>
            </a:pPr>
            <a:endParaRPr lang="en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r" rtl="1">
              <a:buFont typeface="Wingdings" pitchFamily="2" charset="2"/>
              <a:buNone/>
              <a:defRPr/>
            </a:pPr>
            <a:endParaRPr lang="en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indent="4763" algn="r" rtl="1">
              <a:buNone/>
            </a:pPr>
            <a:r>
              <a:rPr lang="ar-EG" sz="1400" dirty="0"/>
              <a:t>استخدم قائمة </a:t>
            </a:r>
            <a:r>
              <a:rPr lang="ar-EG" sz="1400" b="1" dirty="0"/>
              <a:t>الإدراج</a:t>
            </a:r>
            <a:r>
              <a:rPr lang="ar-EG" sz="1400" dirty="0"/>
              <a:t> </a:t>
            </a:r>
            <a:r>
              <a:rPr lang="ar-SA" sz="1400" dirty="0"/>
              <a:t>و</a:t>
            </a:r>
            <a:r>
              <a:rPr lang="ar-EG" sz="1400" dirty="0"/>
              <a:t>اختر </a:t>
            </a:r>
            <a:r>
              <a:rPr lang="en-US" sz="1400" b="1" dirty="0"/>
              <a:t>WordArt</a:t>
            </a:r>
            <a:r>
              <a:rPr lang="ar-EG" sz="1400" dirty="0"/>
              <a:t> لإضافة نص مزخرف إلى المستند.</a:t>
            </a:r>
            <a:endParaRPr lang="en-US" sz="1400" dirty="0"/>
          </a:p>
          <a:p>
            <a:pPr indent="4763" algn="r" rtl="1">
              <a:buNone/>
            </a:pPr>
            <a:r>
              <a:rPr lang="ar-SA" sz="1400" dirty="0"/>
              <a:t>ا</a:t>
            </a:r>
            <a:r>
              <a:rPr lang="ar-EG" sz="1400" dirty="0"/>
              <a:t>فتح أشكال معدة مُسبقًا يمكنك الاختيار من بينها</a:t>
            </a:r>
            <a:r>
              <a:rPr lang="ar-SA" sz="1400" dirty="0"/>
              <a:t>.</a:t>
            </a:r>
            <a:endParaRPr lang="en" sz="1400" b="0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algn="r" rtl="1"/>
            <a:r>
              <a:rPr lang="ar-EG" sz="1400" dirty="0"/>
              <a:t>يمكنك إجراء تغييرات على</a:t>
            </a:r>
            <a:r>
              <a:rPr lang="en-US" sz="1400" dirty="0"/>
              <a:t>WordArt </a:t>
            </a:r>
            <a:r>
              <a:rPr lang="ar-EG" sz="1400" dirty="0"/>
              <a:t>الموجود، مثل التغييرات في حجم الخط ولون النص باستخدام خيارات أداة الرسم التي تظهر تلقائيًا عند إدراج</a:t>
            </a:r>
            <a:r>
              <a:rPr lang="en-US" sz="1400" dirty="0"/>
              <a:t>WordArt </a:t>
            </a:r>
            <a:r>
              <a:rPr lang="ar-EG" sz="1400" dirty="0"/>
              <a:t>في المستند أو اختياره. أو النقر بزر الماوس الأيمن واختيار </a:t>
            </a:r>
            <a:r>
              <a:rPr lang="ar-EG" sz="1400" b="1" dirty="0"/>
              <a:t>تنسيق الشكل التلقائي</a:t>
            </a:r>
            <a:r>
              <a:rPr lang="ar-EG" sz="1400" dirty="0"/>
              <a:t>.</a:t>
            </a:r>
          </a:p>
          <a:p>
            <a:pPr lvl="0" algn="r" rtl="1"/>
            <a:endParaRPr lang="en" sz="1400" dirty="0"/>
          </a:p>
        </p:txBody>
      </p:sp>
      <p:pic>
        <p:nvPicPr>
          <p:cNvPr id="3075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30759" y="1124744"/>
            <a:ext cx="6661721" cy="66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Oval 31"/>
          <p:cNvSpPr/>
          <p:nvPr/>
        </p:nvSpPr>
        <p:spPr>
          <a:xfrm>
            <a:off x="1763688" y="1558057"/>
            <a:ext cx="431824" cy="358775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endParaRPr lang="en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5076056" y="1570016"/>
            <a:ext cx="540817" cy="346816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endParaRPr lang="en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6" name="Group 57"/>
          <p:cNvGrpSpPr>
            <a:grpSpLocks/>
          </p:cNvGrpSpPr>
          <p:nvPr/>
        </p:nvGrpSpPr>
        <p:grpSpPr bwMode="auto">
          <a:xfrm>
            <a:off x="5940152" y="1930643"/>
            <a:ext cx="2952329" cy="3132137"/>
            <a:chOff x="10321416" y="1443388"/>
            <a:chExt cx="3208578" cy="3132211"/>
          </a:xfrm>
        </p:grpSpPr>
        <p:pic>
          <p:nvPicPr>
            <p:cNvPr id="30754" name="Picture 36" descr="fig2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657786" y="1443388"/>
              <a:ext cx="1872208" cy="3132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55" name="AutoShape 14"/>
            <p:cNvSpPr>
              <a:spLocks noChangeArrowheads="1"/>
            </p:cNvSpPr>
            <p:nvPr/>
          </p:nvSpPr>
          <p:spPr bwMode="auto">
            <a:xfrm>
              <a:off x="10321416" y="1785279"/>
              <a:ext cx="1728198" cy="604393"/>
            </a:xfrm>
            <a:prstGeom prst="wedgeRoundRectCallout">
              <a:avLst>
                <a:gd name="adj1" fmla="val 45209"/>
                <a:gd name="adj2" fmla="val 93548"/>
                <a:gd name="adj3" fmla="val 16667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ar-EG" sz="105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اختيار الشكل الذي ترغب في إدراجه في المستند</a:t>
              </a:r>
            </a:p>
            <a:p>
              <a:pPr algn="ctr" rtl="1"/>
              <a:endParaRPr lang="en" sz="1050" b="1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pic>
        <p:nvPicPr>
          <p:cNvPr id="51" name="Picture 5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6452" y="2564487"/>
            <a:ext cx="1304821" cy="1801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4337" y="4779532"/>
            <a:ext cx="1781175" cy="687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" name="AutoShape 14"/>
          <p:cNvSpPr>
            <a:spLocks noChangeArrowheads="1"/>
          </p:cNvSpPr>
          <p:nvPr/>
        </p:nvSpPr>
        <p:spPr bwMode="auto">
          <a:xfrm>
            <a:off x="917600" y="1052736"/>
            <a:ext cx="1566168" cy="792088"/>
          </a:xfrm>
          <a:prstGeom prst="wedgeRoundRectCallout">
            <a:avLst>
              <a:gd name="adj1" fmla="val 23733"/>
              <a:gd name="adj2" fmla="val 88729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EG" sz="1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اختيار نص مزخرف يمكنك إضافته إلى المستند</a:t>
            </a:r>
          </a:p>
          <a:p>
            <a:pPr algn="ctr" rtl="1"/>
            <a:endParaRPr lang="en" sz="1100" b="1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4" name="AutoShape 14"/>
          <p:cNvSpPr>
            <a:spLocks noChangeArrowheads="1"/>
          </p:cNvSpPr>
          <p:nvPr/>
        </p:nvSpPr>
        <p:spPr bwMode="auto">
          <a:xfrm>
            <a:off x="161925" y="4530327"/>
            <a:ext cx="1368152" cy="353949"/>
          </a:xfrm>
          <a:prstGeom prst="wedgeRoundRectCallout">
            <a:avLst>
              <a:gd name="adj1" fmla="val 7286"/>
              <a:gd name="adj2" fmla="val 117957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en" sz="1050" b="1" i="0" u="none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ar-EG" sz="105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اكتب النص هنا</a:t>
            </a:r>
            <a:endParaRPr lang="en" sz="1050" b="1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557" name="WordArt 29"/>
          <p:cNvSpPr>
            <a:spLocks noChangeArrowheads="1" noChangeShapeType="1" noTextEdit="1"/>
          </p:cNvSpPr>
          <p:nvPr/>
        </p:nvSpPr>
        <p:spPr bwMode="auto">
          <a:xfrm>
            <a:off x="2987675" y="3212976"/>
            <a:ext cx="3073400" cy="7207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36554"/>
              </a:avLst>
            </a:prstTxWarp>
          </a:bodyPr>
          <a:lstStyle/>
          <a:p>
            <a:pPr algn="ctr" rtl="1"/>
            <a:r>
              <a:rPr lang="ar-EG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ماريا</a:t>
            </a:r>
            <a:endParaRPr lang="en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85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2" grpId="0" animBg="1"/>
      <p:bldP spid="33" grpId="0" animBg="1"/>
      <p:bldP spid="53" grpId="0" animBg="1"/>
      <p:bldP spid="53" grpId="1" animBg="1"/>
      <p:bldP spid="54" grpId="0" animBg="1"/>
      <p:bldP spid="54" grpId="1" animBg="1"/>
      <p:bldP spid="2255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6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0251" y="1844824"/>
            <a:ext cx="6311752" cy="1681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467600" cy="571500"/>
          </a:xfrm>
        </p:spPr>
        <p:txBody>
          <a:bodyPr>
            <a:noAutofit/>
          </a:bodyPr>
          <a:lstStyle/>
          <a:p>
            <a:pPr rtl="1">
              <a:defRPr/>
            </a:pPr>
            <a:r>
              <a:rPr lang="ar-EG" sz="40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إدراج أرقام الصفحات</a:t>
            </a:r>
            <a:endParaRPr lang="en" sz="400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6"/>
          <p:cNvSpPr>
            <a:spLocks noGrp="1" noChangeArrowheads="1"/>
          </p:cNvSpPr>
          <p:nvPr>
            <p:ph idx="1"/>
          </p:nvPr>
        </p:nvSpPr>
        <p:spPr>
          <a:xfrm>
            <a:off x="2303934" y="1327524"/>
            <a:ext cx="6192837" cy="4105201"/>
          </a:xfrm>
        </p:spPr>
        <p:txBody>
          <a:bodyPr>
            <a:normAutofit/>
          </a:bodyPr>
          <a:lstStyle/>
          <a:p>
            <a:pPr algn="r" rtl="1">
              <a:defRPr/>
            </a:pP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انقر على قائمة </a:t>
            </a: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إدراج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واختر </a:t>
            </a: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رقم الصفحة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" sz="1600" b="0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r" rtl="1">
              <a:buNone/>
              <a:defRPr/>
            </a:pPr>
            <a:endParaRPr lang="en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r>
              <a:rPr lang="ar-SA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يمكنك أن 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تقرر أين ترغب أن يظهر رقم الصفحة من </a:t>
            </a: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مربع الحوار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ar-SA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يمكنك الاختيار بين </a:t>
            </a:r>
            <a:r>
              <a:rPr lang="ar-SA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استخدام 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الحروف أو الأرقام لف</a:t>
            </a:r>
            <a:r>
              <a:rPr lang="ar-SA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وا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صل الصفحات، وأي حرف أو رقم ترغب أن يبدأ ف</a:t>
            </a:r>
            <a:r>
              <a:rPr lang="ar-SA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وا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صل الصفحات به</a:t>
            </a: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4715494" y="2054102"/>
            <a:ext cx="360562" cy="301276"/>
          </a:xfrm>
          <a:prstGeom prst="ellipse">
            <a:avLst/>
          </a:prstGeom>
          <a:solidFill>
            <a:schemeClr val="accent1">
              <a:alpha val="0"/>
            </a:schemeClr>
          </a:solidFill>
          <a:ln w="508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/>
            <a:endParaRPr lang="en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564" name="AutoShape 12"/>
          <p:cNvSpPr>
            <a:spLocks noChangeArrowheads="1"/>
          </p:cNvSpPr>
          <p:nvPr/>
        </p:nvSpPr>
        <p:spPr bwMode="auto">
          <a:xfrm>
            <a:off x="7020272" y="1988840"/>
            <a:ext cx="1728788" cy="576262"/>
          </a:xfrm>
          <a:prstGeom prst="wedgeRoundRectCallout">
            <a:avLst>
              <a:gd name="adj1" fmla="val -133124"/>
              <a:gd name="adj2" fmla="val 46169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EG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اختر مكان عرض أرقام الصفحات هنا</a:t>
            </a:r>
          </a:p>
          <a:p>
            <a:pPr algn="ctr" rtl="1"/>
            <a:endParaRPr lang="en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571" name="AutoShape 19"/>
          <p:cNvSpPr>
            <a:spLocks noChangeArrowheads="1"/>
          </p:cNvSpPr>
          <p:nvPr/>
        </p:nvSpPr>
        <p:spPr bwMode="auto">
          <a:xfrm>
            <a:off x="6667126" y="2656852"/>
            <a:ext cx="1439863" cy="576263"/>
          </a:xfrm>
          <a:prstGeom prst="wedgeRoundRectCallout">
            <a:avLst>
              <a:gd name="adj1" fmla="val -121065"/>
              <a:gd name="adj2" fmla="val -11497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EG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انقر هنا لعرض تنسيق الرقم.</a:t>
            </a:r>
          </a:p>
          <a:p>
            <a:pPr algn="ctr" rtl="1"/>
            <a:endParaRPr lang="en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97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allAtOnce"/>
      <p:bldP spid="23562" grpId="0" animBg="1"/>
      <p:bldP spid="23564" grpId="0" animBg="1"/>
      <p:bldP spid="2357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7467600" cy="549275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rtl="1"/>
            <a:r>
              <a:rPr lang="ar-EG" sz="4000" b="0" i="0" u="none" cap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الحدود</a:t>
            </a:r>
            <a:endParaRPr lang="en" sz="4000" b="0" i="0" u="none" cap="none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035" name="Rectangle 3"/>
          <p:cNvSpPr>
            <a:spLocks noGrp="1"/>
          </p:cNvSpPr>
          <p:nvPr>
            <p:ph idx="1"/>
          </p:nvPr>
        </p:nvSpPr>
        <p:spPr>
          <a:xfrm>
            <a:off x="4716016" y="476671"/>
            <a:ext cx="4209558" cy="608009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20000"/>
              </a:lnSpc>
              <a:buNone/>
              <a:defRPr/>
            </a:pPr>
            <a:r>
              <a:rPr lang="ar-EG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افتح </a:t>
            </a:r>
            <a:r>
              <a:rPr lang="ar-EG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تخطيط الصفحة </a:t>
            </a:r>
            <a:r>
              <a:rPr lang="ar-EG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ثم انقر على </a:t>
            </a:r>
            <a:r>
              <a:rPr lang="ar-EG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حدود الصفحة.</a:t>
            </a:r>
            <a:endParaRPr lang="en" sz="1400" b="1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90000"/>
              </a:lnSpc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90000"/>
              </a:lnSpc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90000"/>
              </a:lnSpc>
              <a:defRPr/>
            </a:pPr>
            <a:r>
              <a:rPr lang="ar-SA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يفتح </a:t>
            </a:r>
            <a:r>
              <a:rPr lang="ar-EG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مربع الحوار التالي الذي </a:t>
            </a:r>
            <a:r>
              <a:rPr lang="ar-SA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يمكنك من خلاله </a:t>
            </a:r>
            <a:r>
              <a:rPr lang="ar-EG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اختيار نمط حد الصفحة، ونوع حد الصفحة، وعرض حد الصفحة، </a:t>
            </a:r>
            <a:r>
              <a:rPr lang="ar-SA" sz="1400" b="0" i="0" u="none">
                <a:latin typeface="Tahoma" pitchFamily="34" charset="0"/>
                <a:ea typeface="Tahoma" pitchFamily="34" charset="0"/>
                <a:cs typeface="Tahoma" pitchFamily="34" charset="0"/>
              </a:rPr>
              <a:t>وكذلك </a:t>
            </a:r>
            <a:r>
              <a:rPr lang="ar-EG" sz="1400" b="0" i="0" u="none">
                <a:latin typeface="Tahoma" pitchFamily="34" charset="0"/>
                <a:ea typeface="Tahoma" pitchFamily="34" charset="0"/>
                <a:cs typeface="Tahoma" pitchFamily="34" charset="0"/>
              </a:rPr>
              <a:t>الزخرفة</a:t>
            </a:r>
            <a:r>
              <a:rPr lang="ar-EG" sz="14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" sz="1400" b="0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90000"/>
              </a:lnSpc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90000"/>
              </a:lnSpc>
              <a:buNone/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90000"/>
              </a:lnSpc>
              <a:buNone/>
              <a:defRPr/>
            </a:pP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الحدود والتظليل</a:t>
            </a:r>
            <a:endParaRPr lang="en" sz="1600" b="1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90000"/>
              </a:lnSpc>
              <a:buNone/>
              <a:defRPr/>
            </a:pPr>
            <a:endParaRPr lang="ar-SA" sz="16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90000"/>
              </a:lnSpc>
              <a:buNone/>
              <a:defRPr/>
            </a:pPr>
            <a:r>
              <a:rPr lang="ar-EG" sz="1600">
                <a:latin typeface="Tahoma" pitchFamily="34" charset="0"/>
                <a:ea typeface="Tahoma" pitchFamily="34" charset="0"/>
                <a:cs typeface="Tahoma" pitchFamily="34" charset="0"/>
              </a:rPr>
              <a:t>علامة 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التبويب 1، </a:t>
            </a: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الحدود</a:t>
            </a:r>
          </a:p>
          <a:p>
            <a:pPr algn="r" rtl="1">
              <a:lnSpc>
                <a:spcPct val="90000"/>
              </a:lnSpc>
              <a:buNone/>
              <a:defRPr/>
            </a:pP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علامة التبويب 2، </a:t>
            </a: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حد الصفحة</a:t>
            </a:r>
          </a:p>
          <a:p>
            <a:pPr algn="r" rtl="1">
              <a:lnSpc>
                <a:spcPct val="90000"/>
              </a:lnSpc>
              <a:buNone/>
              <a:defRPr/>
            </a:pP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علامة التبويب 3، </a:t>
            </a: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التظليل</a:t>
            </a:r>
            <a:endParaRPr lang="en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90000"/>
              </a:lnSpc>
              <a:buNone/>
              <a:defRPr/>
            </a:pPr>
            <a:r>
              <a:rPr lang="en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438" y="692696"/>
            <a:ext cx="4495562" cy="1849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51" name="AutoShape 19"/>
          <p:cNvSpPr>
            <a:spLocks noChangeArrowheads="1"/>
          </p:cNvSpPr>
          <p:nvPr/>
        </p:nvSpPr>
        <p:spPr bwMode="auto">
          <a:xfrm>
            <a:off x="2915816" y="548680"/>
            <a:ext cx="1295400" cy="431800"/>
          </a:xfrm>
          <a:prstGeom prst="wedgeRoundRectCallout">
            <a:avLst>
              <a:gd name="adj1" fmla="val -94361"/>
              <a:gd name="adj2" fmla="val 145588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EG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معاينة حد الصفحة</a:t>
            </a:r>
            <a:endParaRPr lang="en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052" name="AutoShape 20"/>
          <p:cNvSpPr>
            <a:spLocks noChangeArrowheads="1"/>
          </p:cNvSpPr>
          <p:nvPr/>
        </p:nvSpPr>
        <p:spPr bwMode="auto">
          <a:xfrm>
            <a:off x="3347865" y="1663403"/>
            <a:ext cx="1547564" cy="1022280"/>
          </a:xfrm>
          <a:prstGeom prst="wedgeRoundRectCallout">
            <a:avLst>
              <a:gd name="adj1" fmla="val -72741"/>
              <a:gd name="adj2" fmla="val -12414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EG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الاختيار بين تطبيق حد الصفحة على كامل المستند، أو خيار ثاني آخر.</a:t>
            </a:r>
          </a:p>
          <a:p>
            <a:pPr algn="ctr" rtl="1"/>
            <a:endParaRPr lang="en" sz="1000" b="1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054" name="AutoShape 22"/>
          <p:cNvSpPr>
            <a:spLocks noChangeArrowheads="1"/>
          </p:cNvSpPr>
          <p:nvPr/>
        </p:nvSpPr>
        <p:spPr bwMode="auto">
          <a:xfrm>
            <a:off x="218426" y="2022973"/>
            <a:ext cx="1185222" cy="519290"/>
          </a:xfrm>
          <a:prstGeom prst="wedgeRoundRectCallout">
            <a:avLst>
              <a:gd name="adj1" fmla="val 88919"/>
              <a:gd name="adj2" fmla="val -2744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EG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نمط حد الصفحة</a:t>
            </a:r>
            <a:endParaRPr lang="en" sz="1000" b="1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4055" name="Picture 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583517"/>
            <a:ext cx="1260227" cy="1688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348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44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  <p:bldP spid="44051" grpId="0" animBg="1"/>
      <p:bldP spid="44052" grpId="0" animBg="1"/>
      <p:bldP spid="4405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 bwMode="auto">
          <a:xfrm>
            <a:off x="467544" y="188640"/>
            <a:ext cx="8075240" cy="549275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rtl="1"/>
            <a:r>
              <a:rPr lang="ar-EG" sz="3600" b="0" i="0" u="none" cap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الهوامش وإعداد الصفحة </a:t>
            </a:r>
            <a:r>
              <a:rPr lang="en" b="0" i="0" u="none" cap="none" dirty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</a:p>
        </p:txBody>
      </p:sp>
      <p:sp>
        <p:nvSpPr>
          <p:cNvPr id="53251" name="Rectangle 3"/>
          <p:cNvSpPr>
            <a:spLocks noGrp="1"/>
          </p:cNvSpPr>
          <p:nvPr>
            <p:ph idx="1"/>
          </p:nvPr>
        </p:nvSpPr>
        <p:spPr>
          <a:xfrm>
            <a:off x="467544" y="981199"/>
            <a:ext cx="4824536" cy="1079649"/>
          </a:xfrm>
        </p:spPr>
        <p:txBody>
          <a:bodyPr>
            <a:normAutofit/>
          </a:bodyPr>
          <a:lstStyle/>
          <a:p>
            <a:pPr algn="r" rtl="1">
              <a:defRPr/>
            </a:pP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تحكم بالهوامش من خلال فتح </a:t>
            </a: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تخطيط الصفحة 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واختيار </a:t>
            </a: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الهوامش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r" rtl="1">
              <a:buFont typeface="Wingdings" pitchFamily="2" charset="2"/>
              <a:buNone/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536" y="2636912"/>
            <a:ext cx="8468467" cy="238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9"/>
          <p:cNvSpPr/>
          <p:nvPr/>
        </p:nvSpPr>
        <p:spPr>
          <a:xfrm>
            <a:off x="2195736" y="2852936"/>
            <a:ext cx="503882" cy="288032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endParaRPr lang="en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52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 bwMode="auto">
          <a:xfrm>
            <a:off x="467544" y="116632"/>
            <a:ext cx="7467600" cy="549275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rtl="1"/>
            <a:r>
              <a:rPr lang="ar-EG" b="0" i="0" u="none" cap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حفظ</a:t>
            </a:r>
            <a:endParaRPr lang="en" b="0" i="0" u="none" cap="none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035" name="Rectangle 3"/>
          <p:cNvSpPr>
            <a:spLocks noGrp="1"/>
          </p:cNvSpPr>
          <p:nvPr>
            <p:ph idx="1"/>
          </p:nvPr>
        </p:nvSpPr>
        <p:spPr>
          <a:xfrm>
            <a:off x="467545" y="620713"/>
            <a:ext cx="8281168" cy="6119812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90000"/>
              </a:lnSpc>
            </a:pPr>
            <a:r>
              <a:rPr lang="ar-SA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احفظ </a:t>
            </a:r>
            <a:r>
              <a:rPr lang="ar-EG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مستند جديد من خلال فتح قائمة </a:t>
            </a:r>
            <a:r>
              <a:rPr lang="ar-EG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المستند</a:t>
            </a:r>
            <a:r>
              <a:rPr lang="ar-EG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واختيار </a:t>
            </a:r>
            <a:r>
              <a:rPr lang="ar-EG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حفظ باسم</a:t>
            </a:r>
            <a:r>
              <a:rPr lang="ar-EG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90000"/>
              </a:lnSpc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90000"/>
              </a:lnSpc>
            </a:pPr>
            <a:r>
              <a:rPr lang="ar-EG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ثمة العديد من خيارات الحفظ في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Word</a:t>
            </a:r>
            <a:r>
              <a:rPr lang="ar-EG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" sz="1400" b="0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90000"/>
              </a:lnSpc>
            </a:pPr>
            <a:r>
              <a:rPr lang="ar-EG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يعرض مربع الحوار أين يمكنك اختيار المكان الذي ترغب في حفظ المستند به، والاسم الذي ترغبه فضلًا عن ال</a:t>
            </a:r>
            <a:r>
              <a:rPr lang="ar-SA" sz="1400">
                <a:latin typeface="Tahoma" pitchFamily="34" charset="0"/>
                <a:ea typeface="Tahoma" pitchFamily="34" charset="0"/>
                <a:cs typeface="Tahoma" pitchFamily="34" charset="0"/>
              </a:rPr>
              <a:t>ت</a:t>
            </a:r>
            <a:r>
              <a:rPr lang="ar-EG" sz="1400">
                <a:latin typeface="Tahoma" pitchFamily="34" charset="0"/>
                <a:ea typeface="Tahoma" pitchFamily="34" charset="0"/>
                <a:cs typeface="Tahoma" pitchFamily="34" charset="0"/>
              </a:rPr>
              <a:t>نس</a:t>
            </a:r>
            <a:r>
              <a:rPr lang="ar-SA" sz="1400">
                <a:latin typeface="Tahoma" pitchFamily="34" charset="0"/>
                <a:ea typeface="Tahoma" pitchFamily="34" charset="0"/>
                <a:cs typeface="Tahoma" pitchFamily="34" charset="0"/>
              </a:rPr>
              <a:t>ي</a:t>
            </a:r>
            <a:r>
              <a:rPr lang="ar-EG" sz="1400">
                <a:latin typeface="Tahoma" pitchFamily="34" charset="0"/>
                <a:ea typeface="Tahoma" pitchFamily="34" charset="0"/>
                <a:cs typeface="Tahoma" pitchFamily="34" charset="0"/>
              </a:rPr>
              <a:t>ق</a:t>
            </a:r>
            <a:r>
              <a:rPr lang="ar-EG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" sz="1400" b="0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90000"/>
              </a:lnSpc>
            </a:pPr>
            <a:r>
              <a:rPr lang="ar-EG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لإنشاء مستند جديد، اختر </a:t>
            </a:r>
            <a:r>
              <a:rPr lang="ar-EG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حفظ باسم </a:t>
            </a:r>
            <a:r>
              <a:rPr lang="ar-EG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من قائمة </a:t>
            </a:r>
            <a:r>
              <a:rPr lang="ar-EG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المستند</a:t>
            </a:r>
            <a:r>
              <a:rPr lang="ar-EG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. لحفظ التغييرات التي أجريتها على ملف محفوظ مسبقًا، انقر على </a:t>
            </a:r>
            <a:r>
              <a:rPr lang="ar-EG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حفظ</a:t>
            </a:r>
            <a:r>
              <a:rPr lang="ar-EG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من شريط الأدوات أو اختر </a:t>
            </a:r>
            <a:r>
              <a:rPr lang="ar-EG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حفظ</a:t>
            </a:r>
            <a:r>
              <a:rPr lang="ar-EG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من قائمة </a:t>
            </a:r>
            <a:r>
              <a:rPr lang="ar-EG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المستند</a:t>
            </a:r>
            <a:r>
              <a:rPr lang="ar-EG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" sz="1400" b="0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90000"/>
              </a:lnSpc>
            </a:pPr>
            <a:r>
              <a:rPr lang="ar-EG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للحصول على نسخة من مستند موجود، اختر </a:t>
            </a:r>
            <a:r>
              <a:rPr lang="ar-EG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حفظ باسم </a:t>
            </a:r>
            <a:r>
              <a:rPr lang="ar-EG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وأدخل الاسم الجديد للمستند.</a:t>
            </a:r>
            <a:br>
              <a:rPr lang="en" sz="1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434" y="1096144"/>
            <a:ext cx="6407918" cy="360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AutoShape 19"/>
          <p:cNvSpPr>
            <a:spLocks noChangeArrowheads="1"/>
          </p:cNvSpPr>
          <p:nvPr/>
        </p:nvSpPr>
        <p:spPr bwMode="auto">
          <a:xfrm>
            <a:off x="3780284" y="3140968"/>
            <a:ext cx="1295400" cy="504056"/>
          </a:xfrm>
          <a:prstGeom prst="wedgeRoundRectCallout">
            <a:avLst>
              <a:gd name="adj1" fmla="val -107989"/>
              <a:gd name="adj2" fmla="val 10807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EG" sz="1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حفظ المستند في صيغة </a:t>
            </a:r>
            <a:r>
              <a:rPr lang="en-US" sz="1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PDF</a:t>
            </a:r>
            <a:endParaRPr lang="en" sz="11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AutoShape 19"/>
          <p:cNvSpPr>
            <a:spLocks noChangeArrowheads="1"/>
          </p:cNvSpPr>
          <p:nvPr/>
        </p:nvSpPr>
        <p:spPr bwMode="auto">
          <a:xfrm>
            <a:off x="395536" y="2105798"/>
            <a:ext cx="1584599" cy="891153"/>
          </a:xfrm>
          <a:prstGeom prst="wedgeRoundRectCallout">
            <a:avLst>
              <a:gd name="adj1" fmla="val 62818"/>
              <a:gd name="adj2" fmla="val -78263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endParaRPr lang="ar-SA" sz="1100" b="1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rtl="1"/>
            <a:r>
              <a:rPr lang="ar-EG" sz="1100" b="1">
                <a:latin typeface="Tahoma" pitchFamily="34" charset="0"/>
                <a:ea typeface="Tahoma" pitchFamily="34" charset="0"/>
                <a:cs typeface="Tahoma" pitchFamily="34" charset="0"/>
              </a:rPr>
              <a:t>اختر </a:t>
            </a:r>
            <a:r>
              <a:rPr lang="ar-EG" sz="1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أين ترغب في حفظ المستند هنا</a:t>
            </a:r>
            <a:endParaRPr lang="en" sz="11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6" name="AutoShape 19"/>
          <p:cNvSpPr>
            <a:spLocks noChangeArrowheads="1"/>
          </p:cNvSpPr>
          <p:nvPr/>
        </p:nvSpPr>
        <p:spPr bwMode="auto">
          <a:xfrm>
            <a:off x="6084168" y="2240346"/>
            <a:ext cx="792088" cy="504056"/>
          </a:xfrm>
          <a:prstGeom prst="wedgeRoundRectCallout">
            <a:avLst>
              <a:gd name="adj1" fmla="val -163282"/>
              <a:gd name="adj2" fmla="val 88513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EG" sz="11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تنسيق المستند</a:t>
            </a:r>
            <a:endParaRPr lang="en" sz="1100" b="1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5" name="AutoShape 19"/>
          <p:cNvSpPr>
            <a:spLocks noChangeArrowheads="1"/>
          </p:cNvSpPr>
          <p:nvPr/>
        </p:nvSpPr>
        <p:spPr bwMode="auto">
          <a:xfrm>
            <a:off x="4427984" y="2347912"/>
            <a:ext cx="936625" cy="504056"/>
          </a:xfrm>
          <a:prstGeom prst="wedgeRoundRectCallout">
            <a:avLst>
              <a:gd name="adj1" fmla="val -200457"/>
              <a:gd name="adj2" fmla="val 41290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EG" sz="11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اسم المستند</a:t>
            </a:r>
            <a:endParaRPr lang="en" sz="1100" b="0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65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03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  <p:bldP spid="32" grpId="0" animBg="1"/>
      <p:bldP spid="34" grpId="0" animBg="1"/>
      <p:bldP spid="36" grpId="0" animBg="1"/>
      <p:bldP spid="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 bwMode="auto">
          <a:xfrm>
            <a:off x="3204617" y="-100013"/>
            <a:ext cx="4391719" cy="57626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r" rtl="1">
              <a:defRPr/>
            </a:pPr>
            <a:r>
              <a:rPr lang="ar-EG" sz="32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المعاينة والطباعة</a:t>
            </a:r>
            <a:endParaRPr lang="en" cap="none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035" name="Rectangle 3"/>
          <p:cNvSpPr>
            <a:spLocks noGrp="1"/>
          </p:cNvSpPr>
          <p:nvPr>
            <p:ph idx="1"/>
          </p:nvPr>
        </p:nvSpPr>
        <p:spPr>
          <a:xfrm>
            <a:off x="1691977" y="476250"/>
            <a:ext cx="6048375" cy="5997575"/>
          </a:xfrm>
        </p:spPr>
        <p:txBody>
          <a:bodyPr>
            <a:normAutofit/>
          </a:bodyPr>
          <a:lstStyle/>
          <a:p>
            <a:pPr marL="0" indent="0" algn="r" rtl="1">
              <a:buFont typeface="Wingdings" pitchFamily="2" charset="2"/>
              <a:buNone/>
              <a:defRPr/>
            </a:pPr>
            <a:r>
              <a:rPr lang="ar-EG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يُستحسن قبل الطباعة معرفة ما يبدو عليه مستندك. يعرض نمط </a:t>
            </a:r>
            <a:r>
              <a:rPr lang="ar-SA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المعاينة </a:t>
            </a:r>
            <a:r>
              <a:rPr lang="ar-EG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كل صفحة من المستند في شكل صورة.</a:t>
            </a:r>
            <a:endParaRPr lang="en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r>
              <a:rPr lang="ar-EG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افتح قائمة الطباعة واختر طباعة. ثمة العديد من الخيارات للاختيار منها.</a:t>
            </a:r>
            <a:endParaRPr lang="en" sz="1400" b="0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defRPr/>
            </a:pPr>
            <a:endParaRPr lang="en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defRPr/>
            </a:pPr>
            <a:endParaRPr lang="en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defRPr/>
            </a:pPr>
            <a:endParaRPr lang="en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defRPr/>
            </a:pPr>
            <a:endParaRPr lang="en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defRPr/>
            </a:pPr>
            <a:endParaRPr lang="en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defRPr/>
            </a:pPr>
            <a:endParaRPr lang="en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rtl="1">
              <a:defRPr/>
            </a:pPr>
            <a:endParaRPr lang="en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defRPr/>
            </a:pPr>
            <a:endParaRPr lang="en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algn="r" rtl="1">
              <a:defRPr/>
            </a:pPr>
            <a:endParaRPr lang="ar-EG" sz="1400" dirty="0"/>
          </a:p>
          <a:p>
            <a:pPr lvl="0" algn="r" rtl="1">
              <a:defRPr/>
            </a:pPr>
            <a:r>
              <a:rPr lang="ar-EG" sz="1400" dirty="0"/>
              <a:t>افتح قائمة </a:t>
            </a:r>
            <a:r>
              <a:rPr lang="ar-EG" sz="1400" b="1" dirty="0"/>
              <a:t>الطباعة</a:t>
            </a:r>
            <a:r>
              <a:rPr lang="ar-EG" sz="1400" dirty="0"/>
              <a:t> واختر </a:t>
            </a:r>
            <a:r>
              <a:rPr lang="ar-EG" sz="1400" b="1" dirty="0"/>
              <a:t>طباعة</a:t>
            </a:r>
            <a:r>
              <a:rPr lang="ar-EG" sz="1400" dirty="0"/>
              <a:t>. سوف يعرض مربع حوار جديد </a:t>
            </a:r>
            <a:r>
              <a:rPr lang="ar-SA" sz="1400"/>
              <a:t>حيث </a:t>
            </a:r>
            <a:r>
              <a:rPr lang="ar-EG" sz="1400"/>
              <a:t>يمكنك </a:t>
            </a:r>
            <a:r>
              <a:rPr lang="ar-EG" sz="1400" dirty="0"/>
              <a:t>اختيار خيارات الطبع المختلفة.</a:t>
            </a:r>
            <a:endParaRPr lang="en-US" sz="1400" dirty="0"/>
          </a:p>
          <a:p>
            <a:pPr algn="r" rtl="1">
              <a:defRPr/>
            </a:pPr>
            <a:endParaRPr lang="en" sz="1400" b="0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2417" y="1695233"/>
            <a:ext cx="6807935" cy="382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7" name="AutoShape 15"/>
          <p:cNvSpPr>
            <a:spLocks noChangeArrowheads="1"/>
          </p:cNvSpPr>
          <p:nvPr/>
        </p:nvSpPr>
        <p:spPr bwMode="auto">
          <a:xfrm>
            <a:off x="3518235" y="2431293"/>
            <a:ext cx="1943100" cy="323850"/>
          </a:xfrm>
          <a:prstGeom prst="wedgeEllipseCallout">
            <a:avLst>
              <a:gd name="adj1" fmla="val -58197"/>
              <a:gd name="adj2" fmla="val 73854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EG" sz="10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اختيار طابعة</a:t>
            </a:r>
            <a:endParaRPr lang="en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049" name="AutoShape 17"/>
          <p:cNvSpPr>
            <a:spLocks noChangeArrowheads="1"/>
          </p:cNvSpPr>
          <p:nvPr/>
        </p:nvSpPr>
        <p:spPr bwMode="auto">
          <a:xfrm>
            <a:off x="3518235" y="4293096"/>
            <a:ext cx="1079798" cy="431824"/>
          </a:xfrm>
          <a:prstGeom prst="wedgeEllipseCallout">
            <a:avLst>
              <a:gd name="adj1" fmla="val -63876"/>
              <a:gd name="adj2" fmla="val -149282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EG" sz="10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الترتيب</a:t>
            </a:r>
            <a:endParaRPr lang="en" sz="1000" b="1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050" name="AutoShape 18"/>
          <p:cNvSpPr>
            <a:spLocks noChangeArrowheads="1"/>
          </p:cNvSpPr>
          <p:nvPr/>
        </p:nvSpPr>
        <p:spPr bwMode="auto">
          <a:xfrm>
            <a:off x="3633490" y="1773114"/>
            <a:ext cx="1353146" cy="432048"/>
          </a:xfrm>
          <a:prstGeom prst="wedgeEllipseCallout">
            <a:avLst>
              <a:gd name="adj1" fmla="val -111690"/>
              <a:gd name="adj2" fmla="val 59445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EG" sz="10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عدد النسخ</a:t>
            </a:r>
            <a:endParaRPr lang="en" sz="1000" b="1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051" name="AutoShape 19"/>
          <p:cNvSpPr>
            <a:spLocks noChangeArrowheads="1"/>
          </p:cNvSpPr>
          <p:nvPr/>
        </p:nvSpPr>
        <p:spPr bwMode="auto">
          <a:xfrm>
            <a:off x="971600" y="952512"/>
            <a:ext cx="1283003" cy="742721"/>
          </a:xfrm>
          <a:prstGeom prst="wedgeEllipseCallout">
            <a:avLst>
              <a:gd name="adj1" fmla="val 7854"/>
              <a:gd name="adj2" fmla="val 10530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EG" sz="10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طباعة كامل المستند</a:t>
            </a:r>
            <a:endParaRPr lang="en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053" name="AutoShape 21"/>
          <p:cNvSpPr>
            <a:spLocks noChangeArrowheads="1"/>
          </p:cNvSpPr>
          <p:nvPr/>
        </p:nvSpPr>
        <p:spPr bwMode="auto">
          <a:xfrm>
            <a:off x="4058134" y="3068960"/>
            <a:ext cx="2520280" cy="792435"/>
          </a:xfrm>
          <a:prstGeom prst="wedgeEllipseCallout">
            <a:avLst>
              <a:gd name="adj1" fmla="val -75747"/>
              <a:gd name="adj2" fmla="val -6326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EG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لطباعة صفحات محددة</a:t>
            </a:r>
            <a:r>
              <a:rPr lang="ar-SA" sz="1000" b="1">
                <a:latin typeface="Tahoma" pitchFamily="34" charset="0"/>
                <a:ea typeface="Tahoma" pitchFamily="34" charset="0"/>
                <a:cs typeface="Tahoma" pitchFamily="34" charset="0"/>
              </a:rPr>
              <a:t>، أدخل </a:t>
            </a:r>
            <a:r>
              <a:rPr lang="ar-EG" sz="1000" b="1">
                <a:latin typeface="Tahoma" pitchFamily="34" charset="0"/>
                <a:ea typeface="Tahoma" pitchFamily="34" charset="0"/>
                <a:cs typeface="Tahoma" pitchFamily="34" charset="0"/>
              </a:rPr>
              <a:t>رقم </a:t>
            </a:r>
            <a:r>
              <a:rPr lang="ar-EG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الصفحة في المربع المجاور</a:t>
            </a:r>
          </a:p>
          <a:p>
            <a:pPr algn="ctr" rtl="1"/>
            <a:endParaRPr lang="en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69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uiExpand="1" build="p"/>
      <p:bldP spid="44047" grpId="0" animBg="1"/>
      <p:bldP spid="44049" grpId="0" animBg="1"/>
      <p:bldP spid="44050" grpId="0" animBg="1"/>
      <p:bldP spid="44051" grpId="0" animBg="1"/>
      <p:bldP spid="440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/>
          </p:cNvSpPr>
          <p:nvPr>
            <p:ph type="subTitle" idx="1"/>
          </p:nvPr>
        </p:nvSpPr>
        <p:spPr>
          <a:xfrm>
            <a:off x="714348" y="548680"/>
            <a:ext cx="7715304" cy="6140450"/>
          </a:xfrm>
        </p:spPr>
        <p:txBody>
          <a:bodyPr>
            <a:normAutofit/>
          </a:bodyPr>
          <a:lstStyle/>
          <a:p>
            <a:pPr algn="r" rtl="1">
              <a:lnSpc>
                <a:spcPct val="80000"/>
              </a:lnSpc>
            </a:pPr>
            <a:r>
              <a:rPr lang="ar-IQ" altLang="en-US" sz="2200" dirty="0">
                <a:solidFill>
                  <a:schemeClr val="tx1"/>
                </a:solidFill>
                <a:cs typeface="Arial" charset="0"/>
              </a:rPr>
              <a:t>برنامج الورد </a:t>
            </a:r>
            <a:r>
              <a:rPr lang="en-US" altLang="en-US" sz="2200" dirty="0">
                <a:solidFill>
                  <a:schemeClr val="tx1"/>
                </a:solidFill>
                <a:cs typeface="Arial" charset="0"/>
              </a:rPr>
              <a:t>Word</a:t>
            </a:r>
            <a:r>
              <a:rPr lang="ar-IQ" altLang="en-US" sz="2200" dirty="0">
                <a:solidFill>
                  <a:schemeClr val="tx1"/>
                </a:solidFill>
                <a:cs typeface="Arial" charset="0"/>
              </a:rPr>
              <a:t> هو جزء من برنامج </a:t>
            </a:r>
            <a:r>
              <a:rPr lang="sv-SE" altLang="en-US" sz="2200" dirty="0">
                <a:solidFill>
                  <a:schemeClr val="tx1"/>
                </a:solidFill>
              </a:rPr>
              <a:t>Microsoft Office </a:t>
            </a:r>
            <a:r>
              <a:rPr lang="ar-IQ" altLang="en-US" sz="2200" dirty="0">
                <a:solidFill>
                  <a:schemeClr val="tx1"/>
                </a:solidFill>
                <a:cs typeface="Arial" charset="0"/>
              </a:rPr>
              <a:t> الواسع الانتشار الذي يحوي على عدة برامج اخرى غير الورد هي برنامج الـ </a:t>
            </a:r>
            <a:r>
              <a:rPr lang="sv-SE" altLang="en-US" sz="22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sz="2200" dirty="0">
                <a:solidFill>
                  <a:schemeClr val="tx1"/>
                </a:solidFill>
                <a:cs typeface="Arial" charset="0"/>
              </a:rPr>
              <a:t>Excel </a:t>
            </a:r>
            <a:r>
              <a:rPr lang="ar-IQ" altLang="en-US" sz="2200" dirty="0">
                <a:solidFill>
                  <a:schemeClr val="tx1"/>
                </a:solidFill>
                <a:cs typeface="Arial" charset="0"/>
              </a:rPr>
              <a:t>برنامج الـ </a:t>
            </a:r>
            <a:r>
              <a:rPr lang="sv-SE" altLang="en-US" sz="2200" dirty="0">
                <a:solidFill>
                  <a:schemeClr val="tx1"/>
                </a:solidFill>
                <a:cs typeface="Arial" charset="0"/>
              </a:rPr>
              <a:t>PowerPoint </a:t>
            </a:r>
            <a:r>
              <a:rPr lang="ar-IQ" altLang="en-US" sz="2200" dirty="0">
                <a:solidFill>
                  <a:schemeClr val="tx1"/>
                </a:solidFill>
                <a:cs typeface="Arial" charset="0"/>
              </a:rPr>
              <a:t> لعمل المحاضرات والسلايدات الخاصة بالعرض.</a:t>
            </a:r>
            <a:endParaRPr lang="sv-SE" altLang="en-US" sz="2200" dirty="0">
              <a:solidFill>
                <a:schemeClr val="tx1"/>
              </a:solidFill>
              <a:cs typeface="Arial" charset="0"/>
            </a:endParaRPr>
          </a:p>
          <a:p>
            <a:pPr algn="r" rtl="1">
              <a:lnSpc>
                <a:spcPct val="80000"/>
              </a:lnSpc>
            </a:pPr>
            <a:endParaRPr lang="ar-IQ" altLang="en-US" sz="2200" dirty="0">
              <a:solidFill>
                <a:schemeClr val="tx1"/>
              </a:solidFill>
              <a:cs typeface="Arial" charset="0"/>
            </a:endParaRPr>
          </a:p>
          <a:p>
            <a:pPr algn="r" rtl="1">
              <a:lnSpc>
                <a:spcPct val="80000"/>
              </a:lnSpc>
            </a:pPr>
            <a:r>
              <a:rPr lang="ar-IQ" altLang="en-US" sz="2200" dirty="0">
                <a:solidFill>
                  <a:schemeClr val="tx1"/>
                </a:solidFill>
                <a:cs typeface="Arial" charset="0"/>
              </a:rPr>
              <a:t>يساعد </a:t>
            </a:r>
            <a:r>
              <a:rPr lang="sv-SE" altLang="en-US" sz="2200" dirty="0">
                <a:solidFill>
                  <a:schemeClr val="tx1"/>
                </a:solidFill>
              </a:rPr>
              <a:t>Microsoft Office Word</a:t>
            </a:r>
            <a:r>
              <a:rPr lang="ar-IQ" altLang="en-US" sz="2200" dirty="0">
                <a:solidFill>
                  <a:schemeClr val="tx1"/>
                </a:solidFill>
                <a:cs typeface="Arial" charset="0"/>
              </a:rPr>
              <a:t> على انشاء مستندات مميزة لكتابة الرسائل والمقالات لأحتوائه على مجموعة شاملة من اللأدوات اللازمة لتنسيق النص.</a:t>
            </a:r>
          </a:p>
          <a:p>
            <a:pPr algn="r" rtl="1">
              <a:lnSpc>
                <a:spcPct val="80000"/>
              </a:lnSpc>
            </a:pPr>
            <a:r>
              <a:rPr lang="ar-IQ" altLang="en-US" sz="2200" dirty="0">
                <a:solidFill>
                  <a:schemeClr val="tx1"/>
                </a:solidFill>
                <a:cs typeface="Arial" charset="0"/>
              </a:rPr>
              <a:t>يوجد بعض الأختلافات بين الأصدارات المختلفة لبرنامج الورد الا انها جمعيا تحتوي على ادوات تساعد بتنسيق صفحات الكتابة وهوامش الصفحة والتذيل والترقيم وادوات تنسيق الخطوط والفقرات .</a:t>
            </a:r>
            <a:endParaRPr lang="sv-SE" altLang="en-US" sz="2200" dirty="0">
              <a:solidFill>
                <a:schemeClr val="tx1"/>
              </a:solidFill>
              <a:cs typeface="Arial" charset="0"/>
            </a:endParaRPr>
          </a:p>
          <a:p>
            <a:pPr algn="r" rtl="1">
              <a:lnSpc>
                <a:spcPct val="80000"/>
              </a:lnSpc>
            </a:pPr>
            <a:endParaRPr lang="ar-IQ" altLang="en-US" sz="2200" dirty="0">
              <a:solidFill>
                <a:schemeClr val="tx1"/>
              </a:solidFill>
              <a:cs typeface="Arial" charset="0"/>
            </a:endParaRPr>
          </a:p>
          <a:p>
            <a:pPr algn="r" rtl="1">
              <a:lnSpc>
                <a:spcPct val="80000"/>
              </a:lnSpc>
            </a:pPr>
            <a:r>
              <a:rPr lang="ar-IQ" altLang="en-US" sz="2200" dirty="0">
                <a:solidFill>
                  <a:schemeClr val="tx1"/>
                </a:solidFill>
                <a:cs typeface="Arial" charset="0"/>
              </a:rPr>
              <a:t>يوفر الورد الأمكانية لحفظ الفايل بعدة انواع فمن الممكن من خلال برنامج الورد حفظ الفايل بصيغة الـ </a:t>
            </a:r>
            <a:r>
              <a:rPr lang="en-US" altLang="en-US" sz="2200" dirty="0">
                <a:solidFill>
                  <a:schemeClr val="tx1"/>
                </a:solidFill>
                <a:cs typeface="Arial" charset="0"/>
              </a:rPr>
              <a:t>PDF </a:t>
            </a:r>
            <a:r>
              <a:rPr lang="ar-IQ" altLang="en-US" sz="2200" dirty="0">
                <a:solidFill>
                  <a:schemeClr val="tx1"/>
                </a:solidFill>
                <a:cs typeface="Arial" charset="0"/>
              </a:rPr>
              <a:t> التي اصبحت الان واسعة الأنتشار بمواقع الانترنيت لسهولة ووجود برامج مجانية لقرائتها يمكن تحميلها بشكل مجاني من الأنترنيت.</a:t>
            </a:r>
            <a:endParaRPr lang="sv-SE" altLang="en-US" sz="2200" dirty="0">
              <a:solidFill>
                <a:schemeClr val="tx1"/>
              </a:solidFill>
              <a:cs typeface="Arial" charset="0"/>
            </a:endParaRPr>
          </a:p>
          <a:p>
            <a:pPr algn="r" rtl="1">
              <a:lnSpc>
                <a:spcPct val="80000"/>
              </a:lnSpc>
            </a:pPr>
            <a:endParaRPr lang="ar-IQ" altLang="en-US" sz="2200" dirty="0">
              <a:solidFill>
                <a:schemeClr val="tx1"/>
              </a:solidFill>
              <a:cs typeface="Arial" charset="0"/>
            </a:endParaRPr>
          </a:p>
          <a:p>
            <a:pPr algn="r" rtl="1">
              <a:lnSpc>
                <a:spcPct val="80000"/>
              </a:lnSpc>
            </a:pPr>
            <a:r>
              <a:rPr lang="ar-IQ" altLang="en-US" sz="2200" dirty="0">
                <a:solidFill>
                  <a:schemeClr val="tx1"/>
                </a:solidFill>
                <a:cs typeface="Arial" charset="0"/>
              </a:rPr>
              <a:t>ان برنامج الورد ليس مجاني ويجب عليك شرائه ولكن توجد بعض البرامج البديلة التي يمكن تحميلها بشكل مجاني من الأنترنيت التي تساعدك في الكتابة ومنها برنامج الـ </a:t>
            </a:r>
            <a:r>
              <a:rPr lang="sv-SE" altLang="en-US" sz="2200" dirty="0">
                <a:solidFill>
                  <a:schemeClr val="tx1"/>
                </a:solidFill>
              </a:rPr>
              <a:t>Microsoft OpenOffice</a:t>
            </a:r>
            <a:r>
              <a:rPr lang="ar-IQ" altLang="en-US" sz="2200" dirty="0">
                <a:solidFill>
                  <a:schemeClr val="tx1"/>
                </a:solidFill>
                <a:cs typeface="Arial" charset="0"/>
              </a:rPr>
              <a:t> الذي يوفر امكانيات جيدة للكتابة ايضا ويمكن فتح الفايلات المعمولة بهذا البرنامج ببرنامج الورد والعكس ممكن ايضا ويمكن تحميله من الموقع التالي </a:t>
            </a:r>
            <a:r>
              <a:rPr lang="en-US" altLang="en-US" sz="2200" dirty="0">
                <a:solidFill>
                  <a:schemeClr val="tx1"/>
                </a:solidFill>
              </a:rPr>
              <a:t>http://download.openoffice.org/index.html</a:t>
            </a:r>
            <a:endParaRPr lang="sv-SE" altLang="en-US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42" name="Picture 2" descr="word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8820150" cy="6858000"/>
          </a:xfrm>
          <a:noFill/>
        </p:spPr>
      </p:pic>
      <p:sp>
        <p:nvSpPr>
          <p:cNvPr id="215110" name="Rectangle 70"/>
          <p:cNvSpPr>
            <a:spLocks noChangeArrowheads="1"/>
          </p:cNvSpPr>
          <p:nvPr/>
        </p:nvSpPr>
        <p:spPr bwMode="auto">
          <a:xfrm>
            <a:off x="1839913" y="2052638"/>
            <a:ext cx="5545137" cy="4321175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Calibri" pitchFamily="34" charset="0"/>
            </a:endParaRPr>
          </a:p>
        </p:txBody>
      </p:sp>
      <p:sp>
        <p:nvSpPr>
          <p:cNvPr id="215054" name="AutoShape 14"/>
          <p:cNvSpPr>
            <a:spLocks noChangeArrowheads="1"/>
          </p:cNvSpPr>
          <p:nvPr/>
        </p:nvSpPr>
        <p:spPr bwMode="auto">
          <a:xfrm>
            <a:off x="2746375" y="-44450"/>
            <a:ext cx="1617663" cy="322263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1400" b="1">
                <a:solidFill>
                  <a:srgbClr val="CC3300"/>
                </a:solidFill>
                <a:latin typeface="Calibri" pitchFamily="34" charset="0"/>
              </a:rPr>
              <a:t>شريط العنوان</a:t>
            </a:r>
            <a:endParaRPr lang="sv-SE" altLang="en-US" sz="1400" b="1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215055" name="Line 15"/>
          <p:cNvSpPr>
            <a:spLocks noChangeShapeType="1"/>
          </p:cNvSpPr>
          <p:nvPr/>
        </p:nvSpPr>
        <p:spPr bwMode="auto">
          <a:xfrm flipH="1">
            <a:off x="1908175" y="115888"/>
            <a:ext cx="8651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15056" name="AutoShape 16"/>
          <p:cNvSpPr>
            <a:spLocks noChangeArrowheads="1"/>
          </p:cNvSpPr>
          <p:nvPr/>
        </p:nvSpPr>
        <p:spPr bwMode="auto">
          <a:xfrm>
            <a:off x="5148263" y="115888"/>
            <a:ext cx="1617662" cy="322262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1400" b="1">
                <a:solidFill>
                  <a:srgbClr val="CC3300"/>
                </a:solidFill>
                <a:latin typeface="Calibri" pitchFamily="34" charset="0"/>
              </a:rPr>
              <a:t>شريط القوائم</a:t>
            </a:r>
            <a:endParaRPr lang="sv-SE" altLang="en-US" sz="1400" b="1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215057" name="Line 17"/>
          <p:cNvSpPr>
            <a:spLocks noChangeShapeType="1"/>
          </p:cNvSpPr>
          <p:nvPr/>
        </p:nvSpPr>
        <p:spPr bwMode="auto">
          <a:xfrm flipH="1">
            <a:off x="4356100" y="260350"/>
            <a:ext cx="8651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15059" name="AutoShape 19"/>
          <p:cNvSpPr>
            <a:spLocks noChangeArrowheads="1"/>
          </p:cNvSpPr>
          <p:nvPr/>
        </p:nvSpPr>
        <p:spPr bwMode="auto">
          <a:xfrm>
            <a:off x="7526338" y="476250"/>
            <a:ext cx="1617662" cy="322263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1400" b="1">
                <a:solidFill>
                  <a:srgbClr val="CC3300"/>
                </a:solidFill>
                <a:latin typeface="Calibri" pitchFamily="34" charset="0"/>
              </a:rPr>
              <a:t>شريط الأدوات</a:t>
            </a:r>
            <a:endParaRPr lang="sv-SE" altLang="en-US" sz="1400" b="1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215060" name="Line 20"/>
          <p:cNvSpPr>
            <a:spLocks noChangeShapeType="1"/>
          </p:cNvSpPr>
          <p:nvPr/>
        </p:nvSpPr>
        <p:spPr bwMode="auto">
          <a:xfrm flipH="1">
            <a:off x="7308850" y="620713"/>
            <a:ext cx="647700" cy="714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061" name="Line 21"/>
          <p:cNvSpPr>
            <a:spLocks noChangeShapeType="1"/>
          </p:cNvSpPr>
          <p:nvPr/>
        </p:nvSpPr>
        <p:spPr bwMode="auto">
          <a:xfrm flipH="1" flipV="1">
            <a:off x="7019925" y="476250"/>
            <a:ext cx="936625" cy="1444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066" name="Line 26"/>
          <p:cNvSpPr>
            <a:spLocks noChangeShapeType="1"/>
          </p:cNvSpPr>
          <p:nvPr/>
        </p:nvSpPr>
        <p:spPr bwMode="auto">
          <a:xfrm flipH="1">
            <a:off x="179388" y="3933825"/>
            <a:ext cx="5048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067" name="Line 27"/>
          <p:cNvSpPr>
            <a:spLocks noChangeShapeType="1"/>
          </p:cNvSpPr>
          <p:nvPr/>
        </p:nvSpPr>
        <p:spPr bwMode="auto">
          <a:xfrm flipV="1">
            <a:off x="5219700" y="1196975"/>
            <a:ext cx="0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068" name="AutoShape 28"/>
          <p:cNvSpPr>
            <a:spLocks noChangeArrowheads="1"/>
          </p:cNvSpPr>
          <p:nvPr/>
        </p:nvSpPr>
        <p:spPr bwMode="auto">
          <a:xfrm>
            <a:off x="4356100" y="1557338"/>
            <a:ext cx="1617663" cy="322262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1400" b="1">
                <a:solidFill>
                  <a:srgbClr val="CC3300"/>
                </a:solidFill>
                <a:latin typeface="Calibri" pitchFamily="34" charset="0"/>
              </a:rPr>
              <a:t>المسطرة الأفقية</a:t>
            </a:r>
            <a:endParaRPr lang="sv-SE" altLang="en-US" sz="1400" b="1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215069" name="AutoShape 29"/>
          <p:cNvSpPr>
            <a:spLocks noChangeArrowheads="1"/>
          </p:cNvSpPr>
          <p:nvPr/>
        </p:nvSpPr>
        <p:spPr bwMode="auto">
          <a:xfrm>
            <a:off x="684213" y="3716338"/>
            <a:ext cx="1295400" cy="322262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1400" b="1">
                <a:solidFill>
                  <a:srgbClr val="CC3300"/>
                </a:solidFill>
                <a:latin typeface="Calibri" pitchFamily="34" charset="0"/>
              </a:rPr>
              <a:t>المسطرة العمودية</a:t>
            </a:r>
            <a:endParaRPr lang="sv-SE" altLang="en-US" sz="1400" b="1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215070" name="AutoShape 30"/>
          <p:cNvSpPr>
            <a:spLocks noChangeArrowheads="1"/>
          </p:cNvSpPr>
          <p:nvPr/>
        </p:nvSpPr>
        <p:spPr bwMode="auto">
          <a:xfrm>
            <a:off x="1673225" y="1298575"/>
            <a:ext cx="1657350" cy="781050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1400" b="1">
                <a:solidFill>
                  <a:srgbClr val="CC3300"/>
                </a:solidFill>
                <a:latin typeface="Calibri" pitchFamily="34" charset="0"/>
              </a:rPr>
              <a:t>مؤشر بداية الكتابة من جهة اليسار تستطيع التحكم ببداية السطر منه</a:t>
            </a:r>
            <a:endParaRPr lang="sv-SE" altLang="en-US" sz="1400" b="1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215071" name="Line 31"/>
          <p:cNvSpPr>
            <a:spLocks noChangeShapeType="1"/>
          </p:cNvSpPr>
          <p:nvPr/>
        </p:nvSpPr>
        <p:spPr bwMode="auto">
          <a:xfrm flipH="1" flipV="1">
            <a:off x="1692275" y="1196975"/>
            <a:ext cx="576263" cy="1444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074" name="Line 34"/>
          <p:cNvSpPr>
            <a:spLocks noChangeShapeType="1"/>
          </p:cNvSpPr>
          <p:nvPr/>
        </p:nvSpPr>
        <p:spPr bwMode="auto">
          <a:xfrm flipV="1">
            <a:off x="6948488" y="1196975"/>
            <a:ext cx="215900" cy="2873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075" name="Line 35"/>
          <p:cNvSpPr>
            <a:spLocks noChangeShapeType="1"/>
          </p:cNvSpPr>
          <p:nvPr/>
        </p:nvSpPr>
        <p:spPr bwMode="auto">
          <a:xfrm>
            <a:off x="611188" y="1341438"/>
            <a:ext cx="1081087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15076" name="Line 36"/>
          <p:cNvSpPr>
            <a:spLocks noChangeShapeType="1"/>
          </p:cNvSpPr>
          <p:nvPr/>
        </p:nvSpPr>
        <p:spPr bwMode="auto">
          <a:xfrm>
            <a:off x="7235825" y="1341438"/>
            <a:ext cx="108108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15073" name="AutoShape 33"/>
          <p:cNvSpPr>
            <a:spLocks noChangeArrowheads="1"/>
          </p:cNvSpPr>
          <p:nvPr/>
        </p:nvSpPr>
        <p:spPr bwMode="auto">
          <a:xfrm>
            <a:off x="5862638" y="1349375"/>
            <a:ext cx="1668462" cy="781050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1400" b="1">
                <a:solidFill>
                  <a:srgbClr val="CC3300"/>
                </a:solidFill>
                <a:latin typeface="Calibri" pitchFamily="34" charset="0"/>
              </a:rPr>
              <a:t>مؤشر نهاية الكتابة من جهة اليمبن تستطيع التحكم بنهاية السطر منه</a:t>
            </a:r>
            <a:endParaRPr lang="sv-SE" altLang="en-US" sz="1400" b="1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215077" name="Line 37"/>
          <p:cNvSpPr>
            <a:spLocks noChangeShapeType="1"/>
          </p:cNvSpPr>
          <p:nvPr/>
        </p:nvSpPr>
        <p:spPr bwMode="auto">
          <a:xfrm flipV="1">
            <a:off x="323850" y="1412875"/>
            <a:ext cx="0" cy="6477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078" name="AutoShape 38"/>
          <p:cNvSpPr>
            <a:spLocks noChangeArrowheads="1"/>
          </p:cNvSpPr>
          <p:nvPr/>
        </p:nvSpPr>
        <p:spPr bwMode="auto">
          <a:xfrm>
            <a:off x="7164388" y="1341438"/>
            <a:ext cx="1317625" cy="682625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1200" b="1">
                <a:solidFill>
                  <a:srgbClr val="CC3300"/>
                </a:solidFill>
                <a:latin typeface="Calibri" pitchFamily="34" charset="0"/>
              </a:rPr>
              <a:t>هامش الصفحة العمودي من جهة اليمين</a:t>
            </a:r>
            <a:endParaRPr lang="sv-SE" altLang="en-US" sz="1200" b="1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215079" name="AutoShape 39"/>
          <p:cNvSpPr>
            <a:spLocks noChangeArrowheads="1"/>
          </p:cNvSpPr>
          <p:nvPr/>
        </p:nvSpPr>
        <p:spPr bwMode="auto">
          <a:xfrm>
            <a:off x="539750" y="1412875"/>
            <a:ext cx="1317625" cy="682625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1200" b="1">
                <a:solidFill>
                  <a:srgbClr val="CC3300"/>
                </a:solidFill>
                <a:latin typeface="Calibri" pitchFamily="34" charset="0"/>
              </a:rPr>
              <a:t>هامش الصفحة العمودي من جهة اليسار </a:t>
            </a:r>
            <a:endParaRPr lang="sv-SE" altLang="en-US" sz="1200" b="1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215080" name="Line 40"/>
          <p:cNvSpPr>
            <a:spLocks noChangeShapeType="1"/>
          </p:cNvSpPr>
          <p:nvPr/>
        </p:nvSpPr>
        <p:spPr bwMode="auto">
          <a:xfrm>
            <a:off x="7812088" y="1341438"/>
            <a:ext cx="0" cy="2159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081" name="Line 41"/>
          <p:cNvSpPr>
            <a:spLocks noChangeShapeType="1"/>
          </p:cNvSpPr>
          <p:nvPr/>
        </p:nvSpPr>
        <p:spPr bwMode="auto">
          <a:xfrm>
            <a:off x="1116013" y="1341438"/>
            <a:ext cx="0" cy="2159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082" name="AutoShape 42"/>
          <p:cNvSpPr>
            <a:spLocks noChangeArrowheads="1"/>
          </p:cNvSpPr>
          <p:nvPr/>
        </p:nvSpPr>
        <p:spPr bwMode="auto">
          <a:xfrm>
            <a:off x="546100" y="2290763"/>
            <a:ext cx="1304925" cy="288925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1200" b="1">
                <a:solidFill>
                  <a:srgbClr val="CC3300"/>
                </a:solidFill>
                <a:latin typeface="Calibri" pitchFamily="34" charset="0"/>
              </a:rPr>
              <a:t>هامش الصفحة العلوي </a:t>
            </a:r>
            <a:endParaRPr lang="sv-SE" altLang="en-US" sz="1200" b="1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215083" name="Line 43"/>
          <p:cNvSpPr>
            <a:spLocks noChangeShapeType="1"/>
          </p:cNvSpPr>
          <p:nvPr/>
        </p:nvSpPr>
        <p:spPr bwMode="auto">
          <a:xfrm>
            <a:off x="323850" y="1700213"/>
            <a:ext cx="863600" cy="649287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084" name="AutoShape 44"/>
          <p:cNvSpPr>
            <a:spLocks noChangeArrowheads="1"/>
          </p:cNvSpPr>
          <p:nvPr/>
        </p:nvSpPr>
        <p:spPr bwMode="auto">
          <a:xfrm>
            <a:off x="6804025" y="5876925"/>
            <a:ext cx="1439863" cy="288925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1200" b="1">
                <a:solidFill>
                  <a:srgbClr val="CC3300"/>
                </a:solidFill>
                <a:latin typeface="Calibri" pitchFamily="34" charset="0"/>
              </a:rPr>
              <a:t>للذهاب الى نهاية الفايل </a:t>
            </a:r>
            <a:endParaRPr lang="sv-SE" altLang="en-US" sz="1200" b="1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215085" name="AutoShape 45"/>
          <p:cNvSpPr>
            <a:spLocks noChangeArrowheads="1"/>
          </p:cNvSpPr>
          <p:nvPr/>
        </p:nvSpPr>
        <p:spPr bwMode="auto">
          <a:xfrm>
            <a:off x="6804025" y="5661025"/>
            <a:ext cx="1439863" cy="306388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1200" b="1">
                <a:solidFill>
                  <a:srgbClr val="CC3300"/>
                </a:solidFill>
                <a:latin typeface="Calibri" pitchFamily="34" charset="0"/>
              </a:rPr>
              <a:t>للذهاب الى بداية الفايل </a:t>
            </a:r>
            <a:endParaRPr lang="sv-SE" altLang="en-US" sz="1200" b="1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215086" name="Line 46"/>
          <p:cNvSpPr>
            <a:spLocks noChangeShapeType="1"/>
          </p:cNvSpPr>
          <p:nvPr/>
        </p:nvSpPr>
        <p:spPr bwMode="auto">
          <a:xfrm>
            <a:off x="8101013" y="5805488"/>
            <a:ext cx="503237" cy="2873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087" name="Line 47"/>
          <p:cNvSpPr>
            <a:spLocks noChangeShapeType="1"/>
          </p:cNvSpPr>
          <p:nvPr/>
        </p:nvSpPr>
        <p:spPr bwMode="auto">
          <a:xfrm>
            <a:off x="8101013" y="6021388"/>
            <a:ext cx="503237" cy="2873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089" name="Line 49"/>
          <p:cNvSpPr>
            <a:spLocks noChangeShapeType="1"/>
          </p:cNvSpPr>
          <p:nvPr/>
        </p:nvSpPr>
        <p:spPr bwMode="auto">
          <a:xfrm flipV="1">
            <a:off x="8101013" y="2997200"/>
            <a:ext cx="431800" cy="3603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090" name="AutoShape 50"/>
          <p:cNvSpPr>
            <a:spLocks noChangeArrowheads="1"/>
          </p:cNvSpPr>
          <p:nvPr/>
        </p:nvSpPr>
        <p:spPr bwMode="auto">
          <a:xfrm>
            <a:off x="6948488" y="5229225"/>
            <a:ext cx="1298575" cy="485775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1200" b="1">
                <a:solidFill>
                  <a:srgbClr val="CC3300"/>
                </a:solidFill>
                <a:latin typeface="Calibri" pitchFamily="34" charset="0"/>
              </a:rPr>
              <a:t>للحركة الى اسفل داخل الفايل الفايل </a:t>
            </a:r>
            <a:endParaRPr lang="sv-SE" altLang="en-US" sz="1200" b="1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215091" name="Line 51"/>
          <p:cNvSpPr>
            <a:spLocks noChangeShapeType="1"/>
          </p:cNvSpPr>
          <p:nvPr/>
        </p:nvSpPr>
        <p:spPr bwMode="auto">
          <a:xfrm>
            <a:off x="8027988" y="5516563"/>
            <a:ext cx="647700" cy="4333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092" name="AutoShape 52"/>
          <p:cNvSpPr>
            <a:spLocks noChangeArrowheads="1"/>
          </p:cNvSpPr>
          <p:nvPr/>
        </p:nvSpPr>
        <p:spPr bwMode="auto">
          <a:xfrm>
            <a:off x="7164388" y="692150"/>
            <a:ext cx="1298575" cy="485775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1200" b="1">
                <a:solidFill>
                  <a:srgbClr val="CC3300"/>
                </a:solidFill>
                <a:latin typeface="Calibri" pitchFamily="34" charset="0"/>
              </a:rPr>
              <a:t>للحركة الى أعلى داخل الفايل الفايل </a:t>
            </a:r>
            <a:endParaRPr lang="sv-SE" altLang="en-US" sz="1200" b="1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215093" name="Line 53"/>
          <p:cNvSpPr>
            <a:spLocks noChangeShapeType="1"/>
          </p:cNvSpPr>
          <p:nvPr/>
        </p:nvSpPr>
        <p:spPr bwMode="auto">
          <a:xfrm>
            <a:off x="8172450" y="908050"/>
            <a:ext cx="504825" cy="2889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094" name="AutoShape 54"/>
          <p:cNvSpPr>
            <a:spLocks noChangeArrowheads="1"/>
          </p:cNvSpPr>
          <p:nvPr/>
        </p:nvSpPr>
        <p:spPr bwMode="auto">
          <a:xfrm>
            <a:off x="3833813" y="3054350"/>
            <a:ext cx="1690687" cy="1239838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1400" b="1">
                <a:solidFill>
                  <a:srgbClr val="CC3300"/>
                </a:solidFill>
                <a:latin typeface="Calibri" pitchFamily="34" charset="0"/>
              </a:rPr>
              <a:t>المستطيل هنا المرسوم هنا باللون الرصاصي فقط للتوضيح يمثل مكان كتابة النص والذي يكون داخل هوامش الصفحة</a:t>
            </a:r>
            <a:endParaRPr lang="sv-SE" altLang="en-US" sz="1400" b="1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215095" name="AutoShape 55"/>
          <p:cNvSpPr>
            <a:spLocks noChangeArrowheads="1"/>
          </p:cNvSpPr>
          <p:nvPr/>
        </p:nvSpPr>
        <p:spPr bwMode="auto">
          <a:xfrm>
            <a:off x="2700338" y="5805488"/>
            <a:ext cx="2847975" cy="550862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1400" b="1">
                <a:solidFill>
                  <a:srgbClr val="CC3300"/>
                </a:solidFill>
                <a:latin typeface="Calibri" pitchFamily="34" charset="0"/>
              </a:rPr>
              <a:t>المسطرة الأفقية للحركة الى الجانبين داخل الفايل</a:t>
            </a:r>
            <a:endParaRPr lang="sv-SE" altLang="en-US" sz="1400" b="1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215096" name="Line 56"/>
          <p:cNvSpPr>
            <a:spLocks noChangeShapeType="1"/>
          </p:cNvSpPr>
          <p:nvPr/>
        </p:nvSpPr>
        <p:spPr bwMode="auto">
          <a:xfrm flipH="1">
            <a:off x="3563938" y="6237288"/>
            <a:ext cx="287337" cy="215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099" name="AutoShape 59"/>
          <p:cNvSpPr>
            <a:spLocks noChangeArrowheads="1"/>
          </p:cNvSpPr>
          <p:nvPr/>
        </p:nvSpPr>
        <p:spPr bwMode="auto">
          <a:xfrm>
            <a:off x="5867400" y="6278563"/>
            <a:ext cx="2665413" cy="579437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1400" b="1">
                <a:solidFill>
                  <a:srgbClr val="CC3300"/>
                </a:solidFill>
                <a:latin typeface="Calibri" pitchFamily="34" charset="0"/>
              </a:rPr>
              <a:t>بعض الأدوات الاضافية التي تساعدك برسم اشكال معينة داخل الوورد</a:t>
            </a:r>
            <a:endParaRPr lang="sv-SE" altLang="en-US" sz="1400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215100" name="Line 60"/>
          <p:cNvSpPr>
            <a:spLocks noChangeShapeType="1"/>
          </p:cNvSpPr>
          <p:nvPr/>
        </p:nvSpPr>
        <p:spPr bwMode="auto">
          <a:xfrm flipH="1" flipV="1">
            <a:off x="5651500" y="6597650"/>
            <a:ext cx="3603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107" name="AutoShape 67"/>
          <p:cNvSpPr>
            <a:spLocks noChangeArrowheads="1"/>
          </p:cNvSpPr>
          <p:nvPr/>
        </p:nvSpPr>
        <p:spPr bwMode="auto">
          <a:xfrm>
            <a:off x="6875463" y="2997200"/>
            <a:ext cx="1344612" cy="1009650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1400" b="1">
                <a:solidFill>
                  <a:srgbClr val="CC3300"/>
                </a:solidFill>
                <a:latin typeface="Calibri" pitchFamily="34" charset="0"/>
              </a:rPr>
              <a:t>المسطرة العمودية للحركة الى الاسفل والأعلى داخل الفايل</a:t>
            </a:r>
            <a:endParaRPr lang="sv-SE" altLang="en-US" sz="1400" b="1">
              <a:solidFill>
                <a:srgbClr val="CC33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15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5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5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5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1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5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5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1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15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5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15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15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15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15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5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15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15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5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15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15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15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15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15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15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15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15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15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15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15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15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15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15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15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15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15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15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15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15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15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15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15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15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15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215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15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215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15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15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15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215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215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15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215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215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15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215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0" grpId="0" animBg="1"/>
      <p:bldP spid="215054" grpId="0" animBg="1"/>
      <p:bldP spid="215055" grpId="0" animBg="1"/>
      <p:bldP spid="215056" grpId="0" animBg="1"/>
      <p:bldP spid="215057" grpId="0" animBg="1"/>
      <p:bldP spid="215059" grpId="0" animBg="1"/>
      <p:bldP spid="215060" grpId="0" animBg="1"/>
      <p:bldP spid="215061" grpId="0" animBg="1"/>
      <p:bldP spid="215066" grpId="0" animBg="1"/>
      <p:bldP spid="215067" grpId="0" animBg="1"/>
      <p:bldP spid="215068" grpId="0" animBg="1"/>
      <p:bldP spid="215069" grpId="0" animBg="1"/>
      <p:bldP spid="215070" grpId="0" animBg="1"/>
      <p:bldP spid="215071" grpId="0" animBg="1"/>
      <p:bldP spid="215074" grpId="0" animBg="1"/>
      <p:bldP spid="215075" grpId="0" animBg="1"/>
      <p:bldP spid="215076" grpId="0" animBg="1"/>
      <p:bldP spid="215073" grpId="0" animBg="1"/>
      <p:bldP spid="215077" grpId="0" animBg="1"/>
      <p:bldP spid="215078" grpId="0" animBg="1"/>
      <p:bldP spid="215079" grpId="0" animBg="1"/>
      <p:bldP spid="215080" grpId="0" animBg="1"/>
      <p:bldP spid="215081" grpId="0" animBg="1"/>
      <p:bldP spid="215082" grpId="0" animBg="1"/>
      <p:bldP spid="215083" grpId="0" animBg="1"/>
      <p:bldP spid="215084" grpId="0" animBg="1"/>
      <p:bldP spid="215085" grpId="0" animBg="1"/>
      <p:bldP spid="215086" grpId="0" animBg="1"/>
      <p:bldP spid="215087" grpId="0" animBg="1"/>
      <p:bldP spid="215089" grpId="0" animBg="1"/>
      <p:bldP spid="215090" grpId="0" animBg="1"/>
      <p:bldP spid="215091" grpId="0" animBg="1"/>
      <p:bldP spid="215092" grpId="0" animBg="1"/>
      <p:bldP spid="215093" grpId="0" animBg="1"/>
      <p:bldP spid="215094" grpId="0" animBg="1"/>
      <p:bldP spid="215095" grpId="0" animBg="1"/>
      <p:bldP spid="215096" grpId="0" animBg="1"/>
      <p:bldP spid="215099" grpId="0" animBg="1"/>
      <p:bldP spid="215100" grpId="0" animBg="1"/>
      <p:bldP spid="21510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72816"/>
            <a:ext cx="8748713" cy="3231967"/>
          </a:xfrm>
        </p:spPr>
      </p:pic>
      <p:sp>
        <p:nvSpPr>
          <p:cNvPr id="153629" name="Rectangle 29"/>
          <p:cNvSpPr>
            <a:spLocks noGrp="1" noChangeArrowheads="1"/>
          </p:cNvSpPr>
          <p:nvPr>
            <p:ph type="body" sz="half" idx="2"/>
          </p:nvPr>
        </p:nvSpPr>
        <p:spPr>
          <a:xfrm>
            <a:off x="2339752" y="1628800"/>
            <a:ext cx="6696744" cy="5616624"/>
          </a:xfrm>
          <a:solidFill>
            <a:schemeClr val="bg1"/>
          </a:solidFill>
        </p:spPr>
        <p:txBody>
          <a:bodyPr rtlCol="0">
            <a:noAutofit/>
          </a:bodyPr>
          <a:lstStyle/>
          <a:p>
            <a:pPr marL="0" indent="0" algn="r" rtl="1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" sz="1400" b="0" i="0" u="none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</a:p>
          <a:p>
            <a:pPr algn="r" rtl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ar-EG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حفظ: </a:t>
            </a:r>
            <a:r>
              <a:rPr lang="ar-EG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حفظ المستند بعد إجراء التغييرات، تحت اسم المستند نفسه وفي نفس الم</a:t>
            </a:r>
            <a:r>
              <a:rPr lang="ar-SA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وقع</a:t>
            </a:r>
            <a:r>
              <a:rPr lang="ar-EG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" sz="1400" b="0" i="0" u="none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ar-EG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حفظ باسم: </a:t>
            </a:r>
            <a:r>
              <a:rPr lang="ar-EG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حفظ المستند للمرة الأولى.</a:t>
            </a:r>
            <a:endParaRPr lang="en" sz="1400" b="0" i="0" u="none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ar-EG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فتح: </a:t>
            </a:r>
            <a:r>
              <a:rPr lang="ar-EG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فتح مستند قمت بإنشائه وحفظ</a:t>
            </a:r>
            <a:r>
              <a:rPr lang="ar-SA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ه</a:t>
            </a:r>
            <a:r>
              <a:rPr lang="ar-EG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بالفعل.</a:t>
            </a:r>
            <a:endParaRPr lang="en" sz="1400" b="0" i="0" u="none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ar-EG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المستندات الأخيرة: </a:t>
            </a:r>
            <a:r>
              <a:rPr lang="ar-EG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آخر مستندات أنشأتها.</a:t>
            </a:r>
          </a:p>
          <a:p>
            <a:pPr algn="r" rtl="1">
              <a:lnSpc>
                <a:spcPct val="80000"/>
              </a:lnSpc>
              <a:buNone/>
              <a:defRPr/>
            </a:pPr>
            <a:endParaRPr lang="en" sz="1400" b="0" i="0" u="none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ar-SA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مستند </a:t>
            </a:r>
            <a:r>
              <a:rPr lang="ar-EG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جديد:</a:t>
            </a:r>
            <a:r>
              <a:rPr lang="ar-EG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فتح مستند </a:t>
            </a:r>
            <a:r>
              <a:rPr lang="ar-SA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جديد فارغ</a:t>
            </a:r>
            <a:r>
              <a:rPr lang="ar-EG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" sz="1400" b="0" i="0" u="none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r" rtl="1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ar-EG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طباعة: </a:t>
            </a:r>
            <a:r>
              <a:rPr lang="ar-EG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طباعة </a:t>
            </a:r>
            <a:r>
              <a:rPr lang="ar-SA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المستند بال</a:t>
            </a:r>
            <a:r>
              <a:rPr lang="ar-EG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كامل</a:t>
            </a:r>
            <a:r>
              <a:rPr lang="ar-SA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" sz="1400" b="0" i="0" u="none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49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3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3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3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3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36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5362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5362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9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817" y="-27384"/>
            <a:ext cx="15923303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565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3141663"/>
            <a:ext cx="7632700" cy="3240087"/>
          </a:xfrm>
        </p:spPr>
        <p:txBody>
          <a:bodyPr/>
          <a:lstStyle/>
          <a:p>
            <a:pPr algn="r" rtl="1">
              <a:lnSpc>
                <a:spcPct val="90000"/>
              </a:lnSpc>
              <a:buNone/>
            </a:pPr>
            <a:r>
              <a:rPr lang="en" sz="18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ar-EG" sz="18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شريط أدوات التنسيق</a:t>
            </a:r>
            <a:endParaRPr lang="en" sz="1800" b="1" i="0" u="none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hangingPunct="1">
              <a:lnSpc>
                <a:spcPct val="90000"/>
              </a:lnSpc>
            </a:pP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الخط: 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اختر ال</a:t>
            </a:r>
            <a:r>
              <a:rPr lang="ar-SA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خط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بالنقر على السهم الصغير. ثمة العديد من أنواع الخطوط.</a:t>
            </a:r>
            <a:endParaRPr lang="en" sz="1600" b="0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hangingPunct="1">
              <a:lnSpc>
                <a:spcPct val="90000"/>
              </a:lnSpc>
            </a:pP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حجم الخط: 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اخ</a:t>
            </a:r>
            <a:r>
              <a:rPr lang="ar-SA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ت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ر الحجم </a:t>
            </a:r>
            <a:r>
              <a:rPr lang="ar-SA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ب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ا</a:t>
            </a:r>
            <a:r>
              <a:rPr lang="ar-SA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ل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نقر على السهم الصغير.</a:t>
            </a:r>
            <a:endParaRPr lang="en" sz="1600" b="0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90000"/>
              </a:lnSpc>
            </a:pPr>
            <a:r>
              <a:rPr lang="ar-SA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خط </a:t>
            </a:r>
            <a:r>
              <a:rPr lang="ar-EG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غامق:</a:t>
            </a:r>
            <a:r>
              <a:rPr lang="ar-EG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انقر على</a:t>
            </a:r>
            <a:r>
              <a:rPr lang="ar-EG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B</a:t>
            </a:r>
            <a:r>
              <a:rPr lang="ar-EG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ar-EG" sz="16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لتعريض النص. 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لإلغاء تعريض النص انقر على </a:t>
            </a: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B</a:t>
            </a: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مجددًا.</a:t>
            </a:r>
          </a:p>
          <a:p>
            <a:pPr algn="r" rtl="1">
              <a:lnSpc>
                <a:spcPct val="90000"/>
              </a:lnSpc>
            </a:pPr>
            <a:r>
              <a:rPr lang="ar-SA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خط </a:t>
            </a:r>
            <a:r>
              <a:rPr lang="ar-EG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مائل</a:t>
            </a: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انقر على</a:t>
            </a:r>
            <a:r>
              <a:rPr lang="ar-SA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16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لإمالة النص. لإلغاء إمالة النص انقر على </a:t>
            </a: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16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مجددًا.</a:t>
            </a:r>
          </a:p>
          <a:p>
            <a:pPr algn="r" rtl="1">
              <a:lnSpc>
                <a:spcPct val="90000"/>
              </a:lnSpc>
            </a:pPr>
            <a:r>
              <a:rPr lang="ar-EG" sz="16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تسطير: 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انقر على</a:t>
            </a: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16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U</a:t>
            </a: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لتسطير النص. لإلغاء تسطير النص انقر على</a:t>
            </a:r>
            <a:r>
              <a:rPr lang="ar-SA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16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U</a:t>
            </a:r>
            <a:r>
              <a:rPr lang="ar-EG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ar-E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مجددًا.</a:t>
            </a:r>
            <a:endParaRPr lang="en" sz="1600" b="0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5658" name="AutoShape 10"/>
          <p:cNvSpPr>
            <a:spLocks noChangeArrowheads="1"/>
          </p:cNvSpPr>
          <p:nvPr/>
        </p:nvSpPr>
        <p:spPr bwMode="auto">
          <a:xfrm>
            <a:off x="1691679" y="779306"/>
            <a:ext cx="1800201" cy="408623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 rtl="1"/>
            <a:endParaRPr lang="en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5659" name="Line 11"/>
          <p:cNvSpPr>
            <a:spLocks noChangeShapeType="1"/>
          </p:cNvSpPr>
          <p:nvPr/>
        </p:nvSpPr>
        <p:spPr bwMode="auto">
          <a:xfrm flipV="1">
            <a:off x="1116013" y="1340767"/>
            <a:ext cx="575666" cy="50390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r" rtl="1"/>
            <a:endParaRPr lang="en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5660" name="Line 12"/>
          <p:cNvSpPr>
            <a:spLocks noChangeShapeType="1"/>
          </p:cNvSpPr>
          <p:nvPr/>
        </p:nvSpPr>
        <p:spPr bwMode="auto">
          <a:xfrm flipH="1" flipV="1">
            <a:off x="3491879" y="1340766"/>
            <a:ext cx="3456607" cy="50390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r" rtl="1"/>
            <a:endParaRPr lang="en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486" name="Picture 13" descr="Wor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1844675"/>
            <a:ext cx="586898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5662" name="AutoShape 14"/>
          <p:cNvSpPr>
            <a:spLocks noChangeArrowheads="1"/>
          </p:cNvSpPr>
          <p:nvPr/>
        </p:nvSpPr>
        <p:spPr bwMode="auto">
          <a:xfrm>
            <a:off x="1403350" y="2636838"/>
            <a:ext cx="1368425" cy="431800"/>
          </a:xfrm>
          <a:prstGeom prst="wedgeRoundRectCallout">
            <a:avLst>
              <a:gd name="adj1" fmla="val 141370"/>
              <a:gd name="adj2" fmla="val -149522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1">
              <a:defRPr/>
            </a:pPr>
            <a:r>
              <a:rPr lang="ar-EG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الخط</a:t>
            </a:r>
            <a:endParaRPr lang="en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5663" name="AutoShape 15"/>
          <p:cNvSpPr>
            <a:spLocks noChangeArrowheads="1"/>
          </p:cNvSpPr>
          <p:nvPr/>
        </p:nvSpPr>
        <p:spPr bwMode="auto">
          <a:xfrm>
            <a:off x="2987824" y="2636838"/>
            <a:ext cx="1511151" cy="432122"/>
          </a:xfrm>
          <a:prstGeom prst="wedgeRoundRectCallout">
            <a:avLst>
              <a:gd name="adj1" fmla="val 83852"/>
              <a:gd name="adj2" fmla="val -142285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1">
              <a:defRPr/>
            </a:pPr>
            <a:r>
              <a:rPr lang="ar-EG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حجم الخط</a:t>
            </a:r>
            <a:endParaRPr lang="en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5664" name="AutoShape 16"/>
          <p:cNvSpPr>
            <a:spLocks noChangeArrowheads="1"/>
          </p:cNvSpPr>
          <p:nvPr/>
        </p:nvSpPr>
        <p:spPr bwMode="auto">
          <a:xfrm>
            <a:off x="4499992" y="2636912"/>
            <a:ext cx="1006475" cy="431800"/>
          </a:xfrm>
          <a:prstGeom prst="wedgeRoundRectCallout">
            <a:avLst>
              <a:gd name="adj1" fmla="val 52247"/>
              <a:gd name="adj2" fmla="val -126534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1">
              <a:defRPr/>
            </a:pPr>
            <a:r>
              <a:rPr lang="ar-EG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خط غامق</a:t>
            </a:r>
            <a:endParaRPr lang="en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5665" name="AutoShape 17"/>
          <p:cNvSpPr>
            <a:spLocks noChangeArrowheads="1"/>
          </p:cNvSpPr>
          <p:nvPr/>
        </p:nvSpPr>
        <p:spPr bwMode="auto">
          <a:xfrm>
            <a:off x="5508104" y="2636912"/>
            <a:ext cx="1154113" cy="431800"/>
          </a:xfrm>
          <a:prstGeom prst="wedgeRoundRectCallout">
            <a:avLst>
              <a:gd name="adj1" fmla="val -4901"/>
              <a:gd name="adj2" fmla="val -119449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1">
              <a:defRPr/>
            </a:pPr>
            <a:r>
              <a:rPr lang="ar-EG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خط مائل</a:t>
            </a:r>
            <a:r>
              <a:rPr lang="en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5666" name="AutoShape 18"/>
          <p:cNvSpPr>
            <a:spLocks noChangeArrowheads="1"/>
          </p:cNvSpPr>
          <p:nvPr/>
        </p:nvSpPr>
        <p:spPr bwMode="auto">
          <a:xfrm>
            <a:off x="6516216" y="2636912"/>
            <a:ext cx="1656234" cy="432122"/>
          </a:xfrm>
          <a:prstGeom prst="wedgeRoundRectCallout">
            <a:avLst>
              <a:gd name="adj1" fmla="val -40167"/>
              <a:gd name="adj2" fmla="val -12269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1">
              <a:defRPr/>
            </a:pPr>
            <a:r>
              <a:rPr lang="ar-EG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ت</a:t>
            </a:r>
            <a:r>
              <a:rPr lang="ar-EG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سطير</a:t>
            </a:r>
            <a:r>
              <a:rPr lang="en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31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55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5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5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55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55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55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55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55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5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55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4" grpId="0" build="p"/>
      <p:bldP spid="155658" grpId="0" animBg="1"/>
      <p:bldP spid="155659" grpId="0" animBg="1"/>
      <p:bldP spid="155660" grpId="0" animBg="1"/>
      <p:bldP spid="155662" grpId="0" animBg="1"/>
      <p:bldP spid="155663" grpId="0" animBg="1"/>
      <p:bldP spid="155664" grpId="0" animBg="1"/>
      <p:bldP spid="155665" grpId="0" animBg="1"/>
      <p:bldP spid="1556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28596" y="571480"/>
            <a:ext cx="8229600" cy="6024583"/>
          </a:xfrm>
        </p:spPr>
        <p:txBody>
          <a:bodyPr>
            <a:normAutofit fontScale="77500" lnSpcReduction="20000"/>
          </a:bodyPr>
          <a:lstStyle/>
          <a:p>
            <a:pPr marL="274320" indent="-274320" algn="r" rtl="1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ar-IQ" b="1" u="sng" dirty="0">
                <a:solidFill>
                  <a:schemeClr val="accent1"/>
                </a:solidFill>
              </a:rPr>
              <a:t>انواع مختلفة للخطوط</a:t>
            </a:r>
            <a:br>
              <a:rPr lang="sv-SE" b="1" u="sng" dirty="0">
                <a:solidFill>
                  <a:schemeClr val="accent1"/>
                </a:solidFill>
              </a:rPr>
            </a:br>
            <a:endParaRPr lang="ar-IQ" b="1" u="sng" dirty="0">
              <a:solidFill>
                <a:schemeClr val="accent1"/>
              </a:solidFill>
            </a:endParaRPr>
          </a:p>
          <a:p>
            <a:pPr marL="274320" indent="-274320" algn="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v-SE" dirty="0" err="1">
                <a:latin typeface="Arial Black" pitchFamily="34" charset="0"/>
              </a:rPr>
              <a:t>Arail</a:t>
            </a:r>
            <a:r>
              <a:rPr lang="sv-SE" dirty="0">
                <a:latin typeface="Arial Black" pitchFamily="34" charset="0"/>
              </a:rPr>
              <a:t> Balck  </a:t>
            </a:r>
            <a:r>
              <a:rPr lang="sv-SE" dirty="0">
                <a:latin typeface="Mistral" pitchFamily="66" charset="0"/>
              </a:rPr>
              <a:t>mistral        </a:t>
            </a:r>
            <a:r>
              <a:rPr lang="sv-SE" dirty="0" err="1">
                <a:latin typeface="Engravers MT" pitchFamily="18" charset="0"/>
              </a:rPr>
              <a:t>Engravers</a:t>
            </a:r>
            <a:r>
              <a:rPr lang="sv-SE" dirty="0">
                <a:latin typeface="Engravers MT" pitchFamily="18" charset="0"/>
              </a:rPr>
              <a:t> </a:t>
            </a:r>
            <a:r>
              <a:rPr lang="sv-SE" dirty="0" err="1">
                <a:latin typeface="Engravers MT" pitchFamily="18" charset="0"/>
              </a:rPr>
              <a:t>mt</a:t>
            </a:r>
            <a:r>
              <a:rPr lang="sv-SE" dirty="0">
                <a:latin typeface="Engravers MT" pitchFamily="18" charset="0"/>
              </a:rPr>
              <a:t>  </a:t>
            </a:r>
            <a:r>
              <a:rPr lang="sv-SE" dirty="0">
                <a:latin typeface="Curlz MT" pitchFamily="82" charset="0"/>
              </a:rPr>
              <a:t> </a:t>
            </a:r>
            <a:r>
              <a:rPr lang="sv-SE" dirty="0" err="1">
                <a:latin typeface="Curlz MT" pitchFamily="82" charset="0"/>
              </a:rPr>
              <a:t>curlz</a:t>
            </a:r>
            <a:r>
              <a:rPr lang="sv-SE" dirty="0">
                <a:latin typeface="Curlz MT" pitchFamily="82" charset="0"/>
              </a:rPr>
              <a:t> MT  </a:t>
            </a:r>
            <a:endParaRPr lang="sv-SE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v-SE" dirty="0">
                <a:latin typeface="Times New Roman" pitchFamily="18" charset="0"/>
                <a:cs typeface="Times New Roman" pitchFamily="18" charset="0"/>
              </a:rPr>
              <a:t>  Times New Roma </a:t>
            </a:r>
            <a:r>
              <a:rPr lang="sv-SE" dirty="0">
                <a:latin typeface="Times New Roman" pitchFamily="18" charset="0"/>
                <a:cs typeface="David" pitchFamily="2" charset="-79"/>
              </a:rPr>
              <a:t> </a:t>
            </a:r>
            <a:r>
              <a:rPr lang="ar-IQ" dirty="0">
                <a:latin typeface="Times New Roman" pitchFamily="18" charset="0"/>
                <a:cs typeface="David" pitchFamily="2" charset="-79"/>
              </a:rPr>
              <a:t>ا</a:t>
            </a:r>
            <a:r>
              <a:rPr lang="ar-IQ" dirty="0">
                <a:latin typeface="Times New Roman" pitchFamily="18" charset="0"/>
                <a:cs typeface="Andalus" pitchFamily="2" charset="-78"/>
              </a:rPr>
              <a:t>ندلسي  </a:t>
            </a:r>
            <a:endParaRPr lang="sv-SE" dirty="0">
              <a:latin typeface="Times New Roman" pitchFamily="18" charset="0"/>
              <a:cs typeface="Andalus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ar-IQ" dirty="0">
              <a:latin typeface="Times New Roman" pitchFamily="18" charset="0"/>
              <a:cs typeface="Andalus" pitchFamily="2" charset="-78"/>
            </a:endParaRPr>
          </a:p>
          <a:p>
            <a:pPr marL="274320" indent="-274320" algn="r" rtl="1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ar-IQ" b="1" u="sng" dirty="0">
                <a:solidFill>
                  <a:schemeClr val="accent1"/>
                </a:solidFill>
                <a:latin typeface="Blackadder ITC" pitchFamily="82" charset="0"/>
                <a:cs typeface="+mj-cs"/>
              </a:rPr>
              <a:t>حجوم الخطوط</a:t>
            </a:r>
          </a:p>
          <a:p>
            <a:pPr marL="274320" indent="-274320" algn="r" rt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ar-IQ" sz="1400" dirty="0">
                <a:latin typeface="Times New Roman" pitchFamily="18" charset="0"/>
                <a:cs typeface="+mj-cs"/>
              </a:rPr>
              <a:t>       حجم 14</a:t>
            </a:r>
            <a:r>
              <a:rPr lang="ar-IQ" dirty="0">
                <a:latin typeface="Times New Roman" pitchFamily="18" charset="0"/>
                <a:cs typeface="+mj-cs"/>
              </a:rPr>
              <a:t>   </a:t>
            </a:r>
            <a:r>
              <a:rPr lang="ar-IQ" sz="2000" dirty="0">
                <a:latin typeface="Times New Roman" pitchFamily="18" charset="0"/>
                <a:cs typeface="+mj-cs"/>
              </a:rPr>
              <a:t>حجم 20</a:t>
            </a:r>
            <a:r>
              <a:rPr lang="ar-IQ" dirty="0">
                <a:latin typeface="Times New Roman" pitchFamily="18" charset="0"/>
                <a:cs typeface="+mj-cs"/>
              </a:rPr>
              <a:t>     </a:t>
            </a:r>
            <a:r>
              <a:rPr lang="ar-IQ" sz="4000" dirty="0">
                <a:latin typeface="Times New Roman" pitchFamily="18" charset="0"/>
                <a:cs typeface="+mj-cs"/>
              </a:rPr>
              <a:t>حجم 40 </a:t>
            </a:r>
            <a:r>
              <a:rPr lang="ar-IQ" sz="6000" dirty="0">
                <a:latin typeface="Times New Roman" pitchFamily="18" charset="0"/>
                <a:cs typeface="+mj-cs"/>
              </a:rPr>
              <a:t>حجم 60</a:t>
            </a:r>
            <a:endParaRPr lang="sv-SE" sz="6000" dirty="0">
              <a:latin typeface="Times New Roman" pitchFamily="18" charset="0"/>
              <a:cs typeface="+mj-cs"/>
            </a:endParaRPr>
          </a:p>
          <a:p>
            <a:pPr marL="274320" indent="-274320" algn="r" rt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ar-IQ" sz="6000" dirty="0">
              <a:latin typeface="Times New Roman" pitchFamily="18" charset="0"/>
              <a:cs typeface="+mj-cs"/>
            </a:endParaRPr>
          </a:p>
          <a:p>
            <a:pPr marL="274320" indent="-274320" algn="r" rtl="1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ar-IQ" b="1" u="sng" dirty="0">
                <a:solidFill>
                  <a:schemeClr val="accent1"/>
                </a:solidFill>
                <a:latin typeface="Blackadder ITC" pitchFamily="82" charset="0"/>
                <a:cs typeface="+mj-cs"/>
              </a:rPr>
              <a:t> اشكال الخطوط</a:t>
            </a:r>
          </a:p>
          <a:p>
            <a:pPr marL="274320" indent="-274320" algn="r" rt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ar-IQ" b="1" dirty="0">
                <a:latin typeface="Blackadder ITC" pitchFamily="82" charset="0"/>
                <a:cs typeface="+mj-cs"/>
              </a:rPr>
              <a:t>      خط سميك  </a:t>
            </a:r>
            <a:r>
              <a:rPr lang="ar-IQ" dirty="0">
                <a:latin typeface="Blackadder ITC" pitchFamily="82" charset="0"/>
                <a:cs typeface="+mj-cs"/>
              </a:rPr>
              <a:t>خط غير سميك </a:t>
            </a:r>
          </a:p>
          <a:p>
            <a:pPr marL="274320" indent="-274320" algn="r" rt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ar-IQ" i="1" dirty="0">
                <a:latin typeface="Blackadder ITC" pitchFamily="82" charset="0"/>
                <a:cs typeface="+mj-cs"/>
              </a:rPr>
              <a:t>     خط مائل</a:t>
            </a:r>
            <a:r>
              <a:rPr lang="ar-IQ" dirty="0">
                <a:latin typeface="Blackadder ITC" pitchFamily="82" charset="0"/>
                <a:cs typeface="+mj-cs"/>
              </a:rPr>
              <a:t>  </a:t>
            </a:r>
            <a:r>
              <a:rPr lang="ar-IQ" b="1" i="1" dirty="0">
                <a:latin typeface="Blackadder ITC" pitchFamily="82" charset="0"/>
                <a:cs typeface="+mj-cs"/>
              </a:rPr>
              <a:t>خط مائل وسميك </a:t>
            </a:r>
          </a:p>
          <a:p>
            <a:pPr marL="274320" indent="-274320" algn="r" rt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ar-IQ" dirty="0">
                <a:latin typeface="Blackadder ITC" pitchFamily="82" charset="0"/>
                <a:cs typeface="+mj-cs"/>
              </a:rPr>
              <a:t>     </a:t>
            </a:r>
            <a:r>
              <a:rPr lang="ar-IQ" u="sng" dirty="0">
                <a:latin typeface="Blackadder ITC" pitchFamily="82" charset="0"/>
                <a:cs typeface="+mj-cs"/>
              </a:rPr>
              <a:t>تحته خط</a:t>
            </a:r>
            <a:r>
              <a:rPr lang="ar-IQ" b="1" i="1" dirty="0">
                <a:latin typeface="Blackadder ITC" pitchFamily="82" charset="0"/>
                <a:cs typeface="+mj-cs"/>
              </a:rPr>
              <a:t>    </a:t>
            </a:r>
            <a:r>
              <a:rPr lang="ar-IQ" i="1" u="sng" dirty="0">
                <a:latin typeface="Blackadder ITC" pitchFamily="82" charset="0"/>
                <a:cs typeface="+mj-cs"/>
              </a:rPr>
              <a:t>تحته خط ومائل</a:t>
            </a:r>
            <a:r>
              <a:rPr lang="ar-IQ" b="1" i="1" dirty="0">
                <a:latin typeface="Blackadder ITC" pitchFamily="82" charset="0"/>
                <a:cs typeface="+mj-cs"/>
              </a:rPr>
              <a:t>      </a:t>
            </a:r>
            <a:r>
              <a:rPr lang="ar-IQ" b="1" i="1" u="sng" dirty="0">
                <a:latin typeface="Blackadder ITC" pitchFamily="82" charset="0"/>
                <a:cs typeface="+mj-cs"/>
              </a:rPr>
              <a:t>تحته خط ومائل وسميك</a:t>
            </a:r>
            <a:r>
              <a:rPr lang="ar-IQ" b="1" i="1" dirty="0">
                <a:latin typeface="Blackadder ITC" pitchFamily="82" charset="0"/>
                <a:cs typeface="+mj-cs"/>
              </a:rPr>
              <a:t>       </a:t>
            </a:r>
            <a:r>
              <a:rPr lang="ar-IQ" b="1" u="sng" dirty="0">
                <a:latin typeface="Blackadder ITC" pitchFamily="82" charset="0"/>
                <a:cs typeface="+mj-cs"/>
              </a:rPr>
              <a:t>تحته خط وسميك</a:t>
            </a:r>
            <a:endParaRPr lang="sv-SE" b="1" u="sng" dirty="0">
              <a:latin typeface="Blackadder ITC" pitchFamily="82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448" y="110526"/>
            <a:ext cx="26841481" cy="2670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09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3284538"/>
            <a:ext cx="7859713" cy="3097212"/>
          </a:xfrm>
        </p:spPr>
        <p:txBody>
          <a:bodyPr>
            <a:normAutofit fontScale="85000" lnSpcReduction="10000"/>
          </a:bodyPr>
          <a:lstStyle/>
          <a:p>
            <a:pPr algn="r" rtl="1" eaLnBrk="1" hangingPunct="1">
              <a:buFont typeface="Wingdings" pitchFamily="2" charset="2"/>
              <a:buNone/>
            </a:pPr>
            <a:r>
              <a:rPr lang="en" sz="1800" b="1" i="0" u="none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" sz="1800" b="0" i="0" u="none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ar-EG" sz="1800" b="1" i="0" u="none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أدوات التحرير</a:t>
            </a:r>
            <a:endParaRPr lang="en" sz="2100" b="1" i="0" u="none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hangingPunct="1">
              <a:buFont typeface="Wingdings" pitchFamily="2" charset="2"/>
              <a:buNone/>
            </a:pPr>
            <a:endParaRPr lang="en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 eaLnBrk="1" hangingPunct="1"/>
            <a:r>
              <a:rPr lang="ar-EG" sz="1700" b="1" dirty="0">
                <a:latin typeface="Tahoma" pitchFamily="34" charset="0"/>
                <a:ea typeface="Tahoma" pitchFamily="34" charset="0"/>
                <a:cs typeface="Tahoma" pitchFamily="34" charset="0"/>
              </a:rPr>
              <a:t>قص: </a:t>
            </a:r>
            <a:r>
              <a:rPr lang="ar-EG" sz="1700" dirty="0">
                <a:latin typeface="Tahoma" pitchFamily="34" charset="0"/>
                <a:ea typeface="Tahoma" pitchFamily="34" charset="0"/>
                <a:cs typeface="Tahoma" pitchFamily="34" charset="0"/>
              </a:rPr>
              <a:t>تُستخدم لقص المستند كله أو أجزاء مختارة منه، مما يتيح </a:t>
            </a:r>
            <a:r>
              <a:rPr lang="ar-EG" sz="17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لك</a:t>
            </a:r>
            <a:r>
              <a:rPr lang="ar-EG" sz="1700" dirty="0">
                <a:latin typeface="Tahoma" pitchFamily="34" charset="0"/>
                <a:ea typeface="Tahoma" pitchFamily="34" charset="0"/>
                <a:cs typeface="Tahoma" pitchFamily="34" charset="0"/>
              </a:rPr>
              <a:t> لصقها في مكان آخر في المستند أو في مستند آخر.</a:t>
            </a:r>
          </a:p>
          <a:p>
            <a:pPr algn="r" rtl="1"/>
            <a:r>
              <a:rPr lang="ar-EG" sz="17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نسخ: </a:t>
            </a:r>
            <a:r>
              <a:rPr lang="ar-EG" sz="1700" dirty="0">
                <a:latin typeface="Tahoma" pitchFamily="34" charset="0"/>
                <a:ea typeface="Tahoma" pitchFamily="34" charset="0"/>
                <a:cs typeface="Tahoma" pitchFamily="34" charset="0"/>
              </a:rPr>
              <a:t>تُستخدم لنسخ المستند كله أو أجزاء منه</a:t>
            </a:r>
            <a:r>
              <a:rPr lang="ar-SA" sz="1700" dirty="0">
                <a:latin typeface="Tahoma" pitchFamily="34" charset="0"/>
                <a:ea typeface="Tahoma" pitchFamily="34" charset="0"/>
                <a:cs typeface="Tahoma" pitchFamily="34" charset="0"/>
              </a:rPr>
              <a:t> ولصقها في مكان آخر في ا</a:t>
            </a:r>
            <a:r>
              <a:rPr lang="ar-EG" sz="1700" dirty="0">
                <a:latin typeface="Tahoma" pitchFamily="34" charset="0"/>
                <a:ea typeface="Tahoma" pitchFamily="34" charset="0"/>
                <a:cs typeface="Tahoma" pitchFamily="34" charset="0"/>
              </a:rPr>
              <a:t>لمستند أو في مستند آخر.</a:t>
            </a:r>
          </a:p>
          <a:p>
            <a:pPr algn="r" rtl="1"/>
            <a:r>
              <a:rPr lang="ar-EG" sz="17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لصق: </a:t>
            </a:r>
            <a:r>
              <a:rPr lang="ar-EG" sz="17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تُستخدم </a:t>
            </a:r>
            <a:r>
              <a:rPr lang="ar-EG" sz="1700" dirty="0">
                <a:latin typeface="Tahoma" pitchFamily="34" charset="0"/>
                <a:ea typeface="Tahoma" pitchFamily="34" charset="0"/>
                <a:cs typeface="Tahoma" pitchFamily="34" charset="0"/>
              </a:rPr>
              <a:t>للصق الجزء </a:t>
            </a:r>
            <a:r>
              <a:rPr lang="ar-SA" sz="1700" dirty="0">
                <a:latin typeface="Tahoma" pitchFamily="34" charset="0"/>
                <a:ea typeface="Tahoma" pitchFamily="34" charset="0"/>
                <a:cs typeface="Tahoma" pitchFamily="34" charset="0"/>
              </a:rPr>
              <a:t>المقصوص أو المنسوخ من المس</a:t>
            </a:r>
            <a:r>
              <a:rPr lang="ar-EG" sz="1700" dirty="0">
                <a:latin typeface="Tahoma" pitchFamily="34" charset="0"/>
                <a:ea typeface="Tahoma" pitchFamily="34" charset="0"/>
                <a:cs typeface="Tahoma" pitchFamily="34" charset="0"/>
              </a:rPr>
              <a:t>تند في الخطوة السابقة. حرك المؤشر إلى المكان الذي ترغب أن يكون فيه النص بالضبط ثم انقر على </a:t>
            </a:r>
            <a:r>
              <a:rPr lang="ar-EG" sz="1700" b="1" dirty="0">
                <a:latin typeface="Tahoma" pitchFamily="34" charset="0"/>
                <a:ea typeface="Tahoma" pitchFamily="34" charset="0"/>
                <a:cs typeface="Tahoma" pitchFamily="34" charset="0"/>
              </a:rPr>
              <a:t>لصق</a:t>
            </a:r>
            <a:r>
              <a:rPr lang="ar-EG" sz="1700" dirty="0">
                <a:latin typeface="Tahoma" pitchFamily="34" charset="0"/>
                <a:ea typeface="Tahoma" pitchFamily="34" charset="0"/>
                <a:cs typeface="Tahoma" pitchFamily="34" charset="0"/>
              </a:rPr>
              <a:t> مرة واحدة.</a:t>
            </a:r>
          </a:p>
          <a:p>
            <a:pPr algn="r" rtl="1"/>
            <a:r>
              <a:rPr lang="ar-EG" sz="17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نسخ التنسيق: </a:t>
            </a:r>
            <a:r>
              <a:rPr lang="ar-SA" sz="17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إنشاء </a:t>
            </a:r>
            <a:r>
              <a:rPr lang="ar-EG" sz="17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نسخة من </a:t>
            </a:r>
            <a:r>
              <a:rPr lang="ar-EG" sz="1700" b="0" i="1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حجم</a:t>
            </a:r>
            <a:r>
              <a:rPr lang="ar-EG" sz="17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ar-EG" sz="1700" dirty="0">
                <a:latin typeface="Tahoma" pitchFamily="34" charset="0"/>
                <a:ea typeface="Tahoma" pitchFamily="34" charset="0"/>
                <a:cs typeface="Tahoma" pitchFamily="34" charset="0"/>
              </a:rPr>
              <a:t>تنسيق النص </a:t>
            </a:r>
            <a:r>
              <a:rPr lang="ar-EG" sz="1700" i="1" dirty="0">
                <a:latin typeface="Tahoma" pitchFamily="34" charset="0"/>
                <a:ea typeface="Tahoma" pitchFamily="34" charset="0"/>
                <a:cs typeface="Tahoma" pitchFamily="34" charset="0"/>
              </a:rPr>
              <a:t>ونمطه ولونه وخطه</a:t>
            </a:r>
            <a:r>
              <a:rPr lang="ar-SA" sz="17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وغيرها</a:t>
            </a:r>
            <a:r>
              <a:rPr lang="ar-SA" sz="1700" dirty="0">
                <a:latin typeface="Tahoma" pitchFamily="34" charset="0"/>
                <a:ea typeface="Tahoma" pitchFamily="34" charset="0"/>
                <a:cs typeface="Tahoma" pitchFamily="34" charset="0"/>
              </a:rPr>
              <a:t>،</a:t>
            </a:r>
            <a:r>
              <a:rPr lang="ar-EG" sz="1700" dirty="0">
                <a:latin typeface="Tahoma" pitchFamily="34" charset="0"/>
                <a:ea typeface="Tahoma" pitchFamily="34" charset="0"/>
                <a:cs typeface="Tahoma" pitchFamily="34" charset="0"/>
              </a:rPr>
              <a:t> ونسخ هذا التنسيق على جزء آخر من النص.</a:t>
            </a:r>
          </a:p>
          <a:p>
            <a:pPr algn="r" rtl="1"/>
            <a:r>
              <a:rPr lang="ar-EG" sz="17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التراجع:</a:t>
            </a:r>
            <a:r>
              <a:rPr lang="ar-SA" sz="17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ar-EG" sz="17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التراجع عن آخر عملية</a:t>
            </a:r>
            <a:r>
              <a:rPr lang="ar-SA" sz="17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ar-EG" sz="17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في حالة النقر على هذا السهم</a:t>
            </a:r>
            <a:r>
              <a:rPr lang="ar-SA" sz="17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ar-EG" sz="17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يمكنك التراجع داخل المستند وإلغاء </a:t>
            </a:r>
            <a:r>
              <a:rPr lang="ar-EG" sz="1700" dirty="0">
                <a:latin typeface="Tahoma" pitchFamily="34" charset="0"/>
                <a:ea typeface="Tahoma" pitchFamily="34" charset="0"/>
                <a:cs typeface="Tahoma" pitchFamily="34" charset="0"/>
              </a:rPr>
              <a:t>العديد من الخطوات.</a:t>
            </a:r>
          </a:p>
          <a:p>
            <a:pPr algn="r" rtl="1"/>
            <a:r>
              <a:rPr lang="ar-EG" sz="17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إعادة: </a:t>
            </a:r>
            <a:r>
              <a:rPr lang="ar-EG" sz="17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انقر لإعادة م</a:t>
            </a:r>
            <a:r>
              <a:rPr lang="ar-SA" sz="17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ا</a:t>
            </a:r>
            <a:r>
              <a:rPr lang="ar-EG" sz="17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 تراجعت عنه ل</a:t>
            </a:r>
            <a:r>
              <a:rPr lang="ar-SA" sz="17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لتو</a:t>
            </a:r>
            <a:r>
              <a:rPr lang="ar-EG" sz="1700" b="0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" sz="1700" b="0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0950" name="AutoShape 6"/>
          <p:cNvSpPr>
            <a:spLocks noChangeArrowheads="1"/>
          </p:cNvSpPr>
          <p:nvPr/>
        </p:nvSpPr>
        <p:spPr bwMode="auto">
          <a:xfrm>
            <a:off x="172897" y="1646580"/>
            <a:ext cx="2779059" cy="408623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 rtl="1"/>
            <a:endParaRPr lang="en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0953" name="AutoShape 9"/>
          <p:cNvSpPr>
            <a:spLocks noChangeArrowheads="1"/>
          </p:cNvSpPr>
          <p:nvPr/>
        </p:nvSpPr>
        <p:spPr bwMode="auto">
          <a:xfrm>
            <a:off x="3131840" y="867877"/>
            <a:ext cx="935038" cy="577850"/>
          </a:xfrm>
          <a:prstGeom prst="wedgeRoundRectCallout">
            <a:avLst>
              <a:gd name="adj1" fmla="val -133411"/>
              <a:gd name="adj2" fmla="val 2812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1">
              <a:defRPr/>
            </a:pPr>
            <a:r>
              <a:rPr lang="ar-EG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قص</a:t>
            </a:r>
            <a:endParaRPr lang="en" sz="1200" b="1" dirty="0">
              <a:solidFill>
                <a:schemeClr val="accent5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0954" name="AutoShape 10"/>
          <p:cNvSpPr>
            <a:spLocks noChangeArrowheads="1"/>
          </p:cNvSpPr>
          <p:nvPr/>
        </p:nvSpPr>
        <p:spPr bwMode="auto">
          <a:xfrm>
            <a:off x="3131840" y="1610120"/>
            <a:ext cx="935037" cy="577850"/>
          </a:xfrm>
          <a:prstGeom prst="wedgeRoundRectCallout">
            <a:avLst>
              <a:gd name="adj1" fmla="val -126871"/>
              <a:gd name="adj2" fmla="val -35934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1">
              <a:defRPr/>
            </a:pPr>
            <a:r>
              <a:rPr lang="ar-EG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نسخ</a:t>
            </a:r>
            <a:endParaRPr lang="en" sz="1200" b="1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0955" name="AutoShape 11"/>
          <p:cNvSpPr>
            <a:spLocks noChangeArrowheads="1"/>
          </p:cNvSpPr>
          <p:nvPr/>
        </p:nvSpPr>
        <p:spPr bwMode="auto">
          <a:xfrm>
            <a:off x="74775" y="2708276"/>
            <a:ext cx="935038" cy="576262"/>
          </a:xfrm>
          <a:prstGeom prst="wedgeRoundRectCallout">
            <a:avLst>
              <a:gd name="adj1" fmla="val -22810"/>
              <a:gd name="adj2" fmla="val -114929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1">
              <a:defRPr/>
            </a:pPr>
            <a:r>
              <a:rPr lang="ar-EG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لصق</a:t>
            </a:r>
            <a:endParaRPr lang="en" sz="1200" b="1" i="0" u="none" dirty="0">
              <a:solidFill>
                <a:schemeClr val="accent5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0956" name="AutoShape 12"/>
          <p:cNvSpPr>
            <a:spLocks noChangeArrowheads="1"/>
          </p:cNvSpPr>
          <p:nvPr/>
        </p:nvSpPr>
        <p:spPr bwMode="auto">
          <a:xfrm>
            <a:off x="1562426" y="2708722"/>
            <a:ext cx="935037" cy="576262"/>
          </a:xfrm>
          <a:prstGeom prst="wedgeRoundRectCallout">
            <a:avLst>
              <a:gd name="adj1" fmla="val -20238"/>
              <a:gd name="adj2" fmla="val -109237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1">
              <a:defRPr/>
            </a:pPr>
            <a:r>
              <a:rPr lang="ar-EG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نسخ التنسيق</a:t>
            </a:r>
            <a:endParaRPr lang="en" sz="1200" b="1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0957" name="AutoShape 13"/>
          <p:cNvSpPr>
            <a:spLocks noChangeArrowheads="1"/>
          </p:cNvSpPr>
          <p:nvPr/>
        </p:nvSpPr>
        <p:spPr bwMode="auto">
          <a:xfrm>
            <a:off x="2951954" y="263989"/>
            <a:ext cx="935038" cy="577850"/>
          </a:xfrm>
          <a:prstGeom prst="wedgeRoundRectCallout">
            <a:avLst>
              <a:gd name="adj1" fmla="val -230910"/>
              <a:gd name="adj2" fmla="val -15355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1">
              <a:defRPr/>
            </a:pPr>
            <a:r>
              <a:rPr lang="ar-EG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تراجع</a:t>
            </a:r>
            <a:endParaRPr lang="en" sz="1200" b="1" i="0" u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0958" name="AutoShape 14"/>
          <p:cNvSpPr>
            <a:spLocks noChangeArrowheads="1"/>
          </p:cNvSpPr>
          <p:nvPr/>
        </p:nvSpPr>
        <p:spPr bwMode="auto">
          <a:xfrm>
            <a:off x="4572000" y="263989"/>
            <a:ext cx="935037" cy="577850"/>
          </a:xfrm>
          <a:prstGeom prst="wedgeRoundRectCallout">
            <a:avLst>
              <a:gd name="adj1" fmla="val -331353"/>
              <a:gd name="adj2" fmla="val -68794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rtl="1">
              <a:defRPr/>
            </a:pPr>
            <a:r>
              <a:rPr lang="ar-EG" sz="1200" b="1" i="0" u="none" dirty="0">
                <a:latin typeface="Tahoma" pitchFamily="34" charset="0"/>
                <a:ea typeface="Tahoma" pitchFamily="34" charset="0"/>
                <a:cs typeface="Tahoma" pitchFamily="34" charset="0"/>
              </a:rPr>
              <a:t>إعادة</a:t>
            </a:r>
            <a:endParaRPr lang="en" sz="1200" b="1" i="0" u="none" dirty="0">
              <a:solidFill>
                <a:schemeClr val="accent5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46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0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10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0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0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10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10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10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109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10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1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10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10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10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8" grpId="0" uiExpand="1" build="p"/>
      <p:bldP spid="210950" grpId="0" animBg="1"/>
      <p:bldP spid="210953" grpId="0" uiExpand="1" animBg="1"/>
      <p:bldP spid="210954" grpId="0" uiExpand="1" animBg="1"/>
      <p:bldP spid="210955" grpId="0" uiExpand="1" animBg="1"/>
      <p:bldP spid="210956" grpId="0" uiExpand="1" animBg="1"/>
      <p:bldP spid="210957" grpId="0" uiExpand="1" animBg="1"/>
      <p:bldP spid="210958" grpId="0" uiExpan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word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6756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Platshållare för innehåll 8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1757363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7720" y="3285827"/>
            <a:ext cx="7786688" cy="3311525"/>
          </a:xfrm>
        </p:spPr>
        <p:txBody>
          <a:bodyPr>
            <a:normAutofit/>
          </a:bodyPr>
          <a:lstStyle/>
          <a:p>
            <a:pPr marL="274320" indent="-274320" algn="r" rtl="1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ar-IQ" sz="1600" b="1" u="sng" dirty="0">
                <a:solidFill>
                  <a:srgbClr val="002060"/>
                </a:solidFill>
              </a:rPr>
              <a:t>ادوات التحكم بالفقرات النصية </a:t>
            </a:r>
            <a:endParaRPr lang="ar-IQ" sz="1600" b="1" dirty="0">
              <a:solidFill>
                <a:srgbClr val="002060"/>
              </a:solidFill>
            </a:endParaRPr>
          </a:p>
          <a:p>
            <a:pPr marL="342900" indent="-342900" algn="just" rtl="1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ar-IQ" sz="1600" dirty="0">
                <a:solidFill>
                  <a:srgbClr val="002060"/>
                </a:solidFill>
              </a:rPr>
              <a:t>للكتابة من جهة الييسار فيكون توضع الفقرة من جهة اليسار.</a:t>
            </a:r>
          </a:p>
          <a:p>
            <a:pPr marL="342900" indent="-342900" algn="justLow" rtl="1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ar-IQ" sz="1600" dirty="0">
                <a:solidFill>
                  <a:srgbClr val="002060"/>
                </a:solidFill>
              </a:rPr>
              <a:t>للكتابة بوسط الصفحة فيكون توضع الفقرة من وسط الصفحة.</a:t>
            </a:r>
          </a:p>
          <a:p>
            <a:pPr marL="342900" indent="-342900" algn="justLow" rtl="1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ar-IQ" sz="1600" dirty="0">
                <a:solidFill>
                  <a:srgbClr val="002060"/>
                </a:solidFill>
              </a:rPr>
              <a:t>للكتابة من جهة اليمين فيكون توضع الفقرة من جهة اليمين </a:t>
            </a:r>
          </a:p>
          <a:p>
            <a:pPr marL="274320" indent="-274320" algn="justLow" rtl="1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ar-IQ" sz="1600" dirty="0">
                <a:solidFill>
                  <a:srgbClr val="002060"/>
                </a:solidFill>
              </a:rPr>
              <a:t>المسافة بين الاسطر فيمكن مضاعفة المسافة مرة او مرة ونصف اواكثر.</a:t>
            </a:r>
          </a:p>
          <a:p>
            <a:pPr marL="274320" indent="-274320" algn="justLow" rtl="1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ar-IQ" sz="1600" dirty="0">
                <a:solidFill>
                  <a:srgbClr val="002060"/>
                </a:solidFill>
              </a:rPr>
              <a:t>أتجاه الكتابة يكون من اليسار الى اليمين وذلك عند الكتابة باللغات اللاتينية</a:t>
            </a:r>
            <a:r>
              <a:rPr lang="ar-IQ" sz="1600" b="1" dirty="0">
                <a:solidFill>
                  <a:srgbClr val="002060"/>
                </a:solidFill>
              </a:rPr>
              <a:t>.</a:t>
            </a:r>
          </a:p>
          <a:p>
            <a:pPr marL="274320" indent="-274320" algn="justLow" rtl="1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ar-IQ" sz="1600" dirty="0">
                <a:solidFill>
                  <a:srgbClr val="002060"/>
                </a:solidFill>
              </a:rPr>
              <a:t>أتجاه الكتابة يكون من اليمين الى اليساروذلك عند الكتابة باللغة العربية وغيرها من اللغات التي تكتب من اليمين لليسار ويظهر ذلك واضح عند الكتابة بنفس الفقرة باللغة العربية والانكليزية.</a:t>
            </a:r>
          </a:p>
          <a:p>
            <a:pPr marL="274320" indent="-274320" algn="justLow" rtl="1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ar-IQ" sz="1600" dirty="0">
                <a:solidFill>
                  <a:srgbClr val="002060"/>
                </a:solidFill>
              </a:rPr>
              <a:t>لكتابة الفقرة بشكل قائمة مرقمة ونستطيع التحكم بشكل الترقيم سواء كان رقم او حرف او ارقام لاتينية.</a:t>
            </a:r>
          </a:p>
          <a:p>
            <a:pPr marL="274320" indent="-274320" algn="justLow" rtl="1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ar-IQ" sz="1600" dirty="0">
                <a:solidFill>
                  <a:srgbClr val="002060"/>
                </a:solidFill>
              </a:rPr>
              <a:t>لكتابة الفقرة بشكل قائمة منقطة ونستطيع بشكل التنقيط للفقرة.</a:t>
            </a:r>
          </a:p>
          <a:p>
            <a:pPr marL="274320" indent="-274320" algn="justLow" rtl="1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ar-IQ" sz="1600" dirty="0">
                <a:solidFill>
                  <a:srgbClr val="002060"/>
                </a:solidFill>
              </a:rPr>
              <a:t>لتقليص جزء من الفقرة بالاتجاهين اليميني واليساري وهية تفيد عند تقسيم النقطة الرئيسية الى نقاط ثانوية .</a:t>
            </a:r>
            <a:endParaRPr lang="sv-SE" sz="1600" dirty="0">
              <a:solidFill>
                <a:srgbClr val="002060"/>
              </a:solidFill>
            </a:endParaRPr>
          </a:p>
        </p:txBody>
      </p:sp>
      <p:sp>
        <p:nvSpPr>
          <p:cNvPr id="211974" name="AutoShape 6"/>
          <p:cNvSpPr>
            <a:spLocks noChangeArrowheads="1"/>
          </p:cNvSpPr>
          <p:nvPr/>
        </p:nvSpPr>
        <p:spPr bwMode="auto">
          <a:xfrm>
            <a:off x="3708400" y="549275"/>
            <a:ext cx="2879725" cy="215900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Calibri" pitchFamily="34" charset="0"/>
            </a:endParaRPr>
          </a:p>
        </p:txBody>
      </p:sp>
      <p:sp>
        <p:nvSpPr>
          <p:cNvPr id="211975" name="Line 7"/>
          <p:cNvSpPr>
            <a:spLocks noChangeShapeType="1"/>
          </p:cNvSpPr>
          <p:nvPr/>
        </p:nvSpPr>
        <p:spPr bwMode="auto">
          <a:xfrm flipV="1">
            <a:off x="1331913" y="692150"/>
            <a:ext cx="2374900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1976" name="Line 8"/>
          <p:cNvSpPr>
            <a:spLocks noChangeShapeType="1"/>
          </p:cNvSpPr>
          <p:nvPr/>
        </p:nvSpPr>
        <p:spPr bwMode="auto">
          <a:xfrm flipH="1" flipV="1">
            <a:off x="6588125" y="765175"/>
            <a:ext cx="1438275" cy="9350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pic>
        <p:nvPicPr>
          <p:cNvPr id="16391" name="Picture 9" descr="Wor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700213"/>
            <a:ext cx="676910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539750" y="2492375"/>
            <a:ext cx="863600" cy="649288"/>
          </a:xfrm>
          <a:prstGeom prst="wedgeRoundRectCallout">
            <a:avLst>
              <a:gd name="adj1" fmla="val 43547"/>
              <a:gd name="adj2" fmla="val -88839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ar-IQ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توضع الفقرة يساري</a:t>
            </a:r>
            <a:endParaRPr lang="sv-SE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1403350" y="2492375"/>
            <a:ext cx="865188" cy="649288"/>
          </a:xfrm>
          <a:prstGeom prst="wedgeRoundRectCallout">
            <a:avLst>
              <a:gd name="adj1" fmla="val 26521"/>
              <a:gd name="adj2" fmla="val -98308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ar-IQ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توضع الفقرة وسطي</a:t>
            </a:r>
            <a:endParaRPr lang="sv-SE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3" name="AutoShape 11"/>
          <p:cNvSpPr>
            <a:spLocks noChangeArrowheads="1"/>
          </p:cNvSpPr>
          <p:nvPr/>
        </p:nvSpPr>
        <p:spPr bwMode="auto">
          <a:xfrm>
            <a:off x="2268538" y="2492375"/>
            <a:ext cx="863600" cy="649288"/>
          </a:xfrm>
          <a:prstGeom prst="wedgeRoundRectCallout">
            <a:avLst>
              <a:gd name="adj1" fmla="val 3592"/>
              <a:gd name="adj2" fmla="val -106059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ar-IQ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توضع الفقرة يميني</a:t>
            </a:r>
            <a:endParaRPr lang="sv-SE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4067175" y="2492375"/>
            <a:ext cx="935038" cy="647700"/>
          </a:xfrm>
          <a:prstGeom prst="wedgeRoundRectCallout">
            <a:avLst>
              <a:gd name="adj1" fmla="val 30988"/>
              <a:gd name="adj2" fmla="val -84762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ar-IQ" sz="10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اتجاه كتابة الفقرة من اليسار لليمين</a:t>
            </a:r>
            <a:endParaRPr lang="sv-SE" sz="10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5" name="AutoShape 13"/>
          <p:cNvSpPr>
            <a:spLocks noChangeArrowheads="1"/>
          </p:cNvSpPr>
          <p:nvPr/>
        </p:nvSpPr>
        <p:spPr bwMode="auto">
          <a:xfrm>
            <a:off x="5003800" y="2420938"/>
            <a:ext cx="863600" cy="720725"/>
          </a:xfrm>
          <a:prstGeom prst="wedgeRoundRectCallout">
            <a:avLst>
              <a:gd name="adj1" fmla="val -9641"/>
              <a:gd name="adj2" fmla="val -99144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ar-IQ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اتجاه الفقرة من اليمين لليسار</a:t>
            </a:r>
            <a:endParaRPr lang="sv-SE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AutoShape 14"/>
          <p:cNvSpPr>
            <a:spLocks noChangeArrowheads="1"/>
          </p:cNvSpPr>
          <p:nvPr/>
        </p:nvSpPr>
        <p:spPr bwMode="auto">
          <a:xfrm>
            <a:off x="5867400" y="2420938"/>
            <a:ext cx="792163" cy="720725"/>
          </a:xfrm>
          <a:prstGeom prst="wedgeRoundRectCallout">
            <a:avLst>
              <a:gd name="adj1" fmla="val -35011"/>
              <a:gd name="adj2" fmla="val -9111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ar-IQ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قائمة مرقمة</a:t>
            </a:r>
            <a:endParaRPr lang="sv-SE" sz="14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6659563" y="2420938"/>
            <a:ext cx="792162" cy="720725"/>
          </a:xfrm>
          <a:prstGeom prst="wedgeRoundRectCallout">
            <a:avLst>
              <a:gd name="adj1" fmla="val -47838"/>
              <a:gd name="adj2" fmla="val -97817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ar-IQ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قائمة منقطة</a:t>
            </a:r>
            <a:endParaRPr lang="sv-SE" sz="14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0" name="AutoShape 11"/>
          <p:cNvSpPr>
            <a:spLocks noChangeArrowheads="1"/>
          </p:cNvSpPr>
          <p:nvPr/>
        </p:nvSpPr>
        <p:spPr bwMode="auto">
          <a:xfrm>
            <a:off x="3132138" y="2492375"/>
            <a:ext cx="935037" cy="649288"/>
          </a:xfrm>
          <a:prstGeom prst="wedgeRoundRectCallout">
            <a:avLst>
              <a:gd name="adj1" fmla="val 55337"/>
              <a:gd name="adj2" fmla="val -108015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ar-IQ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المسافة بين اسطر الفقرة</a:t>
            </a:r>
            <a:endParaRPr lang="sv-SE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1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1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1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1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1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1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211974" grpId="0" animBg="1"/>
      <p:bldP spid="211975" grpId="0" animBg="1"/>
      <p:bldP spid="211976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9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404812"/>
            <a:ext cx="8229600" cy="6167459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ar-IQ" b="1" dirty="0">
                <a:solidFill>
                  <a:schemeClr val="accent2">
                    <a:lumMod val="50000"/>
                  </a:schemeClr>
                </a:solidFill>
              </a:rPr>
              <a:t>الكتابة من اليسار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ar-IQ" b="1" dirty="0">
                <a:solidFill>
                  <a:schemeClr val="accent2">
                    <a:lumMod val="50000"/>
                  </a:schemeClr>
                </a:solidFill>
              </a:rPr>
              <a:t>الكتابة بالوسط</a:t>
            </a:r>
          </a:p>
          <a:p>
            <a:pPr marL="274320" indent="-274320" algn="r" rt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ar-IQ" b="1" dirty="0">
                <a:solidFill>
                  <a:schemeClr val="accent2">
                    <a:lumMod val="50000"/>
                  </a:schemeClr>
                </a:solidFill>
              </a:rPr>
              <a:t>الكتابة من اليمين</a:t>
            </a:r>
            <a:br>
              <a:rPr lang="sv-SE" b="1" dirty="0">
                <a:solidFill>
                  <a:schemeClr val="accent2">
                    <a:lumMod val="50000"/>
                  </a:schemeClr>
                </a:solidFill>
              </a:rPr>
            </a:br>
            <a:endParaRPr lang="ar-IQ" b="1" dirty="0">
              <a:solidFill>
                <a:schemeClr val="accent2">
                  <a:lumMod val="50000"/>
                </a:schemeClr>
              </a:solidFill>
            </a:endParaRPr>
          </a:p>
          <a:p>
            <a:pPr marL="274320" indent="-274320" algn="r" rt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ar-IQ" b="1" u="sng" dirty="0">
                <a:solidFill>
                  <a:schemeClr val="accent1"/>
                </a:solidFill>
              </a:rPr>
              <a:t>قائمة منقطة </a:t>
            </a:r>
          </a:p>
          <a:p>
            <a:pPr marL="274320" indent="-274320" algn="r" rt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ar-IQ" sz="1600" b="1" dirty="0">
                <a:solidFill>
                  <a:schemeClr val="accent2">
                    <a:lumMod val="50000"/>
                  </a:schemeClr>
                </a:solidFill>
              </a:rPr>
              <a:t>لكتابة القائمة المنقطة اكتب النقطة الاولى ثم اضغط على اداة القائمة المنقطة مع كل ادخال </a:t>
            </a: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</a:rPr>
              <a:t>Enter </a:t>
            </a:r>
            <a:r>
              <a:rPr lang="ar-IQ" sz="1600" b="1" dirty="0">
                <a:solidFill>
                  <a:schemeClr val="accent2">
                    <a:lumMod val="50000"/>
                  </a:schemeClr>
                </a:solidFill>
              </a:rPr>
              <a:t> سيبدأ سطر مع نقطة وعند الانتهاء من القائمة اضغط على اداة القائمة المنقطة لايقاف عملية التنقيط للفقرات.</a:t>
            </a:r>
          </a:p>
          <a:p>
            <a:pPr marL="274320" indent="-274320" algn="r" rtl="1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ar-IQ" sz="1600" b="1" dirty="0">
                <a:solidFill>
                  <a:schemeClr val="accent2">
                    <a:lumMod val="50000"/>
                  </a:schemeClr>
                </a:solidFill>
              </a:rPr>
              <a:t>النقطة الاولى</a:t>
            </a:r>
          </a:p>
          <a:p>
            <a:pPr marL="274320" indent="-274320" algn="r" rtl="1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ar-IQ" sz="1600" b="1" dirty="0">
                <a:solidFill>
                  <a:schemeClr val="accent2">
                    <a:lumMod val="50000"/>
                  </a:schemeClr>
                </a:solidFill>
              </a:rPr>
              <a:t>النقطة الثانية</a:t>
            </a:r>
          </a:p>
          <a:p>
            <a:pPr marL="274320" indent="-274320" algn="r" rtl="1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ar-IQ" sz="1600" b="1" dirty="0">
                <a:solidFill>
                  <a:schemeClr val="accent2">
                    <a:lumMod val="50000"/>
                  </a:schemeClr>
                </a:solidFill>
              </a:rPr>
              <a:t>النقطة الثالثة</a:t>
            </a:r>
            <a:br>
              <a:rPr lang="sv-SE" sz="16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ar-IQ" sz="16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274320" indent="-274320" algn="r" rt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ar-IQ" b="1" u="sng" dirty="0">
                <a:solidFill>
                  <a:schemeClr val="accent1"/>
                </a:solidFill>
              </a:rPr>
              <a:t>قائمة مرقمة </a:t>
            </a:r>
          </a:p>
          <a:p>
            <a:pPr marL="274320" indent="-274320" algn="r" rt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ar-IQ" sz="1600" b="1" dirty="0">
                <a:solidFill>
                  <a:schemeClr val="accent2">
                    <a:lumMod val="50000"/>
                  </a:schemeClr>
                </a:solidFill>
              </a:rPr>
              <a:t>لكتابة القائمة المرقمة اكتب النقطة الاولى ثم اضغط على اداة القائمة المرقمةة مع كل ادخال </a:t>
            </a: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</a:rPr>
              <a:t>Enter </a:t>
            </a:r>
            <a:r>
              <a:rPr lang="ar-IQ" sz="1600" b="1" dirty="0">
                <a:solidFill>
                  <a:schemeClr val="accent2">
                    <a:lumMod val="50000"/>
                  </a:schemeClr>
                </a:solidFill>
              </a:rPr>
              <a:t> سيبدأ سطر مع رقم وعند الانتهاء من القائمة اضغط على اداة القائمة المرقمة لايقاف عملية الترقيم للفقرات.</a:t>
            </a:r>
          </a:p>
          <a:p>
            <a:pPr marL="274320" indent="-274320" algn="r" rtl="1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ar-IQ" sz="1600" b="1" dirty="0">
                <a:solidFill>
                  <a:schemeClr val="accent2">
                    <a:lumMod val="50000"/>
                  </a:schemeClr>
                </a:solidFill>
              </a:rPr>
              <a:t>النقطة الاولى</a:t>
            </a:r>
          </a:p>
          <a:p>
            <a:pPr marL="274320" indent="-274320" algn="r" rtl="1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ar-IQ" sz="1600" b="1" dirty="0">
                <a:solidFill>
                  <a:schemeClr val="accent2">
                    <a:lumMod val="50000"/>
                  </a:schemeClr>
                </a:solidFill>
              </a:rPr>
              <a:t>النقطة الثانية</a:t>
            </a:r>
          </a:p>
          <a:p>
            <a:pPr marL="274320" indent="-274320" algn="r" rtl="1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ar-IQ" sz="1600" b="1" dirty="0">
                <a:solidFill>
                  <a:schemeClr val="accent2">
                    <a:lumMod val="50000"/>
                  </a:schemeClr>
                </a:solidFill>
              </a:rPr>
              <a:t>النقطة الثالثة</a:t>
            </a:r>
            <a:endParaRPr lang="sv-SE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1626</Words>
  <Application>Microsoft Office PowerPoint</Application>
  <PresentationFormat>Bildspel på skärmen (4:3)</PresentationFormat>
  <Paragraphs>273</Paragraphs>
  <Slides>18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30" baseType="lpstr">
      <vt:lpstr>Adobe Garamond Pro</vt:lpstr>
      <vt:lpstr>Arial</vt:lpstr>
      <vt:lpstr>Arial Black</vt:lpstr>
      <vt:lpstr>Blackadder ITC</vt:lpstr>
      <vt:lpstr>Calibri</vt:lpstr>
      <vt:lpstr>Curlz MT</vt:lpstr>
      <vt:lpstr>Engravers MT</vt:lpstr>
      <vt:lpstr>Mistral</vt:lpstr>
      <vt:lpstr>Tahoma</vt:lpstr>
      <vt:lpstr>Times New Roman</vt:lpstr>
      <vt:lpstr>Wingdings</vt:lpstr>
      <vt:lpstr>Office Theme</vt:lpstr>
      <vt:lpstr>    ORDBEHANDLING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إدراج صور </vt:lpstr>
      <vt:lpstr>إدراج أشكال أو WordArt في المستندات</vt:lpstr>
      <vt:lpstr>إدراج أرقام الصفحات</vt:lpstr>
      <vt:lpstr>الحدود</vt:lpstr>
      <vt:lpstr>الهوامش وإعداد الصفحة   </vt:lpstr>
      <vt:lpstr>حفظ</vt:lpstr>
      <vt:lpstr>المعاينة والطباعة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Ditt användarnamn</dc:creator>
  <cp:lastModifiedBy>Eklund Lars T</cp:lastModifiedBy>
  <cp:revision>154</cp:revision>
  <dcterms:created xsi:type="dcterms:W3CDTF">2011-12-03T22:44:40Z</dcterms:created>
  <dcterms:modified xsi:type="dcterms:W3CDTF">2023-01-10T08:55:08Z</dcterms:modified>
</cp:coreProperties>
</file>