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20"/>
  </p:notesMasterIdLst>
  <p:sldIdLst>
    <p:sldId id="256" r:id="rId2"/>
    <p:sldId id="274" r:id="rId3"/>
    <p:sldId id="257" r:id="rId4"/>
    <p:sldId id="283" r:id="rId5"/>
    <p:sldId id="284" r:id="rId6"/>
    <p:sldId id="266" r:id="rId7"/>
    <p:sldId id="285" r:id="rId8"/>
    <p:sldId id="261" r:id="rId9"/>
    <p:sldId id="265" r:id="rId10"/>
    <p:sldId id="286" r:id="rId11"/>
    <p:sldId id="263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9814" autoAdjust="0"/>
  </p:normalViewPr>
  <p:slideViewPr>
    <p:cSldViewPr>
      <p:cViewPr varScale="1">
        <p:scale>
          <a:sx n="97" d="100"/>
          <a:sy n="97" d="100"/>
        </p:scale>
        <p:origin x="336" y="72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1CB2A05-C61D-4A3D-9813-A1057EDF9EC7}" type="datetimeFigureOut">
              <a:rPr lang="sv-SE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14F63A-F90A-4F00-8643-25B10D8DC56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166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24579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FFFC5E-0D8C-4519-8F28-50D399E38703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997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" b="0" i="0" u="none"/>
              <a:t>’ش</a:t>
            </a:r>
            <a:endParaRPr lang="en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rtl="0"/>
            <a:fld id="{2CBBF522-30B6-4E34-8089-9A0286ED2137}" type="slidenum">
              <a:rPr/>
              <a:pPr algn="l" rtl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4312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733EC4-33ED-42C6-85D4-6176F5BA60BB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C6587-4800-4C25-B8AC-65E8D1829854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FF349-4DB3-4BC3-B73D-532FA9C086DD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93192B-B0B9-42AB-9B02-7D371B03BC5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761AC-8EB6-453D-B913-DB42631EAA24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D6E0A8-FD73-4358-B3BA-E1EBBA6E24F9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Rubrik och innehåll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3D766-412C-4901-B9E6-A8B651EC1B1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2B4F75-D228-47AB-910A-985D4EEEB207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E9EBB-23D4-4FAD-9D75-ECA0C2049F17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2E4A7F-12FF-460E-A682-DB710C935F9F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536A-6174-4D6E-A955-A8C9011C4EB1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46ED74-6EA8-4B9F-BB65-ACEEEECD2E16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EDE5A-4164-4FB2-A39A-2CBDCB145A9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8D42DC-C5BE-43AC-A22E-CAA7012EBC3F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F6106-D4B4-4766-80D0-739D68EF5892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C205E-692A-47B4-BCE2-592A3D1E4EE4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C5FDA-7D4E-45A7-BFFF-A9A618F22F87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6A2DA8-E00D-4128-BC5E-111719CFCED0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88516-7AA8-4E70-BBBF-5AFF9C7B603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8922EC-B72B-42DE-B5B6-E6F2A564B85A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D275A-9034-436C-9AE2-8601FA100D9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5698D5-4441-4AB1-9531-DE5BF18240E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EEFF7-7C15-4C92-9292-2912B47E1501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570573-5CE4-4BD0-BAE6-DF8F0D34B59F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796FB0-7810-40F8-9E3A-74F9C57783DE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penoffice.org/index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ubrik 1"/>
          <p:cNvSpPr>
            <a:spLocks noGrp="1"/>
          </p:cNvSpPr>
          <p:nvPr>
            <p:ph type="ctrTitle"/>
          </p:nvPr>
        </p:nvSpPr>
        <p:spPr bwMode="auto">
          <a:xfrm>
            <a:off x="725994" y="1196752"/>
            <a:ext cx="77724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sv-SE" sz="7200" dirty="0" err="1">
                <a:solidFill>
                  <a:srgbClr val="4F81B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</a:t>
            </a:r>
            <a:r>
              <a:rPr lang="sv-SE" sz="7200" dirty="0">
                <a:solidFill>
                  <a:srgbClr val="4F81B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7200" dirty="0" err="1">
                <a:solidFill>
                  <a:srgbClr val="4F81B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endParaRPr lang="sv-SE" sz="7200" cap="none" dirty="0">
              <a:solidFill>
                <a:srgbClr val="4F81BD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7E90A3F-AB01-4C28-B586-BD6C4DEAE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5085184"/>
            <a:ext cx="133350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27" y="218476"/>
            <a:ext cx="14175838" cy="141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998" name="AutoShape 6"/>
          <p:cNvSpPr>
            <a:spLocks noChangeArrowheads="1"/>
          </p:cNvSpPr>
          <p:nvPr/>
        </p:nvSpPr>
        <p:spPr bwMode="auto">
          <a:xfrm>
            <a:off x="3203575" y="765175"/>
            <a:ext cx="1417638" cy="744061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Adobe Garamond Pro" pitchFamily="18" charset="0"/>
            </a:endParaRPr>
          </a:p>
        </p:txBody>
      </p:sp>
      <p:sp>
        <p:nvSpPr>
          <p:cNvPr id="212999" name="Line 7"/>
          <p:cNvSpPr>
            <a:spLocks noChangeShapeType="1"/>
          </p:cNvSpPr>
          <p:nvPr/>
        </p:nvSpPr>
        <p:spPr bwMode="auto">
          <a:xfrm flipV="1">
            <a:off x="2339975" y="1509235"/>
            <a:ext cx="863600" cy="33543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Adobe Garamond Pro" pitchFamily="18" charset="0"/>
            </a:endParaRPr>
          </a:p>
        </p:txBody>
      </p:sp>
      <p:sp>
        <p:nvSpPr>
          <p:cNvPr id="213000" name="Line 8"/>
          <p:cNvSpPr>
            <a:spLocks noChangeShapeType="1"/>
          </p:cNvSpPr>
          <p:nvPr/>
        </p:nvSpPr>
        <p:spPr bwMode="auto">
          <a:xfrm flipH="1" flipV="1">
            <a:off x="4621213" y="1509235"/>
            <a:ext cx="2398712" cy="33544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Adobe Garamond Pro" pitchFamily="18" charset="0"/>
            </a:endParaRPr>
          </a:p>
        </p:txBody>
      </p:sp>
      <p:pic>
        <p:nvPicPr>
          <p:cNvPr id="17414" name="Picture 9" descr="W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6950" y="1844675"/>
            <a:ext cx="48244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051720" y="2636912"/>
            <a:ext cx="1441450" cy="431800"/>
          </a:xfrm>
          <a:prstGeom prst="wedgeRoundRectCallout">
            <a:avLst>
              <a:gd name="adj1" fmla="val 56968"/>
              <a:gd name="adj2" fmla="val -10613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>
              <a:defRPr/>
            </a:pPr>
            <a:r>
              <a:rPr lang="en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Xadka dibadda</a:t>
            </a:r>
          </a:p>
          <a:p>
            <a:pPr algn="ctr" rtl="0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652120" y="2636912"/>
            <a:ext cx="1152525" cy="431800"/>
          </a:xfrm>
          <a:prstGeom prst="wedgeRoundRectCallout">
            <a:avLst>
              <a:gd name="adj1" fmla="val -12949"/>
              <a:gd name="adj2" fmla="val -12425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>
              <a:defRPr/>
            </a:pPr>
            <a:r>
              <a:rPr lang="en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Midabka farta</a:t>
            </a: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3707904" y="2636912"/>
            <a:ext cx="1657350" cy="431800"/>
          </a:xfrm>
          <a:prstGeom prst="wedgeRoundRectCallout">
            <a:avLst>
              <a:gd name="adj1" fmla="val 16339"/>
              <a:gd name="adj2" fmla="val -13161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>
              <a:defRPr/>
            </a:pPr>
            <a:r>
              <a:rPr lang="en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Midabka ifinta</a:t>
            </a: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068638"/>
            <a:ext cx="7859713" cy="3789362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endParaRPr lang="en" sz="18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" sz="18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Jeexa qalabka ee Qaabaynta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Xadka dibadda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: Loo isticmaalo si xad loogu sawiro hareeraha qoraalka.</a:t>
            </a:r>
          </a:p>
          <a:p>
            <a:pPr algn="l" rtl="0" eaLnBrk="1" hangingPunct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Midabka ifinta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: Loo isticmaalo si loo doorto midabka dambe ee xuruufta. Waxaad midab kaste ka dooran kartaa liiska adigoo gujiya leebka.</a:t>
            </a:r>
          </a:p>
          <a:p>
            <a:pPr algn="l" rtl="0" eaLnBrk="1" hangingPunct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Midabka farta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: Midabka farta ka dooro liiska adigoo gujiya leebka.</a:t>
            </a: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18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348038" y="1989138"/>
            <a:ext cx="360362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Adobe Garamond Pro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621213" y="2024063"/>
            <a:ext cx="360362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Adobe Garamond Pro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67400" y="2017713"/>
            <a:ext cx="360363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4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8" grpId="0" animBg="1"/>
      <p:bldP spid="212999" grpId="0" animBg="1"/>
      <p:bldP spid="213000" grpId="0" animBg="1"/>
      <p:bldP spid="12" grpId="0" uiExpand="1" animBg="1"/>
      <p:bldP spid="14" grpId="0" uiExpand="1" animBg="1"/>
      <p:bldP spid="17" grpId="0" uiExpand="1" animBg="1"/>
      <p:bldP spid="18" grpId="0" uiExpand="1" build="p"/>
      <p:bldP spid="2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wor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8748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022" name="AutoShape 6"/>
          <p:cNvSpPr>
            <a:spLocks noChangeArrowheads="1"/>
          </p:cNvSpPr>
          <p:nvPr/>
        </p:nvSpPr>
        <p:spPr bwMode="auto">
          <a:xfrm>
            <a:off x="3774546" y="237014"/>
            <a:ext cx="3102504" cy="40862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4023" name="Line 7"/>
          <p:cNvSpPr>
            <a:spLocks noChangeShapeType="1"/>
          </p:cNvSpPr>
          <p:nvPr/>
        </p:nvSpPr>
        <p:spPr bwMode="auto">
          <a:xfrm flipV="1">
            <a:off x="803804" y="549275"/>
            <a:ext cx="2904596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4024" name="Line 8"/>
          <p:cNvSpPr>
            <a:spLocks noChangeShapeType="1"/>
          </p:cNvSpPr>
          <p:nvPr/>
        </p:nvSpPr>
        <p:spPr bwMode="auto">
          <a:xfrm flipH="1" flipV="1">
            <a:off x="6989497" y="549275"/>
            <a:ext cx="125439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6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50" y="1438275"/>
            <a:ext cx="76327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67544" y="1988840"/>
            <a:ext cx="1008112" cy="647773"/>
          </a:xfrm>
          <a:prstGeom prst="wedgeRoundRectCallout">
            <a:avLst>
              <a:gd name="adj1" fmla="val -6046"/>
              <a:gd name="adj2" fmla="val -10143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Bogga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casriga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044276" y="1989139"/>
            <a:ext cx="790874" cy="647475"/>
          </a:xfrm>
          <a:prstGeom prst="wedgeRoundRectCallout">
            <a:avLst>
              <a:gd name="adj1" fmla="val -23303"/>
              <a:gd name="adj2" fmla="val -9244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Sawir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691680" y="1988840"/>
            <a:ext cx="792757" cy="647774"/>
          </a:xfrm>
          <a:prstGeom prst="wedgeRoundRectCallout">
            <a:avLst>
              <a:gd name="adj1" fmla="val -25377"/>
              <a:gd name="adj2" fmla="val -9725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saaro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776391" y="1989138"/>
            <a:ext cx="659209" cy="647700"/>
          </a:xfrm>
          <a:prstGeom prst="wedgeRoundRectCallout">
            <a:avLst>
              <a:gd name="adj1" fmla="val -126313"/>
              <a:gd name="adj2" fmla="val -9986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Raadi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796136" y="1916832"/>
            <a:ext cx="791591" cy="720080"/>
          </a:xfrm>
          <a:prstGeom prst="wedgeRoundRectCallout">
            <a:avLst>
              <a:gd name="adj1" fmla="val 12451"/>
              <a:gd name="adj2" fmla="val -8915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%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dhoway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3863314" y="2022475"/>
            <a:ext cx="852702" cy="614437"/>
          </a:xfrm>
          <a:prstGeom prst="wedgeRoundRectCallout">
            <a:avLst>
              <a:gd name="adj1" fmla="val -75988"/>
              <a:gd name="adj2" fmla="val -9656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WordArt</a:t>
            </a: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7158964" y="1916113"/>
            <a:ext cx="726149" cy="720725"/>
          </a:xfrm>
          <a:prstGeom prst="wedgeRoundRectCallout">
            <a:avLst>
              <a:gd name="adj1" fmla="val 14689"/>
              <a:gd name="adj2" fmla="val -7796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Akhri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3131840" y="1989139"/>
            <a:ext cx="731473" cy="647475"/>
          </a:xfrm>
          <a:prstGeom prst="wedgeRoundRectCallout">
            <a:avLst>
              <a:gd name="adj1" fmla="val -74823"/>
              <a:gd name="adj2" fmla="val -9627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Boggog-yaal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971600" y="3068960"/>
            <a:ext cx="7272089" cy="36180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Bogga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casriga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fayl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ugu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qaadatid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ciwan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bogged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xagga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internetka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Sawir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sawirka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adigoo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adeegsanaya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falaarta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jiirka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saaro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loogu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dooran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kartid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inta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safo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qoraalaka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isku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taxan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 Excel: 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qaabo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warqada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xisaabta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ee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Excel.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Boggogyaal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u kala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sooc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dooranaysid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inta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WordArt: 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loogu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sharraxan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Raadi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looga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raadiyo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eray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ka mid ah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dokumentiga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%,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dhoway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weyneyn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yareeyn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ee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muuqaalka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defRPr/>
            </a:pP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Akhri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</a:t>
            </a:r>
            <a:r>
              <a:rPr lang="sv-SE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Akhri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/ka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dokumentiga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shaashada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dhan</a:t>
            </a:r>
            <a:r>
              <a:rPr lang="sv-SE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. 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2411760" y="1988841"/>
            <a:ext cx="791145" cy="648072"/>
          </a:xfrm>
          <a:prstGeom prst="wedgeRoundRectCallout">
            <a:avLst>
              <a:gd name="adj1" fmla="val -31682"/>
              <a:gd name="adj2" fmla="val -855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Jadwal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 Excel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592" y="2708920"/>
            <a:ext cx="360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20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Qalabka</a:t>
            </a:r>
            <a:r>
              <a:rPr lang="sv-SE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0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sz="20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beddelida</a:t>
            </a:r>
            <a:endParaRPr lang="sv-SE" sz="2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2" grpId="0" animBg="1"/>
      <p:bldP spid="214023" grpId="0" animBg="1"/>
      <p:bldP spid="21402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build="p"/>
      <p:bldP spid="19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19058" cy="504056"/>
          </a:xfrm>
        </p:spPr>
        <p:txBody>
          <a:bodyPr>
            <a:normAutofit/>
          </a:bodyPr>
          <a:lstStyle/>
          <a:p>
            <a:pPr algn="ctr" rtl="0">
              <a:defRPr/>
            </a:pPr>
            <a:r>
              <a:rPr lang="en-GB" sz="1800" b="1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Sawirro</a:t>
            </a:r>
            <a:r>
              <a:rPr lang="en-GB" sz="18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1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</a:t>
            </a:r>
            <a:r>
              <a:rPr lang="en-GB" sz="18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1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geli</a:t>
            </a:r>
            <a:endParaRPr lang="en" sz="18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8820472" cy="5301207"/>
          </a:xfrm>
        </p:spPr>
        <p:txBody>
          <a:bodyPr/>
          <a:lstStyle/>
          <a:p>
            <a:pPr algn="l" rtl="0">
              <a:defRPr/>
            </a:pPr>
            <a:r>
              <a:rPr lang="en" sz="12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Guji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Dhex geli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Dooro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Sawir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Waxaa furmaya sanduuq hadal leh halkaasoo aad kumbiyuutarka kaga dooran karto sawir, ka dibna guji Dhex geli.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3836" y="2522335"/>
            <a:ext cx="3226754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Up Arrow 9"/>
          <p:cNvSpPr/>
          <p:nvPr/>
        </p:nvSpPr>
        <p:spPr>
          <a:xfrm rot="5400000">
            <a:off x="3491880" y="3357562"/>
            <a:ext cx="214312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 dirty="0">
              <a:latin typeface="Adobe Garamond Pro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7127776" y="5085184"/>
            <a:ext cx="7143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 dirty="0">
              <a:latin typeface="Adobe Garamond Pro" pitchFamily="18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102871" y="1556792"/>
            <a:ext cx="6499866" cy="965543"/>
            <a:chOff x="508968" y="1137670"/>
            <a:chExt cx="6499911" cy="965815"/>
          </a:xfrm>
        </p:grpSpPr>
        <p:pic>
          <p:nvPicPr>
            <p:cNvPr id="29719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79459" y="1468365"/>
              <a:ext cx="6429420" cy="635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ounded Rectangle 19"/>
            <p:cNvSpPr/>
            <p:nvPr/>
          </p:nvSpPr>
          <p:spPr>
            <a:xfrm>
              <a:off x="508968" y="1137670"/>
              <a:ext cx="1571636" cy="21437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>
                <a:defRPr/>
              </a:pPr>
              <a:r>
                <a:rPr lang="en" sz="1200" b="0" i="0" u="none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" sz="1200" b="1" i="0" u="none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Word 2010</a:t>
              </a:r>
              <a:endParaRPr lang="en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2195736" y="1950835"/>
            <a:ext cx="428625" cy="5715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32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animBg="1"/>
      <p:bldP spid="11" grpId="0" uiExpand="1" animBg="1"/>
      <p:bldP spid="12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0"/>
            <a:ext cx="8586788" cy="404813"/>
          </a:xfrm>
        </p:spPr>
        <p:txBody>
          <a:bodyPr>
            <a:normAutofit/>
          </a:bodyPr>
          <a:lstStyle/>
          <a:p>
            <a:pPr rtl="0">
              <a:defRPr/>
            </a:pP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gelinta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muuqyo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WordArt (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Farshaxan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Erey</a:t>
            </a:r>
            <a:r>
              <a:rPr lang="en-GB" sz="18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GB" sz="18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dukumeentiyada</a:t>
            </a:r>
            <a:endParaRPr lang="en" sz="18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549275"/>
            <a:ext cx="5832475" cy="6308725"/>
          </a:xfrm>
        </p:spPr>
        <p:txBody>
          <a:bodyPr/>
          <a:lstStyle/>
          <a:p>
            <a:pPr algn="l" rtl="0">
              <a:buNone/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Loo isticmaalo si loogu daro muuq ama la iskugu daro muuqyo badan. Guji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Dhex geli 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Muuqyo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Waxaad kala dooran kartaa xarriiqyo, muuqyo joomatari caadi ah, leebyo, iwm.</a:t>
            </a: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buNone/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Waxaa qiyaasta muuqa la beddeli karaa iyadoo doolliga la dul mariyo qarka muuqa. Marka tilmaamaha doolligu noqdo labo leeb, waxaad jiidi kartaa muuqa si aad u ballaariso ama u yarayso.</a:t>
            </a: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>
              <a:buFont typeface="Wingdings" pitchFamily="2" charset="2"/>
              <a:buNone/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>
              <a:buFont typeface="Wingdings" pitchFamily="2" charset="2"/>
              <a:buNone/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buNone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b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Isticmaal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Dhex geli 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WordArt 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si aad dukumeenti ugu darto qoraal qurxin ah. </a:t>
            </a:r>
          </a:p>
          <a:p>
            <a:pPr algn="l" rtl="0">
              <a:buNone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Furaya tusaalooyin hore loo sameeyey oo aad kala dooran karto.</a:t>
            </a:r>
          </a:p>
          <a:p>
            <a:pPr lvl="0" algn="l" rtl="0"/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Waxaad beddeli kartaa farshaxanka WordArt ee hore u jira, sida qiyaasta farta iyo midabka qoraalka, adigoo isticmaala xulashooyinka qalabka sawiridda ee toos u soo baxa marka aad dhex geliso ama doorato farshaxanka WordArt ee dukumeenti. Ama midig ka guji muuqa adigoo isticmaalaya doolliga oo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Qaabee Muuqa Toos ah</a:t>
            </a:r>
            <a:r>
              <a:rPr lang="en" sz="1400" b="1" i="0" u="none" dirty="0"/>
              <a:t>.</a:t>
            </a:r>
            <a:r>
              <a:rPr lang="en" sz="1400" b="0" i="0" u="none" dirty="0"/>
              <a:t> </a:t>
            </a:r>
            <a:endParaRPr lang="en" sz="1400" dirty="0"/>
          </a:p>
        </p:txBody>
      </p:sp>
      <p:pic>
        <p:nvPicPr>
          <p:cNvPr id="3075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6543" y="1334569"/>
            <a:ext cx="6697663" cy="66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Oval 31"/>
          <p:cNvSpPr/>
          <p:nvPr/>
        </p:nvSpPr>
        <p:spPr>
          <a:xfrm>
            <a:off x="1763688" y="1558057"/>
            <a:ext cx="431824" cy="358775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076056" y="1570016"/>
            <a:ext cx="540817" cy="34681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179015" y="2097385"/>
            <a:ext cx="2904566" cy="3132137"/>
            <a:chOff x="4067945" y="1700808"/>
            <a:chExt cx="3541564" cy="3132211"/>
          </a:xfrm>
        </p:grpSpPr>
        <p:pic>
          <p:nvPicPr>
            <p:cNvPr id="30754" name="Picture 36" descr="fig2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67945" y="1700808"/>
              <a:ext cx="1872208" cy="3132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5" name="AutoShape 14"/>
            <p:cNvSpPr>
              <a:spLocks noChangeArrowheads="1"/>
            </p:cNvSpPr>
            <p:nvPr/>
          </p:nvSpPr>
          <p:spPr bwMode="auto">
            <a:xfrm>
              <a:off x="5881309" y="1807967"/>
              <a:ext cx="1728200" cy="799919"/>
            </a:xfrm>
            <a:prstGeom prst="wedgeRoundRectCallout">
              <a:avLst>
                <a:gd name="adj1" fmla="val -54889"/>
                <a:gd name="adj2" fmla="val 104755"/>
                <a:gd name="adj3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0"/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Dooro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muuqa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aad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rabto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in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aad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dukumeentiga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dhex</a:t>
              </a:r>
              <a:r>
                <a:rPr lang="en-GB" sz="1050" b="1" i="0" u="none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GB" sz="1050" b="1" i="0" u="none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geliso</a:t>
              </a:r>
              <a:endParaRPr lang="en" sz="105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98862" y="2072065"/>
            <a:ext cx="1171078" cy="161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9352" y="5487401"/>
            <a:ext cx="1781175" cy="54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AutoShape 14"/>
          <p:cNvSpPr>
            <a:spLocks noChangeArrowheads="1"/>
          </p:cNvSpPr>
          <p:nvPr/>
        </p:nvSpPr>
        <p:spPr bwMode="auto">
          <a:xfrm>
            <a:off x="6948590" y="1203918"/>
            <a:ext cx="1701133" cy="792088"/>
          </a:xfrm>
          <a:prstGeom prst="wedgeRoundRectCallout">
            <a:avLst>
              <a:gd name="adj1" fmla="val 23733"/>
              <a:gd name="adj2" fmla="val 8872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1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Waxaa lagu doortaa qoraal qurxin ah oo aad dukumeenti ku darto</a:t>
            </a: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7308304" y="6180377"/>
            <a:ext cx="1544249" cy="353949"/>
          </a:xfrm>
          <a:prstGeom prst="wedgeRoundRectCallout">
            <a:avLst>
              <a:gd name="adj1" fmla="val -13196"/>
              <a:gd name="adj2" fmla="val -14871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50" b="1" i="0" u="none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" sz="105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Halkan wax ku qor</a:t>
            </a:r>
          </a:p>
        </p:txBody>
      </p:sp>
      <p:sp>
        <p:nvSpPr>
          <p:cNvPr id="22557" name="WordArt 29"/>
          <p:cNvSpPr>
            <a:spLocks noChangeArrowheads="1" noChangeShapeType="1" noTextEdit="1"/>
          </p:cNvSpPr>
          <p:nvPr/>
        </p:nvSpPr>
        <p:spPr bwMode="auto">
          <a:xfrm>
            <a:off x="3083581" y="2823101"/>
            <a:ext cx="3073400" cy="7207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6554"/>
              </a:avLst>
            </a:prstTxWarp>
          </a:bodyPr>
          <a:lstStyle/>
          <a:p>
            <a:pPr algn="ctr" rtl="0"/>
            <a:r>
              <a:rPr lang="en" sz="3600" b="0" i="0" u="none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Maria</a:t>
            </a:r>
            <a:endParaRPr lang="e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 animBg="1"/>
      <p:bldP spid="53" grpId="0" animBg="1"/>
      <p:bldP spid="53" grpId="1" animBg="1"/>
      <p:bldP spid="54" grpId="0" animBg="1"/>
      <p:bldP spid="54" grpId="1" animBg="1"/>
      <p:bldP spid="225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251" y="1844824"/>
            <a:ext cx="6311752" cy="168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67600" cy="571500"/>
          </a:xfrm>
        </p:spPr>
        <p:txBody>
          <a:bodyPr>
            <a:noAutofit/>
          </a:bodyPr>
          <a:lstStyle/>
          <a:p>
            <a:pPr rtl="0">
              <a:defRPr/>
            </a:pPr>
            <a:r>
              <a:rPr lang="en-GB" sz="40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</a:t>
            </a:r>
            <a:r>
              <a:rPr lang="en-GB" sz="40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40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gelinta</a:t>
            </a:r>
            <a:r>
              <a:rPr lang="en-GB" sz="40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40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lambarrada</a:t>
            </a:r>
            <a:r>
              <a:rPr lang="en-GB" sz="40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40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bogga</a:t>
            </a:r>
            <a:endParaRPr lang="en" sz="4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idx="1"/>
          </p:nvPr>
        </p:nvSpPr>
        <p:spPr>
          <a:xfrm>
            <a:off x="2303934" y="1327524"/>
            <a:ext cx="6192837" cy="4105201"/>
          </a:xfrm>
        </p:spPr>
        <p:txBody>
          <a:bodyPr>
            <a:normAutofit lnSpcReduction="10000"/>
          </a:bodyPr>
          <a:lstStyle/>
          <a:p>
            <a:pPr algn="l" rtl="0"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Guji liiska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Dhex geli 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dooro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Lambarka Bogga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r>
              <a:rPr lang="en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Sanduuqa hadal leh </a:t>
            </a:r>
            <a:r>
              <a:rPr lang="en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dhexdiisa ay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aad ka dooran kartaa halka aad rabto in lambarka boggu ka muuqdo.</a:t>
            </a: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>
              <a:buNone/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Waxaad dooran kartaa haddii aad rabto in aad bogagga u isticmaasho xuruuf ama lambarro, iyo xarafka ama lambarka aad rabto in bogagga laga bilaabo</a:t>
            </a: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4715494" y="2054102"/>
            <a:ext cx="360562" cy="301276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7020272" y="1988840"/>
            <a:ext cx="1728788" cy="576262"/>
          </a:xfrm>
          <a:prstGeom prst="wedgeRoundRectCallout">
            <a:avLst>
              <a:gd name="adj1" fmla="val -133124"/>
              <a:gd name="adj2" fmla="val 4616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Halkan ka dooro halka lambarrada bogga laga muujinayo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6667126" y="2656852"/>
            <a:ext cx="1439863" cy="576263"/>
          </a:xfrm>
          <a:prstGeom prst="wedgeRoundRectCallout">
            <a:avLst>
              <a:gd name="adj1" fmla="val -121065"/>
              <a:gd name="adj2" fmla="val -1149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Halkan guji si aad u muujiso qaabka lambarka.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7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23562" grpId="0" animBg="1"/>
      <p:bldP spid="23564" grpId="0" animBg="1"/>
      <p:bldP spid="235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46760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en-GB" sz="4000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Xuduudda</a:t>
            </a:r>
            <a:endParaRPr lang="en" sz="4000" b="0" i="0" u="none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4716016" y="476671"/>
            <a:ext cx="4209558" cy="6080093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20000"/>
              </a:lnSpc>
              <a:buNone/>
              <a:defRPr/>
            </a:pP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Fur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Khariidadda Bogga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ka dibna guji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Xuduudda Bogga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>
              <a:lnSpc>
                <a:spcPct val="90000"/>
              </a:lnSpc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Sanduuqa hadal leh ee soo socda ayaa furmaya halkaasoo aad ka dooran karto habka xadka bogga, nooca xadka bogga, ballaarka xadka bogga, iyo weliba farshaxanka.</a:t>
            </a:r>
          </a:p>
          <a:p>
            <a:pPr algn="l" rtl="0">
              <a:lnSpc>
                <a:spcPct val="90000"/>
              </a:lnSpc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Xuduudda iyo Hadhaynta</a:t>
            </a:r>
          </a:p>
          <a:p>
            <a:pPr algn="l" rtl="0">
              <a:lnSpc>
                <a:spcPct val="90000"/>
              </a:lnSpc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Lifaaqa 1,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Xuduudda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Lifaaqa 2,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Xadka Bogga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Lifaaqa 3, </a:t>
            </a:r>
            <a:r>
              <a:rPr lang="en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adhaynta</a:t>
            </a:r>
          </a:p>
          <a:p>
            <a:pPr algn="r" rtl="0">
              <a:lnSpc>
                <a:spcPct val="90000"/>
              </a:lnSpc>
              <a:buFont typeface="Wingdings" pitchFamily="2" charset="2"/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38" y="692696"/>
            <a:ext cx="4495562" cy="184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2915816" y="548680"/>
            <a:ext cx="1295400" cy="431800"/>
          </a:xfrm>
          <a:prstGeom prst="wedgeRoundRectCallout">
            <a:avLst>
              <a:gd name="adj1" fmla="val -94361"/>
              <a:gd name="adj2" fmla="val 14558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Hore u eegta xadka bogga</a:t>
            </a: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3347865" y="1663403"/>
            <a:ext cx="1547564" cy="1022280"/>
          </a:xfrm>
          <a:prstGeom prst="wedgeRoundRectCallout">
            <a:avLst>
              <a:gd name="adj1" fmla="val -72741"/>
              <a:gd name="adj2" fmla="val -1241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Dooro haddii aad xadka bogga wada gelinayso dukumentiga, ama xulasho kale.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218426" y="2022973"/>
            <a:ext cx="1185222" cy="519290"/>
          </a:xfrm>
          <a:prstGeom prst="wedgeRoundRectCallout">
            <a:avLst>
              <a:gd name="adj1" fmla="val 88919"/>
              <a:gd name="adj2" fmla="val -2744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Habka xadka bogga</a:t>
            </a:r>
          </a:p>
        </p:txBody>
      </p:sp>
      <p:pic>
        <p:nvPicPr>
          <p:cNvPr id="44055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583517"/>
            <a:ext cx="1260227" cy="168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81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51" grpId="0" animBg="1"/>
      <p:bldP spid="44052" grpId="0" animBg="1"/>
      <p:bldP spid="440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 bwMode="auto">
          <a:xfrm>
            <a:off x="467544" y="188640"/>
            <a:ext cx="807524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rtl="0"/>
            <a:r>
              <a:rPr lang="en" b="0" i="0" u="none" cap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600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Habaynta</a:t>
            </a:r>
            <a:r>
              <a:rPr lang="en-GB" sz="3600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600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Darafyada</a:t>
            </a:r>
            <a:r>
              <a:rPr lang="en-GB" sz="3600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600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en-GB" sz="3600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600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Bogga</a:t>
            </a:r>
            <a:r>
              <a:rPr lang="en" b="0" i="0" u="none" cap="none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2987675" y="765175"/>
            <a:ext cx="5832475" cy="1079649"/>
          </a:xfrm>
        </p:spPr>
        <p:txBody>
          <a:bodyPr/>
          <a:lstStyle/>
          <a:p>
            <a:pPr algn="l" rtl="0"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Maaree darafyada adigoo fura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Khariidadda Bogga 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doorta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Darafyada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>
              <a:buFont typeface="Wingdings" pitchFamily="2" charset="2"/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636912"/>
            <a:ext cx="8468467" cy="238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2195736" y="2852936"/>
            <a:ext cx="503882" cy="28803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rtl="0"/>
            <a:r>
              <a:rPr lang="en-GB" b="0" i="0" u="none" cap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Kaydi</a:t>
            </a:r>
            <a:endParaRPr lang="en" b="0" i="0" u="none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467545" y="620713"/>
            <a:ext cx="8281168" cy="6119812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Fayl cusub kaydi adigoo fura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Faylka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oo doorta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Ku Kaydi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90000"/>
              </a:lnSpc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Waxaa barnaamijka Word ku jira dhowr xulasho oo fayl lagu kaydin karo.</a:t>
            </a:r>
          </a:p>
          <a:p>
            <a:pPr algn="l" rtl="0">
              <a:lnSpc>
                <a:spcPct val="90000"/>
              </a:lnSpc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Sanduuq hadal leh ayaa muuqanaya halkaasoo aad ka dooran karto halka aad rabto in aad dukumeentiga ku kaydiso, magaca aad rabto, iyo weliba qaabka.</a:t>
            </a:r>
          </a:p>
          <a:p>
            <a:pPr algn="l" rtl="0">
              <a:lnSpc>
                <a:spcPct val="90000"/>
              </a:lnSpc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Si aad dukumeenti cusub u abuurto,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Faylka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ka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Ku Kaydi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Si aad u kaydiso isbeddellada aad ku samaysay dukumeenti aad hore u kaydisay, jeexa qalabka ka guji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Kaydi </a:t>
            </a:r>
            <a:r>
              <a:rPr lang="en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Faylka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ka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Kaydi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>
              <a:lnSpc>
                <a:spcPct val="90000"/>
              </a:lnSpc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Si aad nuqul uga samayso dukumeenti hore u jira,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Ku Kaydi 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dukumeentiga u geli magac cusub.</a:t>
            </a:r>
            <a:br>
              <a:rPr lang="en" sz="1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434" y="1096144"/>
            <a:ext cx="6407918" cy="360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3780284" y="3140968"/>
            <a:ext cx="1295400" cy="504056"/>
          </a:xfrm>
          <a:prstGeom prst="wedgeRoundRectCallout">
            <a:avLst>
              <a:gd name="adj1" fmla="val -107989"/>
              <a:gd name="adj2" fmla="val 1080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Faylka ku kaydi PDF</a:t>
            </a:r>
            <a:endParaRPr lang="en" sz="1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395536" y="2105798"/>
            <a:ext cx="1584599" cy="1035170"/>
          </a:xfrm>
          <a:prstGeom prst="wedgeRoundRectCallout">
            <a:avLst>
              <a:gd name="adj1" fmla="val 62818"/>
              <a:gd name="adj2" fmla="val -7826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Halkan ka dooro halka aad rabto in aad dukumeentiga ku kaydiso</a:t>
            </a:r>
            <a:endParaRPr lang="en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AutoShape 19"/>
          <p:cNvSpPr>
            <a:spLocks noChangeArrowheads="1"/>
          </p:cNvSpPr>
          <p:nvPr/>
        </p:nvSpPr>
        <p:spPr bwMode="auto">
          <a:xfrm>
            <a:off x="6084168" y="2240346"/>
            <a:ext cx="936624" cy="504056"/>
          </a:xfrm>
          <a:prstGeom prst="wedgeRoundRectCallout">
            <a:avLst>
              <a:gd name="adj1" fmla="val -163282"/>
              <a:gd name="adj2" fmla="val 8851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Qaabka faylka</a:t>
            </a: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4427984" y="2347912"/>
            <a:ext cx="936625" cy="504056"/>
          </a:xfrm>
          <a:prstGeom prst="wedgeRoundRectCallout">
            <a:avLst>
              <a:gd name="adj1" fmla="val -200457"/>
              <a:gd name="adj2" fmla="val 412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Magaca faylka</a:t>
            </a:r>
            <a:endParaRPr lang="en" sz="12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32" grpId="0" animBg="1"/>
      <p:bldP spid="34" grpId="0" animBg="1"/>
      <p:bldP spid="36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468313" y="-100013"/>
            <a:ext cx="7467600" cy="5762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r" rtl="0">
              <a:defRPr/>
            </a:pPr>
            <a:r>
              <a:rPr lang="en-GB" sz="32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Hore</a:t>
            </a:r>
            <a:r>
              <a:rPr lang="en-GB" sz="32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GB" sz="32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eeg</a:t>
            </a:r>
            <a:r>
              <a:rPr lang="en-GB" sz="32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2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en-GB" sz="3200" b="0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3200" b="0" i="0" u="none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daabac</a:t>
            </a:r>
            <a:endParaRPr lang="en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2771775" y="476250"/>
            <a:ext cx="6048375" cy="5997575"/>
          </a:xfrm>
        </p:spPr>
        <p:txBody>
          <a:bodyPr/>
          <a:lstStyle/>
          <a:p>
            <a:pPr marL="0" indent="0" algn="l" rtl="0">
              <a:buFont typeface="Wingdings" pitchFamily="2" charset="2"/>
              <a:buNone/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Ka hor inta aadan wax daabicin, waxaa fiicnaan karta in aad fikrad ka hesho sida uu dukumeentigaagu u eeg yahay. Habka hore u eeg ayaa sawir ku muujiya bog kaste oo dukumeentiga ku jira.</a:t>
            </a: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Fur liiska Daabac oo dooro Daabac. Waxaa jira dhowr xulasho oo aad kala dooranayso. </a:t>
            </a:r>
          </a:p>
          <a:p>
            <a:pPr algn="l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0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defRPr/>
            </a:pP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Fur liiska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Daabac 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oo dooro </a:t>
            </a:r>
            <a:r>
              <a:rPr lang="en" sz="14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Daabac</a:t>
            </a:r>
            <a:r>
              <a:rPr lang="en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Sanduuq hadal leh oo cusub ayaa muuqanaya halkaasoo aad ka dooran karto xulashooyinka daabacaad kaladuwan.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417" y="1695233"/>
            <a:ext cx="6807935" cy="382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7" name="AutoShape 15"/>
          <p:cNvSpPr>
            <a:spLocks noChangeArrowheads="1"/>
          </p:cNvSpPr>
          <p:nvPr/>
        </p:nvSpPr>
        <p:spPr bwMode="auto">
          <a:xfrm>
            <a:off x="3518235" y="2431293"/>
            <a:ext cx="1943100" cy="323850"/>
          </a:xfrm>
          <a:prstGeom prst="wedgeEllipseCallout">
            <a:avLst>
              <a:gd name="adj1" fmla="val -58197"/>
              <a:gd name="adj2" fmla="val 7385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Daabace dooro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>
            <a:off x="3518235" y="4293096"/>
            <a:ext cx="1079798" cy="431824"/>
          </a:xfrm>
          <a:prstGeom prst="wedgeEllipseCallout">
            <a:avLst>
              <a:gd name="adj1" fmla="val -63876"/>
              <a:gd name="adj2" fmla="val -14928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Isku dhejin</a:t>
            </a:r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3633490" y="1773114"/>
            <a:ext cx="1353146" cy="432048"/>
          </a:xfrm>
          <a:prstGeom prst="wedgeEllipseCallout">
            <a:avLst>
              <a:gd name="adj1" fmla="val -111690"/>
              <a:gd name="adj2" fmla="val 5944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Tirada nuqul</a:t>
            </a:r>
            <a:endParaRPr lang="en" sz="10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1043608" y="952512"/>
            <a:ext cx="1355011" cy="742721"/>
          </a:xfrm>
          <a:prstGeom prst="wedgeEllipseCallout">
            <a:avLst>
              <a:gd name="adj1" fmla="val 7854"/>
              <a:gd name="adj2" fmla="val 1053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Daabac dukumeenti buuxa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4058134" y="3068960"/>
            <a:ext cx="2520280" cy="792435"/>
          </a:xfrm>
          <a:prstGeom prst="wedgeEllipseCallout">
            <a:avLst>
              <a:gd name="adj1" fmla="val -75747"/>
              <a:gd name="adj2" fmla="val -6326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Si aad u daabacdo bogag gaar ah, sanduuqa ku ag yaalla geli lambarka bogga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77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  <p:bldP spid="44047" grpId="0" animBg="1"/>
      <p:bldP spid="44049" grpId="0" animBg="1"/>
      <p:bldP spid="44050" grpId="0" animBg="1"/>
      <p:bldP spid="44051" grpId="0" animBg="1"/>
      <p:bldP spid="44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type="subTitle" idx="1"/>
          </p:nvPr>
        </p:nvSpPr>
        <p:spPr>
          <a:xfrm>
            <a:off x="755576" y="332656"/>
            <a:ext cx="8137599" cy="6140450"/>
          </a:xfrm>
        </p:spPr>
        <p:txBody>
          <a:bodyPr/>
          <a:lstStyle/>
          <a:p>
            <a:pPr algn="l">
              <a:lnSpc>
                <a:spcPct val="80000"/>
              </a:lnSpc>
            </a:pPr>
            <a:endParaRPr lang="sv-SE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Word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mid ah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barnaamijyada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socda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Microsoft Office,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kuwa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kale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Excel, Power Point, Publisher, Outlook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Access.</a:t>
            </a:r>
          </a:p>
          <a:p>
            <a:pPr algn="l">
              <a:lnSpc>
                <a:spcPct val="80000"/>
              </a:lnSpc>
            </a:pP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Word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qalab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fududeynaya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lagu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samaysto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dokumentiyal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tusaale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mid ah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waar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geeys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warqado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rapport.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dari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kartaa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sawiro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mabb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qaarado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tabeelo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daraysid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>
              <a:lnSpc>
                <a:spcPct val="80000"/>
              </a:lnSpc>
            </a:pP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Way kala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duwan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yihin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noocyada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-Word,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Laakin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kuligood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kala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jira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qalabo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kala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duwan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laguna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baddelo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nidamka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l">
              <a:lnSpc>
                <a:spcPct val="80000"/>
              </a:lnSpc>
            </a:pP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kaydin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kartaa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Word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qoralka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siyaaboyin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kala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duwan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Tusaale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sida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nidamka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faylaka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pdf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Marka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dhigatid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nidamka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pdf-fayl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akhrisan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karta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walba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madaama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programmet Adobe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Reader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kharash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la’aan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Microsoft Office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bilaash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aha,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laakin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jira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qaybab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mid ah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bilaash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ah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laga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dajinsan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internetka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Tusaale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Microsoft Open Office.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hal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furan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kartid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faylaka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samaysay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Word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dhinaca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kale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l">
              <a:lnSpc>
                <a:spcPct val="80000"/>
              </a:lnSpc>
            </a:pP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Ciwaankan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hoos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yaala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ayaad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shuban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kartaa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barnaamijkan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Microsoft Open Office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bilaash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http://download.openoffice.org/index.html</a:t>
            </a:r>
            <a:endParaRPr lang="sv-SE" sz="1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endParaRPr lang="sv-SE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 descr="word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798" y="0"/>
            <a:ext cx="9090202" cy="6858000"/>
          </a:xfrm>
        </p:spPr>
      </p:pic>
      <p:sp>
        <p:nvSpPr>
          <p:cNvPr id="215110" name="Rectangle 70"/>
          <p:cNvSpPr>
            <a:spLocks noChangeArrowheads="1"/>
          </p:cNvSpPr>
          <p:nvPr/>
        </p:nvSpPr>
        <p:spPr bwMode="auto">
          <a:xfrm>
            <a:off x="1691680" y="1772816"/>
            <a:ext cx="5545137" cy="432117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>
              <a:latin typeface="Calibri" pitchFamily="34" charset="0"/>
            </a:endParaRPr>
          </a:p>
        </p:txBody>
      </p:sp>
      <p:sp>
        <p:nvSpPr>
          <p:cNvPr id="215054" name="AutoShape 14"/>
          <p:cNvSpPr>
            <a:spLocks noChangeArrowheads="1"/>
          </p:cNvSpPr>
          <p:nvPr/>
        </p:nvSpPr>
        <p:spPr bwMode="auto">
          <a:xfrm>
            <a:off x="3131840" y="0"/>
            <a:ext cx="2736304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Goobta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magaca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dokumentiga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55" name="Line 15"/>
          <p:cNvSpPr>
            <a:spLocks noChangeShapeType="1"/>
          </p:cNvSpPr>
          <p:nvPr/>
        </p:nvSpPr>
        <p:spPr bwMode="auto">
          <a:xfrm flipH="1">
            <a:off x="2339752" y="116632"/>
            <a:ext cx="865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215056" name="AutoShape 16"/>
          <p:cNvSpPr>
            <a:spLocks noChangeArrowheads="1"/>
          </p:cNvSpPr>
          <p:nvPr/>
        </p:nvSpPr>
        <p:spPr bwMode="auto">
          <a:xfrm>
            <a:off x="7020271" y="225648"/>
            <a:ext cx="1533649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Sifada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menyga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flipH="1">
            <a:off x="6300192" y="404664"/>
            <a:ext cx="865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215059" name="AutoShape 19"/>
          <p:cNvSpPr>
            <a:spLocks noChangeArrowheads="1"/>
          </p:cNvSpPr>
          <p:nvPr/>
        </p:nvSpPr>
        <p:spPr bwMode="auto">
          <a:xfrm>
            <a:off x="7668344" y="501769"/>
            <a:ext cx="1475656" cy="510778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Qalabyada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kabeddelka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61" name="Line 21"/>
          <p:cNvSpPr>
            <a:spLocks noChangeShapeType="1"/>
          </p:cNvSpPr>
          <p:nvPr/>
        </p:nvSpPr>
        <p:spPr bwMode="auto">
          <a:xfrm flipH="1" flipV="1">
            <a:off x="6588223" y="692696"/>
            <a:ext cx="1152128" cy="7200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66" name="Line 26"/>
          <p:cNvSpPr>
            <a:spLocks noChangeShapeType="1"/>
          </p:cNvSpPr>
          <p:nvPr/>
        </p:nvSpPr>
        <p:spPr bwMode="auto">
          <a:xfrm flipH="1">
            <a:off x="323527" y="3933056"/>
            <a:ext cx="79285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67" name="Line 27"/>
          <p:cNvSpPr>
            <a:spLocks noChangeShapeType="1"/>
          </p:cNvSpPr>
          <p:nvPr/>
        </p:nvSpPr>
        <p:spPr bwMode="auto">
          <a:xfrm flipV="1">
            <a:off x="4572000" y="1196752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68" name="AutoShape 28"/>
          <p:cNvSpPr>
            <a:spLocks noChangeArrowheads="1"/>
          </p:cNvSpPr>
          <p:nvPr/>
        </p:nvSpPr>
        <p:spPr bwMode="auto">
          <a:xfrm>
            <a:off x="3707904" y="1556792"/>
            <a:ext cx="1617663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Mastarad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jiifta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69" name="AutoShape 29"/>
          <p:cNvSpPr>
            <a:spLocks noChangeArrowheads="1"/>
          </p:cNvSpPr>
          <p:nvPr/>
        </p:nvSpPr>
        <p:spPr bwMode="auto">
          <a:xfrm>
            <a:off x="899592" y="3861048"/>
            <a:ext cx="1584325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Mastarad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taaganl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5070" name="AutoShape 30"/>
          <p:cNvSpPr>
            <a:spLocks noChangeArrowheads="1"/>
          </p:cNvSpPr>
          <p:nvPr/>
        </p:nvSpPr>
        <p:spPr bwMode="auto">
          <a:xfrm>
            <a:off x="2195885" y="1661444"/>
            <a:ext cx="2250926" cy="194095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Adigoo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isticmaalaya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jiirka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qabo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halka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falaarta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tuseyso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anger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sheegeysaa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halka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ula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rabtay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Farta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meesha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laga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bilaabo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mid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big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big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leh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5071" name="Line 31"/>
          <p:cNvSpPr>
            <a:spLocks noChangeShapeType="1"/>
          </p:cNvSpPr>
          <p:nvPr/>
        </p:nvSpPr>
        <p:spPr bwMode="auto">
          <a:xfrm flipH="1" flipV="1">
            <a:off x="1835696" y="1916832"/>
            <a:ext cx="576263" cy="144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75" name="Line 35"/>
          <p:cNvSpPr>
            <a:spLocks noChangeShapeType="1"/>
          </p:cNvSpPr>
          <p:nvPr/>
        </p:nvSpPr>
        <p:spPr bwMode="auto">
          <a:xfrm>
            <a:off x="611560" y="1340768"/>
            <a:ext cx="122510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76" name="Line 36"/>
          <p:cNvSpPr>
            <a:spLocks noChangeShapeType="1"/>
          </p:cNvSpPr>
          <p:nvPr/>
        </p:nvSpPr>
        <p:spPr bwMode="auto">
          <a:xfrm>
            <a:off x="7452320" y="1340768"/>
            <a:ext cx="1224136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77" name="Line 37"/>
          <p:cNvSpPr>
            <a:spLocks noChangeShapeType="1"/>
          </p:cNvSpPr>
          <p:nvPr/>
        </p:nvSpPr>
        <p:spPr bwMode="auto">
          <a:xfrm flipV="1">
            <a:off x="395536" y="1412776"/>
            <a:ext cx="0" cy="6477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78" name="AutoShape 38"/>
          <p:cNvSpPr>
            <a:spLocks noChangeArrowheads="1"/>
          </p:cNvSpPr>
          <p:nvPr/>
        </p:nvSpPr>
        <p:spPr bwMode="auto">
          <a:xfrm>
            <a:off x="7236296" y="1310621"/>
            <a:ext cx="1317625" cy="715089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Qiyaasta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geeska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midigta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79" name="AutoShape 39"/>
          <p:cNvSpPr>
            <a:spLocks noChangeArrowheads="1"/>
          </p:cNvSpPr>
          <p:nvPr/>
        </p:nvSpPr>
        <p:spPr bwMode="auto">
          <a:xfrm>
            <a:off x="539750" y="1396644"/>
            <a:ext cx="1317625" cy="715089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Qiyaasta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geeska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bidixda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80" name="Line 40"/>
          <p:cNvSpPr>
            <a:spLocks noChangeShapeType="1"/>
          </p:cNvSpPr>
          <p:nvPr/>
        </p:nvSpPr>
        <p:spPr bwMode="auto">
          <a:xfrm>
            <a:off x="7812088" y="1341438"/>
            <a:ext cx="0" cy="2159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81" name="Line 41"/>
          <p:cNvSpPr>
            <a:spLocks noChangeShapeType="1"/>
          </p:cNvSpPr>
          <p:nvPr/>
        </p:nvSpPr>
        <p:spPr bwMode="auto">
          <a:xfrm>
            <a:off x="1116013" y="1341438"/>
            <a:ext cx="0" cy="2159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82" name="AutoShape 42"/>
          <p:cNvSpPr>
            <a:spLocks noChangeArrowheads="1"/>
          </p:cNvSpPr>
          <p:nvPr/>
        </p:nvSpPr>
        <p:spPr bwMode="auto">
          <a:xfrm>
            <a:off x="539552" y="2276872"/>
            <a:ext cx="1304925" cy="510778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Qiyaasta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geeska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sare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83" name="Line 43"/>
          <p:cNvSpPr>
            <a:spLocks noChangeShapeType="1"/>
          </p:cNvSpPr>
          <p:nvPr/>
        </p:nvSpPr>
        <p:spPr bwMode="auto">
          <a:xfrm>
            <a:off x="539552" y="1844824"/>
            <a:ext cx="647898" cy="504676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89" name="Line 49"/>
          <p:cNvSpPr>
            <a:spLocks noChangeShapeType="1"/>
          </p:cNvSpPr>
          <p:nvPr/>
        </p:nvSpPr>
        <p:spPr bwMode="auto">
          <a:xfrm flipV="1">
            <a:off x="8101012" y="3212975"/>
            <a:ext cx="791467" cy="144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90" name="AutoShape 50"/>
          <p:cNvSpPr>
            <a:spLocks noChangeArrowheads="1"/>
          </p:cNvSpPr>
          <p:nvPr/>
        </p:nvSpPr>
        <p:spPr bwMode="auto">
          <a:xfrm>
            <a:off x="6012160" y="5055037"/>
            <a:ext cx="2378919" cy="510778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Wareegis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/scrolla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hooseed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ee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dokumentiga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91" name="Line 51"/>
          <p:cNvSpPr>
            <a:spLocks noChangeShapeType="1"/>
          </p:cNvSpPr>
          <p:nvPr/>
        </p:nvSpPr>
        <p:spPr bwMode="auto">
          <a:xfrm>
            <a:off x="8244408" y="5445224"/>
            <a:ext cx="647700" cy="433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092" name="AutoShape 52"/>
          <p:cNvSpPr>
            <a:spLocks noChangeArrowheads="1"/>
          </p:cNvSpPr>
          <p:nvPr/>
        </p:nvSpPr>
        <p:spPr bwMode="auto">
          <a:xfrm>
            <a:off x="5940152" y="833352"/>
            <a:ext cx="2019102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Jiiditan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/scrolla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koreed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93" name="Line 53"/>
          <p:cNvSpPr>
            <a:spLocks noChangeShapeType="1"/>
          </p:cNvSpPr>
          <p:nvPr/>
        </p:nvSpPr>
        <p:spPr bwMode="auto">
          <a:xfrm>
            <a:off x="7956376" y="1052736"/>
            <a:ext cx="936104" cy="14401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94" name="AutoShape 54"/>
          <p:cNvSpPr>
            <a:spLocks noChangeArrowheads="1"/>
          </p:cNvSpPr>
          <p:nvPr/>
        </p:nvSpPr>
        <p:spPr bwMode="auto">
          <a:xfrm>
            <a:off x="3204940" y="3412297"/>
            <a:ext cx="2519858" cy="919401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Afar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geeska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midabka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daruurta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u egg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waxuu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tusayaa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cabirka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dusha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inta 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isticmaali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karo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95" name="AutoShape 55"/>
          <p:cNvSpPr>
            <a:spLocks noChangeArrowheads="1"/>
          </p:cNvSpPr>
          <p:nvPr/>
        </p:nvSpPr>
        <p:spPr bwMode="auto">
          <a:xfrm>
            <a:off x="2699792" y="5415076"/>
            <a:ext cx="2847975" cy="95345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Horisontell list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loogu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talagalay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jiidis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/scrolla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/>
            <a:endParaRPr lang="sv-SE" sz="1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96" name="Line 56"/>
          <p:cNvSpPr>
            <a:spLocks noChangeShapeType="1"/>
          </p:cNvSpPr>
          <p:nvPr/>
        </p:nvSpPr>
        <p:spPr bwMode="auto">
          <a:xfrm flipH="1">
            <a:off x="3491880" y="5949280"/>
            <a:ext cx="216023" cy="50405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wrap="square" anchor="ctr">
            <a:spAutoFit/>
          </a:bodyPr>
          <a:lstStyle/>
          <a:p>
            <a:endParaRPr lang="sv-SE"/>
          </a:p>
        </p:txBody>
      </p:sp>
      <p:sp>
        <p:nvSpPr>
          <p:cNvPr id="215099" name="AutoShape 59"/>
          <p:cNvSpPr>
            <a:spLocks noChangeArrowheads="1"/>
          </p:cNvSpPr>
          <p:nvPr/>
        </p:nvSpPr>
        <p:spPr bwMode="auto">
          <a:xfrm>
            <a:off x="6084168" y="6381328"/>
            <a:ext cx="1872208" cy="30646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200" b="1" dirty="0">
                <a:latin typeface="Calibri" pitchFamily="34" charset="0"/>
              </a:rPr>
              <a:t>  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Verktygsfältet Rita</a:t>
            </a:r>
          </a:p>
        </p:txBody>
      </p:sp>
      <p:sp>
        <p:nvSpPr>
          <p:cNvPr id="215100" name="Line 60"/>
          <p:cNvSpPr>
            <a:spLocks noChangeShapeType="1"/>
          </p:cNvSpPr>
          <p:nvPr/>
        </p:nvSpPr>
        <p:spPr bwMode="auto">
          <a:xfrm flipH="1" flipV="1">
            <a:off x="5868144" y="6525344"/>
            <a:ext cx="3603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5107" name="AutoShape 67"/>
          <p:cNvSpPr>
            <a:spLocks noChangeArrowheads="1"/>
          </p:cNvSpPr>
          <p:nvPr/>
        </p:nvSpPr>
        <p:spPr bwMode="auto">
          <a:xfrm>
            <a:off x="7092280" y="3050527"/>
            <a:ext cx="1631950" cy="1532334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Vertikal list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loogu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talagalay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wareegis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/scrolla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kored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hooseed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gudaha</a:t>
            </a:r>
            <a:r>
              <a:rPr lang="sv-SE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dokumentiga</a:t>
            </a: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1763688" y="1772816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1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1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1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1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1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1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1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1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1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1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1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1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1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21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1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1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21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21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21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0" grpId="0" animBg="1"/>
      <p:bldP spid="215054" grpId="0" animBg="1"/>
      <p:bldP spid="215055" grpId="0" animBg="1"/>
      <p:bldP spid="215056" grpId="0" animBg="1"/>
      <p:bldP spid="215057" grpId="0" animBg="1"/>
      <p:bldP spid="215059" grpId="0" animBg="1"/>
      <p:bldP spid="215061" grpId="0" animBg="1"/>
      <p:bldP spid="215066" grpId="0" animBg="1"/>
      <p:bldP spid="215067" grpId="0" animBg="1"/>
      <p:bldP spid="215068" grpId="0" animBg="1"/>
      <p:bldP spid="215069" grpId="0" animBg="1"/>
      <p:bldP spid="215070" grpId="0" animBg="1"/>
      <p:bldP spid="215071" grpId="0" animBg="1"/>
      <p:bldP spid="215075" grpId="0" animBg="1"/>
      <p:bldP spid="215076" grpId="0" animBg="1"/>
      <p:bldP spid="215077" grpId="0" animBg="1"/>
      <p:bldP spid="215078" grpId="0" animBg="1"/>
      <p:bldP spid="215079" grpId="0" animBg="1"/>
      <p:bldP spid="215080" grpId="0" animBg="1"/>
      <p:bldP spid="215081" grpId="0" animBg="1"/>
      <p:bldP spid="215082" grpId="0" animBg="1"/>
      <p:bldP spid="215083" grpId="0" animBg="1"/>
      <p:bldP spid="215089" grpId="0" animBg="1"/>
      <p:bldP spid="215090" grpId="0" animBg="1"/>
      <p:bldP spid="215091" grpId="0" animBg="1"/>
      <p:bldP spid="215092" grpId="0" animBg="1"/>
      <p:bldP spid="215093" grpId="0" animBg="1"/>
      <p:bldP spid="215094" grpId="0" animBg="1"/>
      <p:bldP spid="215095" grpId="0" animBg="1"/>
      <p:bldP spid="215096" grpId="0" animBg="1"/>
      <p:bldP spid="215099" grpId="0" animBg="1"/>
      <p:bldP spid="215100" grpId="0" animBg="1"/>
      <p:bldP spid="215107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8748713" cy="3231967"/>
          </a:xfrm>
        </p:spPr>
      </p:pic>
      <p:sp>
        <p:nvSpPr>
          <p:cNvPr id="153629" name="Rectangle 29"/>
          <p:cNvSpPr>
            <a:spLocks noGrp="1" noChangeArrowheads="1"/>
          </p:cNvSpPr>
          <p:nvPr>
            <p:ph type="body" sz="half" idx="2"/>
          </p:nvPr>
        </p:nvSpPr>
        <p:spPr>
          <a:xfrm>
            <a:off x="2339752" y="1628800"/>
            <a:ext cx="6696744" cy="5616624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" sz="1400" b="0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Kaydi</a:t>
            </a:r>
            <a:r>
              <a:rPr lang="en" sz="14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Kaydi dukumeentiga ka dib marka aad isbeddello ku samayso, oo isticmaal isla magacii faylka ee hore iyo isla goobtii hore.</a:t>
            </a: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Ku kaydi: </a:t>
            </a:r>
            <a:r>
              <a:rPr lang="en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Dukumeentiga kaydi markii ugu horraysay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Fur</a:t>
            </a:r>
            <a:r>
              <a:rPr lang="en" sz="14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F</a:t>
            </a:r>
            <a:r>
              <a:rPr lang="en-GB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 dukumeenti aad hore u abuurtay oo aad kaydisay.</a:t>
            </a: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Dhawaa: 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Dukumeentiyadii ugu dhawaa ee aad abuurtay.</a:t>
            </a:r>
          </a:p>
          <a:p>
            <a:pPr algn="l" rtl="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Cusub</a:t>
            </a:r>
            <a:r>
              <a:rPr lang="en" sz="14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Fur dukumeenti cusub oo bannaan.</a:t>
            </a: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" sz="16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Daabac</a:t>
            </a:r>
            <a:r>
              <a:rPr lang="en" sz="1400" b="1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" sz="1400" b="0" i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Daabac dukumeenti buuxa. </a:t>
            </a: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0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3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3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3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3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36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36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9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817" y="-27384"/>
            <a:ext cx="1592330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141663"/>
            <a:ext cx="7632700" cy="3240087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" sz="18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" sz="18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Jeexa qalabka ee Qaabaynta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Farta: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Dooro farta adigoo gujinaya leebka yar. Waxaa jira faro kaladuwan oo farabadan.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Qiyaasta farta: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Dooro qiyaasta adigoo gujinaya leebka yar..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Adag: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Guji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si aad qoraalka khad adag ugu yeesho. Khadka adag qoraalka ka saar adigoo mar kale gujinaya </a:t>
            </a: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Janjeera: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Guji </a:t>
            </a:r>
            <a:r>
              <a:rPr lang="en" sz="1600" b="1" i="1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si aad u janjeeriso qoraalka. Janjeerka ka saar adigoo mar kale gujinaya </a:t>
            </a:r>
            <a:r>
              <a:rPr lang="en" sz="1600" b="1" i="1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Hoos xarriiq: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Guji </a:t>
            </a:r>
            <a:r>
              <a:rPr lang="en" sz="1600" b="1" i="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si aad u hoos xarriiqdo qoraalka. Hoos xarriiqa ka saar adigoo mar kale gujinaya </a:t>
            </a:r>
            <a:r>
              <a:rPr lang="en" sz="1600" b="1" i="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1691679" y="560392"/>
            <a:ext cx="1800201" cy="846451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 flipV="1">
            <a:off x="1116013" y="1340767"/>
            <a:ext cx="575666" cy="50390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 flipH="1" flipV="1">
            <a:off x="3491879" y="1340766"/>
            <a:ext cx="3456607" cy="50390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486" name="Picture 13" descr="W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844675"/>
            <a:ext cx="58689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62" name="AutoShape 14"/>
          <p:cNvSpPr>
            <a:spLocks noChangeArrowheads="1"/>
          </p:cNvSpPr>
          <p:nvPr/>
        </p:nvSpPr>
        <p:spPr bwMode="auto">
          <a:xfrm>
            <a:off x="1403350" y="2636838"/>
            <a:ext cx="1368425" cy="431800"/>
          </a:xfrm>
          <a:prstGeom prst="wedgeRoundRectCallout">
            <a:avLst>
              <a:gd name="adj1" fmla="val 141370"/>
              <a:gd name="adj2" fmla="val -14952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Farta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3" name="AutoShape 15"/>
          <p:cNvSpPr>
            <a:spLocks noChangeArrowheads="1"/>
          </p:cNvSpPr>
          <p:nvPr/>
        </p:nvSpPr>
        <p:spPr bwMode="auto">
          <a:xfrm>
            <a:off x="2987824" y="2636838"/>
            <a:ext cx="1511151" cy="432122"/>
          </a:xfrm>
          <a:prstGeom prst="wedgeRoundRectCallout">
            <a:avLst>
              <a:gd name="adj1" fmla="val 83852"/>
              <a:gd name="adj2" fmla="val -14228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Qiyaasta farta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4" name="AutoShape 16"/>
          <p:cNvSpPr>
            <a:spLocks noChangeArrowheads="1"/>
          </p:cNvSpPr>
          <p:nvPr/>
        </p:nvSpPr>
        <p:spPr bwMode="auto">
          <a:xfrm>
            <a:off x="4499992" y="2636912"/>
            <a:ext cx="1006475" cy="431800"/>
          </a:xfrm>
          <a:prstGeom prst="wedgeRoundRectCallout">
            <a:avLst>
              <a:gd name="adj1" fmla="val 52247"/>
              <a:gd name="adj2" fmla="val -12653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Adag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5" name="AutoShape 17"/>
          <p:cNvSpPr>
            <a:spLocks noChangeArrowheads="1"/>
          </p:cNvSpPr>
          <p:nvPr/>
        </p:nvSpPr>
        <p:spPr bwMode="auto">
          <a:xfrm>
            <a:off x="5508104" y="2636912"/>
            <a:ext cx="1154113" cy="431800"/>
          </a:xfrm>
          <a:prstGeom prst="wedgeRoundRectCallout">
            <a:avLst>
              <a:gd name="adj1" fmla="val -4901"/>
              <a:gd name="adj2" fmla="val -11944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Janjeera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6" name="AutoShape 18"/>
          <p:cNvSpPr>
            <a:spLocks noChangeArrowheads="1"/>
          </p:cNvSpPr>
          <p:nvPr/>
        </p:nvSpPr>
        <p:spPr bwMode="auto">
          <a:xfrm>
            <a:off x="6516216" y="2636912"/>
            <a:ext cx="1656234" cy="432122"/>
          </a:xfrm>
          <a:prstGeom prst="wedgeRoundRectCallout">
            <a:avLst>
              <a:gd name="adj1" fmla="val -40167"/>
              <a:gd name="adj2" fmla="val -12269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Hoos xarriiq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6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5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5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5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5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55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 build="p"/>
      <p:bldP spid="155658" grpId="0" animBg="1"/>
      <p:bldP spid="155659" grpId="0" animBg="1"/>
      <p:bldP spid="155660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23528" y="260648"/>
            <a:ext cx="8640960" cy="6264696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Xarfaha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kala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duwan</a:t>
            </a:r>
            <a:endParaRPr lang="sv-SE" sz="42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sv-SE" b="1" dirty="0">
              <a:solidFill>
                <a:schemeClr val="accent1"/>
              </a:solidFill>
              <a:latin typeface="Arial Black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sv-SE" dirty="0">
                <a:latin typeface="Arial Black" pitchFamily="34" charset="0"/>
              </a:rPr>
              <a:t>Arial 		</a:t>
            </a:r>
            <a:r>
              <a:rPr lang="sv-SE" dirty="0">
                <a:latin typeface="Mistral" pitchFamily="66" charset="0"/>
              </a:rPr>
              <a:t>mistral      	  </a:t>
            </a:r>
            <a:r>
              <a:rPr lang="sv-SE" dirty="0" err="1">
                <a:latin typeface="Engravers MT" pitchFamily="18" charset="0"/>
              </a:rPr>
              <a:t>Engravers</a:t>
            </a:r>
            <a:r>
              <a:rPr lang="sv-SE" dirty="0">
                <a:latin typeface="Engravers MT" pitchFamily="18" charset="0"/>
              </a:rPr>
              <a:t> </a:t>
            </a:r>
            <a:r>
              <a:rPr lang="sv-SE" dirty="0" err="1">
                <a:latin typeface="Engravers MT" pitchFamily="18" charset="0"/>
              </a:rPr>
              <a:t>mt</a:t>
            </a:r>
            <a:r>
              <a:rPr lang="sv-SE" dirty="0">
                <a:latin typeface="Engravers MT" pitchFamily="18" charset="0"/>
              </a:rPr>
              <a:t>  </a:t>
            </a:r>
            <a:r>
              <a:rPr lang="sv-SE" dirty="0">
                <a:latin typeface="Curlz MT" pitchFamily="82" charset="0"/>
              </a:rPr>
              <a:t> 	</a:t>
            </a:r>
            <a:r>
              <a:rPr lang="sv-SE" dirty="0" err="1">
                <a:latin typeface="Curlz MT" pitchFamily="82" charset="0"/>
              </a:rPr>
              <a:t>curlz</a:t>
            </a:r>
            <a:r>
              <a:rPr lang="sv-SE" dirty="0">
                <a:latin typeface="Curlz MT" pitchFamily="82" charset="0"/>
              </a:rPr>
              <a:t> MT  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>
                <a:latin typeface="Times New Roman" pitchFamily="18" charset="0"/>
                <a:cs typeface="Times New Roman" pitchFamily="18" charset="0"/>
              </a:rPr>
              <a:t>Times New Roman </a:t>
            </a:r>
            <a:r>
              <a:rPr lang="sv-SE" dirty="0">
                <a:latin typeface="Times New Roman" pitchFamily="18" charset="0"/>
                <a:cs typeface="David" pitchFamily="2" charset="-79"/>
              </a:rPr>
              <a:t> </a:t>
            </a:r>
            <a:r>
              <a:rPr lang="ar-IQ" dirty="0">
                <a:latin typeface="Times New Roman" pitchFamily="18" charset="0"/>
                <a:cs typeface="David" pitchFamily="2" charset="-79"/>
              </a:rPr>
              <a:t>ا</a:t>
            </a:r>
            <a:r>
              <a:rPr lang="ar-IQ" dirty="0">
                <a:latin typeface="Times New Roman" pitchFamily="18" charset="0"/>
                <a:cs typeface="Andalus" pitchFamily="2" charset="-78"/>
              </a:rPr>
              <a:t>ندلسي </a:t>
            </a:r>
            <a:endParaRPr lang="sv-SE" dirty="0">
              <a:latin typeface="Times New Roman" pitchFamily="18" charset="0"/>
              <a:cs typeface="Andalus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>
                <a:latin typeface="Times New Roman" pitchFamily="18" charset="0"/>
                <a:cs typeface="Andalus" pitchFamily="2" charset="-78"/>
              </a:rPr>
              <a:t>	</a:t>
            </a:r>
            <a:endParaRPr lang="sv-SE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Cabbirka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xarfaha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endParaRPr lang="sv-SE" sz="42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sz="1400" dirty="0">
                <a:latin typeface="Times New Roman" pitchFamily="18" charset="0"/>
                <a:cs typeface="+mj-cs"/>
              </a:rPr>
              <a:t>       </a:t>
            </a:r>
            <a:r>
              <a:rPr lang="sv-SE" sz="1400" dirty="0">
                <a:latin typeface="Times New Roman" pitchFamily="18" charset="0"/>
                <a:cs typeface="+mj-cs"/>
              </a:rPr>
              <a:t>Teckenstorlek 14	</a:t>
            </a:r>
            <a:r>
              <a:rPr lang="ar-IQ" dirty="0">
                <a:latin typeface="Times New Roman" pitchFamily="18" charset="0"/>
                <a:cs typeface="+mj-cs"/>
              </a:rPr>
              <a:t> </a:t>
            </a:r>
            <a:r>
              <a:rPr lang="sv-SE" dirty="0">
                <a:latin typeface="Times New Roman" pitchFamily="18" charset="0"/>
              </a:rPr>
              <a:t>Teckenstorlek 20</a:t>
            </a:r>
            <a:r>
              <a:rPr lang="ar-IQ" sz="2000" dirty="0">
                <a:latin typeface="Times New Roman" pitchFamily="18" charset="0"/>
                <a:cs typeface="+mj-cs"/>
              </a:rPr>
              <a:t> </a:t>
            </a:r>
            <a:r>
              <a:rPr lang="sv-SE" sz="2000" dirty="0">
                <a:latin typeface="Times New Roman" pitchFamily="18" charset="0"/>
                <a:cs typeface="+mj-cs"/>
              </a:rPr>
              <a:t>	</a:t>
            </a:r>
            <a:r>
              <a:rPr lang="sv-SE" sz="4000" dirty="0">
                <a:latin typeface="Times New Roman" pitchFamily="18" charset="0"/>
              </a:rPr>
              <a:t>Teckenstorlek40 	Teckenstorlek 60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v-SE" b="1" u="sng" dirty="0">
              <a:solidFill>
                <a:schemeClr val="accent1"/>
              </a:solidFill>
              <a:latin typeface="Blackadder ITC" pitchFamily="82" charset="0"/>
              <a:cs typeface="+mj-cs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Noocyada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habka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farta</a:t>
            </a:r>
            <a:r>
              <a:rPr lang="sv-SE" sz="42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2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endParaRPr lang="sv-SE" sz="42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sv-SE" sz="4300" b="1" dirty="0">
                <a:latin typeface="Times New Roman" pitchFamily="18" charset="0"/>
                <a:cs typeface="Times New Roman" pitchFamily="18" charset="0"/>
              </a:rPr>
              <a:t>Fet  </a:t>
            </a:r>
            <a:r>
              <a:rPr lang="sv-SE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300" dirty="0" err="1">
                <a:latin typeface="Times New Roman" pitchFamily="18" charset="0"/>
                <a:cs typeface="Times New Roman" pitchFamily="18" charset="0"/>
              </a:rPr>
              <a:t>balaarn</a:t>
            </a:r>
            <a:endParaRPr lang="ar-IQ" sz="4300" dirty="0">
              <a:latin typeface="Times New Roman" pitchFamily="18" charset="0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v-SE" sz="4300" i="1" dirty="0">
                <a:latin typeface="Times New Roman" pitchFamily="18" charset="0"/>
                <a:cs typeface="Times New Roman" pitchFamily="18" charset="0"/>
              </a:rPr>
              <a:t>Kursiv      </a:t>
            </a:r>
            <a:r>
              <a:rPr lang="sv-SE" sz="4300" b="1" i="1" dirty="0">
                <a:latin typeface="Times New Roman" pitchFamily="18" charset="0"/>
                <a:cs typeface="Times New Roman" pitchFamily="18" charset="0"/>
              </a:rPr>
              <a:t>balaaran </a:t>
            </a:r>
            <a:r>
              <a:rPr lang="sv-SE" sz="4300" b="1" i="1" dirty="0" err="1">
                <a:latin typeface="Times New Roman" pitchFamily="18" charset="0"/>
                <a:cs typeface="Times New Roman" pitchFamily="18" charset="0"/>
              </a:rPr>
              <a:t>iyo</a:t>
            </a:r>
            <a:r>
              <a:rPr lang="sv-SE" sz="43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300" b="1" i="1" dirty="0" err="1">
                <a:latin typeface="Times New Roman" pitchFamily="18" charset="0"/>
                <a:cs typeface="Times New Roman" pitchFamily="18" charset="0"/>
              </a:rPr>
              <a:t>qaloocan</a:t>
            </a:r>
            <a:endParaRPr lang="sv-SE" sz="4300" u="sng" dirty="0">
              <a:latin typeface="Times New Roman" pitchFamily="18" charset="0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4300" u="sng" dirty="0" err="1">
                <a:latin typeface="Times New Roman" pitchFamily="18" charset="0"/>
              </a:rPr>
              <a:t>Hoos</a:t>
            </a:r>
            <a:r>
              <a:rPr lang="sv-SE" sz="4300" u="sng" dirty="0">
                <a:latin typeface="Times New Roman" pitchFamily="18" charset="0"/>
              </a:rPr>
              <a:t> ka </a:t>
            </a:r>
            <a:r>
              <a:rPr lang="sv-SE" sz="4300" u="sng" dirty="0" err="1">
                <a:latin typeface="Times New Roman" pitchFamily="18" charset="0"/>
              </a:rPr>
              <a:t>xariiqan</a:t>
            </a:r>
            <a:r>
              <a:rPr lang="sv-SE" sz="4300" u="sng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4300" b="1" u="sng" dirty="0" err="1">
                <a:latin typeface="Times New Roman" pitchFamily="18" charset="0"/>
                <a:cs typeface="Times New Roman" pitchFamily="18" charset="0"/>
              </a:rPr>
              <a:t>Farta</a:t>
            </a:r>
            <a:r>
              <a:rPr lang="sv-SE" sz="43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300" b="1" u="sng" dirty="0" err="1">
                <a:latin typeface="Times New Roman" pitchFamily="18" charset="0"/>
                <a:cs typeface="Times New Roman" pitchFamily="18" charset="0"/>
              </a:rPr>
              <a:t>weyn</a:t>
            </a:r>
            <a:r>
              <a:rPr lang="sv-SE" sz="43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300" b="1" u="sng" dirty="0" err="1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sv-SE" sz="43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300" b="1" u="sng" dirty="0" err="1">
                <a:latin typeface="Times New Roman" pitchFamily="18" charset="0"/>
                <a:cs typeface="Times New Roman" pitchFamily="18" charset="0"/>
              </a:rPr>
              <a:t>hoos</a:t>
            </a:r>
            <a:r>
              <a:rPr lang="sv-SE" sz="4300" b="1" u="sng" dirty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sv-SE" sz="4300" b="1" u="sng" dirty="0" err="1">
                <a:latin typeface="Times New Roman" pitchFamily="18" charset="0"/>
                <a:cs typeface="Times New Roman" pitchFamily="18" charset="0"/>
              </a:rPr>
              <a:t>xariiqan</a:t>
            </a:r>
            <a:r>
              <a:rPr lang="sv-SE" sz="4300" b="1" u="sng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4300" b="1" i="1" u="sng" dirty="0" err="1">
                <a:latin typeface="Times New Roman" pitchFamily="18" charset="0"/>
                <a:cs typeface="Times New Roman" pitchFamily="18" charset="0"/>
              </a:rPr>
              <a:t>Hoos</a:t>
            </a:r>
            <a:r>
              <a:rPr lang="sv-SE" sz="4300" b="1" i="1" u="sng" dirty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sv-SE" sz="4300" b="1" i="1" u="sng" dirty="0" err="1">
                <a:latin typeface="Times New Roman" pitchFamily="18" charset="0"/>
                <a:cs typeface="Times New Roman" pitchFamily="18" charset="0"/>
              </a:rPr>
              <a:t>xariiqan</a:t>
            </a:r>
            <a:r>
              <a:rPr lang="sv-SE" sz="4300" b="1" i="1" u="sng" dirty="0">
                <a:latin typeface="Times New Roman" pitchFamily="18" charset="0"/>
                <a:cs typeface="Times New Roman" pitchFamily="18" charset="0"/>
              </a:rPr>
              <a:t>, balaaran </a:t>
            </a: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sv-SE" sz="43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48" y="110526"/>
            <a:ext cx="26841481" cy="267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284537"/>
            <a:ext cx="7859713" cy="3309473"/>
          </a:xfrm>
        </p:spPr>
        <p:txBody>
          <a:bodyPr>
            <a:normAutofit fontScale="70000" lnSpcReduction="20000"/>
          </a:bodyPr>
          <a:lstStyle/>
          <a:p>
            <a:pPr algn="l" rtl="0" eaLnBrk="1" hangingPunct="1">
              <a:buFont typeface="Wingdings" pitchFamily="2" charset="2"/>
              <a:buNone/>
            </a:pPr>
            <a:r>
              <a:rPr lang="en" sz="1800" b="1" i="0" u="none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" sz="1800" b="0" i="0" u="none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" sz="21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Qalabka tafatirka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/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Jar: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 Loo isticmaalo si loo jaro qaybaha dukumeentiga dhammaantood ama qaar xul ah, taasoo kuu suurtogelinaysa in aad kuwaas goob kale ka dhigto dukumeentiga ama dhigto dukumeenti kale.</a:t>
            </a:r>
          </a:p>
          <a:p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Koobiyee: 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Loo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isticmaalo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loo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koobiyeeyo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qaybaha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dukumeentiga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dhammaantood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qaarkood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oo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kuwaas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goob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kale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laga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dhigo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dukumeentiga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dhigo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dukumeenti</a:t>
            </a:r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kale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/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Dhig: 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Loo isticmaalo si loo dhigo qaybta dukumeentiga ee lagu jaray ama lagu koobiyeeyey marxaladii hore. Tilmaamaha fiiqa u qaad halka saxda ah ee aad rabto in qoraalku uu yaallo ka dibna hal jeer guji </a:t>
            </a:r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Dhig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0" eaLnBrk="1" hangingPunct="1"/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Rinjiyeeyaha qaabka: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Nuqul ka samee </a:t>
            </a:r>
            <a:r>
              <a:rPr lang="en" sz="2000" b="0" i="1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qiyaasta, habka, midabka, farta, iwm, 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ee qaabka qoraalka, oo qaabkan ku koobiyee qayb kale oo ka mid ah qoraalka.</a:t>
            </a:r>
          </a:p>
          <a:p>
            <a:pPr algn="l" rtl="0" eaLnBrk="1" hangingPunct="1"/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Ka celi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: Waxay kaa celinaysaa hawlgalkii ugu dhawaa. Haddii aad leebkan gujiso, waxaad dib ugu noqon kartaa dukumeentiga waxaanad iska celin kartaa ama ka noqon kartaa marxalado badan.</a:t>
            </a:r>
          </a:p>
          <a:p>
            <a:pPr algn="l" rtl="0" eaLnBrk="1" hangingPunct="1"/>
            <a:r>
              <a:rPr lang="en" sz="2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Ku celi</a:t>
            </a:r>
            <a:r>
              <a:rPr lang="en" sz="20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: Guji si aad ugu celiso waxa aad iminka uun iska celisay.</a:t>
            </a:r>
          </a:p>
        </p:txBody>
      </p:sp>
      <p:sp>
        <p:nvSpPr>
          <p:cNvPr id="210950" name="AutoShape 6"/>
          <p:cNvSpPr>
            <a:spLocks noChangeArrowheads="1"/>
          </p:cNvSpPr>
          <p:nvPr/>
        </p:nvSpPr>
        <p:spPr bwMode="auto">
          <a:xfrm>
            <a:off x="172897" y="920855"/>
            <a:ext cx="2779059" cy="186007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3" name="AutoShape 9"/>
          <p:cNvSpPr>
            <a:spLocks noChangeArrowheads="1"/>
          </p:cNvSpPr>
          <p:nvPr/>
        </p:nvSpPr>
        <p:spPr bwMode="auto">
          <a:xfrm>
            <a:off x="3131840" y="867877"/>
            <a:ext cx="935038" cy="577850"/>
          </a:xfrm>
          <a:prstGeom prst="wedgeRoundRectCallout">
            <a:avLst>
              <a:gd name="adj1" fmla="val -133411"/>
              <a:gd name="adj2" fmla="val 281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Jar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3131840" y="1610120"/>
            <a:ext cx="1080120" cy="577850"/>
          </a:xfrm>
          <a:prstGeom prst="wedgeRoundRectCallout">
            <a:avLst>
              <a:gd name="adj1" fmla="val -126871"/>
              <a:gd name="adj2" fmla="val -3593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Koobiyee</a:t>
            </a: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0" y="2676154"/>
            <a:ext cx="935038" cy="576262"/>
          </a:xfrm>
          <a:prstGeom prst="wedgeRoundRectCallout">
            <a:avLst>
              <a:gd name="adj1" fmla="val -19348"/>
              <a:gd name="adj2" fmla="val -13599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Dhig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1562426" y="2708722"/>
            <a:ext cx="1281382" cy="576262"/>
          </a:xfrm>
          <a:prstGeom prst="wedgeRoundRectCallout">
            <a:avLst>
              <a:gd name="adj1" fmla="val -20238"/>
              <a:gd name="adj2" fmla="val -10923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Rinjiyeeyaha qaabka</a:t>
            </a: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2951954" y="263989"/>
            <a:ext cx="935038" cy="577850"/>
          </a:xfrm>
          <a:prstGeom prst="wedgeRoundRectCallout">
            <a:avLst>
              <a:gd name="adj1" fmla="val -230910"/>
              <a:gd name="adj2" fmla="val -1535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Ka celi</a:t>
            </a: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4572000" y="263989"/>
            <a:ext cx="935037" cy="577850"/>
          </a:xfrm>
          <a:prstGeom prst="wedgeRoundRectCallout">
            <a:avLst>
              <a:gd name="adj1" fmla="val -331353"/>
              <a:gd name="adj2" fmla="val -6879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Ku celi</a:t>
            </a:r>
            <a:r>
              <a:rPr lang="en" sz="1200" b="1" i="0" u="none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188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0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uiExpand="1" build="p"/>
      <p:bldP spid="210950" grpId="0" animBg="1"/>
      <p:bldP spid="210953" grpId="0" uiExpand="1" animBg="1"/>
      <p:bldP spid="210954" grpId="0" uiExpand="1" animBg="1"/>
      <p:bldP spid="210955" grpId="0" uiExpand="1" animBg="1"/>
      <p:bldP spid="210956" grpId="0" uiExpand="1" animBg="1"/>
      <p:bldP spid="210957" grpId="0" uiExpand="1" animBg="1"/>
      <p:bldP spid="210958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word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2" y="0"/>
            <a:ext cx="8675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974" name="AutoShape 6"/>
          <p:cNvSpPr>
            <a:spLocks noChangeArrowheads="1"/>
          </p:cNvSpPr>
          <p:nvPr/>
        </p:nvSpPr>
        <p:spPr bwMode="auto">
          <a:xfrm>
            <a:off x="3708400" y="452914"/>
            <a:ext cx="2879725" cy="40862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1975" name="Line 7"/>
          <p:cNvSpPr>
            <a:spLocks noChangeShapeType="1"/>
          </p:cNvSpPr>
          <p:nvPr/>
        </p:nvSpPr>
        <p:spPr bwMode="auto">
          <a:xfrm flipV="1">
            <a:off x="1331913" y="692150"/>
            <a:ext cx="237490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1976" name="Line 8"/>
          <p:cNvSpPr>
            <a:spLocks noChangeShapeType="1"/>
          </p:cNvSpPr>
          <p:nvPr/>
        </p:nvSpPr>
        <p:spPr bwMode="auto">
          <a:xfrm flipH="1" flipV="1">
            <a:off x="6588125" y="765175"/>
            <a:ext cx="1438275" cy="9350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3557" name="Picture 9" descr="Wor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700213"/>
            <a:ext cx="67691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141663"/>
            <a:ext cx="7632700" cy="3311525"/>
          </a:xfrm>
        </p:spPr>
        <p:txBody>
          <a:bodyPr>
            <a:normAutofit fontScale="4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16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sv-SE" sz="45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Goobta</a:t>
            </a:r>
            <a:r>
              <a:rPr lang="sv-SE" sz="45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45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qalabada</a:t>
            </a:r>
            <a:r>
              <a:rPr lang="sv-SE" sz="45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- </a:t>
            </a:r>
            <a:r>
              <a:rPr lang="sv-SE" sz="45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sz="45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sz="45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baddelida</a:t>
            </a:r>
            <a:endParaRPr lang="ar-IQ" sz="45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Haqaajin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bidixeed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toosanyahay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dhinaca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bidixda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badanyahay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waxuu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uu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badanyahay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dhinaca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bidixda</a:t>
            </a:r>
            <a:r>
              <a:rPr lang="ar-IQ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Dhexdhexaad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Qabta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dhexdheaad</a:t>
            </a:r>
            <a:endParaRPr lang="ar-IQ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Hagaajin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midigeed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Högermarginalen blir rak och vänstermarginalen blir ojämn. Stycket placeras på höger sida.</a:t>
            </a:r>
            <a:endParaRPr lang="sv-SE" sz="2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Hagaajin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qiyaasan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Qiyaasta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iyo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bidixda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toosanyihin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Masaafada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safka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Sheeg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masaafadaha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safafka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qabo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falaarta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kuwa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dooran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karo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Sheeg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dhinaca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tusaale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Iswedishka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Engriiska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Sheeg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dhinaca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tusaale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carabiga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sv-SE" sz="2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isticmaala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marka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dhowr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qodob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lambareysid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qodobaha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Isku si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ayuu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shaqeeyaa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sida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Laakin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qaadanaya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qodobo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sida ka kale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isticmaalo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Yarey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jifada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Yareey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jifada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</a:p>
          <a:p>
            <a:pPr algn="just">
              <a:lnSpc>
                <a:spcPct val="120000"/>
              </a:lnSpc>
              <a:defRPr/>
            </a:pP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Weyney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jifada</a:t>
            </a:r>
            <a:r>
              <a:rPr lang="sv-SE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weyney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jifada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qaybta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r>
              <a:rPr lang="sv-SE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. </a:t>
            </a: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sv-SE" sz="1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sv-SE" sz="16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sv-SE" sz="16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sv-SE" sz="16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-60598" y="2349500"/>
            <a:ext cx="960190" cy="647452"/>
          </a:xfrm>
          <a:prstGeom prst="wedgeRoundRectCallout">
            <a:avLst>
              <a:gd name="adj1" fmla="val 94088"/>
              <a:gd name="adj2" fmla="val -11446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Hagaajin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biddexeed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776404" y="2503240"/>
            <a:ext cx="939304" cy="504825"/>
          </a:xfrm>
          <a:prstGeom prst="wedgeRoundRectCallout">
            <a:avLst>
              <a:gd name="adj1" fmla="val 85992"/>
              <a:gd name="adj2" fmla="val -13324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Dhexdhex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1619672" y="2492897"/>
            <a:ext cx="864095" cy="504056"/>
          </a:xfrm>
          <a:prstGeom prst="wedgeRoundRectCallout">
            <a:avLst>
              <a:gd name="adj1" fmla="val 85413"/>
              <a:gd name="adj2" fmla="val -12104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Hagaajin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midigeed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3977382" y="2492375"/>
            <a:ext cx="882650" cy="493713"/>
          </a:xfrm>
          <a:prstGeom prst="wedgeRoundRectCallout">
            <a:avLst>
              <a:gd name="adj1" fmla="val 34227"/>
              <a:gd name="adj2" fmla="val -11755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4779963" y="2481263"/>
            <a:ext cx="863600" cy="504825"/>
          </a:xfrm>
          <a:prstGeom prst="wedgeRoundRectCallout">
            <a:avLst>
              <a:gd name="adj1" fmla="val 3084"/>
              <a:gd name="adj2" fmla="val -13333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Midig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ilaa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bidix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5508104" y="2432050"/>
            <a:ext cx="911746" cy="565150"/>
          </a:xfrm>
          <a:prstGeom prst="wedgeRoundRectCallout">
            <a:avLst>
              <a:gd name="adj1" fmla="val -4979"/>
              <a:gd name="adj2" fmla="val -10965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Laymanka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tirsan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6300191" y="2420937"/>
            <a:ext cx="943571" cy="587127"/>
          </a:xfrm>
          <a:prstGeom prst="wedgeRoundRectCallout">
            <a:avLst>
              <a:gd name="adj1" fmla="val -24860"/>
              <a:gd name="adj2" fmla="val -1087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Listooyinka</a:t>
            </a:r>
            <a:r>
              <a:rPr lang="sv-SE" sz="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dibceysan</a:t>
            </a:r>
            <a:r>
              <a:rPr lang="sv-SE" sz="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3059832" y="2492896"/>
            <a:ext cx="1008113" cy="504304"/>
          </a:xfrm>
          <a:prstGeom prst="wedgeRoundRectCallout">
            <a:avLst>
              <a:gd name="adj1" fmla="val 66286"/>
              <a:gd name="adj2" fmla="val -14197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Masaafad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2339752" y="2492375"/>
            <a:ext cx="840011" cy="504577"/>
          </a:xfrm>
          <a:prstGeom prst="wedgeRoundRectCallout">
            <a:avLst>
              <a:gd name="adj1" fmla="val 41589"/>
              <a:gd name="adj2" fmla="val -13538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Hagaajin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qoraalka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7164288" y="2432050"/>
            <a:ext cx="720080" cy="576263"/>
          </a:xfrm>
          <a:prstGeom prst="wedgeRoundRectCallout">
            <a:avLst>
              <a:gd name="adj1" fmla="val -64373"/>
              <a:gd name="adj2" fmla="val -11368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Yarey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jiditanka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7810500" y="2420937"/>
            <a:ext cx="865956" cy="720726"/>
          </a:xfrm>
          <a:prstGeom prst="wedgeRoundRectCallout">
            <a:avLst>
              <a:gd name="adj1" fmla="val -59157"/>
              <a:gd name="adj2" fmla="val -12194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Weyney</a:t>
            </a:r>
            <a:r>
              <a:rPr lang="sv-SE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1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jiiditanka</a:t>
            </a:r>
            <a:endParaRPr lang="sv-SE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4" grpId="0" animBg="1"/>
      <p:bldP spid="211975" grpId="0" animBg="1"/>
      <p:bldP spid="211976" grpId="0" animBg="1"/>
      <p:bldP spid="10" grpId="0" uiExpand="1" build="p"/>
      <p:bldP spid="11" grpId="0" uiExpand="1" animBg="1"/>
      <p:bldP spid="12" grpId="0" uiExpand="1" animBg="1"/>
      <p:bldP spid="13" grpId="0" uiExpand="1" animBg="1"/>
      <p:bldP spid="14" grpId="0" animBg="1"/>
      <p:bldP spid="15" grpId="0" animBg="1"/>
      <p:bldP spid="16" grpId="0" animBg="1"/>
      <p:bldP spid="19" grpId="0" animBg="1"/>
      <p:bldP spid="20" grpId="0" animBg="1"/>
      <p:bldP spid="17" grpId="0" uiExpand="1" animBg="1"/>
      <p:bldP spid="1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60350"/>
            <a:ext cx="8229600" cy="6264275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Bidixayn</a:t>
            </a:r>
            <a:endParaRPr lang="sv-SE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Dhexdheyn</a:t>
            </a:r>
            <a:endParaRPr lang="ar-IQ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algn="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Midigeyn</a:t>
            </a:r>
            <a:endParaRPr lang="ar-IQ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ar-IQ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dhixceysan</a:t>
            </a:r>
            <a:r>
              <a:rPr lang="sv-SE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ugu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horeeya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kedib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halkan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sii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riix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punktlista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gudaha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verktygsfältet. Mar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walba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Enter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taabatid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bilaabanaaya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sifo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qodab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cusub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leh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Hadii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istaajisid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galeysaa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halkan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u gal </a:t>
            </a: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punktlista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i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gudaha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verktygsfältet.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koobaad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labaad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sadexaad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Hadii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listo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ar-IQ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Hadii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listo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Qor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qodobka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ugu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horeeya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kedib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halkan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dooro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Numrerad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lista</a:t>
            </a:r>
            <a:r>
              <a:rPr lang="sv-SE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gudaha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qalabka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beddelida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halkan (verktygsfältet). Mar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walba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Enter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taabatid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waxaa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kuu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bilaabanaya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sifo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cusub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leh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Hadii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rabtid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istaajisid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listada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lambareysan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halkan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dib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u gal </a:t>
            </a: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Numrerad</a:t>
            </a:r>
            <a:r>
              <a:rPr lang="sv-SE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lista</a:t>
            </a:r>
            <a:r>
              <a:rPr lang="sv-SE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gudaha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qalabka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ka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beddelida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(verktygsfältet).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Lambarka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koobaad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Lambarka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labaad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Lamberka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sadexaad</a:t>
            </a:r>
            <a:r>
              <a:rPr lang="sv-S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7121</TotalTime>
  <Words>1879</Words>
  <Application>Microsoft Office PowerPoint</Application>
  <PresentationFormat>Bildspel på skärmen (4:3)</PresentationFormat>
  <Paragraphs>282</Paragraphs>
  <Slides>18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30" baseType="lpstr">
      <vt:lpstr>Adobe Garamond Pro</vt:lpstr>
      <vt:lpstr>Arial</vt:lpstr>
      <vt:lpstr>Arial Black</vt:lpstr>
      <vt:lpstr>Blackadder ITC</vt:lpstr>
      <vt:lpstr>Calibri</vt:lpstr>
      <vt:lpstr>Curlz MT</vt:lpstr>
      <vt:lpstr>Engravers MT</vt:lpstr>
      <vt:lpstr>Mistral</vt:lpstr>
      <vt:lpstr>Tahoma</vt:lpstr>
      <vt:lpstr>Times New Roman</vt:lpstr>
      <vt:lpstr>Wingdings</vt:lpstr>
      <vt:lpstr>Office-tema</vt:lpstr>
      <vt:lpstr>Barnaamijka qoraalka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Sawirro dhex geli</vt:lpstr>
      <vt:lpstr>Dhex gelinta muuqyo ama WordArt (Farshaxan Erey) dukumeentiyada</vt:lpstr>
      <vt:lpstr>Dhex gelinta lambarrada bogga</vt:lpstr>
      <vt:lpstr>Xuduudda</vt:lpstr>
      <vt:lpstr> Habaynta Darafyada iyo Bogga  </vt:lpstr>
      <vt:lpstr>Kaydi</vt:lpstr>
      <vt:lpstr>Hore u eeg oo daabac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Ditt användarnamn</dc:creator>
  <cp:lastModifiedBy>Eklund Lars T</cp:lastModifiedBy>
  <cp:revision>505</cp:revision>
  <dcterms:created xsi:type="dcterms:W3CDTF">2011-12-03T22:44:40Z</dcterms:created>
  <dcterms:modified xsi:type="dcterms:W3CDTF">2023-01-10T08:54:30Z</dcterms:modified>
</cp:coreProperties>
</file>