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5" r:id="rId2"/>
    <p:sldId id="256" r:id="rId3"/>
    <p:sldId id="257" r:id="rId4"/>
    <p:sldId id="258" r:id="rId5"/>
    <p:sldId id="259"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94660"/>
  </p:normalViewPr>
  <p:slideViewPr>
    <p:cSldViewPr>
      <p:cViewPr varScale="1">
        <p:scale>
          <a:sx n="91" d="100"/>
          <a:sy n="91" d="100"/>
        </p:scale>
        <p:origin x="900" y="90"/>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156584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a:fld id="{B689D11B-6D71-4001-A0A6-DFC55E5E738A}" type="slidenum">
              <a:rPr/>
              <a:pPr algn="l" rtl="0"/>
              <a:t>17</a:t>
            </a:fld>
            <a:endParaRPr lang="en"/>
          </a:p>
        </p:txBody>
      </p:sp>
    </p:spTree>
    <p:extLst>
      <p:ext uri="{BB962C8B-B14F-4D97-AF65-F5344CB8AC3E}">
        <p14:creationId xmlns:p14="http://schemas.microsoft.com/office/powerpoint/2010/main" val="257022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171941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189361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407822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extLst>
      <p:ext uri="{BB962C8B-B14F-4D97-AF65-F5344CB8AC3E}">
        <p14:creationId xmlns:p14="http://schemas.microsoft.com/office/powerpoint/2010/main" val="332876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4923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72804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398419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sv-SE"/>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149458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217682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172440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38784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92898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extLst>
      <p:ext uri="{BB962C8B-B14F-4D97-AF65-F5344CB8AC3E}">
        <p14:creationId xmlns:p14="http://schemas.microsoft.com/office/powerpoint/2010/main" val="42558857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4704"/>
            <a:ext cx="91440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8000" b="1" kern="10" spc="50" dirty="0">
                <a:ln w="11430"/>
                <a:solidFill>
                  <a:srgbClr val="0000FF"/>
                </a:solidFill>
                <a:effectLst>
                  <a:outerShdw blurRad="76200" dist="50800" dir="5400000" algn="tl" rotWithShape="0">
                    <a:srgbClr val="000000">
                      <a:alpha val="65000"/>
                    </a:srgbClr>
                  </a:outerShdw>
                </a:effectLst>
                <a:latin typeface="Arial Black"/>
              </a:rPr>
              <a:t>الانترنيت</a:t>
            </a:r>
            <a:br>
              <a:rPr lang="ar-IQ" sz="8000" b="1" kern="10" spc="50" dirty="0">
                <a:ln w="11430"/>
                <a:solidFill>
                  <a:srgbClr val="0000FF"/>
                </a:solidFill>
                <a:effectLst>
                  <a:outerShdw blurRad="76200" dist="50800" dir="5400000" algn="tl" rotWithShape="0">
                    <a:srgbClr val="000000">
                      <a:alpha val="65000"/>
                    </a:srgbClr>
                  </a:outerShdw>
                </a:effectLst>
                <a:latin typeface="Arial Black"/>
              </a:rPr>
            </a:br>
            <a:r>
              <a:rPr lang="sv-SE" sz="8000" b="1" kern="10" spc="50" dirty="0">
                <a:ln w="11430"/>
                <a:solidFill>
                  <a:srgbClr val="0000FF"/>
                </a:solidFill>
                <a:effectLst>
                  <a:outerShdw blurRad="76200" dist="50800" dir="5400000" algn="tl" rotWithShape="0">
                    <a:srgbClr val="000000">
                      <a:alpha val="65000"/>
                    </a:srgbClr>
                  </a:outerShdw>
                </a:effectLst>
                <a:latin typeface="Arial Black"/>
              </a:rPr>
              <a:t>Internet</a:t>
            </a:r>
            <a:endParaRPr lang="en-GB" sz="8000" b="1" cap="none" spc="50" dirty="0">
              <a:ln w="11430"/>
              <a:solidFill>
                <a:srgbClr val="0000FF"/>
              </a:solidFill>
              <a:effectLst>
                <a:outerShdw blurRad="76200" dist="50800" dir="5400000" algn="tl" rotWithShape="0">
                  <a:srgbClr val="000000">
                    <a:alpha val="65000"/>
                  </a:srgbClr>
                </a:outerShdw>
              </a:effectLst>
            </a:endParaRPr>
          </a:p>
        </p:txBody>
      </p:sp>
      <p:pic>
        <p:nvPicPr>
          <p:cNvPr id="8" name="Bildobjekt 7">
            <a:extLst>
              <a:ext uri="{FF2B5EF4-FFF2-40B4-BE49-F238E27FC236}">
                <a16:creationId xmlns:a16="http://schemas.microsoft.com/office/drawing/2014/main" id="{E8E33822-56C1-4AAF-A317-B058F85FF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260648"/>
            <a:ext cx="8229600" cy="980728"/>
          </a:xfrm>
        </p:spPr>
        <p:txBody>
          <a:bodyPr>
            <a:normAutofit/>
          </a:bodyPr>
          <a:lstStyle/>
          <a:p>
            <a:pPr algn="r" rtl="1" eaLnBrk="1" hangingPunct="1">
              <a:defRPr/>
            </a:pPr>
            <a:r>
              <a:rPr lang="ar-EG" b="0" i="0" u="none" dirty="0">
                <a:solidFill>
                  <a:schemeClr val="tx2"/>
                </a:solidFill>
                <a:latin typeface="Tahoma" pitchFamily="34" charset="0"/>
                <a:ea typeface="Tahoma" pitchFamily="34" charset="0"/>
                <a:cs typeface="Tahoma" pitchFamily="34" charset="0"/>
              </a:rPr>
              <a:t>المفضلات </a:t>
            </a:r>
            <a:r>
              <a:rPr lang="ar-SA" b="0" i="0" u="none" dirty="0">
                <a:solidFill>
                  <a:schemeClr val="tx2"/>
                </a:solidFill>
                <a:latin typeface="Tahoma" pitchFamily="34" charset="0"/>
                <a:ea typeface="Tahoma" pitchFamily="34" charset="0"/>
                <a:cs typeface="Tahoma" pitchFamily="34" charset="0"/>
              </a:rPr>
              <a:t>/ </a:t>
            </a:r>
            <a:r>
              <a:rPr lang="ar-EG" b="0" i="0" u="none" dirty="0">
                <a:solidFill>
                  <a:schemeClr val="tx2"/>
                </a:solidFill>
                <a:latin typeface="Tahoma" pitchFamily="34" charset="0"/>
                <a:ea typeface="Tahoma" pitchFamily="34" charset="0"/>
                <a:cs typeface="Tahoma" pitchFamily="34" charset="0"/>
              </a:rPr>
              <a:t>الإشارات المرجعية</a:t>
            </a:r>
            <a:endParaRPr lang="en" dirty="0">
              <a:solidFill>
                <a:schemeClr val="tx2"/>
              </a:solidFill>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57188" y="1025352"/>
            <a:ext cx="8229600" cy="2288059"/>
          </a:xfrm>
        </p:spPr>
        <p:txBody>
          <a:bodyPr>
            <a:normAutofit/>
          </a:bodyPr>
          <a:lstStyle/>
          <a:p>
            <a:pPr algn="r" rtl="1" eaLnBrk="1" hangingPunct="1">
              <a:buNone/>
              <a:defRPr/>
            </a:pPr>
            <a:r>
              <a:rPr lang="ar-EG" sz="2800" b="0" i="0" u="none" dirty="0">
                <a:latin typeface="Tahoma" pitchFamily="34" charset="0"/>
                <a:ea typeface="Tahoma" pitchFamily="34" charset="0"/>
                <a:cs typeface="Tahoma" pitchFamily="34" charset="0"/>
              </a:rPr>
              <a:t>تتيح المفضلات إنشاء قائمة </a:t>
            </a:r>
            <a:r>
              <a:rPr lang="ar-EG" sz="2800" dirty="0">
                <a:latin typeface="Tahoma" pitchFamily="34" charset="0"/>
                <a:ea typeface="Tahoma" pitchFamily="34" charset="0"/>
                <a:cs typeface="Tahoma" pitchFamily="34" charset="0"/>
              </a:rPr>
              <a:t>بالروابط السريعة إلى الصفحات التي تزورها كثيرا.</a:t>
            </a:r>
            <a:endParaRPr lang="en" sz="2800" b="0" i="0" u="none" dirty="0">
              <a:latin typeface="Tahoma" pitchFamily="34" charset="0"/>
              <a:ea typeface="Tahoma" pitchFamily="34" charset="0"/>
              <a:cs typeface="Tahoma" pitchFamily="34" charset="0"/>
            </a:endParaRP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5940152" y="2786433"/>
            <a:ext cx="11772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Ned 2"/>
          <p:cNvSpPr/>
          <p:nvPr/>
        </p:nvSpPr>
        <p:spPr>
          <a:xfrm rot="18630791"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1142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arn(inVertical)">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fontScale="92500"/>
          </a:bodyPr>
          <a:lstStyle/>
          <a:p>
            <a:pPr algn="r" rtl="1">
              <a:buNone/>
              <a:defRPr/>
            </a:pPr>
            <a:r>
              <a:rPr lang="ar-EG" sz="2400" dirty="0">
                <a:latin typeface="Tahoma" pitchFamily="34" charset="0"/>
                <a:ea typeface="Tahoma" pitchFamily="34" charset="0"/>
                <a:cs typeface="Tahoma" pitchFamily="34" charset="0"/>
              </a:rPr>
              <a:t>يمكنك إخفاء أشرطة الأدوات وعرضها. ا</a:t>
            </a:r>
            <a:r>
              <a:rPr lang="ar-SA" sz="2400" dirty="0">
                <a:latin typeface="Tahoma" pitchFamily="34" charset="0"/>
                <a:ea typeface="Tahoma" pitchFamily="34" charset="0"/>
                <a:cs typeface="Tahoma" pitchFamily="34" charset="0"/>
              </a:rPr>
              <a:t>نقر</a:t>
            </a:r>
            <a:r>
              <a:rPr lang="ar-EG" sz="2400" dirty="0">
                <a:latin typeface="Tahoma" pitchFamily="34" charset="0"/>
                <a:ea typeface="Tahoma" pitchFamily="34" charset="0"/>
                <a:cs typeface="Tahoma" pitchFamily="34" charset="0"/>
              </a:rPr>
              <a:t> على </a:t>
            </a:r>
            <a:r>
              <a:rPr lang="ar-EG" sz="2400" b="1" dirty="0">
                <a:latin typeface="Tahoma" pitchFamily="34" charset="0"/>
                <a:ea typeface="Tahoma" pitchFamily="34" charset="0"/>
                <a:cs typeface="Tahoma" pitchFamily="34" charset="0"/>
              </a:rPr>
              <a:t>قائمة العرض</a:t>
            </a:r>
            <a:r>
              <a:rPr lang="ar-EG" sz="2400" dirty="0">
                <a:latin typeface="Tahoma" pitchFamily="34" charset="0"/>
                <a:ea typeface="Tahoma" pitchFamily="34" charset="0"/>
                <a:cs typeface="Tahoma" pitchFamily="34" charset="0"/>
              </a:rPr>
              <a:t>، </a:t>
            </a:r>
            <a:r>
              <a:rPr lang="ar-SA" sz="2400" dirty="0">
                <a:latin typeface="Tahoma" pitchFamily="34" charset="0"/>
                <a:ea typeface="Tahoma" pitchFamily="34" charset="0"/>
                <a:cs typeface="Tahoma" pitchFamily="34" charset="0"/>
              </a:rPr>
              <a:t>و</a:t>
            </a:r>
            <a:r>
              <a:rPr lang="ar-EG" sz="2400" dirty="0">
                <a:latin typeface="Tahoma" pitchFamily="34" charset="0"/>
                <a:ea typeface="Tahoma" pitchFamily="34" charset="0"/>
                <a:cs typeface="Tahoma" pitchFamily="34" charset="0"/>
              </a:rPr>
              <a:t>اختر أشرطة الأدوات ثم اختر شريط الأدوات الذي ترغب في إخفائه/ عرضه. تشير علامة الاختيار أمام الشريط إلى عرض الشريط.</a:t>
            </a:r>
          </a:p>
          <a:p>
            <a:pPr algn="r" rtl="1" eaLnBrk="1" hangingPunct="1">
              <a:buNone/>
              <a:defRPr/>
            </a:pPr>
            <a:endParaRPr lang="en" sz="2400" b="0" i="0" u="none" dirty="0">
              <a:latin typeface="Tahoma" pitchFamily="34" charset="0"/>
              <a:ea typeface="Tahoma" pitchFamily="34" charset="0"/>
              <a:cs typeface="Tahoma" pitchFamily="34" charset="0"/>
            </a:endParaRP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08806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8003232" cy="476671"/>
          </a:xfrm>
        </p:spPr>
        <p:txBody>
          <a:bodyPr>
            <a:normAutofit/>
          </a:bodyPr>
          <a:lstStyle/>
          <a:p>
            <a:pPr algn="r" rtl="1" eaLnBrk="1" hangingPunct="1">
              <a:defRPr/>
            </a:pPr>
            <a:r>
              <a:rPr lang="ar-EG" sz="2400" b="0" i="0" u="none" dirty="0">
                <a:solidFill>
                  <a:schemeClr val="tx2"/>
                </a:solidFill>
                <a:latin typeface="Tahoma" pitchFamily="34" charset="0"/>
                <a:ea typeface="Tahoma" pitchFamily="34" charset="0"/>
                <a:cs typeface="Tahoma" pitchFamily="34" charset="0"/>
              </a:rPr>
              <a:t>الصفحة الرئيسية </a:t>
            </a:r>
            <a:endParaRPr lang="en"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5148064" y="1340768"/>
            <a:ext cx="3456384" cy="2088232"/>
          </a:xfrm>
        </p:spPr>
        <p:txBody>
          <a:bodyPr>
            <a:normAutofit/>
          </a:bodyPr>
          <a:lstStyle/>
          <a:p>
            <a:pPr marL="0" indent="0" algn="r" rtl="1">
              <a:lnSpc>
                <a:spcPct val="110000"/>
              </a:lnSpc>
              <a:buNone/>
              <a:defRPr/>
            </a:pPr>
            <a:r>
              <a:rPr lang="ar-EG" sz="1800" b="0" i="0" u="none" dirty="0">
                <a:latin typeface="Tahoma" pitchFamily="34" charset="0"/>
                <a:ea typeface="Tahoma" pitchFamily="34" charset="0"/>
                <a:cs typeface="Tahoma" pitchFamily="34" charset="0"/>
              </a:rPr>
              <a:t>افتح القائمة ثم انقر على</a:t>
            </a:r>
            <a:r>
              <a:rPr lang="ar-SA" sz="1800" b="0" i="0" u="none" dirty="0">
                <a:latin typeface="Tahoma" pitchFamily="34" charset="0"/>
                <a:ea typeface="Tahoma" pitchFamily="34" charset="0"/>
                <a:cs typeface="Tahoma" pitchFamily="34" charset="0"/>
              </a:rPr>
              <a:t> </a:t>
            </a:r>
            <a:r>
              <a:rPr lang="ar-EG" sz="1800" b="0" i="0" u="none" dirty="0">
                <a:latin typeface="Tahoma" pitchFamily="34" charset="0"/>
                <a:ea typeface="Tahoma" pitchFamily="34" charset="0"/>
                <a:cs typeface="Tahoma" pitchFamily="34" charset="0"/>
              </a:rPr>
              <a:t>إعدادات.</a:t>
            </a:r>
            <a:endParaRPr lang="ar-SA" sz="1800" b="0" i="0" u="none" dirty="0">
              <a:latin typeface="Tahoma" pitchFamily="34" charset="0"/>
              <a:ea typeface="Tahoma" pitchFamily="34" charset="0"/>
              <a:cs typeface="Tahoma" pitchFamily="34" charset="0"/>
            </a:endParaRPr>
          </a:p>
          <a:p>
            <a:pPr marL="0" indent="0" algn="r" rtl="1">
              <a:lnSpc>
                <a:spcPct val="110000"/>
              </a:lnSpc>
              <a:buNone/>
              <a:defRPr/>
            </a:pPr>
            <a:endParaRPr lang="ar-SA" sz="1800" b="0" i="0" u="none" dirty="0">
              <a:latin typeface="Tahoma" pitchFamily="34" charset="0"/>
              <a:ea typeface="Tahoma" pitchFamily="34" charset="0"/>
              <a:cs typeface="Tahoma" pitchFamily="34" charset="0"/>
            </a:endParaRPr>
          </a:p>
          <a:p>
            <a:pPr marL="0" indent="0" algn="r" rtl="1">
              <a:lnSpc>
                <a:spcPct val="110000"/>
              </a:lnSpc>
              <a:buNone/>
              <a:defRPr/>
            </a:pPr>
            <a:r>
              <a:rPr lang="ar-EG" sz="1800" b="0" i="0" u="none" dirty="0">
                <a:latin typeface="Tahoma" pitchFamily="34" charset="0"/>
                <a:ea typeface="Tahoma" pitchFamily="34" charset="0"/>
                <a:cs typeface="Tahoma" pitchFamily="34" charset="0"/>
              </a:rPr>
              <a:t>اذهب إلى ال</a:t>
            </a:r>
            <a:r>
              <a:rPr lang="ar-SA" sz="1800" b="0" i="0" u="none" dirty="0">
                <a:latin typeface="Tahoma" pitchFamily="34" charset="0"/>
                <a:ea typeface="Tahoma" pitchFamily="34" charset="0"/>
                <a:cs typeface="Tahoma" pitchFamily="34" charset="0"/>
              </a:rPr>
              <a:t>م</a:t>
            </a:r>
            <a:r>
              <a:rPr lang="ar-EG" sz="1800" b="0" i="0" u="none" dirty="0">
                <a:latin typeface="Tahoma" pitchFamily="34" charset="0"/>
                <a:ea typeface="Tahoma" pitchFamily="34" charset="0"/>
                <a:cs typeface="Tahoma" pitchFamily="34" charset="0"/>
              </a:rPr>
              <a:t>ظهر ثم انقر على زر البداية للعرض</a:t>
            </a:r>
            <a:endParaRPr lang="en" sz="1800" b="0" i="0" u="none" dirty="0">
              <a:latin typeface="Tahoma" pitchFamily="34" charset="0"/>
              <a:ea typeface="Tahoma" pitchFamily="34" charset="0"/>
              <a:cs typeface="Tahoma" pitchFamily="34" charset="0"/>
            </a:endParaRPr>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475656" y="620688"/>
            <a:ext cx="1946159" cy="2857503"/>
          </a:xfrm>
        </p:spPr>
      </p:pic>
      <p:sp>
        <p:nvSpPr>
          <p:cNvPr id="15365" name="Rectangle 9"/>
          <p:cNvSpPr>
            <a:spLocks noChangeArrowheads="1"/>
          </p:cNvSpPr>
          <p:nvPr/>
        </p:nvSpPr>
        <p:spPr bwMode="auto">
          <a:xfrm>
            <a:off x="1331640" y="4768952"/>
            <a:ext cx="2160240" cy="1477328"/>
          </a:xfrm>
          <a:prstGeom prst="rect">
            <a:avLst/>
          </a:prstGeom>
          <a:noFill/>
          <a:ln w="9525">
            <a:noFill/>
            <a:miter lim="800000"/>
            <a:headEnd/>
            <a:tailEnd/>
          </a:ln>
        </p:spPr>
        <p:txBody>
          <a:bodyPr wrap="square" anchor="ctr">
            <a:spAutoFit/>
          </a:bodyPr>
          <a:lstStyle/>
          <a:p>
            <a:pPr algn="r" rtl="1"/>
            <a:r>
              <a:rPr lang="ar-EG" b="0" u="none" dirty="0">
                <a:ea typeface="Tahoma" pitchFamily="34" charset="0"/>
                <a:cs typeface="Tahoma" pitchFamily="34" charset="0"/>
              </a:rPr>
              <a:t>سوف ينفتح مربع حوار. اكتب: </a:t>
            </a:r>
            <a:r>
              <a:rPr lang="ar-EG" i="1" dirty="0">
                <a:ea typeface="Tahoma" pitchFamily="34" charset="0"/>
                <a:cs typeface="Tahoma" pitchFamily="34" charset="0"/>
              </a:rPr>
              <a:t>صفحة الويب التي تريد جعلها الصفحة الرئيسية.</a:t>
            </a:r>
            <a:endParaRPr lang="en" i="1" dirty="0">
              <a:ea typeface="Tahoma" pitchFamily="34" charset="0"/>
              <a:cs typeface="Tahoma" pitchFamily="34" charset="0"/>
            </a:endParaRP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048"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61156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28680" name="AutoShape 8"/>
          <p:cNvSpPr>
            <a:spLocks noChangeArrowheads="1"/>
          </p:cNvSpPr>
          <p:nvPr/>
        </p:nvSpPr>
        <p:spPr bwMode="auto">
          <a:xfrm rot="10800000">
            <a:off x="3851201"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938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2" end="2"/>
                                            </p:txEl>
                                          </p:spTgt>
                                        </p:tgtEl>
                                        <p:attrNameLst>
                                          <p:attrName>style.visibility</p:attrName>
                                        </p:attrNameLst>
                                      </p:cBhvr>
                                      <p:to>
                                        <p:strVal val="visible"/>
                                      </p:to>
                                    </p:set>
                                    <p:animEffect transition="in" filter="barn(inVertical)">
                                      <p:cBhvr>
                                        <p:cTn id="12" dur="500"/>
                                        <p:tgtEl>
                                          <p:spTgt spid="286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algn="r" rtl="1" eaLnBrk="1" hangingPunct="1">
              <a:buNone/>
              <a:defRPr/>
            </a:pPr>
            <a:r>
              <a:rPr lang="ar-EG" sz="1800" dirty="0">
                <a:latin typeface="Tahoma" pitchFamily="34" charset="0"/>
                <a:ea typeface="Tahoma" pitchFamily="34" charset="0"/>
                <a:cs typeface="Tahoma" pitchFamily="34" charset="0"/>
              </a:rPr>
              <a:t>2 انقر على </a:t>
            </a:r>
            <a:r>
              <a:rPr lang="ar-EG" sz="1800" b="1" dirty="0">
                <a:latin typeface="Tahoma" pitchFamily="34" charset="0"/>
                <a:ea typeface="Tahoma" pitchFamily="34" charset="0"/>
                <a:cs typeface="Tahoma" pitchFamily="34" charset="0"/>
              </a:rPr>
              <a:t>أدوات</a:t>
            </a:r>
            <a:r>
              <a:rPr lang="ar-EG" sz="1800" dirty="0">
                <a:latin typeface="Tahoma" pitchFamily="34" charset="0"/>
                <a:ea typeface="Tahoma" pitchFamily="34" charset="0"/>
                <a:cs typeface="Tahoma" pitchFamily="34" charset="0"/>
              </a:rPr>
              <a:t>، ثم اختر </a:t>
            </a:r>
            <a:r>
              <a:rPr lang="ar-EG" sz="1800" b="1" dirty="0">
                <a:latin typeface="Tahoma" pitchFamily="34" charset="0"/>
                <a:ea typeface="Tahoma" pitchFamily="34" charset="0"/>
                <a:cs typeface="Tahoma" pitchFamily="34" charset="0"/>
              </a:rPr>
              <a:t>خيارات الإنترنت.</a:t>
            </a:r>
            <a:endParaRPr lang="en" sz="1800" b="1" dirty="0">
              <a:latin typeface="Tahoma" pitchFamily="34" charset="0"/>
              <a:ea typeface="Tahoma" pitchFamily="34" charset="0"/>
              <a:cs typeface="Tahoma" pitchFamily="34" charset="0"/>
            </a:endParaRP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581128"/>
            <a:ext cx="3740149" cy="1477328"/>
          </a:xfrm>
          <a:prstGeom prst="rect">
            <a:avLst/>
          </a:prstGeom>
          <a:noFill/>
          <a:ln w="9525">
            <a:noFill/>
            <a:miter lim="800000"/>
            <a:headEnd/>
            <a:tailEnd/>
          </a:ln>
        </p:spPr>
        <p:txBody>
          <a:bodyPr wrap="square" anchor="ctr">
            <a:spAutoFit/>
          </a:bodyPr>
          <a:lstStyle/>
          <a:p>
            <a:pPr algn="r" rtl="1"/>
            <a:r>
              <a:rPr lang="ar-EG" dirty="0">
                <a:ea typeface="Tahoma" pitchFamily="34" charset="0"/>
                <a:cs typeface="Tahoma" pitchFamily="34" charset="0"/>
              </a:rPr>
              <a:t>أدخل عنوان موقع الويب</a:t>
            </a:r>
            <a:r>
              <a:rPr lang="en" dirty="0">
                <a:ea typeface="Tahoma" pitchFamily="34" charset="0"/>
                <a:cs typeface="Tahoma" pitchFamily="34" charset="0"/>
              </a:rPr>
              <a:t>(</a:t>
            </a:r>
            <a:r>
              <a:rPr lang="en" b="1" dirty="0">
                <a:ea typeface="Tahoma" pitchFamily="34" charset="0"/>
                <a:cs typeface="Tahoma" pitchFamily="34" charset="0"/>
              </a:rPr>
              <a:t>URL</a:t>
            </a:r>
            <a:r>
              <a:rPr lang="en" dirty="0">
                <a:ea typeface="Tahoma" pitchFamily="34" charset="0"/>
                <a:cs typeface="Tahoma" pitchFamily="34" charset="0"/>
              </a:rPr>
              <a:t>) </a:t>
            </a:r>
            <a:r>
              <a:rPr lang="ar-SA" dirty="0">
                <a:ea typeface="Tahoma" pitchFamily="34" charset="0"/>
                <a:cs typeface="Tahoma" pitchFamily="34" charset="0"/>
              </a:rPr>
              <a:t> </a:t>
            </a:r>
            <a:r>
              <a:rPr lang="ar-EG" dirty="0">
                <a:ea typeface="Tahoma" pitchFamily="34" charset="0"/>
                <a:cs typeface="Tahoma" pitchFamily="34" charset="0"/>
              </a:rPr>
              <a:t>الذي تريد جعله الصفحة الرئيسية كاملًا (المحاطة باللون الأحمر)، ثم انقر على </a:t>
            </a:r>
            <a:r>
              <a:rPr lang="ar-EG" b="1" dirty="0">
                <a:ea typeface="Tahoma" pitchFamily="34" charset="0"/>
                <a:cs typeface="Tahoma" pitchFamily="34" charset="0"/>
              </a:rPr>
              <a:t>موافق</a:t>
            </a:r>
            <a:r>
              <a:rPr lang="ar-EG" dirty="0">
                <a:ea typeface="Tahoma" pitchFamily="34" charset="0"/>
                <a:cs typeface="Tahoma" pitchFamily="34" charset="0"/>
              </a:rPr>
              <a:t> في أسفل مربع الحوار.</a:t>
            </a:r>
          </a:p>
          <a:p>
            <a:pPr algn="r" rtl="1"/>
            <a:endParaRPr lang="en" b="0" i="0" u="none" dirty="0">
              <a:ea typeface="Tahoma" pitchFamily="34" charset="0"/>
              <a:cs typeface="Tahoma" pitchFamily="34" charset="0"/>
            </a:endParaRP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854"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1804220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r" rtl="1">
              <a:defRPr/>
            </a:pPr>
            <a:r>
              <a:rPr lang="ar-EG" sz="2400" b="0" i="0" u="none" dirty="0">
                <a:solidFill>
                  <a:schemeClr val="tx2"/>
                </a:solidFill>
                <a:latin typeface="Tahoma" pitchFamily="34" charset="0"/>
                <a:ea typeface="Tahoma" pitchFamily="34" charset="0"/>
                <a:cs typeface="Tahoma" pitchFamily="34" charset="0"/>
              </a:rPr>
              <a:t>إضافة</a:t>
            </a:r>
            <a:r>
              <a:rPr lang="ar-SA" sz="2400" b="0" i="0" u="none" dirty="0">
                <a:solidFill>
                  <a:schemeClr val="tx2"/>
                </a:solidFill>
                <a:latin typeface="Tahoma" pitchFamily="34" charset="0"/>
                <a:ea typeface="Tahoma" pitchFamily="34" charset="0"/>
                <a:cs typeface="Tahoma" pitchFamily="34" charset="0"/>
              </a:rPr>
              <a:t> </a:t>
            </a:r>
            <a:r>
              <a:rPr lang="ar-EG" sz="2400" dirty="0">
                <a:solidFill>
                  <a:schemeClr val="tx2"/>
                </a:solidFill>
                <a:latin typeface="Tahoma" pitchFamily="34" charset="0"/>
                <a:ea typeface="Tahoma" pitchFamily="34" charset="0"/>
                <a:cs typeface="Tahoma" pitchFamily="34" charset="0"/>
              </a:rPr>
              <a:t>المفضلات وإزالة</a:t>
            </a:r>
            <a:r>
              <a:rPr lang="ar-SA" sz="2400" dirty="0">
                <a:solidFill>
                  <a:schemeClr val="tx2"/>
                </a:solidFill>
                <a:latin typeface="Tahoma" pitchFamily="34" charset="0"/>
                <a:ea typeface="Tahoma" pitchFamily="34" charset="0"/>
                <a:cs typeface="Tahoma" pitchFamily="34" charset="0"/>
              </a:rPr>
              <a:t> المفضلات /</a:t>
            </a:r>
            <a:r>
              <a:rPr lang="ar-EG" sz="2400" dirty="0">
                <a:solidFill>
                  <a:schemeClr val="tx2"/>
                </a:solidFill>
                <a:latin typeface="Tahoma" pitchFamily="34" charset="0"/>
                <a:ea typeface="Tahoma" pitchFamily="34" charset="0"/>
                <a:cs typeface="Tahoma" pitchFamily="34" charset="0"/>
              </a:rPr>
              <a:t> الإشارات المرجعية</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836711"/>
            <a:ext cx="8229600" cy="648073"/>
          </a:xfrm>
        </p:spPr>
        <p:txBody>
          <a:bodyPr>
            <a:normAutofit/>
          </a:bodyPr>
          <a:lstStyle/>
          <a:p>
            <a:pPr algn="r" rtl="1" eaLnBrk="1" hangingPunct="1">
              <a:buNone/>
              <a:defRPr/>
            </a:pPr>
            <a:r>
              <a:rPr lang="ar-EG" sz="1800" b="0" i="0" u="none" dirty="0">
                <a:latin typeface="Tahoma" pitchFamily="34" charset="0"/>
                <a:ea typeface="Tahoma" pitchFamily="34" charset="0"/>
                <a:cs typeface="Tahoma" pitchFamily="34" charset="0"/>
              </a:rPr>
              <a:t>انقر على النجمة لإضافة </a:t>
            </a:r>
            <a:r>
              <a:rPr lang="ar-EG" sz="1800" dirty="0">
                <a:latin typeface="Tahoma" pitchFamily="34" charset="0"/>
                <a:ea typeface="Tahoma" pitchFamily="34" charset="0"/>
                <a:cs typeface="Tahoma" pitchFamily="34" charset="0"/>
              </a:rPr>
              <a:t>صفحة الويب إلى المفضلات</a:t>
            </a:r>
            <a:endParaRPr lang="en"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596336" y="1257112"/>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2" name="AutoShape 7"/>
          <p:cNvSpPr>
            <a:spLocks noChangeArrowheads="1"/>
          </p:cNvSpPr>
          <p:nvPr/>
        </p:nvSpPr>
        <p:spPr bwMode="auto">
          <a:xfrm>
            <a:off x="107503" y="4149080"/>
            <a:ext cx="1380889" cy="1368152"/>
          </a:xfrm>
          <a:prstGeom prst="wedgeEllipseCallout">
            <a:avLst>
              <a:gd name="adj1" fmla="val 59105"/>
              <a:gd name="adj2" fmla="val 26253"/>
            </a:avLst>
          </a:prstGeom>
          <a:solidFill>
            <a:schemeClr val="accent1">
              <a:lumMod val="40000"/>
              <a:lumOff val="60000"/>
            </a:schemeClr>
          </a:solidFill>
          <a:ln w="9525">
            <a:solidFill>
              <a:schemeClr val="tx1"/>
            </a:solidFill>
            <a:miter lim="800000"/>
            <a:headEnd/>
            <a:tailEnd/>
          </a:ln>
        </p:spPr>
        <p:txBody>
          <a:bodyPr/>
          <a:lstStyle/>
          <a:p>
            <a:pPr algn="ctr" rtl="1"/>
            <a:r>
              <a:rPr lang="ar-EG" sz="1200" dirty="0">
                <a:ea typeface="Tahoma" pitchFamily="34" charset="0"/>
                <a:cs typeface="Tahoma" pitchFamily="34" charset="0"/>
              </a:rPr>
              <a:t>انقر بزر</a:t>
            </a:r>
            <a:r>
              <a:rPr lang="ar-SA" sz="1200" dirty="0">
                <a:ea typeface="Tahoma" pitchFamily="34" charset="0"/>
                <a:cs typeface="Tahoma" pitchFamily="34" charset="0"/>
              </a:rPr>
              <a:t> الماوس</a:t>
            </a:r>
            <a:r>
              <a:rPr lang="ar-EG" sz="1200" dirty="0">
                <a:ea typeface="Tahoma" pitchFamily="34" charset="0"/>
                <a:cs typeface="Tahoma" pitchFamily="34" charset="0"/>
              </a:rPr>
              <a:t> الأيمن على صفحة الويب واختر إزالة</a:t>
            </a:r>
            <a:endParaRPr lang="en" sz="1200" dirty="0">
              <a:ea typeface="Tahoma" pitchFamily="34" charset="0"/>
              <a:cs typeface="Tahoma" pitchFamily="34" charset="0"/>
            </a:endParaRPr>
          </a:p>
        </p:txBody>
      </p:sp>
    </p:spTree>
    <p:extLst>
      <p:ext uri="{BB962C8B-B14F-4D97-AF65-F5344CB8AC3E}">
        <p14:creationId xmlns:p14="http://schemas.microsoft.com/office/powerpoint/2010/main" val="38436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algn="r" rtl="1" eaLnBrk="1" hangingPunct="1">
              <a:buNone/>
              <a:defRPr/>
            </a:pPr>
            <a:r>
              <a:rPr lang="ar-EG" sz="1800" b="0" i="0" u="none" dirty="0">
                <a:solidFill>
                  <a:schemeClr val="tx2"/>
                </a:solidFill>
                <a:latin typeface="Tahoma" pitchFamily="34" charset="0"/>
                <a:ea typeface="Tahoma" pitchFamily="34" charset="0"/>
                <a:cs typeface="Tahoma" pitchFamily="34" charset="0"/>
              </a:rPr>
              <a:t>إزالة </a:t>
            </a:r>
            <a:r>
              <a:rPr lang="ar-EG" sz="1800" dirty="0">
                <a:solidFill>
                  <a:schemeClr val="tx2"/>
                </a:solidFill>
                <a:latin typeface="Tahoma" pitchFamily="34" charset="0"/>
                <a:ea typeface="Tahoma" pitchFamily="34" charset="0"/>
                <a:cs typeface="Tahoma" pitchFamily="34" charset="0"/>
              </a:rPr>
              <a:t>صفحة الويب من </a:t>
            </a:r>
            <a:r>
              <a:rPr lang="ar-EG" sz="1800" b="1" dirty="0">
                <a:solidFill>
                  <a:schemeClr val="tx2"/>
                </a:solidFill>
                <a:latin typeface="Tahoma" pitchFamily="34" charset="0"/>
                <a:ea typeface="Tahoma" pitchFamily="34" charset="0"/>
                <a:cs typeface="Tahoma" pitchFamily="34" charset="0"/>
              </a:rPr>
              <a:t>المفضلات</a:t>
            </a:r>
            <a:r>
              <a:rPr lang="ar-EG" sz="1800" dirty="0">
                <a:solidFill>
                  <a:schemeClr val="tx2"/>
                </a:solidFill>
                <a:latin typeface="Tahoma" pitchFamily="34" charset="0"/>
                <a:ea typeface="Tahoma" pitchFamily="34" charset="0"/>
                <a:cs typeface="Tahoma" pitchFamily="34" charset="0"/>
              </a:rPr>
              <a:t>:</a:t>
            </a:r>
            <a:endParaRPr lang="ar-SA" sz="1800" dirty="0">
              <a:solidFill>
                <a:schemeClr val="tx2"/>
              </a:solidFill>
              <a:latin typeface="Tahoma" pitchFamily="34" charset="0"/>
              <a:ea typeface="Tahoma" pitchFamily="34" charset="0"/>
              <a:cs typeface="Tahoma" pitchFamily="34" charset="0"/>
            </a:endParaRPr>
          </a:p>
          <a:p>
            <a:pPr algn="r" rtl="1" eaLnBrk="1" hangingPunct="1">
              <a:buNone/>
              <a:defRPr/>
            </a:pPr>
            <a:endParaRPr lang="ar-EG" sz="1800" dirty="0">
              <a:solidFill>
                <a:schemeClr val="tx2"/>
              </a:solidFill>
              <a:latin typeface="Tahoma" pitchFamily="34" charset="0"/>
              <a:ea typeface="Tahoma" pitchFamily="34" charset="0"/>
              <a:cs typeface="Tahoma" pitchFamily="34" charset="0"/>
            </a:endParaRPr>
          </a:p>
          <a:p>
            <a:pPr marL="0" indent="0" algn="r" rtl="1" eaLnBrk="1" hangingPunct="1">
              <a:buNone/>
              <a:defRPr/>
            </a:pPr>
            <a:r>
              <a:rPr lang="ar-EG" sz="1800" dirty="0">
                <a:latin typeface="Tahoma" pitchFamily="34" charset="0"/>
                <a:ea typeface="Tahoma" pitchFamily="34" charset="0"/>
                <a:cs typeface="Tahoma" pitchFamily="34" charset="0"/>
              </a:rPr>
              <a:t>افتح </a:t>
            </a:r>
            <a:r>
              <a:rPr lang="ar-EG" sz="1800" b="1" dirty="0">
                <a:latin typeface="Tahoma" pitchFamily="34" charset="0"/>
                <a:ea typeface="Tahoma" pitchFamily="34" charset="0"/>
                <a:cs typeface="Tahoma" pitchFamily="34" charset="0"/>
              </a:rPr>
              <a:t>المفضلات</a:t>
            </a:r>
            <a:r>
              <a:rPr lang="ar-EG" sz="1800" dirty="0">
                <a:latin typeface="Tahoma" pitchFamily="34" charset="0"/>
                <a:ea typeface="Tahoma" pitchFamily="34" charset="0"/>
                <a:cs typeface="Tahoma" pitchFamily="34" charset="0"/>
              </a:rPr>
              <a:t> من شريط القائمة أو باستخدام أيقونة </a:t>
            </a:r>
            <a:r>
              <a:rPr lang="ar-EG" sz="1800" b="1" dirty="0">
                <a:latin typeface="Tahoma" pitchFamily="34" charset="0"/>
                <a:ea typeface="Tahoma" pitchFamily="34" charset="0"/>
                <a:cs typeface="Tahoma" pitchFamily="34" charset="0"/>
              </a:rPr>
              <a:t>شريط المفضلات </a:t>
            </a:r>
            <a:r>
              <a:rPr lang="ar-EG" sz="1800" dirty="0">
                <a:latin typeface="Tahoma" pitchFamily="34" charset="0"/>
                <a:ea typeface="Tahoma" pitchFamily="34" charset="0"/>
                <a:cs typeface="Tahoma" pitchFamily="34" charset="0"/>
              </a:rPr>
              <a:t>(النجمة الصفراء). اذهب إلى صفحة الويب التي تريد إزالتها من قائمة المفضلات. انقر بزر </a:t>
            </a:r>
            <a:r>
              <a:rPr lang="ar-SA" sz="1800" dirty="0">
                <a:latin typeface="Tahoma" pitchFamily="34" charset="0"/>
                <a:ea typeface="Tahoma" pitchFamily="34" charset="0"/>
                <a:cs typeface="Tahoma" pitchFamily="34" charset="0"/>
              </a:rPr>
              <a:t>الماوس </a:t>
            </a:r>
            <a:r>
              <a:rPr lang="ar-EG" sz="1800" dirty="0">
                <a:latin typeface="Tahoma" pitchFamily="34" charset="0"/>
                <a:ea typeface="Tahoma" pitchFamily="34" charset="0"/>
                <a:cs typeface="Tahoma" pitchFamily="34" charset="0"/>
              </a:rPr>
              <a:t>الأيمن على صفحة الويب ثم اختر </a:t>
            </a:r>
            <a:r>
              <a:rPr lang="ar-EG" sz="1800" b="1" dirty="0">
                <a:latin typeface="Tahoma" pitchFamily="34" charset="0"/>
                <a:ea typeface="Tahoma" pitchFamily="34" charset="0"/>
                <a:cs typeface="Tahoma" pitchFamily="34" charset="0"/>
              </a:rPr>
              <a:t>إزالة</a:t>
            </a:r>
            <a:r>
              <a:rPr lang="ar-EG" sz="1800" dirty="0">
                <a:latin typeface="Tahoma" pitchFamily="34" charset="0"/>
                <a:ea typeface="Tahoma" pitchFamily="34" charset="0"/>
                <a:cs typeface="Tahoma" pitchFamily="34" charset="0"/>
              </a:rPr>
              <a:t>.</a:t>
            </a:r>
            <a:endParaRPr lang="en" sz="1800" b="0" i="0" u="none"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rtl="1"/>
            <a:r>
              <a:rPr lang="ar-EG" dirty="0">
                <a:ea typeface="Tahoma" pitchFamily="34" charset="0"/>
                <a:cs typeface="Tahoma" pitchFamily="34" charset="0"/>
              </a:rPr>
              <a:t>انقر بزر </a:t>
            </a:r>
            <a:r>
              <a:rPr lang="ar-SA" dirty="0">
                <a:ea typeface="Tahoma" pitchFamily="34" charset="0"/>
                <a:cs typeface="Tahoma" pitchFamily="34" charset="0"/>
              </a:rPr>
              <a:t>الماوس </a:t>
            </a:r>
            <a:r>
              <a:rPr lang="ar-EG" dirty="0">
                <a:ea typeface="Tahoma" pitchFamily="34" charset="0"/>
                <a:cs typeface="Tahoma" pitchFamily="34" charset="0"/>
              </a:rPr>
              <a:t>الأيمن على صفحة الويب واختر إزالة</a:t>
            </a:r>
          </a:p>
          <a:p>
            <a:pPr algn="ctr" rtl="0"/>
            <a:endParaRPr lang="en" dirty="0">
              <a:ea typeface="Tahoma" pitchFamily="34" charset="0"/>
              <a:cs typeface="Tahoma" pitchFamily="34" charset="0"/>
            </a:endParaRPr>
          </a:p>
        </p:txBody>
      </p:sp>
    </p:spTree>
    <p:extLst>
      <p:ext uri="{BB962C8B-B14F-4D97-AF65-F5344CB8AC3E}">
        <p14:creationId xmlns:p14="http://schemas.microsoft.com/office/powerpoint/2010/main" val="29446009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barn(inVertical)">
                                      <p:cBhvr>
                                        <p:cTn id="27" dur="500"/>
                                        <p:tgtEl>
                                          <p:spTgt spid="317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normAutofit/>
          </a:bodyPr>
          <a:lstStyle/>
          <a:p>
            <a:pPr algn="r" rtl="1" eaLnBrk="1" hangingPunct="1">
              <a:defRPr/>
            </a:pPr>
            <a:r>
              <a:rPr lang="ar-EG" sz="2400" b="0" i="0" u="none" dirty="0">
                <a:solidFill>
                  <a:schemeClr val="tx2"/>
                </a:solidFill>
                <a:latin typeface="Tahoma" pitchFamily="34" charset="0"/>
                <a:ea typeface="Tahoma" pitchFamily="34" charset="0"/>
                <a:cs typeface="Tahoma" pitchFamily="34" charset="0"/>
              </a:rPr>
              <a:t>حذف سجل الاستعراض والملفات المؤقتة.</a:t>
            </a:r>
            <a:r>
              <a:rPr lang="en" sz="2400" b="0" i="0" u="none" dirty="0">
                <a:solidFill>
                  <a:schemeClr val="tx2"/>
                </a:solidFill>
                <a:latin typeface="Tahoma" pitchFamily="34" charset="0"/>
                <a:ea typeface="Tahoma" pitchFamily="34" charset="0"/>
                <a:cs typeface="Tahoma" pitchFamily="34" charset="0"/>
              </a:rPr>
              <a:t> </a:t>
            </a:r>
            <a:br>
              <a:rPr lang="en" sz="2400" dirty="0">
                <a:latin typeface="Tahoma" pitchFamily="34" charset="0"/>
                <a:ea typeface="Tahoma" pitchFamily="34" charset="0"/>
                <a:cs typeface="Tahoma" pitchFamily="34" charset="0"/>
              </a:rPr>
            </a:br>
            <a:endParaRPr lang="en"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620689"/>
            <a:ext cx="8229600" cy="3384574"/>
          </a:xfrm>
        </p:spPr>
        <p:txBody>
          <a:bodyPr/>
          <a:lstStyle/>
          <a:p>
            <a:pPr algn="r" rtl="1">
              <a:defRPr/>
            </a:pPr>
            <a:r>
              <a:rPr lang="ar-EG" sz="1800" dirty="0">
                <a:latin typeface="Tahoma" pitchFamily="34" charset="0"/>
                <a:ea typeface="Tahoma" pitchFamily="34" charset="0"/>
                <a:cs typeface="Tahoma" pitchFamily="34" charset="0"/>
              </a:rPr>
              <a:t>ت</a:t>
            </a:r>
            <a:r>
              <a:rPr lang="ar-SA" sz="1800" dirty="0">
                <a:latin typeface="Tahoma" pitchFamily="34" charset="0"/>
                <a:ea typeface="Tahoma" pitchFamily="34" charset="0"/>
                <a:cs typeface="Tahoma" pitchFamily="34" charset="0"/>
              </a:rPr>
              <a:t>ُ</a:t>
            </a:r>
            <a:r>
              <a:rPr lang="ar-EG" sz="1800" dirty="0">
                <a:latin typeface="Tahoma" pitchFamily="34" charset="0"/>
                <a:ea typeface="Tahoma" pitchFamily="34" charset="0"/>
                <a:cs typeface="Tahoma" pitchFamily="34" charset="0"/>
              </a:rPr>
              <a:t>حفظ الملفات المؤقتة على </a:t>
            </a:r>
            <a:r>
              <a:rPr lang="ar-SA" sz="1800" dirty="0">
                <a:latin typeface="Tahoma" pitchFamily="34" charset="0"/>
                <a:ea typeface="Tahoma" pitchFamily="34" charset="0"/>
                <a:cs typeface="Tahoma" pitchFamily="34" charset="0"/>
              </a:rPr>
              <a:t>الكمبيوتر عندما تزور صفحات الويب</a:t>
            </a:r>
            <a:r>
              <a:rPr lang="ar-EG" sz="1800" dirty="0">
                <a:latin typeface="Tahoma" pitchFamily="34" charset="0"/>
                <a:ea typeface="Tahoma" pitchFamily="34" charset="0"/>
                <a:cs typeface="Tahoma" pitchFamily="34" charset="0"/>
              </a:rPr>
              <a:t>. قد تؤدي هذه الملفات إلى إبطاء </a:t>
            </a:r>
            <a:r>
              <a:rPr lang="ar-SA" sz="1800" dirty="0">
                <a:latin typeface="Tahoma" pitchFamily="34" charset="0"/>
                <a:ea typeface="Tahoma" pitchFamily="34" charset="0"/>
                <a:cs typeface="Tahoma" pitchFamily="34" charset="0"/>
              </a:rPr>
              <a:t>الكمبيوتر</a:t>
            </a:r>
            <a:r>
              <a:rPr lang="ar-EG" sz="1800" dirty="0">
                <a:latin typeface="Tahoma" pitchFamily="34" charset="0"/>
                <a:ea typeface="Tahoma" pitchFamily="34" charset="0"/>
                <a:cs typeface="Tahoma" pitchFamily="34" charset="0"/>
              </a:rPr>
              <a:t>، ويمكن أيضًا استخدام الملفات للوصول إلى محتوى على </a:t>
            </a:r>
            <a:r>
              <a:rPr lang="ar-SA" sz="1800" dirty="0">
                <a:latin typeface="Tahoma" pitchFamily="34" charset="0"/>
                <a:ea typeface="Tahoma" pitchFamily="34" charset="0"/>
                <a:cs typeface="Tahoma" pitchFamily="34" charset="0"/>
              </a:rPr>
              <a:t>الكمبيوتر</a:t>
            </a:r>
            <a:r>
              <a:rPr lang="ar-EG" sz="1800" dirty="0">
                <a:latin typeface="Tahoma" pitchFamily="34" charset="0"/>
                <a:ea typeface="Tahoma" pitchFamily="34" charset="0"/>
                <a:cs typeface="Tahoma" pitchFamily="34" charset="0"/>
              </a:rPr>
              <a:t>. لهذا من الأفضل مسح الملفات المؤقتة دوريًا. </a:t>
            </a:r>
          </a:p>
          <a:p>
            <a:pPr algn="r" rtl="1">
              <a:defRPr/>
            </a:pPr>
            <a:r>
              <a:rPr lang="ar-EG" sz="1800" dirty="0">
                <a:latin typeface="Tahoma" pitchFamily="34" charset="0"/>
                <a:ea typeface="Tahoma" pitchFamily="34" charset="0"/>
                <a:cs typeface="Tahoma" pitchFamily="34" charset="0"/>
              </a:rPr>
              <a:t>افتح الإعدادات واختر إعدادات متقدمة. ثم</a:t>
            </a:r>
            <a:r>
              <a:rPr lang="ar-SA" sz="1800" dirty="0">
                <a:latin typeface="Tahoma" pitchFamily="34" charset="0"/>
                <a:ea typeface="Tahoma" pitchFamily="34" charset="0"/>
                <a:cs typeface="Tahoma" pitchFamily="34" charset="0"/>
              </a:rPr>
              <a:t> </a:t>
            </a:r>
            <a:r>
              <a:rPr lang="ar-EG" sz="1800" dirty="0">
                <a:latin typeface="Tahoma" pitchFamily="34" charset="0"/>
                <a:ea typeface="Tahoma" pitchFamily="34" charset="0"/>
                <a:cs typeface="Tahoma" pitchFamily="34" charset="0"/>
              </a:rPr>
              <a:t>انقر على مسح بيانات الاستعراض من الخصوصية والأمان.</a:t>
            </a:r>
          </a:p>
          <a:p>
            <a:pPr algn="r" rtl="1">
              <a:buNone/>
              <a:defRPr/>
            </a:pPr>
            <a:endParaRPr lang="en" sz="1800" b="0" i="0" u="none"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2627313"/>
            <a:ext cx="6129239"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570413" y="609329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602" y="2312976"/>
            <a:ext cx="4932298" cy="4522068"/>
          </a:xfrm>
          <a:prstGeom prst="rect">
            <a:avLst/>
          </a:prstGeom>
        </p:spPr>
      </p:pic>
      <p:sp>
        <p:nvSpPr>
          <p:cNvPr id="6" name="Vänster 5"/>
          <p:cNvSpPr/>
          <p:nvPr/>
        </p:nvSpPr>
        <p:spPr>
          <a:xfrm>
            <a:off x="7380312" y="5589240"/>
            <a:ext cx="118838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650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r" rtl="1" eaLnBrk="1" hangingPunct="1">
              <a:defRPr/>
            </a:pPr>
            <a:r>
              <a:rPr lang="ar-EG" sz="1600" b="0" dirty="0">
                <a:latin typeface="Tahoma" pitchFamily="34" charset="0"/>
                <a:ea typeface="Tahoma" pitchFamily="34" charset="0"/>
                <a:cs typeface="Tahoma" pitchFamily="34" charset="0"/>
              </a:rPr>
              <a:t>ضع علامة على كافة المربعات المظللة في مربع الحوار على اليمين ثم انقر إزالة.</a:t>
            </a:r>
            <a:endParaRPr lang="en" sz="1600" b="0" dirty="0">
              <a:latin typeface="Tahoma" pitchFamily="34" charset="0"/>
              <a:ea typeface="Tahoma" pitchFamily="34" charset="0"/>
              <a:cs typeface="Tahoma" pitchFamily="34" charset="0"/>
            </a:endParaRPr>
          </a:p>
          <a:p>
            <a:pPr algn="r" rtl="1">
              <a:defRPr/>
            </a:pPr>
            <a:endParaRPr lang="ar-SA" sz="1600" b="0" dirty="0">
              <a:latin typeface="Tahoma" pitchFamily="34" charset="0"/>
              <a:ea typeface="Tahoma" pitchFamily="34" charset="0"/>
              <a:cs typeface="Tahoma" pitchFamily="34" charset="0"/>
            </a:endParaRPr>
          </a:p>
          <a:p>
            <a:pPr algn="r" rtl="1">
              <a:defRPr/>
            </a:pPr>
            <a:r>
              <a:rPr lang="ar-EG" sz="1600" b="0" dirty="0">
                <a:latin typeface="Tahoma" pitchFamily="34" charset="0"/>
                <a:ea typeface="Tahoma" pitchFamily="34" charset="0"/>
                <a:cs typeface="Tahoma" pitchFamily="34" charset="0"/>
              </a:rPr>
              <a:t>ثم انقر على </a:t>
            </a:r>
            <a:r>
              <a:rPr lang="ar-EG" sz="1600" dirty="0">
                <a:latin typeface="Tahoma" pitchFamily="34" charset="0"/>
                <a:ea typeface="Tahoma" pitchFamily="34" charset="0"/>
                <a:cs typeface="Tahoma" pitchFamily="34" charset="0"/>
              </a:rPr>
              <a:t>موافق </a:t>
            </a:r>
            <a:r>
              <a:rPr lang="ar-EG" sz="1600" b="0" dirty="0">
                <a:latin typeface="Tahoma" pitchFamily="34" charset="0"/>
                <a:ea typeface="Tahoma" pitchFamily="34" charset="0"/>
                <a:cs typeface="Tahoma" pitchFamily="34" charset="0"/>
              </a:rPr>
              <a:t>في مربع الحوار الظاهر أعلاه. لقد حذف</a:t>
            </a:r>
            <a:r>
              <a:rPr lang="ar-SA" sz="1600" b="0" dirty="0">
                <a:latin typeface="Tahoma" pitchFamily="34" charset="0"/>
                <a:ea typeface="Tahoma" pitchFamily="34" charset="0"/>
                <a:cs typeface="Tahoma" pitchFamily="34" charset="0"/>
              </a:rPr>
              <a:t>ت الآن</a:t>
            </a:r>
            <a:r>
              <a:rPr lang="ar-EG" sz="1600" b="0" dirty="0">
                <a:latin typeface="Tahoma" pitchFamily="34" charset="0"/>
                <a:ea typeface="Tahoma" pitchFamily="34" charset="0"/>
                <a:cs typeface="Tahoma" pitchFamily="34" charset="0"/>
              </a:rPr>
              <a:t> سجل الاستعراض الخاص بك. يرجى الانتباه إلى أن ذلك لن يؤثر على قائمة مفضلاتك.</a:t>
            </a:r>
          </a:p>
          <a:p>
            <a:pPr algn="r" rtl="1" eaLnBrk="1" hangingPunct="1">
              <a:defRPr/>
            </a:pPr>
            <a:endParaRPr lang="en" sz="1600" b="0" i="0" u="none" dirty="0">
              <a:latin typeface="Tahoma" pitchFamily="34" charset="0"/>
              <a:ea typeface="Tahoma" pitchFamily="34" charset="0"/>
              <a:cs typeface="Tahoma" pitchFamily="34" charset="0"/>
            </a:endParaRP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292080" y="548680"/>
            <a:ext cx="3851920" cy="2088232"/>
          </a:xfrm>
        </p:spPr>
        <p:txBody>
          <a:bodyPr>
            <a:noAutofit/>
          </a:bodyPr>
          <a:lstStyle/>
          <a:p>
            <a:pPr algn="r" rtl="1">
              <a:defRPr/>
            </a:pPr>
            <a:r>
              <a:rPr lang="ar-SA" sz="1600" b="0" dirty="0">
                <a:latin typeface="Tahoma" pitchFamily="34" charset="0"/>
                <a:ea typeface="Tahoma" pitchFamily="34" charset="0"/>
                <a:cs typeface="Tahoma" pitchFamily="34" charset="0"/>
              </a:rPr>
              <a:t>في حالة وضع </a:t>
            </a:r>
            <a:r>
              <a:rPr lang="ar-EG" sz="1600" b="0" dirty="0">
                <a:latin typeface="Tahoma" pitchFamily="34" charset="0"/>
                <a:ea typeface="Tahoma" pitchFamily="34" charset="0"/>
                <a:cs typeface="Tahoma" pitchFamily="34" charset="0"/>
              </a:rPr>
              <a:t>علامة اختيار في المربع الأخضر في مربع الحوار على اليسار:</a:t>
            </a:r>
          </a:p>
          <a:p>
            <a:pPr algn="r" rtl="1">
              <a:defRPr/>
            </a:pPr>
            <a:r>
              <a:rPr lang="en" sz="1600" b="0" i="0" u="none" dirty="0">
                <a:latin typeface="Tahoma" pitchFamily="34" charset="0"/>
                <a:ea typeface="Tahoma" pitchFamily="34" charset="0"/>
                <a:cs typeface="Tahoma" pitchFamily="34" charset="0"/>
              </a:rPr>
              <a:t> </a:t>
            </a:r>
            <a:r>
              <a:rPr lang="ar-EG" sz="1600" dirty="0">
                <a:latin typeface="Tahoma" pitchFamily="34" charset="0"/>
                <a:ea typeface="Tahoma" pitchFamily="34" charset="0"/>
                <a:cs typeface="Tahoma" pitchFamily="34" charset="0"/>
              </a:rPr>
              <a:t>ح</a:t>
            </a:r>
            <a:r>
              <a:rPr lang="ar-SA" sz="1600" dirty="0">
                <a:latin typeface="Tahoma" pitchFamily="34" charset="0"/>
                <a:ea typeface="Tahoma" pitchFamily="34" charset="0"/>
                <a:cs typeface="Tahoma" pitchFamily="34" charset="0"/>
              </a:rPr>
              <a:t>ذف محفوظات </a:t>
            </a:r>
            <a:r>
              <a:rPr lang="ar-EG" sz="1600" dirty="0">
                <a:latin typeface="Tahoma" pitchFamily="34" charset="0"/>
                <a:ea typeface="Tahoma" pitchFamily="34" charset="0"/>
                <a:cs typeface="Tahoma" pitchFamily="34" charset="0"/>
              </a:rPr>
              <a:t>الاستعراض عند الخروج</a:t>
            </a:r>
            <a:r>
              <a:rPr lang="ar-EG" sz="1600" b="0" dirty="0">
                <a:latin typeface="Tahoma" pitchFamily="34" charset="0"/>
                <a:ea typeface="Tahoma" pitchFamily="34" charset="0"/>
                <a:cs typeface="Tahoma" pitchFamily="34" charset="0"/>
              </a:rPr>
              <a:t>، سوف يتسبب ذلك في حذف </a:t>
            </a:r>
            <a:r>
              <a:rPr lang="ar-SA" sz="1600" b="0" dirty="0">
                <a:latin typeface="Tahoma" pitchFamily="34" charset="0"/>
                <a:ea typeface="Tahoma" pitchFamily="34" charset="0"/>
                <a:cs typeface="Tahoma" pitchFamily="34" charset="0"/>
              </a:rPr>
              <a:t>محفوظات</a:t>
            </a:r>
            <a:r>
              <a:rPr lang="ar-EG" sz="1600" b="0" dirty="0">
                <a:latin typeface="Tahoma" pitchFamily="34" charset="0"/>
                <a:ea typeface="Tahoma" pitchFamily="34" charset="0"/>
                <a:cs typeface="Tahoma" pitchFamily="34" charset="0"/>
              </a:rPr>
              <a:t> الاستعراض الخاص بك عند إيقاف تشغيل </a:t>
            </a:r>
            <a:r>
              <a:rPr lang="ar-SA" sz="1600" b="0" dirty="0">
                <a:latin typeface="Tahoma" pitchFamily="34" charset="0"/>
                <a:ea typeface="Tahoma" pitchFamily="34" charset="0"/>
                <a:cs typeface="Tahoma" pitchFamily="34" charset="0"/>
              </a:rPr>
              <a:t>الكمبيوتر</a:t>
            </a:r>
            <a:r>
              <a:rPr lang="ar-EG" sz="1600" b="0" dirty="0">
                <a:latin typeface="Tahoma" pitchFamily="34" charset="0"/>
                <a:ea typeface="Tahoma" pitchFamily="34" charset="0"/>
                <a:cs typeface="Tahoma" pitchFamily="34" charset="0"/>
              </a:rPr>
              <a:t>.</a:t>
            </a:r>
          </a:p>
          <a:p>
            <a:pPr algn="r" rtl="1">
              <a:defRPr/>
            </a:pPr>
            <a:endParaRPr lang="ar-SA" sz="1600" b="0" dirty="0">
              <a:latin typeface="Tahoma" pitchFamily="34" charset="0"/>
              <a:ea typeface="Tahoma" pitchFamily="34" charset="0"/>
              <a:cs typeface="Tahoma" pitchFamily="34" charset="0"/>
            </a:endParaRPr>
          </a:p>
          <a:p>
            <a:pPr algn="r" rtl="1">
              <a:defRPr/>
            </a:pPr>
            <a:r>
              <a:rPr lang="ar-EG" sz="1600" b="0" dirty="0">
                <a:latin typeface="Tahoma" pitchFamily="34" charset="0"/>
                <a:ea typeface="Tahoma" pitchFamily="34" charset="0"/>
                <a:cs typeface="Tahoma" pitchFamily="34" charset="0"/>
              </a:rPr>
              <a:t>انقر على </a:t>
            </a:r>
            <a:r>
              <a:rPr lang="ar-EG" sz="1600" dirty="0">
                <a:latin typeface="Tahoma" pitchFamily="34" charset="0"/>
                <a:ea typeface="Tahoma" pitchFamily="34" charset="0"/>
                <a:cs typeface="Tahoma" pitchFamily="34" charset="0"/>
              </a:rPr>
              <a:t>حذف</a:t>
            </a:r>
            <a:r>
              <a:rPr lang="ar-EG" sz="1600" b="0" dirty="0">
                <a:latin typeface="Tahoma" pitchFamily="34" charset="0"/>
                <a:ea typeface="Tahoma" pitchFamily="34" charset="0"/>
                <a:cs typeface="Tahoma" pitchFamily="34" charset="0"/>
              </a:rPr>
              <a:t> في مربع الحوار على اليسار وسوف يظهر مربع الحوار أدناه.</a:t>
            </a:r>
          </a:p>
          <a:p>
            <a:pPr algn="r" rtl="1" eaLnBrk="1" hangingPunct="1">
              <a:defRPr/>
            </a:pPr>
            <a:endParaRPr lang="en" sz="1600" b="0" dirty="0">
              <a:latin typeface="Tahoma" pitchFamily="34" charset="0"/>
              <a:ea typeface="Tahoma" pitchFamily="34" charset="0"/>
              <a:cs typeface="Tahoma" pitchFamily="34" charset="0"/>
            </a:endParaRP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828987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r" rtl="1" eaLnBrk="1" hangingPunct="1">
              <a:defRPr/>
            </a:pPr>
            <a:r>
              <a:rPr lang="ar-EG" sz="2400" dirty="0">
                <a:solidFill>
                  <a:schemeClr val="tx2"/>
                </a:solidFill>
                <a:latin typeface="Tahoma" pitchFamily="34" charset="0"/>
                <a:ea typeface="Tahoma" pitchFamily="34" charset="0"/>
                <a:cs typeface="Tahoma" pitchFamily="34" charset="0"/>
              </a:rPr>
              <a:t>الطباعة من مواقع الويب</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0" y="548681"/>
            <a:ext cx="9144000" cy="1944216"/>
          </a:xfrm>
        </p:spPr>
        <p:txBody>
          <a:bodyPr>
            <a:normAutofit fontScale="85000" lnSpcReduction="10000"/>
          </a:bodyPr>
          <a:lstStyle/>
          <a:p>
            <a:pPr algn="l" rtl="0">
              <a:buNone/>
            </a:pPr>
            <a:r>
              <a:rPr lang="en" sz="1800" b="0" i="0" u="none" dirty="0"/>
              <a:t>	</a:t>
            </a:r>
          </a:p>
          <a:p>
            <a:pPr algn="r" rtl="1">
              <a:buNone/>
            </a:pPr>
            <a:r>
              <a:rPr lang="en" sz="1800" b="0" i="0" u="none" dirty="0">
                <a:latin typeface="Tahoma" pitchFamily="34" charset="0"/>
                <a:ea typeface="Tahoma" pitchFamily="34" charset="0"/>
                <a:cs typeface="Tahoma" pitchFamily="34" charset="0"/>
              </a:rPr>
              <a:t>	</a:t>
            </a:r>
            <a:r>
              <a:rPr lang="ar-EG" sz="1800" dirty="0">
                <a:latin typeface="Tahoma" pitchFamily="34" charset="0"/>
                <a:ea typeface="Tahoma" pitchFamily="34" charset="0"/>
                <a:cs typeface="Tahoma" pitchFamily="34" charset="0"/>
              </a:rPr>
              <a:t>قد ترغب عند استعراض الإنترنت في طباعة معلومات. انقر على القائمة واختر </a:t>
            </a:r>
            <a:r>
              <a:rPr lang="ar-EG" sz="1800" b="1" dirty="0">
                <a:latin typeface="Tahoma" pitchFamily="34" charset="0"/>
                <a:ea typeface="Tahoma" pitchFamily="34" charset="0"/>
                <a:cs typeface="Tahoma" pitchFamily="34" charset="0"/>
              </a:rPr>
              <a:t>طباعة... </a:t>
            </a:r>
            <a:r>
              <a:rPr lang="ar-EG" sz="1800" dirty="0">
                <a:latin typeface="Tahoma" pitchFamily="34" charset="0"/>
                <a:ea typeface="Tahoma" pitchFamily="34" charset="0"/>
                <a:cs typeface="Tahoma" pitchFamily="34" charset="0"/>
              </a:rPr>
              <a:t>سوف يفتح مربع حوار يتضمن عدة خيارات للاختيار منها.</a:t>
            </a:r>
          </a:p>
          <a:p>
            <a:pPr indent="7938" algn="r" rtl="1">
              <a:buNone/>
            </a:pPr>
            <a:r>
              <a:rPr lang="ar-EG" sz="1800" dirty="0">
                <a:latin typeface="Tahoma" pitchFamily="34" charset="0"/>
                <a:ea typeface="Tahoma" pitchFamily="34" charset="0"/>
                <a:cs typeface="Tahoma" pitchFamily="34" charset="0"/>
              </a:rPr>
              <a:t>يمكنك أيضًا اختيار طباعة جزء من موقع الويب فقط. اختر الجزء الذي تريد طباعته ب</a:t>
            </a:r>
            <a:r>
              <a:rPr lang="ar-SA" sz="1800" dirty="0">
                <a:latin typeface="Tahoma" pitchFamily="34" charset="0"/>
                <a:ea typeface="Tahoma" pitchFamily="34" charset="0"/>
                <a:cs typeface="Tahoma" pitchFamily="34" charset="0"/>
              </a:rPr>
              <a:t>مواصلة </a:t>
            </a:r>
            <a:r>
              <a:rPr lang="ar-EG" sz="1800" dirty="0">
                <a:latin typeface="Tahoma" pitchFamily="34" charset="0"/>
                <a:ea typeface="Tahoma" pitchFamily="34" charset="0"/>
                <a:cs typeface="Tahoma" pitchFamily="34" charset="0"/>
              </a:rPr>
              <a:t>الضغط على زر ال</a:t>
            </a:r>
            <a:r>
              <a:rPr lang="ar-SA" sz="1800" dirty="0">
                <a:latin typeface="Tahoma" pitchFamily="34" charset="0"/>
                <a:ea typeface="Tahoma" pitchFamily="34" charset="0"/>
                <a:cs typeface="Tahoma" pitchFamily="34" charset="0"/>
              </a:rPr>
              <a:t>ماوس</a:t>
            </a:r>
            <a:r>
              <a:rPr lang="ar-EG" sz="1800" dirty="0">
                <a:latin typeface="Tahoma" pitchFamily="34" charset="0"/>
                <a:ea typeface="Tahoma" pitchFamily="34" charset="0"/>
                <a:cs typeface="Tahoma" pitchFamily="34" charset="0"/>
              </a:rPr>
              <a:t> الأيسر واختيار النص الذي ترغب في طباعته. ثم انقر بزر ال</a:t>
            </a:r>
            <a:r>
              <a:rPr lang="ar-SA" sz="1800" dirty="0">
                <a:latin typeface="Tahoma" pitchFamily="34" charset="0"/>
                <a:ea typeface="Tahoma" pitchFamily="34" charset="0"/>
                <a:cs typeface="Tahoma" pitchFamily="34" charset="0"/>
              </a:rPr>
              <a:t>ماوس</a:t>
            </a:r>
            <a:r>
              <a:rPr lang="ar-EG" sz="1800" dirty="0">
                <a:latin typeface="Tahoma" pitchFamily="34" charset="0"/>
                <a:ea typeface="Tahoma" pitchFamily="34" charset="0"/>
                <a:cs typeface="Tahoma" pitchFamily="34" charset="0"/>
              </a:rPr>
              <a:t> الأيمن واختر طباعة.</a:t>
            </a:r>
          </a:p>
          <a:p>
            <a:pPr algn="r" rtl="1">
              <a:buNone/>
            </a:pPr>
            <a:endParaRPr lang="en" sz="1800" b="0" i="0" u="none" dirty="0">
              <a:latin typeface="Tahoma" pitchFamily="34" charset="0"/>
              <a:ea typeface="Tahoma" pitchFamily="34" charset="0"/>
              <a:cs typeface="Tahoma" pitchFamily="34" charset="0"/>
            </a:endParaRPr>
          </a:p>
          <a:p>
            <a:pPr algn="l" rtl="0">
              <a:buNone/>
            </a:pPr>
            <a:r>
              <a:rPr lang="en" sz="1800" b="0" i="0" u="none" dirty="0">
                <a:latin typeface="Tahoma" pitchFamily="34" charset="0"/>
                <a:ea typeface="Tahoma" pitchFamily="34" charset="0"/>
                <a:cs typeface="Tahoma" pitchFamily="34" charset="0"/>
              </a:rPr>
              <a:t>	</a:t>
            </a:r>
            <a:endParaRPr lang="en" sz="1800" dirty="0">
              <a:latin typeface="Tahoma" pitchFamily="34" charset="0"/>
              <a:ea typeface="Tahoma" pitchFamily="34" charset="0"/>
              <a:cs typeface="Tahoma" pitchFamily="34" charset="0"/>
            </a:endParaRP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extLst>
      <p:ext uri="{BB962C8B-B14F-4D97-AF65-F5344CB8AC3E}">
        <p14:creationId xmlns:p14="http://schemas.microsoft.com/office/powerpoint/2010/main" val="6453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arn(inVertical)">
                                      <p:cBhvr>
                                        <p:cTn id="27" dur="5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r" rtl="1" eaLnBrk="1" hangingPunct="1">
              <a:defRPr/>
            </a:pPr>
            <a:r>
              <a:rPr lang="ar-EG" sz="2400" b="0" i="0" u="none" dirty="0">
                <a:solidFill>
                  <a:schemeClr val="tx2"/>
                </a:solidFill>
                <a:latin typeface="Tahoma" pitchFamily="34" charset="0"/>
                <a:ea typeface="Tahoma" pitchFamily="34" charset="0"/>
                <a:cs typeface="Tahoma" pitchFamily="34" charset="0"/>
              </a:rPr>
              <a:t>حفظ صورة من موقع ويب </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107504" y="476672"/>
            <a:ext cx="8928992" cy="2447503"/>
          </a:xfrm>
        </p:spPr>
        <p:txBody>
          <a:bodyPr>
            <a:normAutofit/>
          </a:bodyPr>
          <a:lstStyle/>
          <a:p>
            <a:pPr algn="l" rtl="0" eaLnBrk="1" hangingPunct="1">
              <a:buNone/>
              <a:defRPr/>
            </a:pPr>
            <a:r>
              <a:rPr lang="en" sz="1800" b="0" i="0" u="none" dirty="0">
                <a:latin typeface="Tahoma" pitchFamily="34" charset="0"/>
                <a:ea typeface="Tahoma" pitchFamily="34" charset="0"/>
                <a:cs typeface="Tahoma" pitchFamily="34" charset="0"/>
              </a:rPr>
              <a:t>	</a:t>
            </a:r>
          </a:p>
          <a:p>
            <a:pPr indent="3175" algn="r" rtl="1" eaLnBrk="1" hangingPunct="1">
              <a:buNone/>
              <a:defRPr/>
            </a:pPr>
            <a:r>
              <a:rPr lang="ar-EG" sz="1800" dirty="0">
                <a:latin typeface="Tahoma" pitchFamily="34" charset="0"/>
                <a:ea typeface="Tahoma" pitchFamily="34" charset="0"/>
                <a:cs typeface="Tahoma" pitchFamily="34" charset="0"/>
              </a:rPr>
              <a:t>اختر الصورة الم</a:t>
            </a:r>
            <a:r>
              <a:rPr lang="ar-SA" sz="1800" dirty="0" err="1">
                <a:latin typeface="Tahoma" pitchFamily="34" charset="0"/>
                <a:ea typeface="Tahoma" pitchFamily="34" charset="0"/>
                <a:cs typeface="Tahoma" pitchFamily="34" charset="0"/>
              </a:rPr>
              <a:t>عنية</a:t>
            </a:r>
            <a:r>
              <a:rPr lang="ar-EG" sz="1800" dirty="0">
                <a:latin typeface="Tahoma" pitchFamily="34" charset="0"/>
                <a:ea typeface="Tahoma" pitchFamily="34" charset="0"/>
                <a:cs typeface="Tahoma" pitchFamily="34" charset="0"/>
              </a:rPr>
              <a:t>، </a:t>
            </a:r>
            <a:r>
              <a:rPr lang="ar-SA" sz="1800" dirty="0">
                <a:latin typeface="Tahoma" pitchFamily="34" charset="0"/>
                <a:ea typeface="Tahoma" pitchFamily="34" charset="0"/>
                <a:cs typeface="Tahoma" pitchFamily="34" charset="0"/>
              </a:rPr>
              <a:t>ثم </a:t>
            </a:r>
            <a:r>
              <a:rPr lang="ar-EG" sz="1800" dirty="0">
                <a:latin typeface="Tahoma" pitchFamily="34" charset="0"/>
                <a:ea typeface="Tahoma" pitchFamily="34" charset="0"/>
                <a:cs typeface="Tahoma" pitchFamily="34" charset="0"/>
              </a:rPr>
              <a:t>انقر بزر ال</a:t>
            </a:r>
            <a:r>
              <a:rPr lang="ar-SA" sz="1800" dirty="0">
                <a:latin typeface="Tahoma" pitchFamily="34" charset="0"/>
                <a:ea typeface="Tahoma" pitchFamily="34" charset="0"/>
                <a:cs typeface="Tahoma" pitchFamily="34" charset="0"/>
              </a:rPr>
              <a:t>ماوس</a:t>
            </a:r>
            <a:r>
              <a:rPr lang="ar-EG" sz="1800" dirty="0">
                <a:latin typeface="Tahoma" pitchFamily="34" charset="0"/>
                <a:ea typeface="Tahoma" pitchFamily="34" charset="0"/>
                <a:cs typeface="Tahoma" pitchFamily="34" charset="0"/>
              </a:rPr>
              <a:t> الأيمن على الصورة واختر </a:t>
            </a:r>
            <a:r>
              <a:rPr lang="ar-EG" sz="1800" b="1" dirty="0">
                <a:latin typeface="Tahoma" pitchFamily="34" charset="0"/>
                <a:ea typeface="Tahoma" pitchFamily="34" charset="0"/>
                <a:cs typeface="Tahoma" pitchFamily="34" charset="0"/>
              </a:rPr>
              <a:t>حفظ الصورة باسم... </a:t>
            </a:r>
            <a:r>
              <a:rPr lang="ar-EG" sz="1800" dirty="0">
                <a:latin typeface="Tahoma" pitchFamily="34" charset="0"/>
                <a:ea typeface="Tahoma" pitchFamily="34" charset="0"/>
                <a:cs typeface="Tahoma" pitchFamily="34" charset="0"/>
              </a:rPr>
              <a:t>سوف يفتح مربع حوار جديد. انظر الشريحة التالية</a:t>
            </a:r>
            <a:endParaRPr lang="en" sz="1800" dirty="0">
              <a:latin typeface="Tahoma" pitchFamily="34" charset="0"/>
              <a:ea typeface="Tahoma" pitchFamily="34" charset="0"/>
              <a:cs typeface="Tahoma" pitchFamily="34" charset="0"/>
            </a:endParaRP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dirty="0">
              <a:solidFill>
                <a:srgbClr val="FFFFFF"/>
              </a:solidFill>
              <a:ea typeface="Tahoma" pitchFamily="34" charset="0"/>
              <a:cs typeface="Tahoma" pitchFamily="34" charset="0"/>
            </a:endParaRPr>
          </a:p>
        </p:txBody>
      </p:sp>
    </p:spTree>
    <p:extLst>
      <p:ext uri="{BB962C8B-B14F-4D97-AF65-F5344CB8AC3E}">
        <p14:creationId xmlns:p14="http://schemas.microsoft.com/office/powerpoint/2010/main" val="40133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28596" y="285728"/>
            <a:ext cx="8229600" cy="981075"/>
          </a:xfrm>
        </p:spPr>
        <p:txBody>
          <a:bodyPr/>
          <a:lstStyle/>
          <a:p>
            <a:pPr rtl="1" eaLnBrk="1" hangingPunct="1">
              <a:defRPr/>
            </a:pPr>
            <a:r>
              <a:rPr lang="ar-SA" b="1" dirty="0">
                <a:solidFill>
                  <a:srgbClr val="0000FF"/>
                </a:solidFill>
              </a:rPr>
              <a:t>الانترنت</a:t>
            </a:r>
            <a:r>
              <a:rPr lang="sv-SE" b="1" dirty="0">
                <a:solidFill>
                  <a:srgbClr val="0000FF"/>
                </a:solidFill>
              </a:rPr>
              <a:t>Internet </a:t>
            </a:r>
          </a:p>
        </p:txBody>
      </p:sp>
      <p:sp>
        <p:nvSpPr>
          <p:cNvPr id="2053" name="Rectangle 5"/>
          <p:cNvSpPr>
            <a:spLocks noGrp="1" noChangeArrowheads="1"/>
          </p:cNvSpPr>
          <p:nvPr>
            <p:ph idx="1"/>
          </p:nvPr>
        </p:nvSpPr>
        <p:spPr/>
        <p:txBody>
          <a:bodyPr>
            <a:normAutofit fontScale="92500" lnSpcReduction="10000"/>
          </a:bodyPr>
          <a:lstStyle/>
          <a:p>
            <a:pPr algn="r" rtl="1" eaLnBrk="1" hangingPunct="1">
              <a:defRPr/>
            </a:pPr>
            <a:r>
              <a:rPr lang="ar-IQ" b="1" dirty="0"/>
              <a:t>يعتبر الانترنيت أكبر شبكة عالمية تتيح الاتصال من خلال الصوت والصورة وكما الكتابة.</a:t>
            </a:r>
          </a:p>
          <a:p>
            <a:pPr algn="r" rtl="1" eaLnBrk="1" hangingPunct="1">
              <a:defRPr/>
            </a:pPr>
            <a:r>
              <a:rPr lang="ar-SA" b="1" dirty="0"/>
              <a:t>الانترنت في الاصل هي مختصر</a:t>
            </a:r>
            <a:r>
              <a:rPr lang="ar-IQ" b="1" dirty="0"/>
              <a:t>  </a:t>
            </a:r>
            <a:r>
              <a:rPr lang="ar-SA" b="1" dirty="0"/>
              <a:t>  </a:t>
            </a:r>
            <a:r>
              <a:rPr lang="sv-SE" b="1" dirty="0"/>
              <a:t>  (International Network)  </a:t>
            </a:r>
            <a:r>
              <a:rPr lang="ar-IQ" b="1" dirty="0"/>
              <a:t> </a:t>
            </a:r>
            <a:r>
              <a:rPr lang="ar-SA" b="1" dirty="0"/>
              <a:t>بالإنكليزية وهي تعني الشبكة العالمية</a:t>
            </a:r>
            <a:r>
              <a:rPr lang="ar-IQ" b="1" dirty="0"/>
              <a:t> وتختصر ب</a:t>
            </a:r>
            <a:r>
              <a:rPr lang="sv-SE" b="1" dirty="0"/>
              <a:t>www</a:t>
            </a:r>
            <a:r>
              <a:rPr lang="ar-SA" b="1" dirty="0"/>
              <a:t> .</a:t>
            </a:r>
            <a:r>
              <a:rPr lang="ar-IQ" b="1" dirty="0"/>
              <a:t>وهو </a:t>
            </a:r>
            <a:endParaRPr lang="en-US" b="1" dirty="0"/>
          </a:p>
          <a:p>
            <a:pPr algn="r" rtl="1" eaLnBrk="1" hangingPunct="1">
              <a:defRPr/>
            </a:pPr>
            <a:r>
              <a:rPr lang="ar-IQ" b="1" dirty="0"/>
              <a:t>من خلال الانترنيت نحصل على خدمات متعددة منها تسهيل الاتصالات وخدمات التواصل الاجتماعي وكذلك التسوق الالكتروني وهذا ما جعله ذو شعبية كبيرة وحقق انتشارا واسعاً نسبة الى فترة ظهوره القصيرة نسبيا حيث ظهر في التسعينات.</a:t>
            </a:r>
            <a:r>
              <a:rPr lang="sv-SE"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ox(in)">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ox(in)">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ox(in)">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r" rtl="1" eaLnBrk="1" hangingPunct="1">
              <a:buNone/>
              <a:defRPr/>
            </a:pPr>
            <a:r>
              <a:rPr lang="ar-EG" sz="1800" dirty="0">
                <a:latin typeface="Tahoma" pitchFamily="34" charset="0"/>
                <a:ea typeface="Tahoma" pitchFamily="34" charset="0"/>
                <a:cs typeface="Tahoma" pitchFamily="34" charset="0"/>
              </a:rPr>
              <a:t>اختر الموقع الذي تريد حفظ الصورة به ثم أدخل اسمًا للصورة، ثم انقر </a:t>
            </a:r>
            <a:r>
              <a:rPr lang="ar-EG" sz="1800" b="1" dirty="0">
                <a:latin typeface="Tahoma" pitchFamily="34" charset="0"/>
                <a:ea typeface="Tahoma" pitchFamily="34" charset="0"/>
                <a:cs typeface="Tahoma" pitchFamily="34" charset="0"/>
              </a:rPr>
              <a:t>حفظ</a:t>
            </a:r>
            <a:r>
              <a:rPr lang="ar-EG" sz="1800" dirty="0">
                <a:latin typeface="Tahoma" pitchFamily="34" charset="0"/>
                <a:ea typeface="Tahoma" pitchFamily="34" charset="0"/>
                <a:cs typeface="Tahoma" pitchFamily="34" charset="0"/>
              </a:rPr>
              <a:t>.</a:t>
            </a:r>
            <a:endParaRPr lang="en" sz="1800" b="0" i="0" u="none" dirty="0">
              <a:latin typeface="Tahoma" pitchFamily="34" charset="0"/>
              <a:ea typeface="Tahoma" pitchFamily="34" charset="0"/>
              <a:cs typeface="Tahoma" pitchFamily="34" charset="0"/>
            </a:endParaRP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extLst>
      <p:ext uri="{BB962C8B-B14F-4D97-AF65-F5344CB8AC3E}">
        <p14:creationId xmlns:p14="http://schemas.microsoft.com/office/powerpoint/2010/main" val="10292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r" rtl="1"/>
            <a:r>
              <a:rPr lang="ar-EG" sz="4000" b="0" i="0" u="none" dirty="0">
                <a:solidFill>
                  <a:schemeClr val="tx2"/>
                </a:solidFill>
                <a:effectLst/>
                <a:latin typeface="Tahoma" pitchFamily="34" charset="0"/>
                <a:ea typeface="Tahoma" pitchFamily="34" charset="0"/>
                <a:cs typeface="Tahoma" pitchFamily="34" charset="0"/>
              </a:rPr>
              <a:t>خدمة </a:t>
            </a:r>
            <a:r>
              <a:rPr lang="ar-EG" sz="4000" dirty="0">
                <a:solidFill>
                  <a:schemeClr val="tx2"/>
                </a:solidFill>
                <a:latin typeface="Tahoma" pitchFamily="34" charset="0"/>
                <a:ea typeface="Tahoma" pitchFamily="34" charset="0"/>
                <a:cs typeface="Tahoma" pitchFamily="34" charset="0"/>
              </a:rPr>
              <a:t>البحث ومحركات البحث</a:t>
            </a:r>
            <a:endParaRPr lang="en"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algn="r" rtl="1" eaLnBrk="1" hangingPunct="1">
              <a:defRPr/>
            </a:pPr>
            <a:r>
              <a:rPr lang="ar-EG" sz="1800" b="0" i="0" u="none" dirty="0">
                <a:latin typeface="Tahoma" pitchFamily="34" charset="0"/>
                <a:ea typeface="Tahoma" pitchFamily="34" charset="0"/>
                <a:cs typeface="Tahoma" pitchFamily="34" charset="0"/>
              </a:rPr>
              <a:t>ثمة عدة محركات بحث وخدمات بحث يمكنك استخدامها للعثور على المعلومات على الإنترنت. أشهر </a:t>
            </a:r>
            <a:r>
              <a:rPr lang="ar-EG" sz="1800" dirty="0">
                <a:latin typeface="Tahoma" pitchFamily="34" charset="0"/>
                <a:ea typeface="Tahoma" pitchFamily="34" charset="0"/>
                <a:cs typeface="Tahoma" pitchFamily="34" charset="0"/>
              </a:rPr>
              <a:t>الخدمات </a:t>
            </a:r>
            <a:r>
              <a:rPr lang="ar-EG" sz="1800" b="0" i="0" u="none" dirty="0">
                <a:latin typeface="Tahoma" pitchFamily="34" charset="0"/>
                <a:ea typeface="Tahoma" pitchFamily="34" charset="0"/>
                <a:cs typeface="Tahoma" pitchFamily="34" charset="0"/>
              </a:rPr>
              <a:t>شهرة وأكثرها شعبية هي جوجل ولكن ثمة </a:t>
            </a:r>
            <a:r>
              <a:rPr lang="ar-SA" sz="1800" b="0" i="0" u="none" dirty="0">
                <a:latin typeface="Tahoma" pitchFamily="34" charset="0"/>
                <a:ea typeface="Tahoma" pitchFamily="34" charset="0"/>
                <a:cs typeface="Tahoma" pitchFamily="34" charset="0"/>
              </a:rPr>
              <a:t>محركات </a:t>
            </a:r>
            <a:r>
              <a:rPr lang="ar-EG" sz="1800" b="0" i="0" u="none" dirty="0">
                <a:latin typeface="Tahoma" pitchFamily="34" charset="0"/>
                <a:ea typeface="Tahoma" pitchFamily="34" charset="0"/>
                <a:cs typeface="Tahoma" pitchFamily="34" charset="0"/>
              </a:rPr>
              <a:t>أخرى أيضًا مثل:</a:t>
            </a:r>
            <a:endParaRPr lang="en" sz="1800" b="0" i="0" u="none" dirty="0">
              <a:latin typeface="Tahoma" pitchFamily="34" charset="0"/>
              <a:ea typeface="Tahoma" pitchFamily="34" charset="0"/>
              <a:cs typeface="Tahoma" pitchFamily="34" charset="0"/>
            </a:endParaRPr>
          </a:p>
          <a:p>
            <a:pPr algn="l" rtl="0" eaLnBrk="1" hangingPunct="1">
              <a:defRPr/>
            </a:pPr>
            <a:endParaRPr lang="en" sz="1800" dirty="0">
              <a:latin typeface="Tahoma" pitchFamily="34" charset="0"/>
              <a:ea typeface="Tahoma" pitchFamily="34" charset="0"/>
              <a:cs typeface="Tahoma" pitchFamily="34" charset="0"/>
            </a:endParaRPr>
          </a:p>
          <a:p>
            <a:pPr algn="l" rtl="0">
              <a:defRPr/>
            </a:pPr>
            <a:r>
              <a:rPr lang="en" sz="1800" b="1" i="0" u="none" dirty="0">
                <a:latin typeface="Tahoma" pitchFamily="34" charset="0"/>
                <a:ea typeface="Tahoma" pitchFamily="34" charset="0"/>
                <a:cs typeface="Tahoma" pitchFamily="34" charset="0"/>
                <a:hlinkClick r:id="rId2"/>
              </a:rPr>
              <a:t>www.google.com</a:t>
            </a:r>
            <a:endParaRPr lang="en" sz="1800" b="1"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3"/>
              </a:rPr>
              <a:t>www.yahoo.com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4"/>
              </a:rPr>
              <a:t>www.altavista.com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5"/>
              </a:rPr>
              <a:t>www.alltheweb.com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6"/>
              </a:rPr>
              <a:t>www.hotbot.com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7"/>
              </a:rPr>
              <a:t>www.lycos.com</a:t>
            </a:r>
            <a:r>
              <a:rPr lang="en" sz="1800" b="0" i="0" u="none" dirty="0">
                <a:latin typeface="Tahoma" pitchFamily="34" charset="0"/>
                <a:ea typeface="Tahoma" pitchFamily="34" charset="0"/>
                <a:cs typeface="Tahoma" pitchFamily="34" charset="0"/>
              </a:rPr>
              <a:t> </a:t>
            </a:r>
            <a:endParaRPr lang="en" sz="1800" b="1" dirty="0">
              <a:latin typeface="Tahoma" pitchFamily="34" charset="0"/>
              <a:ea typeface="Tahoma" pitchFamily="34" charset="0"/>
              <a:cs typeface="Tahoma" pitchFamily="34" charset="0"/>
            </a:endParaRPr>
          </a:p>
          <a:p>
            <a:pPr algn="r" rtl="0" eaLnBrk="1" hangingPunct="1">
              <a:defRPr/>
            </a:pPr>
            <a:endParaRPr lang="en" sz="2200" b="1" dirty="0">
              <a:latin typeface="Tahoma" pitchFamily="34" charset="0"/>
              <a:ea typeface="Tahoma" pitchFamily="34" charset="0"/>
              <a:cs typeface="Tahoma" pitchFamily="34" charset="0"/>
            </a:endParaRPr>
          </a:p>
          <a:p>
            <a:pPr algn="l" rtl="0" eaLnBrk="1" hangingPunct="1">
              <a:defRPr/>
            </a:pPr>
            <a:endParaRPr lang="en" sz="2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602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indent="3175" algn="r" rtl="1" eaLnBrk="1" hangingPunct="1">
              <a:buNone/>
              <a:defRPr/>
            </a:pPr>
            <a:r>
              <a:rPr lang="ar-EG" sz="1600" dirty="0">
                <a:latin typeface="Tahoma" pitchFamily="34" charset="0"/>
                <a:ea typeface="Tahoma" pitchFamily="34" charset="0"/>
                <a:cs typeface="Tahoma" pitchFamily="34" charset="0"/>
              </a:rPr>
              <a:t>أدخل ما تريد البحث عنه في شريط البحث. في الشرائح التالية سوف نغطي القوائم المحاطة بالأحمر من أ-</a:t>
            </a:r>
            <a:r>
              <a:rPr lang="ar-SA" sz="1600" dirty="0">
                <a:latin typeface="Tahoma" pitchFamily="34" charset="0"/>
                <a:ea typeface="Tahoma" pitchFamily="34" charset="0"/>
                <a:cs typeface="Tahoma" pitchFamily="34" charset="0"/>
              </a:rPr>
              <a:t>ح</a:t>
            </a:r>
            <a:endParaRPr lang="en" sz="1600" dirty="0">
              <a:latin typeface="Tahoma" pitchFamily="34" charset="0"/>
              <a:ea typeface="Tahoma" pitchFamily="34" charset="0"/>
              <a:cs typeface="Tahoma" pitchFamily="34" charset="0"/>
            </a:endParaRP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40" y="1684891"/>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A</a:t>
            </a:r>
            <a:endParaRPr lang="en" dirty="0"/>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C</a:t>
            </a:r>
            <a:endParaRPr lang="en" dirty="0"/>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D</a:t>
            </a:r>
            <a:endParaRPr lang="en" dirty="0"/>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E</a:t>
            </a:r>
            <a:endParaRPr lang="en" dirty="0"/>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F</a:t>
            </a:r>
            <a:endParaRPr lang="en" dirty="0"/>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H</a:t>
            </a:r>
            <a:endParaRPr lang="en" dirty="0"/>
          </a:p>
        </p:txBody>
      </p:sp>
    </p:spTree>
    <p:extLst>
      <p:ext uri="{BB962C8B-B14F-4D97-AF65-F5344CB8AC3E}">
        <p14:creationId xmlns:p14="http://schemas.microsoft.com/office/powerpoint/2010/main" val="389124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0964"/>
                                        </p:tgtEl>
                                      </p:cBhvr>
                                    </p:animEffect>
                                    <p:animScale>
                                      <p:cBhvr>
                                        <p:cTn id="12" dur="250" autoRev="1" fill="hold"/>
                                        <p:tgtEl>
                                          <p:spTgt spid="4096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0965"/>
                                        </p:tgtEl>
                                      </p:cBhvr>
                                    </p:animEffect>
                                    <p:animScale>
                                      <p:cBhvr>
                                        <p:cTn id="15" dur="250" autoRev="1" fill="hold"/>
                                        <p:tgtEl>
                                          <p:spTgt spid="4096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0971"/>
                                        </p:tgtEl>
                                      </p:cBhvr>
                                    </p:animEffect>
                                    <p:animScale>
                                      <p:cBhvr>
                                        <p:cTn id="18" dur="250" autoRev="1" fill="hold"/>
                                        <p:tgtEl>
                                          <p:spTgt spid="4097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0966"/>
                                        </p:tgtEl>
                                      </p:cBhvr>
                                    </p:animEffect>
                                    <p:animScale>
                                      <p:cBhvr>
                                        <p:cTn id="21" dur="250" autoRev="1" fill="hold"/>
                                        <p:tgtEl>
                                          <p:spTgt spid="40966"/>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40967"/>
                                        </p:tgtEl>
                                      </p:cBhvr>
                                    </p:animEffect>
                                    <p:animScale>
                                      <p:cBhvr>
                                        <p:cTn id="24" dur="250" autoRev="1" fill="hold"/>
                                        <p:tgtEl>
                                          <p:spTgt spid="4096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40968"/>
                                        </p:tgtEl>
                                      </p:cBhvr>
                                    </p:animEffect>
                                    <p:animScale>
                                      <p:cBhvr>
                                        <p:cTn id="27" dur="250" autoRev="1" fill="hold"/>
                                        <p:tgtEl>
                                          <p:spTgt spid="4096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73"/>
                                        </p:tgtEl>
                                        <p:attrNameLst>
                                          <p:attrName>style.visibility</p:attrName>
                                        </p:attrNameLst>
                                      </p:cBhvr>
                                      <p:to>
                                        <p:strVal val="visible"/>
                                      </p:to>
                                    </p:set>
                                    <p:animEffect transition="in" filter="barn(inVertical)">
                                      <p:cBhvr>
                                        <p:cTn id="3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a:bodyPr>
          <a:lstStyle/>
          <a:p>
            <a:pPr algn="r" rtl="1" eaLnBrk="1" hangingPunct="1">
              <a:buNone/>
              <a:defRPr/>
            </a:pPr>
            <a:r>
              <a:rPr lang="ar-EG" sz="2400" b="0" i="0" u="none" dirty="0">
                <a:solidFill>
                  <a:schemeClr val="tx2"/>
                </a:solidFill>
                <a:latin typeface="Tahoma" pitchFamily="34" charset="0"/>
                <a:ea typeface="Tahoma" pitchFamily="34" charset="0"/>
                <a:cs typeface="Tahoma" pitchFamily="34" charset="0"/>
              </a:rPr>
              <a:t>أ) كل شيء</a:t>
            </a:r>
            <a:endParaRPr lang="en" sz="2400" dirty="0">
              <a:solidFill>
                <a:schemeClr val="tx2"/>
              </a:solidFill>
              <a:latin typeface="Tahoma" pitchFamily="34" charset="0"/>
              <a:ea typeface="Tahoma" pitchFamily="34" charset="0"/>
              <a:cs typeface="Tahoma" pitchFamily="34" charset="0"/>
            </a:endParaRPr>
          </a:p>
          <a:p>
            <a:pPr marL="0" indent="0" algn="r" rtl="1">
              <a:lnSpc>
                <a:spcPct val="110000"/>
              </a:lnSpc>
              <a:buNone/>
              <a:defRPr/>
            </a:pPr>
            <a:r>
              <a:rPr lang="ar-EG" sz="1800" dirty="0">
                <a:latin typeface="Tahoma" pitchFamily="34" charset="0"/>
                <a:ea typeface="Tahoma" pitchFamily="34" charset="0"/>
                <a:cs typeface="Tahoma" pitchFamily="34" charset="0"/>
              </a:rPr>
              <a:t>بحث مواقع الويب عمومًا. أدخل ما تبحث عنه. ت</a:t>
            </a:r>
            <a:r>
              <a:rPr lang="ar-SA" sz="1800" dirty="0">
                <a:latin typeface="Tahoma" pitchFamily="34" charset="0"/>
                <a:ea typeface="Tahoma" pitchFamily="34" charset="0"/>
                <a:cs typeface="Tahoma" pitchFamily="34" charset="0"/>
              </a:rPr>
              <a:t>ُ</a:t>
            </a:r>
            <a:r>
              <a:rPr lang="ar-EG" sz="1800" dirty="0">
                <a:latin typeface="Tahoma" pitchFamily="34" charset="0"/>
                <a:ea typeface="Tahoma" pitchFamily="34" charset="0"/>
                <a:cs typeface="Tahoma" pitchFamily="34" charset="0"/>
              </a:rPr>
              <a:t>عرض العديد من الصفحات المقترحة التي تحتوي على الكلمات الأساسية (نتائج البحث). انقر على </a:t>
            </a:r>
            <a:r>
              <a:rPr lang="ar-SA" sz="1800" dirty="0">
                <a:latin typeface="Tahoma" pitchFamily="34" charset="0"/>
                <a:ea typeface="Tahoma" pitchFamily="34" charset="0"/>
                <a:cs typeface="Tahoma" pitchFamily="34" charset="0"/>
              </a:rPr>
              <a:t>عنوان</a:t>
            </a:r>
            <a:r>
              <a:rPr lang="ar-EG" sz="1800" dirty="0">
                <a:latin typeface="Tahoma" pitchFamily="34" charset="0"/>
                <a:ea typeface="Tahoma" pitchFamily="34" charset="0"/>
                <a:cs typeface="Tahoma" pitchFamily="34" charset="0"/>
              </a:rPr>
              <a:t> من عناوين الويب (ي</a:t>
            </a:r>
            <a:r>
              <a:rPr lang="ar-SA" sz="1800" dirty="0">
                <a:latin typeface="Tahoma" pitchFamily="34" charset="0"/>
                <a:ea typeface="Tahoma" pitchFamily="34" charset="0"/>
                <a:cs typeface="Tahoma" pitchFamily="34" charset="0"/>
              </a:rPr>
              <a:t>ُ</a:t>
            </a:r>
            <a:r>
              <a:rPr lang="ar-EG" sz="1800" dirty="0">
                <a:latin typeface="Tahoma" pitchFamily="34" charset="0"/>
                <a:ea typeface="Tahoma" pitchFamily="34" charset="0"/>
                <a:cs typeface="Tahoma" pitchFamily="34" charset="0"/>
              </a:rPr>
              <a:t>عرض العنوان بالأزرق و</a:t>
            </a:r>
            <a:r>
              <a:rPr lang="ar-SA" sz="1800" dirty="0">
                <a:latin typeface="Tahoma" pitchFamily="34" charset="0"/>
                <a:ea typeface="Tahoma" pitchFamily="34" charset="0"/>
                <a:cs typeface="Tahoma" pitchFamily="34" charset="0"/>
              </a:rPr>
              <a:t>مُسطر</a:t>
            </a:r>
            <a:r>
              <a:rPr lang="ar-EG" sz="1800" dirty="0">
                <a:latin typeface="Tahoma" pitchFamily="34" charset="0"/>
                <a:ea typeface="Tahoma" pitchFamily="34" charset="0"/>
                <a:cs typeface="Tahoma" pitchFamily="34" charset="0"/>
              </a:rPr>
              <a:t>). للعودة إلى كافة </a:t>
            </a:r>
            <a:r>
              <a:rPr lang="ar-SA" sz="1800" dirty="0">
                <a:latin typeface="Tahoma" pitchFamily="34" charset="0"/>
                <a:ea typeface="Tahoma" pitchFamily="34" charset="0"/>
                <a:cs typeface="Tahoma" pitchFamily="34" charset="0"/>
              </a:rPr>
              <a:t>ال</a:t>
            </a:r>
            <a:r>
              <a:rPr lang="ar-EG" sz="1800" dirty="0">
                <a:latin typeface="Tahoma" pitchFamily="34" charset="0"/>
                <a:ea typeface="Tahoma" pitchFamily="34" charset="0"/>
                <a:cs typeface="Tahoma" pitchFamily="34" charset="0"/>
              </a:rPr>
              <a:t>نتائج، انقر على الركن الأيسر من المستعرض.</a:t>
            </a:r>
          </a:p>
          <a:p>
            <a:pPr algn="r" rtl="1" eaLnBrk="1" hangingPunct="1">
              <a:lnSpc>
                <a:spcPct val="110000"/>
              </a:lnSpc>
              <a:buNone/>
              <a:defRPr/>
            </a:pPr>
            <a:endParaRPr lang="en" sz="1800" dirty="0">
              <a:latin typeface="Tahoma" pitchFamily="34" charset="0"/>
              <a:ea typeface="Tahoma" pitchFamily="34" charset="0"/>
              <a:cs typeface="Tahoma" pitchFamily="34" charset="0"/>
            </a:endParaRP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120" y="1772816"/>
            <a:ext cx="8765760" cy="4941168"/>
          </a:xfrm>
        </p:spPr>
      </p:pic>
      <p:sp>
        <p:nvSpPr>
          <p:cNvPr id="6" name="Oval Callout 5"/>
          <p:cNvSpPr/>
          <p:nvPr/>
        </p:nvSpPr>
        <p:spPr>
          <a:xfrm>
            <a:off x="1" y="3140968"/>
            <a:ext cx="1141862" cy="646360"/>
          </a:xfrm>
          <a:prstGeom prst="wedgeEllipseCallout">
            <a:avLst>
              <a:gd name="adj1" fmla="val 60607"/>
              <a:gd name="adj2" fmla="val 134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1200" b="1" i="0" u="none" dirty="0">
                <a:solidFill>
                  <a:schemeClr val="tx1"/>
                </a:solidFill>
                <a:latin typeface="Tahoma" pitchFamily="34" charset="0"/>
                <a:ea typeface="Tahoma" pitchFamily="34" charset="0"/>
                <a:cs typeface="Tahoma" pitchFamily="34" charset="0"/>
              </a:rPr>
              <a:t>عنوان موقع الويب</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2915816" y="1988840"/>
            <a:ext cx="1287016"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1200" b="1" i="0" u="none" dirty="0">
                <a:solidFill>
                  <a:schemeClr val="tx1"/>
                </a:solidFill>
                <a:latin typeface="Tahoma" pitchFamily="34" charset="0"/>
                <a:ea typeface="Tahoma" pitchFamily="34" charset="0"/>
                <a:cs typeface="Tahoma" pitchFamily="34" charset="0"/>
              </a:rPr>
              <a:t>ال</a:t>
            </a:r>
            <a:r>
              <a:rPr lang="ar-EG" sz="1200" b="1" i="0" u="none" dirty="0">
                <a:solidFill>
                  <a:schemeClr val="tx1"/>
                </a:solidFill>
                <a:latin typeface="Tahoma" pitchFamily="34" charset="0"/>
                <a:ea typeface="Tahoma" pitchFamily="34" charset="0"/>
                <a:cs typeface="Tahoma" pitchFamily="34" charset="0"/>
              </a:rPr>
              <a:t>كلمة </a:t>
            </a:r>
            <a:r>
              <a:rPr lang="ar-SA" sz="1200" b="1" i="0" u="none" dirty="0">
                <a:solidFill>
                  <a:schemeClr val="tx1"/>
                </a:solidFill>
                <a:latin typeface="Tahoma" pitchFamily="34" charset="0"/>
                <a:ea typeface="Tahoma" pitchFamily="34" charset="0"/>
                <a:cs typeface="Tahoma" pitchFamily="34" charset="0"/>
              </a:rPr>
              <a:t>ال</a:t>
            </a:r>
            <a:r>
              <a:rPr lang="ar-EG" sz="1200" b="1" i="0" u="none" dirty="0">
                <a:solidFill>
                  <a:schemeClr val="tx1"/>
                </a:solidFill>
                <a:latin typeface="Tahoma" pitchFamily="34" charset="0"/>
                <a:ea typeface="Tahoma" pitchFamily="34" charset="0"/>
                <a:cs typeface="Tahoma" pitchFamily="34" charset="0"/>
              </a:rPr>
              <a:t>أساسية</a:t>
            </a:r>
            <a:endParaRPr lang="en" sz="1200" b="1" dirty="0">
              <a:latin typeface="Tahoma" pitchFamily="34" charset="0"/>
              <a:ea typeface="Tahoma" pitchFamily="34" charset="0"/>
              <a:cs typeface="Tahoma" pitchFamily="34" charset="0"/>
            </a:endParaRPr>
          </a:p>
        </p:txBody>
      </p:sp>
      <p:sp>
        <p:nvSpPr>
          <p:cNvPr id="9" name="Oval Callout 8"/>
          <p:cNvSpPr/>
          <p:nvPr/>
        </p:nvSpPr>
        <p:spPr>
          <a:xfrm>
            <a:off x="467544" y="1345048"/>
            <a:ext cx="906438"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1200" b="1" i="0" u="none" dirty="0">
                <a:solidFill>
                  <a:schemeClr val="tx1"/>
                </a:solidFill>
                <a:latin typeface="Tahoma" pitchFamily="34" charset="0"/>
                <a:ea typeface="Tahoma" pitchFamily="34" charset="0"/>
                <a:cs typeface="Tahoma" pitchFamily="34" charset="0"/>
              </a:rPr>
              <a:t>الخلف</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079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77500" lnSpcReduction="20000"/>
          </a:bodyPr>
          <a:lstStyle/>
          <a:p>
            <a:pPr algn="r" rtl="1">
              <a:buNone/>
              <a:defRPr/>
            </a:pPr>
            <a:r>
              <a:rPr lang="ar-EG" sz="5100" b="0" i="0" u="none" dirty="0">
                <a:solidFill>
                  <a:schemeClr val="tx2"/>
                </a:solidFill>
                <a:latin typeface="Tahoma" pitchFamily="34" charset="0"/>
                <a:ea typeface="Tahoma" pitchFamily="34" charset="0"/>
                <a:cs typeface="Tahoma" pitchFamily="34" charset="0"/>
              </a:rPr>
              <a:t>ب) الصور </a:t>
            </a:r>
            <a:endParaRPr lang="en" sz="5100" dirty="0">
              <a:solidFill>
                <a:schemeClr val="tx2"/>
              </a:solidFill>
              <a:latin typeface="Tahoma" pitchFamily="34" charset="0"/>
              <a:ea typeface="Tahoma" pitchFamily="34" charset="0"/>
              <a:cs typeface="Tahoma" pitchFamily="34" charset="0"/>
            </a:endParaRPr>
          </a:p>
          <a:p>
            <a:pPr algn="r" rtl="1">
              <a:buNone/>
              <a:defRPr/>
            </a:pPr>
            <a:r>
              <a:rPr lang="en" sz="1800" b="0" i="0" u="none" dirty="0">
                <a:latin typeface="Tahoma" pitchFamily="34" charset="0"/>
                <a:ea typeface="Tahoma" pitchFamily="34" charset="0"/>
                <a:cs typeface="Tahoma" pitchFamily="34" charset="0"/>
              </a:rPr>
              <a:t>		</a:t>
            </a:r>
            <a:r>
              <a:rPr lang="ar-EG" sz="2600" dirty="0">
                <a:latin typeface="Tahoma" pitchFamily="34" charset="0"/>
                <a:ea typeface="Tahoma" pitchFamily="34" charset="0"/>
                <a:cs typeface="Tahoma" pitchFamily="34" charset="0"/>
              </a:rPr>
              <a:t>لن تُعرض إلا نتائج الكلمات/ العبارات التي أدخلتها في شريط البحث. على سبيل المثال: </a:t>
            </a:r>
            <a:r>
              <a:rPr lang="ar-EG" sz="2600" i="1" dirty="0">
                <a:latin typeface="Tahoma" pitchFamily="34" charset="0"/>
                <a:ea typeface="Tahoma" pitchFamily="34" charset="0"/>
                <a:cs typeface="Tahoma" pitchFamily="34" charset="0"/>
              </a:rPr>
              <a:t>زهور</a:t>
            </a:r>
            <a:r>
              <a:rPr lang="ar-EG" sz="2600" dirty="0">
                <a:latin typeface="Tahoma" pitchFamily="34" charset="0"/>
                <a:ea typeface="Tahoma" pitchFamily="34" charset="0"/>
                <a:cs typeface="Tahoma" pitchFamily="34" charset="0"/>
              </a:rPr>
              <a:t>. يمكنك حفظ الصورة </a:t>
            </a:r>
            <a:r>
              <a:rPr lang="ar-SA" sz="2600" b="1" dirty="0" err="1">
                <a:latin typeface="Tahoma" pitchFamily="34" charset="0"/>
                <a:ea typeface="Tahoma" pitchFamily="34" charset="0"/>
                <a:cs typeface="Tahoma" pitchFamily="34" charset="0"/>
              </a:rPr>
              <a:t>با</a:t>
            </a:r>
            <a:r>
              <a:rPr lang="ar-EG" sz="2600" b="1" dirty="0" err="1">
                <a:latin typeface="Tahoma" pitchFamily="34" charset="0"/>
                <a:ea typeface="Tahoma" pitchFamily="34" charset="0"/>
                <a:cs typeface="Tahoma" pitchFamily="34" charset="0"/>
              </a:rPr>
              <a:t>ختيار</a:t>
            </a:r>
            <a:r>
              <a:rPr lang="ar-EG" sz="2600" b="1" dirty="0">
                <a:latin typeface="Tahoma" pitchFamily="34" charset="0"/>
                <a:ea typeface="Tahoma" pitchFamily="34" charset="0"/>
                <a:cs typeface="Tahoma" pitchFamily="34" charset="0"/>
              </a:rPr>
              <a:t> الصورة</a:t>
            </a:r>
            <a:r>
              <a:rPr lang="ar-EG" sz="2600" dirty="0">
                <a:latin typeface="Tahoma" pitchFamily="34" charset="0"/>
                <a:ea typeface="Tahoma" pitchFamily="34" charset="0"/>
                <a:cs typeface="Tahoma" pitchFamily="34" charset="0"/>
              </a:rPr>
              <a:t>، </a:t>
            </a:r>
            <a:r>
              <a:rPr lang="ar-SA" sz="2600" b="1" dirty="0">
                <a:latin typeface="Tahoma" pitchFamily="34" charset="0"/>
                <a:ea typeface="Tahoma" pitchFamily="34" charset="0"/>
                <a:cs typeface="Tahoma" pitchFamily="34" charset="0"/>
              </a:rPr>
              <a:t>و</a:t>
            </a:r>
            <a:r>
              <a:rPr lang="ar-EG" sz="2600" b="1" dirty="0">
                <a:latin typeface="Tahoma" pitchFamily="34" charset="0"/>
                <a:ea typeface="Tahoma" pitchFamily="34" charset="0"/>
                <a:cs typeface="Tahoma" pitchFamily="34" charset="0"/>
              </a:rPr>
              <a:t>النقر بزر ا</a:t>
            </a:r>
            <a:r>
              <a:rPr lang="ar-SA" sz="2600" b="1" dirty="0">
                <a:latin typeface="Tahoma" pitchFamily="34" charset="0"/>
                <a:ea typeface="Tahoma" pitchFamily="34" charset="0"/>
                <a:cs typeface="Tahoma" pitchFamily="34" charset="0"/>
              </a:rPr>
              <a:t>لماوس ا</a:t>
            </a:r>
            <a:r>
              <a:rPr lang="ar-EG" sz="2600" b="1" dirty="0">
                <a:latin typeface="Tahoma" pitchFamily="34" charset="0"/>
                <a:ea typeface="Tahoma" pitchFamily="34" charset="0"/>
                <a:cs typeface="Tahoma" pitchFamily="34" charset="0"/>
              </a:rPr>
              <a:t>لأيمن</a:t>
            </a:r>
            <a:r>
              <a:rPr lang="ar-EG" sz="2600" dirty="0">
                <a:latin typeface="Tahoma" pitchFamily="34" charset="0"/>
                <a:ea typeface="Tahoma" pitchFamily="34" charset="0"/>
                <a:cs typeface="Tahoma" pitchFamily="34" charset="0"/>
              </a:rPr>
              <a:t>، </a:t>
            </a:r>
            <a:r>
              <a:rPr lang="ar-SA" sz="2600" dirty="0">
                <a:latin typeface="Tahoma" pitchFamily="34" charset="0"/>
                <a:ea typeface="Tahoma" pitchFamily="34" charset="0"/>
                <a:cs typeface="Tahoma" pitchFamily="34" charset="0"/>
              </a:rPr>
              <a:t>ثم </a:t>
            </a:r>
            <a:r>
              <a:rPr lang="ar-EG" sz="2600" dirty="0">
                <a:latin typeface="Tahoma" pitchFamily="34" charset="0"/>
                <a:ea typeface="Tahoma" pitchFamily="34" charset="0"/>
                <a:cs typeface="Tahoma" pitchFamily="34" charset="0"/>
              </a:rPr>
              <a:t>اختيار ”حفظ الصورة باسم...“ </a:t>
            </a:r>
            <a:r>
              <a:rPr lang="ar-SA" sz="2600" dirty="0">
                <a:latin typeface="Tahoma" pitchFamily="34" charset="0"/>
                <a:ea typeface="Tahoma" pitchFamily="34" charset="0"/>
                <a:cs typeface="Tahoma" pitchFamily="34" charset="0"/>
              </a:rPr>
              <a:t>وأخيرًا</a:t>
            </a:r>
            <a:r>
              <a:rPr lang="ar-EG" sz="2600" dirty="0">
                <a:latin typeface="Tahoma" pitchFamily="34" charset="0"/>
                <a:ea typeface="Tahoma" pitchFamily="34" charset="0"/>
                <a:cs typeface="Tahoma" pitchFamily="34" charset="0"/>
              </a:rPr>
              <a:t> اختيار موقع حفظ الصورة</a:t>
            </a:r>
            <a:r>
              <a:rPr lang="ar-SA" sz="2600" dirty="0">
                <a:latin typeface="Tahoma" pitchFamily="34" charset="0"/>
                <a:ea typeface="Tahoma" pitchFamily="34" charset="0"/>
                <a:cs typeface="Tahoma" pitchFamily="34" charset="0"/>
              </a:rPr>
              <a:t>.</a:t>
            </a:r>
            <a:endParaRPr lang="en"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6978" y="1557039"/>
            <a:ext cx="6830044" cy="5040313"/>
          </a:xfrm>
          <a:solidFill>
            <a:schemeClr val="accent1">
              <a:lumMod val="60000"/>
              <a:lumOff val="40000"/>
            </a:schemeClr>
          </a:solidFill>
        </p:spPr>
      </p:pic>
      <p:sp>
        <p:nvSpPr>
          <p:cNvPr id="6" name="Upp 5"/>
          <p:cNvSpPr/>
          <p:nvPr/>
        </p:nvSpPr>
        <p:spPr>
          <a:xfrm>
            <a:off x="2915816" y="306896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702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arn(inVertic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a:bodyPr>
          <a:lstStyle/>
          <a:p>
            <a:pPr marL="514350" indent="-514350" algn="r" rtl="1" eaLnBrk="1" hangingPunct="1">
              <a:buNone/>
              <a:defRPr/>
            </a:pPr>
            <a:r>
              <a:rPr lang="ar-EG" sz="2600" dirty="0">
                <a:solidFill>
                  <a:schemeClr val="tx2"/>
                </a:solidFill>
                <a:latin typeface="Tahoma" pitchFamily="34" charset="0"/>
                <a:ea typeface="Tahoma" pitchFamily="34" charset="0"/>
                <a:cs typeface="Tahoma" pitchFamily="34" charset="0"/>
              </a:rPr>
              <a:t>ج) الخرائط</a:t>
            </a:r>
            <a:endParaRPr lang="en" sz="2600" b="0" i="0" u="none" dirty="0">
              <a:solidFill>
                <a:schemeClr val="tx2"/>
              </a:solidFill>
              <a:latin typeface="Tahoma" pitchFamily="34" charset="0"/>
              <a:ea typeface="Tahoma" pitchFamily="34" charset="0"/>
              <a:cs typeface="Tahoma" pitchFamily="34" charset="0"/>
            </a:endParaRPr>
          </a:p>
          <a:p>
            <a:pPr algn="l" rtl="0">
              <a:defRPr/>
            </a:pPr>
            <a:endParaRPr lang="en" sz="1800" dirty="0">
              <a:latin typeface="Tahoma" pitchFamily="34" charset="0"/>
              <a:ea typeface="Tahoma" pitchFamily="34" charset="0"/>
              <a:cs typeface="Tahoma" pitchFamily="34" charset="0"/>
            </a:endParaRPr>
          </a:p>
          <a:p>
            <a:pPr indent="3175" algn="r" rtl="1">
              <a:buNone/>
              <a:defRPr/>
            </a:pPr>
            <a:r>
              <a:rPr lang="ar-EG" sz="1600" dirty="0">
                <a:latin typeface="Tahoma" pitchFamily="34" charset="0"/>
                <a:ea typeface="Tahoma" pitchFamily="34" charset="0"/>
                <a:cs typeface="Tahoma" pitchFamily="34" charset="0"/>
              </a:rPr>
              <a:t>يمكنك البحث عن مواقع جغرافية مختلفة ومشاهدة الخرائط. </a:t>
            </a:r>
            <a:r>
              <a:rPr lang="ar-SA" sz="1600" dirty="0">
                <a:latin typeface="Tahoma" pitchFamily="34" charset="0"/>
                <a:ea typeface="Tahoma" pitchFamily="34" charset="0"/>
                <a:cs typeface="Tahoma" pitchFamily="34" charset="0"/>
              </a:rPr>
              <a:t>و</a:t>
            </a:r>
            <a:r>
              <a:rPr lang="ar-EG" sz="1600" dirty="0">
                <a:latin typeface="Tahoma" pitchFamily="34" charset="0"/>
                <a:ea typeface="Tahoma" pitchFamily="34" charset="0"/>
                <a:cs typeface="Tahoma" pitchFamily="34" charset="0"/>
              </a:rPr>
              <a:t>يمكنك استخدام بعض الخرائط للتنقل.</a:t>
            </a:r>
            <a:endParaRPr lang="en" sz="1600" b="0" i="0" u="none" dirty="0">
              <a:latin typeface="Tahoma" pitchFamily="34" charset="0"/>
              <a:ea typeface="Tahoma" pitchFamily="34" charset="0"/>
              <a:cs typeface="Tahoma" pitchFamily="34" charset="0"/>
            </a:endParaRP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417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algn="r" rtl="1" eaLnBrk="1" hangingPunct="1">
              <a:buNone/>
              <a:defRPr/>
            </a:pPr>
            <a:r>
              <a:rPr lang="ar-EG" sz="2400" b="0" i="0" u="none" dirty="0">
                <a:solidFill>
                  <a:schemeClr val="tx2"/>
                </a:solidFill>
                <a:latin typeface="Tahoma" pitchFamily="34" charset="0"/>
                <a:ea typeface="Tahoma" pitchFamily="34" charset="0"/>
                <a:cs typeface="Tahoma" pitchFamily="34" charset="0"/>
              </a:rPr>
              <a:t>د) مقاطع الفيديو</a:t>
            </a:r>
            <a:endParaRPr lang="en" sz="2800" dirty="0">
              <a:latin typeface="Tahoma" pitchFamily="34" charset="0"/>
              <a:ea typeface="Tahoma" pitchFamily="34" charset="0"/>
              <a:cs typeface="Tahoma" pitchFamily="34" charset="0"/>
            </a:endParaRPr>
          </a:p>
          <a:p>
            <a:pPr indent="3175" algn="r" rtl="1">
              <a:buNone/>
              <a:defRPr/>
            </a:pPr>
            <a:r>
              <a:rPr lang="ar-EG" sz="1600" dirty="0">
                <a:latin typeface="Tahoma" pitchFamily="34" charset="0"/>
                <a:ea typeface="Tahoma" pitchFamily="34" charset="0"/>
                <a:cs typeface="Tahoma" pitchFamily="34" charset="0"/>
              </a:rPr>
              <a:t>ابحث عن مقاطع الفيديو الخاصة بما تبحث عنه</a:t>
            </a:r>
            <a:r>
              <a:rPr lang="ar-SA" sz="1600" dirty="0">
                <a:latin typeface="Tahoma" pitchFamily="34" charset="0"/>
                <a:ea typeface="Tahoma" pitchFamily="34" charset="0"/>
                <a:cs typeface="Tahoma" pitchFamily="34" charset="0"/>
              </a:rPr>
              <a:t>،</a:t>
            </a:r>
            <a:r>
              <a:rPr lang="ar-EG" sz="1600" dirty="0">
                <a:latin typeface="Tahoma" pitchFamily="34" charset="0"/>
                <a:ea typeface="Tahoma" pitchFamily="34" charset="0"/>
                <a:cs typeface="Tahoma" pitchFamily="34" charset="0"/>
              </a:rPr>
              <a:t> على سبيل المثال </a:t>
            </a:r>
            <a:r>
              <a:rPr lang="ar-EG" sz="1600" i="1" dirty="0">
                <a:latin typeface="Tahoma" pitchFamily="34" charset="0"/>
                <a:ea typeface="Tahoma" pitchFamily="34" charset="0"/>
                <a:cs typeface="Tahoma" pitchFamily="34" charset="0"/>
              </a:rPr>
              <a:t>أسود</a:t>
            </a:r>
            <a:endParaRPr lang="en"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30" y="908720"/>
            <a:ext cx="7964195" cy="5877273"/>
          </a:xfrm>
        </p:spPr>
      </p:pic>
      <p:sp>
        <p:nvSpPr>
          <p:cNvPr id="7" name="Ellips 6"/>
          <p:cNvSpPr/>
          <p:nvPr/>
        </p:nvSpPr>
        <p:spPr>
          <a:xfrm>
            <a:off x="3491880" y="23495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933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a:bodyPr>
          <a:lstStyle/>
          <a:p>
            <a:pPr algn="r" rtl="1" eaLnBrk="1" hangingPunct="1">
              <a:buNone/>
              <a:defRPr/>
            </a:pPr>
            <a:r>
              <a:rPr lang="ar-EG" sz="2400" b="0" i="0" u="none" dirty="0">
                <a:solidFill>
                  <a:schemeClr val="tx2"/>
                </a:solidFill>
                <a:latin typeface="Tahoma" pitchFamily="34" charset="0"/>
                <a:ea typeface="Tahoma" pitchFamily="34" charset="0"/>
                <a:cs typeface="Tahoma" pitchFamily="34" charset="0"/>
              </a:rPr>
              <a:t>ه) الأخبار</a:t>
            </a:r>
            <a:endParaRPr lang="en" sz="2400" b="0" i="0" u="none" dirty="0">
              <a:solidFill>
                <a:schemeClr val="tx2"/>
              </a:solidFill>
              <a:latin typeface="Tahoma" pitchFamily="34" charset="0"/>
              <a:ea typeface="Tahoma" pitchFamily="34" charset="0"/>
              <a:cs typeface="Tahoma" pitchFamily="34" charset="0"/>
            </a:endParaRPr>
          </a:p>
          <a:p>
            <a:pPr indent="3175" algn="r" rtl="1" eaLnBrk="1" hangingPunct="1">
              <a:buNone/>
              <a:defRPr/>
            </a:pPr>
            <a:r>
              <a:rPr lang="ar-EG" sz="1600" dirty="0">
                <a:latin typeface="Tahoma" pitchFamily="34" charset="0"/>
                <a:ea typeface="Tahoma" pitchFamily="34" charset="0"/>
                <a:cs typeface="Tahoma" pitchFamily="34" charset="0"/>
              </a:rPr>
              <a:t>يمكن استخدام هذه الوظيفة للبحث عن عنصر إخباري محدد، على سبيل المثال. يمكنك قراءة مقالات كاملة بالنقر باستخدام ال</a:t>
            </a:r>
            <a:r>
              <a:rPr lang="ar-SA" sz="1600" dirty="0">
                <a:latin typeface="Tahoma" pitchFamily="34" charset="0"/>
                <a:ea typeface="Tahoma" pitchFamily="34" charset="0"/>
                <a:cs typeface="Tahoma" pitchFamily="34" charset="0"/>
              </a:rPr>
              <a:t>ماوس</a:t>
            </a:r>
            <a:r>
              <a:rPr lang="ar-EG" sz="1600" dirty="0">
                <a:latin typeface="Tahoma" pitchFamily="34" charset="0"/>
                <a:ea typeface="Tahoma" pitchFamily="34" charset="0"/>
                <a:cs typeface="Tahoma" pitchFamily="34" charset="0"/>
              </a:rPr>
              <a:t> على عناوين ال</a:t>
            </a:r>
            <a:r>
              <a:rPr lang="ar-SA" sz="1600" dirty="0">
                <a:latin typeface="Tahoma" pitchFamily="34" charset="0"/>
                <a:ea typeface="Tahoma" pitchFamily="34" charset="0"/>
                <a:cs typeface="Tahoma" pitchFamily="34" charset="0"/>
              </a:rPr>
              <a:t>أ</a:t>
            </a:r>
            <a:r>
              <a:rPr lang="ar-EG" sz="1600" dirty="0">
                <a:latin typeface="Tahoma" pitchFamily="34" charset="0"/>
                <a:ea typeface="Tahoma" pitchFamily="34" charset="0"/>
                <a:cs typeface="Tahoma" pitchFamily="34" charset="0"/>
              </a:rPr>
              <a:t>خبار الزرقاء.</a:t>
            </a:r>
            <a:endParaRPr lang="en"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3845" y="1196752"/>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rtl="0"/>
            <a:endParaRPr lang="en"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rtl="0">
                <a:defRPr/>
              </a:pPr>
              <a:endParaRPr lang="en"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rtl="0"/>
              <a:r>
                <a:rPr lang="ar-EG" sz="1200" b="1" i="0" u="none" dirty="0">
                  <a:ea typeface="Tahoma" pitchFamily="34" charset="0"/>
                  <a:cs typeface="Tahoma" pitchFamily="34" charset="0"/>
                </a:rPr>
                <a:t>نتائج البحث</a:t>
              </a:r>
              <a:endParaRPr lang="en" sz="1200" b="1" dirty="0">
                <a:ea typeface="Tahoma" pitchFamily="34" charset="0"/>
                <a:cs typeface="Tahoma" pitchFamily="34" charset="0"/>
              </a:endParaRPr>
            </a:p>
          </p:txBody>
        </p:sp>
      </p:grpSp>
      <p:sp>
        <p:nvSpPr>
          <p:cNvPr id="8" name="Ellips 7"/>
          <p:cNvSpPr>
            <a:spLocks noChangeArrowheads="1"/>
          </p:cNvSpPr>
          <p:nvPr/>
        </p:nvSpPr>
        <p:spPr bwMode="auto">
          <a:xfrm>
            <a:off x="1709652" y="1844824"/>
            <a:ext cx="1368425" cy="360363"/>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50568" y="3914774"/>
            <a:ext cx="2350567" cy="234951"/>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292180" y="3506217"/>
            <a:ext cx="1872208" cy="442467"/>
          </a:xfrm>
          <a:prstGeom prst="wedgeEllipseCallout">
            <a:avLst>
              <a:gd name="adj1" fmla="val -117083"/>
              <a:gd name="adj2" fmla="val 40968"/>
            </a:avLst>
          </a:prstGeom>
          <a:solidFill>
            <a:schemeClr val="accent1">
              <a:lumMod val="40000"/>
              <a:lumOff val="60000"/>
            </a:schemeClr>
          </a:solidFill>
          <a:ln w="9525">
            <a:solidFill>
              <a:schemeClr val="tx1"/>
            </a:solidFill>
            <a:miter lim="800000"/>
            <a:headEnd/>
            <a:tailEnd/>
          </a:ln>
        </p:spPr>
        <p:txBody>
          <a:bodyPr/>
          <a:lstStyle/>
          <a:p>
            <a:pPr algn="ctr" rtl="0"/>
            <a:r>
              <a:rPr lang="ar-EG" sz="1200" b="1" i="0" u="none" dirty="0">
                <a:ea typeface="Tahoma" pitchFamily="34" charset="0"/>
                <a:cs typeface="Tahoma" pitchFamily="34" charset="0"/>
              </a:rPr>
              <a:t>عنوان الويب</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19535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r" rtl="1"/>
            <a:r>
              <a:rPr lang="ar-EG" sz="2400" b="0" i="0" u="none" dirty="0">
                <a:solidFill>
                  <a:schemeClr val="tx2"/>
                </a:solidFill>
                <a:effectLst/>
                <a:latin typeface="Tahoma" pitchFamily="34" charset="0"/>
                <a:ea typeface="Tahoma" pitchFamily="34" charset="0"/>
                <a:cs typeface="Tahoma" pitchFamily="34" charset="0"/>
              </a:rPr>
              <a:t>ز) المزيد</a:t>
            </a:r>
            <a:br>
              <a:rPr lang="en" sz="2400" dirty="0">
                <a:solidFill>
                  <a:schemeClr val="tx2"/>
                </a:solidFill>
                <a:effectLst/>
                <a:latin typeface="Tahoma" pitchFamily="34" charset="0"/>
                <a:ea typeface="Tahoma" pitchFamily="34" charset="0"/>
                <a:cs typeface="Tahoma" pitchFamily="34" charset="0"/>
              </a:rPr>
            </a:br>
            <a:br>
              <a:rPr lang="ar-EG" sz="1600" b="0" i="0" u="none"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على </a:t>
            </a:r>
            <a:r>
              <a:rPr lang="ar-EG" sz="1600" b="1" dirty="0">
                <a:latin typeface="Tahoma" pitchFamily="34" charset="0"/>
                <a:ea typeface="Tahoma" pitchFamily="34" charset="0"/>
                <a:cs typeface="Tahoma" pitchFamily="34" charset="0"/>
              </a:rPr>
              <a:t>المزيد</a:t>
            </a:r>
            <a:r>
              <a:rPr lang="ar-EG" sz="1600" dirty="0">
                <a:latin typeface="Tahoma" pitchFamily="34" charset="0"/>
                <a:ea typeface="Tahoma" pitchFamily="34" charset="0"/>
                <a:cs typeface="Tahoma" pitchFamily="34" charset="0"/>
              </a:rPr>
              <a:t> لمزيد من الخيارات، انظر أدناه.</a:t>
            </a:r>
            <a:endParaRPr lang="en"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extLst>
      <p:ext uri="{BB962C8B-B14F-4D97-AF65-F5344CB8AC3E}">
        <p14:creationId xmlns:p14="http://schemas.microsoft.com/office/powerpoint/2010/main" val="1879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algn="r" rtl="1" eaLnBrk="1" hangingPunct="1">
              <a:buNone/>
              <a:defRPr/>
            </a:pPr>
            <a:r>
              <a:rPr lang="ar-EG" sz="2600" b="0" i="0" u="none" dirty="0">
                <a:solidFill>
                  <a:schemeClr val="tx2"/>
                </a:solidFill>
                <a:latin typeface="Tahoma" pitchFamily="34" charset="0"/>
                <a:ea typeface="Tahoma" pitchFamily="34" charset="0"/>
                <a:cs typeface="Tahoma" pitchFamily="34" charset="0"/>
              </a:rPr>
              <a:t>ز) ترجمة</a:t>
            </a:r>
            <a:endParaRPr lang="en" sz="2600" b="0" i="0" u="none" dirty="0">
              <a:solidFill>
                <a:schemeClr val="tx2"/>
              </a:solidFill>
              <a:latin typeface="Tahoma" pitchFamily="34" charset="0"/>
              <a:ea typeface="Tahoma" pitchFamily="34" charset="0"/>
              <a:cs typeface="Tahoma" pitchFamily="34" charset="0"/>
            </a:endParaRPr>
          </a:p>
          <a:p>
            <a:pPr algn="r" rtl="1" eaLnBrk="1" hangingPunct="1">
              <a:buNone/>
              <a:defRPr/>
            </a:pPr>
            <a:endParaRPr lang="en" sz="1800" dirty="0">
              <a:latin typeface="Tahoma" pitchFamily="34" charset="0"/>
              <a:ea typeface="Tahoma" pitchFamily="34" charset="0"/>
              <a:cs typeface="Tahoma" pitchFamily="34" charset="0"/>
            </a:endParaRPr>
          </a:p>
          <a:p>
            <a:pPr algn="r" rtl="1" eaLnBrk="1" hangingPunct="1">
              <a:buNone/>
              <a:defRPr/>
            </a:pPr>
            <a:r>
              <a:rPr lang="en" sz="1800" b="0" i="0" u="none" dirty="0">
                <a:latin typeface="Tahoma" pitchFamily="34" charset="0"/>
                <a:ea typeface="Tahoma" pitchFamily="34" charset="0"/>
                <a:cs typeface="Tahoma" pitchFamily="34" charset="0"/>
              </a:rPr>
              <a:t>		</a:t>
            </a:r>
            <a:r>
              <a:rPr lang="ar-EG" sz="1600" dirty="0">
                <a:latin typeface="Tahoma" pitchFamily="34" charset="0"/>
                <a:ea typeface="Tahoma" pitchFamily="34" charset="0"/>
                <a:cs typeface="Tahoma" pitchFamily="34" charset="0"/>
              </a:rPr>
              <a:t>تُستخدم لترجمة النص من لغة إلى أخرى.</a:t>
            </a:r>
            <a:endParaRPr lang="en"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2051720" y="4869160"/>
            <a:ext cx="2664296" cy="72008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200" b="1" dirty="0">
                <a:solidFill>
                  <a:schemeClr val="tx1"/>
                </a:solidFill>
                <a:latin typeface="Tahoma" pitchFamily="34" charset="0"/>
                <a:ea typeface="Tahoma" pitchFamily="34" charset="0"/>
                <a:cs typeface="Tahoma" pitchFamily="34" charset="0"/>
              </a:rPr>
              <a:t>أدخل النص ال</a:t>
            </a:r>
            <a:r>
              <a:rPr lang="ar-SA" sz="1200" b="1" dirty="0">
                <a:solidFill>
                  <a:schemeClr val="tx1"/>
                </a:solidFill>
                <a:latin typeface="Tahoma" pitchFamily="34" charset="0"/>
                <a:ea typeface="Tahoma" pitchFamily="34" charset="0"/>
                <a:cs typeface="Tahoma" pitchFamily="34" charset="0"/>
              </a:rPr>
              <a:t>ذي</a:t>
            </a:r>
            <a:r>
              <a:rPr lang="ar-EG" sz="1200" b="1" dirty="0">
                <a:solidFill>
                  <a:schemeClr val="tx1"/>
                </a:solidFill>
                <a:latin typeface="Tahoma" pitchFamily="34" charset="0"/>
                <a:ea typeface="Tahoma" pitchFamily="34" charset="0"/>
                <a:cs typeface="Tahoma" pitchFamily="34" charset="0"/>
              </a:rPr>
              <a:t> تريد ترجمته هنا</a:t>
            </a:r>
            <a:endParaRPr lang="en"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1807222" y="2564904"/>
            <a:ext cx="2908793" cy="681236"/>
          </a:xfrm>
          <a:prstGeom prst="wedgeEllipseCallout">
            <a:avLst>
              <a:gd name="adj1" fmla="val -34247"/>
              <a:gd name="adj2" fmla="val 835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200" b="1" dirty="0">
                <a:solidFill>
                  <a:schemeClr val="tx1"/>
                </a:solidFill>
                <a:latin typeface="Tahoma" pitchFamily="34" charset="0"/>
                <a:ea typeface="Tahoma" pitchFamily="34" charset="0"/>
                <a:cs typeface="Tahoma" pitchFamily="34" charset="0"/>
              </a:rPr>
              <a:t>اختر اللغة التي تريد الترجمة منها</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4255867" y="5428566"/>
            <a:ext cx="2664296" cy="948495"/>
          </a:xfrm>
          <a:prstGeom prst="wedgeEllipseCallout">
            <a:avLst>
              <a:gd name="adj1" fmla="val 8449"/>
              <a:gd name="adj2" fmla="val -1279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200" b="1" dirty="0">
                <a:solidFill>
                  <a:schemeClr val="tx1"/>
                </a:solidFill>
                <a:latin typeface="Tahoma" pitchFamily="34" charset="0"/>
                <a:ea typeface="Tahoma" pitchFamily="34" charset="0"/>
                <a:cs typeface="Tahoma" pitchFamily="34" charset="0"/>
              </a:rPr>
              <a:t>انقر هنا إن كنت تريد الاستماع إلى ترجمة النص</a:t>
            </a:r>
            <a:endParaRPr lang="en"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5407623" y="2708920"/>
            <a:ext cx="2908793" cy="537220"/>
          </a:xfrm>
          <a:prstGeom prst="wedgeEllipseCallout">
            <a:avLst>
              <a:gd name="adj1" fmla="val -29071"/>
              <a:gd name="adj2" fmla="val 851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200" b="1" dirty="0">
                <a:solidFill>
                  <a:schemeClr val="tx1"/>
                </a:solidFill>
                <a:latin typeface="Tahoma" pitchFamily="34" charset="0"/>
                <a:ea typeface="Tahoma" pitchFamily="34" charset="0"/>
                <a:cs typeface="Tahoma" pitchFamily="34" charset="0"/>
              </a:rPr>
              <a:t>اختر اللغة التي تريد الترجمة إليها</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6561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85728"/>
            <a:ext cx="8229600" cy="936625"/>
          </a:xfrm>
        </p:spPr>
        <p:txBody>
          <a:bodyPr>
            <a:noAutofit/>
          </a:bodyPr>
          <a:lstStyle/>
          <a:p>
            <a:pPr rtl="1" eaLnBrk="1" hangingPunct="1">
              <a:defRPr/>
            </a:pPr>
            <a:r>
              <a:rPr lang="ar-SA" b="1" dirty="0">
                <a:solidFill>
                  <a:srgbClr val="0000FF"/>
                </a:solidFill>
              </a:rPr>
              <a:t>ا</a:t>
            </a:r>
            <a:r>
              <a:rPr lang="ar-IQ" b="1" dirty="0">
                <a:solidFill>
                  <a:srgbClr val="0000FF"/>
                </a:solidFill>
              </a:rPr>
              <a:t>لانترنيت – شبكة عالمية</a:t>
            </a:r>
            <a:endParaRPr lang="sv-SE" b="1" dirty="0">
              <a:solidFill>
                <a:srgbClr val="0000FF"/>
              </a:solidFill>
            </a:endParaRPr>
          </a:p>
        </p:txBody>
      </p:sp>
      <p:sp>
        <p:nvSpPr>
          <p:cNvPr id="7171" name="Rectangle 3"/>
          <p:cNvSpPr>
            <a:spLocks noGrp="1" noChangeArrowheads="1"/>
          </p:cNvSpPr>
          <p:nvPr>
            <p:ph idx="1"/>
          </p:nvPr>
        </p:nvSpPr>
        <p:spPr>
          <a:xfrm>
            <a:off x="179512" y="1196752"/>
            <a:ext cx="8821769" cy="5256212"/>
          </a:xfrm>
        </p:spPr>
        <p:txBody>
          <a:bodyPr>
            <a:normAutofit lnSpcReduction="10000"/>
          </a:bodyPr>
          <a:lstStyle/>
          <a:p>
            <a:pPr marL="0" indent="0" algn="r" rtl="1" eaLnBrk="1" hangingPunct="1">
              <a:lnSpc>
                <a:spcPct val="80000"/>
              </a:lnSpc>
              <a:buNone/>
              <a:defRPr/>
            </a:pPr>
            <a:r>
              <a:rPr lang="ar-IQ" sz="2000" b="1" dirty="0"/>
              <a:t>الانترنيت يو</a:t>
            </a:r>
            <a:r>
              <a:rPr lang="ar-SA" sz="2000" b="1" dirty="0"/>
              <a:t>فر الامكانية</a:t>
            </a:r>
            <a:r>
              <a:rPr lang="ar-IQ" sz="2000" b="1" dirty="0"/>
              <a:t> العالية</a:t>
            </a:r>
            <a:r>
              <a:rPr lang="ar-SA" sz="2000" b="1" dirty="0"/>
              <a:t> </a:t>
            </a:r>
            <a:r>
              <a:rPr lang="ar-IQ" sz="2000" b="1" dirty="0"/>
              <a:t>للتواصل من خلال الكتابة والصور المتحركة وكما الصوت حول العالم وكذلك ال</a:t>
            </a:r>
            <a:r>
              <a:rPr lang="ar-SA" sz="2000" b="1" dirty="0"/>
              <a:t>حصول على المعلومة حول اي شيء تبحث عنه في دقائق مهما كان مصدر هذ</a:t>
            </a:r>
            <a:r>
              <a:rPr lang="ar-IQ" sz="2000" b="1" dirty="0"/>
              <a:t>ه </a:t>
            </a:r>
            <a:r>
              <a:rPr lang="ar-SA" sz="2000" b="1" dirty="0"/>
              <a:t>المعلومة بعيد فهو اختصر الزمان والمكان والكلفة للحصول على المعلومة. واصبح اليوم وبسبب هذا الانتشار الواسع وسيله للاعلان لمختلف الشركات العالمية وكذلك المحدودة . كما ان بعض الشركات اصبحت تسوق بعض برامجها بصورة مجانية على شبكة الانترنيت لاغراض دعائية.</a:t>
            </a:r>
            <a:br>
              <a:rPr lang="sv-SE" sz="2000" b="1" dirty="0"/>
            </a:br>
            <a:endParaRPr lang="ar-SA" sz="2000" b="1" dirty="0"/>
          </a:p>
          <a:p>
            <a:pPr algn="r" rtl="1" eaLnBrk="1" hangingPunct="1">
              <a:lnSpc>
                <a:spcPct val="80000"/>
              </a:lnSpc>
              <a:defRPr/>
            </a:pPr>
            <a:r>
              <a:rPr lang="ar-IQ" sz="2000" b="1" dirty="0"/>
              <a:t>وأكثر المجالات تزايدا هي توسع فرصة المساهمة في اظافة ونشر معلومات في الانترنيت  والخاصة من خلال برامج التواصل الاجتماعي ك الفيس بوك والتوتر والبلوك. وكذلك نشر الافلام من خلال اليوتيوب وال فليكر  </a:t>
            </a:r>
          </a:p>
          <a:p>
            <a:pPr algn="r" rtl="1" eaLnBrk="1" hangingPunct="1">
              <a:lnSpc>
                <a:spcPct val="80000"/>
              </a:lnSpc>
              <a:defRPr/>
            </a:pPr>
            <a:r>
              <a:rPr lang="ar-IQ" sz="2000" b="1" dirty="0"/>
              <a:t>اليوم العديد من الشركات والمنظمات تستخدم برامج التواصل الاجتماعي للاتصال بعملائهم لانها عملية اتصال سريعة وسهلة وممكن خلق حوار فيما بينهم.</a:t>
            </a:r>
            <a:br>
              <a:rPr lang="ar-IQ" sz="2000" b="1" dirty="0"/>
            </a:br>
            <a:br>
              <a:rPr lang="ar-IQ" sz="2000" b="1" dirty="0"/>
            </a:br>
            <a:r>
              <a:rPr lang="ar-IQ" sz="2000" b="1" dirty="0"/>
              <a:t>ومن الاشياء الايجابية في الانترنيت انه اي انسان ممكن انينشر اي شئ يرغب فيه فلا يوجد رقابة على المعلومات المنشورة. وان </a:t>
            </a:r>
            <a:r>
              <a:rPr lang="ar-SA" sz="2000" b="1" dirty="0"/>
              <a:t>شبكة الانترنت لا تقع تحت نفوذ اي كيان او دولة او حكومة فهو مفتوح ومتاح  ولا يمول من قبل اي سلطة محددة بالعالم لذلك اصبح بامكان الجميع استخدامه لاغراض مختلفة علمية او دعائية  </a:t>
            </a:r>
            <a:r>
              <a:rPr lang="ar-IQ" sz="2000" b="1" dirty="0"/>
              <a:t>او معلومات حكومية</a:t>
            </a:r>
            <a:r>
              <a:rPr lang="ar-SA" sz="2000" b="1" dirty="0"/>
              <a:t>.</a:t>
            </a:r>
            <a:r>
              <a:rPr lang="sv-SE" sz="2000" b="1" dirty="0"/>
              <a:t>  </a:t>
            </a:r>
            <a:br>
              <a:rPr lang="sv-SE" sz="2000" b="1" dirty="0"/>
            </a:br>
            <a:endParaRPr lang="ar-SA" sz="2000" b="1" dirty="0"/>
          </a:p>
          <a:p>
            <a:pPr algn="r" rtl="1" eaLnBrk="1" hangingPunct="1">
              <a:lnSpc>
                <a:spcPct val="80000"/>
              </a:lnSpc>
              <a:defRPr/>
            </a:pPr>
            <a:r>
              <a:rPr lang="ar-IQ" sz="2000" b="1" dirty="0"/>
              <a:t>لذا يتوجب التأكد من الذي يقف وراء المعلومات المنشورة في الانترنيت.</a:t>
            </a:r>
            <a:br>
              <a:rPr lang="ar-IQ" sz="2000" b="1" dirty="0"/>
            </a:br>
            <a:br>
              <a:rPr lang="ar-IQ" sz="2000" b="1" dirty="0"/>
            </a:br>
            <a:r>
              <a:rPr lang="ar-IQ" sz="2000" b="1" dirty="0"/>
              <a:t>أستخدام الانترنيت مجاني ولكن يتوجب ان تكون مرتبطا بالشبكة العالمية واذا رغبت استخدام الانترنيت من البيت فيجب ان يكون لك اشتراك في احدى الشركات التي تزود الانترنيت</a:t>
            </a:r>
            <a:r>
              <a:rPr lang="ar-SA" sz="2000" b="1" dirty="0"/>
              <a:t>.</a:t>
            </a:r>
            <a:endParaRPr lang="sv-SE"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ox(i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ox(in)">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algn="r" rtl="1" eaLnBrk="1" hangingPunct="1">
              <a:buNone/>
              <a:defRPr/>
            </a:pPr>
            <a:endParaRPr lang="ar-EG" sz="2400" b="0" i="0" u="none" dirty="0">
              <a:solidFill>
                <a:schemeClr val="tx2"/>
              </a:solidFill>
              <a:latin typeface="Tahoma" pitchFamily="34" charset="0"/>
              <a:ea typeface="Tahoma" pitchFamily="34" charset="0"/>
              <a:cs typeface="Tahoma" pitchFamily="34" charset="0"/>
            </a:endParaRPr>
          </a:p>
          <a:p>
            <a:pPr algn="r" rtl="1" eaLnBrk="1" hangingPunct="1">
              <a:buNone/>
              <a:defRPr/>
            </a:pPr>
            <a:r>
              <a:rPr lang="ar-EG" sz="2400" dirty="0">
                <a:solidFill>
                  <a:schemeClr val="tx2"/>
                </a:solidFill>
                <a:latin typeface="Tahoma" pitchFamily="34" charset="0"/>
                <a:ea typeface="Tahoma" pitchFamily="34" charset="0"/>
                <a:cs typeface="Tahoma" pitchFamily="34" charset="0"/>
              </a:rPr>
              <a:t>ح) </a:t>
            </a:r>
            <a:r>
              <a:rPr lang="ar-EG" sz="2400" dirty="0" err="1">
                <a:solidFill>
                  <a:schemeClr val="tx2"/>
                </a:solidFill>
                <a:latin typeface="Tahoma" pitchFamily="34" charset="0"/>
                <a:ea typeface="Tahoma" pitchFamily="34" charset="0"/>
                <a:cs typeface="Tahoma" pitchFamily="34" charset="0"/>
              </a:rPr>
              <a:t>جي</a:t>
            </a:r>
            <a:r>
              <a:rPr lang="ar-EG" sz="2400" dirty="0">
                <a:solidFill>
                  <a:schemeClr val="tx2"/>
                </a:solidFill>
                <a:latin typeface="Tahoma" pitchFamily="34" charset="0"/>
                <a:ea typeface="Tahoma" pitchFamily="34" charset="0"/>
                <a:cs typeface="Tahoma" pitchFamily="34" charset="0"/>
              </a:rPr>
              <a:t> ميل (</a:t>
            </a:r>
            <a:r>
              <a:rPr lang="en-US" sz="2400" dirty="0">
                <a:solidFill>
                  <a:schemeClr val="tx2"/>
                </a:solidFill>
                <a:latin typeface="Tahoma" pitchFamily="34" charset="0"/>
                <a:ea typeface="Tahoma" pitchFamily="34" charset="0"/>
                <a:cs typeface="Tahoma" pitchFamily="34" charset="0"/>
              </a:rPr>
              <a:t>(Gmail</a:t>
            </a:r>
            <a:endParaRPr lang="en" sz="2400" dirty="0">
              <a:solidFill>
                <a:schemeClr val="tx2"/>
              </a:solidFill>
              <a:latin typeface="Tahoma" pitchFamily="34" charset="0"/>
              <a:ea typeface="Tahoma" pitchFamily="34" charset="0"/>
              <a:cs typeface="Tahoma" pitchFamily="34" charset="0"/>
            </a:endParaRPr>
          </a:p>
          <a:p>
            <a:pPr algn="r" rtl="1" eaLnBrk="1" hangingPunct="1">
              <a:buNone/>
              <a:defRPr/>
            </a:pPr>
            <a:r>
              <a:rPr lang="ar-EG" sz="1600" dirty="0">
                <a:latin typeface="Tahoma" pitchFamily="34" charset="0"/>
                <a:ea typeface="Tahoma" pitchFamily="34" charset="0"/>
                <a:cs typeface="Tahoma" pitchFamily="34" charset="0"/>
              </a:rPr>
              <a:t>إنشاء حساب بريد إلكتروني بالنقر على </a:t>
            </a:r>
            <a:r>
              <a:rPr lang="ar-EG" sz="1600" b="1" dirty="0">
                <a:latin typeface="Tahoma" pitchFamily="34" charset="0"/>
                <a:ea typeface="Tahoma" pitchFamily="34" charset="0"/>
                <a:cs typeface="Tahoma" pitchFamily="34" charset="0"/>
              </a:rPr>
              <a:t>إنشاء حساب </a:t>
            </a:r>
            <a:r>
              <a:rPr lang="ar-EG" sz="1600" dirty="0">
                <a:latin typeface="Tahoma" pitchFamily="34" charset="0"/>
                <a:ea typeface="Tahoma" pitchFamily="34" charset="0"/>
                <a:cs typeface="Tahoma" pitchFamily="34" charset="0"/>
              </a:rPr>
              <a:t>في جوجل.</a:t>
            </a:r>
            <a:endParaRPr lang="en"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ar-EG" sz="1200" b="1" dirty="0">
                <a:ea typeface="Tahoma" pitchFamily="34" charset="0"/>
                <a:cs typeface="Tahoma" pitchFamily="34" charset="0"/>
              </a:rPr>
              <a:t>إنشاء حساب </a:t>
            </a:r>
            <a:r>
              <a:rPr lang="en-US" sz="1200" b="1" dirty="0">
                <a:ea typeface="Tahoma" pitchFamily="34" charset="0"/>
                <a:cs typeface="Tahoma" pitchFamily="34" charset="0"/>
              </a:rPr>
              <a:t>Gmail</a:t>
            </a:r>
            <a:r>
              <a:rPr lang="ar-EG" sz="1200" b="1" dirty="0">
                <a:ea typeface="Tahoma" pitchFamily="34" charset="0"/>
                <a:cs typeface="Tahoma" pitchFamily="34" charset="0"/>
              </a:rPr>
              <a:t> جديد</a:t>
            </a:r>
            <a:endParaRPr lang="en" sz="1200" b="1" dirty="0">
              <a:ea typeface="Tahoma" pitchFamily="34" charset="0"/>
              <a:cs typeface="Tahoma" pitchFamily="34" charset="0"/>
            </a:endParaRPr>
          </a:p>
        </p:txBody>
      </p:sp>
      <p:sp>
        <p:nvSpPr>
          <p:cNvPr id="5" name="Rundad rektangulär 5"/>
          <p:cNvSpPr>
            <a:spLocks noChangeArrowheads="1"/>
          </p:cNvSpPr>
          <p:nvPr/>
        </p:nvSpPr>
        <p:spPr bwMode="auto">
          <a:xfrm>
            <a:off x="3571868" y="407194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ar-EG" sz="1200" b="1" dirty="0">
                <a:ea typeface="Tahoma" pitchFamily="34" charset="0"/>
                <a:cs typeface="Tahoma" pitchFamily="34" charset="0"/>
              </a:rPr>
              <a:t>إن كان لديك حساب </a:t>
            </a:r>
            <a:r>
              <a:rPr lang="en-US" sz="1200" b="1" dirty="0">
                <a:ea typeface="Tahoma" pitchFamily="34" charset="0"/>
                <a:cs typeface="Tahoma" pitchFamily="34" charset="0"/>
              </a:rPr>
              <a:t>Gmail</a:t>
            </a:r>
            <a:r>
              <a:rPr lang="ar-EG" sz="1200" b="1" dirty="0">
                <a:ea typeface="Tahoma" pitchFamily="34" charset="0"/>
                <a:cs typeface="Tahoma" pitchFamily="34" charset="0"/>
              </a:rPr>
              <a:t> بالفعل </a:t>
            </a:r>
            <a:endParaRPr lang="en" sz="1200" b="1" dirty="0">
              <a:ea typeface="Tahoma" pitchFamily="34" charset="0"/>
              <a:cs typeface="Tahoma" pitchFamily="34" charset="0"/>
            </a:endParaRP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ar-EG" sz="1200" b="1" dirty="0">
                <a:ea typeface="Tahoma" pitchFamily="34" charset="0"/>
                <a:cs typeface="Tahoma" pitchFamily="34" charset="0"/>
              </a:rPr>
              <a:t>أدخل بريد</a:t>
            </a:r>
            <a:r>
              <a:rPr lang="ar-SA" sz="1200" b="1">
                <a:ea typeface="Tahoma" pitchFamily="34" charset="0"/>
                <a:cs typeface="Tahoma" pitchFamily="34" charset="0"/>
              </a:rPr>
              <a:t>ك</a:t>
            </a:r>
            <a:r>
              <a:rPr lang="ar-EG" sz="1200" b="1">
                <a:ea typeface="Tahoma" pitchFamily="34" charset="0"/>
                <a:cs typeface="Tahoma" pitchFamily="34" charset="0"/>
              </a:rPr>
              <a:t> </a:t>
            </a:r>
            <a:r>
              <a:rPr lang="ar-EG" sz="1200" b="1" dirty="0">
                <a:ea typeface="Tahoma" pitchFamily="34" charset="0"/>
                <a:cs typeface="Tahoma" pitchFamily="34" charset="0"/>
              </a:rPr>
              <a:t>الإلكتروني وكلمة المرور ثم انقر تسجيل الدخول</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20012626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barn(inVertical)">
                                      <p:cBhvr>
                                        <p:cTn id="30" dur="500"/>
                                        <p:tgtEl>
                                          <p:spTgt spid="5">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barn(inVertical)">
                                      <p:cBhvr>
                                        <p:cTn id="38" dur="500"/>
                                        <p:tgtEl>
                                          <p:spTgt spid="7">
                                            <p:bg/>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ar-IQ" b="1" u="sng" dirty="0">
                <a:solidFill>
                  <a:srgbClr val="0000FF"/>
                </a:solidFill>
              </a:rPr>
              <a:t>برامج تصفح</a:t>
            </a:r>
            <a:r>
              <a:rPr lang="ar-SA" b="1" u="sng" dirty="0">
                <a:solidFill>
                  <a:srgbClr val="0000FF"/>
                </a:solidFill>
              </a:rPr>
              <a:t> الأنترنت</a:t>
            </a:r>
            <a:r>
              <a:rPr lang="sv-SE" b="1" dirty="0">
                <a:solidFill>
                  <a:srgbClr val="0000FF"/>
                </a:solidFill>
              </a:rPr>
              <a:t> </a:t>
            </a:r>
          </a:p>
        </p:txBody>
      </p:sp>
      <p:sp>
        <p:nvSpPr>
          <p:cNvPr id="8195" name="Rectangle 3"/>
          <p:cNvSpPr>
            <a:spLocks noGrp="1" noChangeArrowheads="1"/>
          </p:cNvSpPr>
          <p:nvPr>
            <p:ph idx="1"/>
          </p:nvPr>
        </p:nvSpPr>
        <p:spPr/>
        <p:txBody>
          <a:bodyPr/>
          <a:lstStyle/>
          <a:p>
            <a:pPr algn="r" rtl="1" eaLnBrk="1" hangingPunct="1">
              <a:buFont typeface="Wingdings" pitchFamily="2" charset="2"/>
              <a:buNone/>
              <a:defRPr/>
            </a:pPr>
            <a:r>
              <a:rPr lang="ar-IQ" sz="2800" dirty="0"/>
              <a:t>   هي البرامج التي تمكننا من تصفح الأنترنت وهي عديدة ولكن من اشهرها واكثرها استخداما هو ال كوكل</a:t>
            </a:r>
            <a:r>
              <a:rPr lang="sv-SE" sz="2800" dirty="0"/>
              <a:t>Google </a:t>
            </a:r>
            <a:r>
              <a:rPr lang="ar-IQ" sz="2800" dirty="0"/>
              <a:t> ثم الأنترنت اكسبلورر   </a:t>
            </a:r>
            <a:r>
              <a:rPr lang="en-US" sz="2800" dirty="0"/>
              <a:t>Internet Explorer</a:t>
            </a:r>
            <a:r>
              <a:rPr lang="ar-IQ" sz="2800" dirty="0"/>
              <a:t>وهو الذي يكون عادة مع نظام التشغيل الويندوز  وكذلك الموزيلا فايرفوكس </a:t>
            </a:r>
            <a:r>
              <a:rPr lang="sv-SE" sz="2800" dirty="0"/>
              <a:t>Mozilla </a:t>
            </a:r>
            <a:r>
              <a:rPr lang="sv-SE" sz="2800" dirty="0" err="1"/>
              <a:t>Firefox</a:t>
            </a:r>
            <a:r>
              <a:rPr lang="sv-SE" sz="2800" dirty="0"/>
              <a:t> </a:t>
            </a:r>
            <a:r>
              <a:rPr lang="en-US" sz="2800" dirty="0"/>
              <a:t> </a:t>
            </a:r>
            <a:r>
              <a:rPr lang="ar-IQ" sz="2800" dirty="0"/>
              <a:t>ويوجد ايضا برامج اخرى للتصفح هي: </a:t>
            </a:r>
            <a:r>
              <a:rPr lang="sv-SE" sz="2800" dirty="0"/>
              <a:t>, Netscape Browser  , ,  google Chrome-  Opera</a:t>
            </a:r>
            <a:r>
              <a:rPr lang="en-US" sz="2800" dirty="0"/>
              <a:t> ,  </a:t>
            </a:r>
            <a:r>
              <a:rPr lang="sv-SE" sz="2800" dirty="0"/>
              <a:t>Apple Safari</a:t>
            </a:r>
            <a:r>
              <a:rPr lang="ar-IQ" sz="2800" dirty="0"/>
              <a:t> </a:t>
            </a:r>
            <a:br>
              <a:rPr lang="ar-IQ" sz="2800" dirty="0"/>
            </a:br>
            <a:br>
              <a:rPr lang="ar-IQ" sz="2800" dirty="0"/>
            </a:br>
            <a:r>
              <a:rPr lang="ar-IQ" sz="2800" dirty="0"/>
              <a:t>وعادة يوجد برنامج الأنترنت اكسبلوررعلى سطح المكتب ان لم يكن موجود يمكن الدخول له من قائمة ابدأ </a:t>
            </a:r>
            <a:r>
              <a:rPr lang="en-US" sz="2800" dirty="0"/>
              <a:t>Start </a:t>
            </a:r>
            <a:r>
              <a:rPr lang="sv-SE"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8913"/>
            <a:ext cx="9144000" cy="1008062"/>
          </a:xfrm>
        </p:spPr>
        <p:txBody>
          <a:bodyPr/>
          <a:lstStyle/>
          <a:p>
            <a:pPr eaLnBrk="1" hangingPunct="1">
              <a:defRPr/>
            </a:pPr>
            <a:r>
              <a:rPr lang="ar-IQ" b="1" u="sng" dirty="0">
                <a:solidFill>
                  <a:srgbClr val="0000FF"/>
                </a:solidFill>
              </a:rPr>
              <a:t>المواقع الألكترونية  (عنوان الموقع)</a:t>
            </a:r>
            <a:r>
              <a:rPr lang="ar-IQ" b="1" dirty="0">
                <a:solidFill>
                  <a:srgbClr val="0000FF"/>
                </a:solidFill>
              </a:rPr>
              <a:t> </a:t>
            </a:r>
            <a:endParaRPr lang="sv-SE" b="1" dirty="0">
              <a:solidFill>
                <a:srgbClr val="0000FF"/>
              </a:solidFill>
            </a:endParaRPr>
          </a:p>
        </p:txBody>
      </p:sp>
      <p:sp>
        <p:nvSpPr>
          <p:cNvPr id="9219" name="Rectangle 3"/>
          <p:cNvSpPr>
            <a:spLocks noGrp="1" noChangeArrowheads="1"/>
          </p:cNvSpPr>
          <p:nvPr>
            <p:ph idx="1"/>
          </p:nvPr>
        </p:nvSpPr>
        <p:spPr>
          <a:xfrm>
            <a:off x="457200" y="1196975"/>
            <a:ext cx="8229600" cy="5400675"/>
          </a:xfrm>
        </p:spPr>
        <p:txBody>
          <a:bodyPr/>
          <a:lstStyle/>
          <a:p>
            <a:pPr algn="r" rtl="1" eaLnBrk="1" hangingPunct="1">
              <a:lnSpc>
                <a:spcPct val="80000"/>
              </a:lnSpc>
              <a:defRPr/>
            </a:pPr>
            <a:r>
              <a:rPr lang="ar-SA" sz="2000" dirty="0"/>
              <a:t>يمكنك الدخول على اي موقع على شبكة الأنترنت  من خلال كتابة عنوان الموقع</a:t>
            </a:r>
            <a:r>
              <a:rPr lang="sv-SE" sz="2000" dirty="0"/>
              <a:t>( </a:t>
            </a:r>
            <a:r>
              <a:rPr lang="sv-SE" sz="2000" dirty="0" err="1"/>
              <a:t>Univarsal</a:t>
            </a:r>
            <a:r>
              <a:rPr lang="sv-SE" sz="2000" dirty="0"/>
              <a:t> </a:t>
            </a:r>
            <a:r>
              <a:rPr lang="sv-SE" sz="2000" dirty="0" err="1"/>
              <a:t>Resource</a:t>
            </a:r>
            <a:r>
              <a:rPr lang="sv-SE" sz="2000" dirty="0"/>
              <a:t> </a:t>
            </a:r>
            <a:r>
              <a:rPr lang="sv-SE" sz="2000" dirty="0" err="1"/>
              <a:t>Local</a:t>
            </a:r>
            <a:r>
              <a:rPr lang="sv-SE" sz="2000" dirty="0"/>
              <a:t>  URL)  </a:t>
            </a:r>
            <a:r>
              <a:rPr lang="ar-SA" sz="2000" dirty="0"/>
              <a:t>في المكان المخصص من متصفح الأنترنت وعادة يكون العنوان متكون من مجموعة اجزاء هي بشكل عام  كما يلي في المثال التالي .</a:t>
            </a:r>
          </a:p>
          <a:p>
            <a:pPr algn="r" rtl="1" eaLnBrk="1" hangingPunct="1">
              <a:lnSpc>
                <a:spcPct val="80000"/>
              </a:lnSpc>
              <a:defRPr/>
            </a:pPr>
            <a:r>
              <a:rPr lang="ar-SA" sz="2000" dirty="0"/>
              <a:t> </a:t>
            </a:r>
            <a:r>
              <a:rPr lang="sv-SE" sz="2000" dirty="0">
                <a:hlinkClick r:id="rId2"/>
              </a:rPr>
              <a:t>http://www.google.com</a:t>
            </a:r>
            <a:endParaRPr lang="sv-SE" sz="2000" dirty="0"/>
          </a:p>
          <a:p>
            <a:pPr algn="r" rtl="1" eaLnBrk="1" hangingPunct="1">
              <a:lnSpc>
                <a:spcPct val="80000"/>
              </a:lnSpc>
              <a:defRPr/>
            </a:pPr>
            <a:r>
              <a:rPr lang="sv-SE" sz="2000" dirty="0"/>
              <a:t>Hypertext Transfer </a:t>
            </a:r>
            <a:r>
              <a:rPr lang="sv-SE" sz="2000" dirty="0" err="1"/>
              <a:t>protocol</a:t>
            </a:r>
            <a:r>
              <a:rPr lang="sv-SE" sz="2000" dirty="0"/>
              <a:t>  http:// </a:t>
            </a:r>
            <a:r>
              <a:rPr lang="ar-IQ" sz="2000" dirty="0"/>
              <a:t>بروتكول الأنتقال خلال صفحات الانترنت</a:t>
            </a:r>
            <a:endParaRPr lang="en-US" sz="2000" dirty="0"/>
          </a:p>
          <a:p>
            <a:pPr algn="r" rtl="1" eaLnBrk="1" hangingPunct="1">
              <a:lnSpc>
                <a:spcPct val="80000"/>
              </a:lnSpc>
              <a:defRPr/>
            </a:pPr>
            <a:r>
              <a:rPr lang="en-US" sz="2000" dirty="0"/>
              <a:t>WWW.   </a:t>
            </a:r>
            <a:r>
              <a:rPr lang="ar-IQ" sz="2000" dirty="0"/>
              <a:t>هو مختصر </a:t>
            </a:r>
            <a:r>
              <a:rPr lang="ar-IQ" sz="2000" b="1" dirty="0"/>
              <a:t> </a:t>
            </a:r>
            <a:r>
              <a:rPr lang="sv-SE" sz="2000" b="1" dirty="0"/>
              <a:t>World </a:t>
            </a:r>
            <a:r>
              <a:rPr lang="sv-SE" sz="2000" b="1" dirty="0" err="1"/>
              <a:t>wide</a:t>
            </a:r>
            <a:r>
              <a:rPr lang="sv-SE" sz="2000" b="1" dirty="0"/>
              <a:t> </a:t>
            </a:r>
            <a:r>
              <a:rPr lang="sv-SE" sz="2000" b="1" dirty="0" err="1"/>
              <a:t>web</a:t>
            </a:r>
            <a:r>
              <a:rPr lang="sv-SE" sz="2000" b="1" dirty="0"/>
              <a:t> </a:t>
            </a:r>
          </a:p>
          <a:p>
            <a:pPr algn="r" rtl="1" eaLnBrk="1" hangingPunct="1">
              <a:lnSpc>
                <a:spcPct val="80000"/>
              </a:lnSpc>
              <a:defRPr/>
            </a:pPr>
            <a:r>
              <a:rPr lang="sv-SE" sz="2000" b="1" dirty="0"/>
              <a:t>Google. </a:t>
            </a:r>
            <a:r>
              <a:rPr lang="ar-SA" sz="2000" dirty="0"/>
              <a:t>هو اسم الموقع وهو اسم يتم اختيارة من قبل صاحب الموقع او الشركة التي تمتلك الموقع.</a:t>
            </a:r>
            <a:endParaRPr lang="ar-SA" sz="2000" b="1" dirty="0"/>
          </a:p>
          <a:p>
            <a:pPr algn="r" rtl="1" eaLnBrk="1" hangingPunct="1">
              <a:lnSpc>
                <a:spcPct val="80000"/>
              </a:lnSpc>
              <a:defRPr/>
            </a:pPr>
            <a:r>
              <a:rPr lang="ar-SA" sz="2000" b="1" dirty="0"/>
              <a:t> </a:t>
            </a:r>
            <a:r>
              <a:rPr lang="en-US" sz="2000" b="1" dirty="0"/>
              <a:t>Com   </a:t>
            </a:r>
            <a:r>
              <a:rPr lang="ar-SA" sz="2000" dirty="0"/>
              <a:t>وهو </a:t>
            </a:r>
            <a:r>
              <a:rPr lang="ar-IQ" sz="2000" dirty="0"/>
              <a:t>مختصر </a:t>
            </a:r>
            <a:r>
              <a:rPr lang="ar-SA" sz="2000" dirty="0"/>
              <a:t>كلمة شركة</a:t>
            </a:r>
            <a:r>
              <a:rPr lang="ar-SA" sz="2000" b="1" dirty="0"/>
              <a:t>  </a:t>
            </a:r>
            <a:r>
              <a:rPr lang="en-GB" sz="2000" b="1" dirty="0">
                <a:effectLst/>
              </a:rPr>
              <a:t>commercial</a:t>
            </a:r>
            <a:r>
              <a:rPr lang="en-US" sz="2000" b="1" dirty="0"/>
              <a:t> </a:t>
            </a:r>
            <a:r>
              <a:rPr lang="ar-SA" sz="2000" dirty="0"/>
              <a:t>وهذا الجزء مختلف من موقع الى اخر  فقد يكون دال على مكان ايضا فيكون بديله</a:t>
            </a:r>
            <a:r>
              <a:rPr lang="ar-SA" sz="2000" b="1" dirty="0"/>
              <a:t>   </a:t>
            </a:r>
            <a:r>
              <a:rPr lang="en-US" sz="2000" b="1" dirty="0"/>
              <a:t>.Se </a:t>
            </a:r>
            <a:r>
              <a:rPr lang="ar-SA" sz="2000" dirty="0"/>
              <a:t>اي سويد او</a:t>
            </a:r>
            <a:r>
              <a:rPr lang="ar-SA" sz="2000" b="1" dirty="0"/>
              <a:t> </a:t>
            </a:r>
            <a:r>
              <a:rPr lang="ar-SA" sz="2000" dirty="0"/>
              <a:t>رمز لدولة اخرى  وتوجد بعض المختصرات التي تستخدم هنا هي على سبيل الذكر لا الحصر  ما يلي بعضها .</a:t>
            </a:r>
            <a:endParaRPr lang="en-US" sz="2000" dirty="0"/>
          </a:p>
          <a:p>
            <a:pPr algn="r" rtl="1" eaLnBrk="1" hangingPunct="1">
              <a:lnSpc>
                <a:spcPct val="80000"/>
              </a:lnSpc>
              <a:defRPr/>
            </a:pPr>
            <a:r>
              <a:rPr lang="en-US" sz="2000" dirty="0"/>
              <a:t> </a:t>
            </a:r>
            <a:endParaRPr lang="sv-SE" sz="2000" b="1" dirty="0"/>
          </a:p>
          <a:p>
            <a:pPr algn="r" rtl="1" eaLnBrk="1" hangingPunct="1">
              <a:lnSpc>
                <a:spcPct val="80000"/>
              </a:lnSpc>
              <a:defRPr/>
            </a:pPr>
            <a:r>
              <a:rPr lang="sv-SE" sz="2000" b="1" dirty="0"/>
              <a:t> </a:t>
            </a:r>
            <a:r>
              <a:rPr lang="ar-SA" sz="2000" dirty="0"/>
              <a:t>او شبكة</a:t>
            </a:r>
            <a:r>
              <a:rPr lang="sv-SE" sz="2000" dirty="0"/>
              <a:t> .Network</a:t>
            </a:r>
            <a:r>
              <a:rPr lang="sv-SE" sz="2000" b="1" dirty="0"/>
              <a:t>     </a:t>
            </a:r>
            <a:r>
              <a:rPr lang="ar-SA" sz="2000" dirty="0"/>
              <a:t>اختصار</a:t>
            </a:r>
            <a:r>
              <a:rPr lang="sv-SE" sz="2000" dirty="0"/>
              <a:t> </a:t>
            </a:r>
            <a:r>
              <a:rPr lang="sv-SE" sz="2000" dirty="0" err="1"/>
              <a:t>net</a:t>
            </a:r>
            <a:endParaRPr lang="en-US" sz="2000" dirty="0"/>
          </a:p>
          <a:p>
            <a:pPr algn="r" rtl="1" eaLnBrk="1" hangingPunct="1">
              <a:lnSpc>
                <a:spcPct val="80000"/>
              </a:lnSpc>
              <a:defRPr/>
            </a:pPr>
            <a:r>
              <a:rPr lang="en-US" sz="2000" dirty="0"/>
              <a:t>.</a:t>
            </a:r>
            <a:r>
              <a:rPr lang="sv-SE" sz="2000" dirty="0"/>
              <a:t>  </a:t>
            </a:r>
            <a:r>
              <a:rPr lang="ar-SA" sz="2000" dirty="0"/>
              <a:t>موقع للتعلیم</a:t>
            </a:r>
            <a:r>
              <a:rPr lang="sv-SE" sz="2000" dirty="0"/>
              <a:t> </a:t>
            </a:r>
            <a:r>
              <a:rPr lang="sv-SE" sz="2000" dirty="0" err="1"/>
              <a:t>education</a:t>
            </a:r>
            <a:r>
              <a:rPr lang="sv-SE" sz="2000" dirty="0"/>
              <a:t> </a:t>
            </a:r>
            <a:r>
              <a:rPr lang="ar-SA" sz="2000" dirty="0"/>
              <a:t>اختصار</a:t>
            </a:r>
            <a:r>
              <a:rPr lang="sv-SE" sz="2000" dirty="0"/>
              <a:t> </a:t>
            </a:r>
            <a:r>
              <a:rPr lang="sv-SE" sz="2000" dirty="0" err="1"/>
              <a:t>edu</a:t>
            </a:r>
            <a:endParaRPr lang="en-US" sz="2000" dirty="0"/>
          </a:p>
          <a:p>
            <a:pPr algn="r" rtl="1" eaLnBrk="1" hangingPunct="1">
              <a:lnSpc>
                <a:spcPct val="80000"/>
              </a:lnSpc>
              <a:defRPr/>
            </a:pPr>
            <a:r>
              <a:rPr lang="en-US" sz="2000" dirty="0"/>
              <a:t> </a:t>
            </a:r>
            <a:r>
              <a:rPr lang="en-US" sz="2000" dirty="0" err="1"/>
              <a:t>gov</a:t>
            </a:r>
            <a:r>
              <a:rPr lang="ar-SA" sz="2000" dirty="0"/>
              <a:t>أختصار </a:t>
            </a:r>
            <a:r>
              <a:rPr lang="sv-SE" sz="2000" dirty="0"/>
              <a:t>Government </a:t>
            </a:r>
            <a:r>
              <a:rPr lang="ar-SA" sz="2000" dirty="0"/>
              <a:t>اي موقع حكومي .</a:t>
            </a:r>
            <a:endParaRPr lang="sv-SE" sz="2000" dirty="0"/>
          </a:p>
          <a:p>
            <a:pPr algn="r" rtl="1" eaLnBrk="1" hangingPunct="1">
              <a:lnSpc>
                <a:spcPct val="80000"/>
              </a:lnSpc>
              <a:defRPr/>
            </a:pPr>
            <a:r>
              <a:rPr lang="sv-SE" sz="2000" dirty="0"/>
              <a:t>Info</a:t>
            </a:r>
            <a:r>
              <a:rPr lang="ar-IQ" sz="2000" dirty="0"/>
              <a:t>اختصار </a:t>
            </a:r>
            <a:r>
              <a:rPr lang="sv-SE" sz="2000" dirty="0"/>
              <a:t> Information</a:t>
            </a:r>
            <a:r>
              <a:rPr lang="ar-IQ" sz="2000" dirty="0"/>
              <a:t>معلومات او موقع معلوماتي . </a:t>
            </a:r>
            <a:endParaRPr lang="sv-SE" sz="2000" dirty="0"/>
          </a:p>
          <a:p>
            <a:pPr algn="r" rtl="1" eaLnBrk="1" hangingPunct="1">
              <a:lnSpc>
                <a:spcPct val="80000"/>
              </a:lnSpc>
              <a:defRPr/>
            </a:pPr>
            <a:r>
              <a:rPr lang="sv-SE" sz="2000" dirty="0"/>
              <a:t>Org</a:t>
            </a:r>
            <a:r>
              <a:rPr lang="ar-SA" sz="2000" dirty="0"/>
              <a:t>اختصار </a:t>
            </a:r>
            <a:r>
              <a:rPr lang="sv-SE" sz="2000" dirty="0" err="1"/>
              <a:t>Organization</a:t>
            </a:r>
            <a:r>
              <a:rPr lang="ar-SA" sz="2000" dirty="0"/>
              <a:t> او منظمة .</a:t>
            </a:r>
            <a:endParaRPr lang="en-US" sz="2000" dirty="0"/>
          </a:p>
          <a:p>
            <a:pPr algn="r" rtl="1" eaLnBrk="1" hangingPunct="1">
              <a:lnSpc>
                <a:spcPct val="80000"/>
              </a:lnSpc>
              <a:defRPr/>
            </a:pPr>
            <a:r>
              <a:rPr lang="ar-IQ" sz="2000" dirty="0"/>
              <a:t>وهي  اختصارات قد لا تدل على محتوى الموقع</a:t>
            </a:r>
            <a:r>
              <a:rPr lang="sv-SE" sz="2000" dirty="0"/>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i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ox(i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ox(in)">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ox(in)">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box(in)">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box(in)">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box(in)">
                                      <p:cBhvr>
                                        <p:cTn id="47" dur="500"/>
                                        <p:tgtEl>
                                          <p:spTgt spid="92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box(in)">
                                      <p:cBhvr>
                                        <p:cTn id="52" dur="500"/>
                                        <p:tgtEl>
                                          <p:spTgt spid="92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9219">
                                            <p:txEl>
                                              <p:pRg st="10" end="10"/>
                                            </p:txEl>
                                          </p:spTgt>
                                        </p:tgtEl>
                                        <p:attrNameLst>
                                          <p:attrName>style.visibility</p:attrName>
                                        </p:attrNameLst>
                                      </p:cBhvr>
                                      <p:to>
                                        <p:strVal val="visible"/>
                                      </p:to>
                                    </p:set>
                                    <p:animEffect transition="in" filter="box(in)">
                                      <p:cBhvr>
                                        <p:cTn id="57" dur="500"/>
                                        <p:tgtEl>
                                          <p:spTgt spid="92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9219">
                                            <p:txEl>
                                              <p:pRg st="11" end="11"/>
                                            </p:txEl>
                                          </p:spTgt>
                                        </p:tgtEl>
                                        <p:attrNameLst>
                                          <p:attrName>style.visibility</p:attrName>
                                        </p:attrNameLst>
                                      </p:cBhvr>
                                      <p:to>
                                        <p:strVal val="visible"/>
                                      </p:to>
                                    </p:set>
                                    <p:animEffect transition="in" filter="box(in)">
                                      <p:cBhvr>
                                        <p:cTn id="62" dur="500"/>
                                        <p:tgtEl>
                                          <p:spTgt spid="92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9219">
                                            <p:txEl>
                                              <p:pRg st="12" end="12"/>
                                            </p:txEl>
                                          </p:spTgt>
                                        </p:tgtEl>
                                        <p:attrNameLst>
                                          <p:attrName>style.visibility</p:attrName>
                                        </p:attrNameLst>
                                      </p:cBhvr>
                                      <p:to>
                                        <p:strVal val="visible"/>
                                      </p:to>
                                    </p:set>
                                    <p:animEffect transition="in" filter="box(in)">
                                      <p:cBhvr>
                                        <p:cTn id="67" dur="500"/>
                                        <p:tgtEl>
                                          <p:spTgt spid="92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6489" y="72008"/>
            <a:ext cx="8229600" cy="476672"/>
          </a:xfrm>
        </p:spPr>
        <p:txBody>
          <a:bodyPr>
            <a:noAutofit/>
          </a:bodyPr>
          <a:lstStyle/>
          <a:p>
            <a:pPr algn="r" rtl="1" eaLnBrk="1" hangingPunct="1">
              <a:defRPr/>
            </a:pPr>
            <a:r>
              <a:rPr lang="ar-EG" sz="4000" b="0" i="0" u="none" dirty="0">
                <a:solidFill>
                  <a:schemeClr val="tx2"/>
                </a:solidFill>
                <a:latin typeface="Tahoma" pitchFamily="34" charset="0"/>
                <a:ea typeface="Tahoma" pitchFamily="34" charset="0"/>
                <a:cs typeface="Tahoma" pitchFamily="34" charset="0"/>
              </a:rPr>
              <a:t>واجهة المستعرض</a:t>
            </a:r>
            <a:endParaRPr lang="en" sz="4000" b="0" i="0" u="none" dirty="0">
              <a:solidFill>
                <a:schemeClr val="tx2"/>
              </a:solidFill>
              <a:latin typeface="Tahoma" pitchFamily="34" charset="0"/>
              <a:ea typeface="Tahoma" pitchFamily="34" charset="0"/>
              <a:cs typeface="Tahoma" pitchFamily="34" charset="0"/>
            </a:endParaRPr>
          </a:p>
        </p:txBody>
      </p:sp>
      <p:sp>
        <p:nvSpPr>
          <p:cNvPr id="11271" name="Rectangle 7"/>
          <p:cNvSpPr>
            <a:spLocks noGrp="1" noChangeArrowheads="1"/>
          </p:cNvSpPr>
          <p:nvPr>
            <p:ph type="body" sz="half" idx="1"/>
          </p:nvPr>
        </p:nvSpPr>
        <p:spPr>
          <a:xfrm>
            <a:off x="-711" y="643488"/>
            <a:ext cx="8795320" cy="1038820"/>
          </a:xfrm>
        </p:spPr>
        <p:txBody>
          <a:bodyPr>
            <a:normAutofit/>
          </a:bodyPr>
          <a:lstStyle/>
          <a:p>
            <a:pPr algn="r" rtl="1">
              <a:lnSpc>
                <a:spcPct val="80000"/>
              </a:lnSpc>
              <a:buNone/>
              <a:defRPr/>
            </a:pPr>
            <a:r>
              <a:rPr lang="ar-EG" sz="1600" dirty="0">
                <a:latin typeface="Tahoma" pitchFamily="34" charset="0"/>
                <a:ea typeface="Tahoma" pitchFamily="34" charset="0"/>
                <a:cs typeface="Tahoma" pitchFamily="34" charset="0"/>
              </a:rPr>
              <a:t>سوف نتناول مستعرض جوجل كروم بالنظر إلى أنه المستعرض الأكثر استخدامًا.</a:t>
            </a:r>
          </a:p>
          <a:p>
            <a:pPr algn="r" rtl="1" eaLnBrk="1" hangingPunct="1">
              <a:lnSpc>
                <a:spcPct val="80000"/>
              </a:lnSpc>
              <a:buNone/>
              <a:defRPr/>
            </a:pPr>
            <a:endParaRPr lang="en" sz="1600" b="0" i="0" u="none" dirty="0">
              <a:latin typeface="Tahoma" pitchFamily="34" charset="0"/>
              <a:ea typeface="Tahoma" pitchFamily="34" charset="0"/>
              <a:cs typeface="Tahoma" pitchFamily="34" charset="0"/>
            </a:endParaRP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1297" y="1556792"/>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34785" y="836712"/>
            <a:ext cx="908050" cy="457200"/>
          </a:xfrm>
          <a:prstGeom prst="wedgeEllipseCallout">
            <a:avLst>
              <a:gd name="adj1" fmla="val -31722"/>
              <a:gd name="adj2" fmla="val 182933"/>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الخلف</a:t>
            </a:r>
            <a:endParaRPr lang="en" sz="1200" b="1" dirty="0">
              <a:ea typeface="Tahoma" pitchFamily="34" charset="0"/>
              <a:cs typeface="Tahoma" pitchFamily="34" charset="0"/>
            </a:endParaRPr>
          </a:p>
        </p:txBody>
      </p:sp>
      <p:sp>
        <p:nvSpPr>
          <p:cNvPr id="7174" name="AutoShape 11"/>
          <p:cNvSpPr>
            <a:spLocks noChangeArrowheads="1"/>
          </p:cNvSpPr>
          <p:nvPr/>
        </p:nvSpPr>
        <p:spPr bwMode="auto">
          <a:xfrm>
            <a:off x="970889" y="980728"/>
            <a:ext cx="1187450" cy="432048"/>
          </a:xfrm>
          <a:prstGeom prst="wedgeEllipseCallout">
            <a:avLst>
              <a:gd name="adj1" fmla="val -93514"/>
              <a:gd name="adj2" fmla="val 158093"/>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الأمام</a:t>
            </a:r>
            <a:endParaRPr lang="en" sz="1200" b="1" dirty="0">
              <a:ea typeface="Tahoma" pitchFamily="34" charset="0"/>
              <a:cs typeface="Tahoma" pitchFamily="34" charset="0"/>
            </a:endParaRPr>
          </a:p>
        </p:txBody>
      </p:sp>
      <p:sp>
        <p:nvSpPr>
          <p:cNvPr id="7175" name="AutoShape 12"/>
          <p:cNvSpPr>
            <a:spLocks noChangeArrowheads="1"/>
          </p:cNvSpPr>
          <p:nvPr/>
        </p:nvSpPr>
        <p:spPr bwMode="auto">
          <a:xfrm>
            <a:off x="411009" y="2708920"/>
            <a:ext cx="1049511" cy="504056"/>
          </a:xfrm>
          <a:prstGeom prst="wedgeRoundRectCallout">
            <a:avLst>
              <a:gd name="adj1" fmla="val -9082"/>
              <a:gd name="adj2" fmla="val -20687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الصفحة الرئيسية</a:t>
            </a:r>
            <a:endParaRPr lang="en" sz="1200" b="1" dirty="0">
              <a:ea typeface="Tahoma" pitchFamily="34" charset="0"/>
              <a:cs typeface="Tahoma" pitchFamily="34" charset="0"/>
            </a:endParaRPr>
          </a:p>
        </p:txBody>
      </p:sp>
      <p:sp>
        <p:nvSpPr>
          <p:cNvPr id="7177" name="AutoShape 14"/>
          <p:cNvSpPr>
            <a:spLocks noChangeArrowheads="1"/>
          </p:cNvSpPr>
          <p:nvPr/>
        </p:nvSpPr>
        <p:spPr bwMode="auto">
          <a:xfrm>
            <a:off x="3347153" y="980728"/>
            <a:ext cx="1080120" cy="288032"/>
          </a:xfrm>
          <a:prstGeom prst="wedgeRoundRectCallout">
            <a:avLst>
              <a:gd name="adj1" fmla="val -146293"/>
              <a:gd name="adj2" fmla="val 20040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100" b="1" i="0" u="none" dirty="0">
                <a:ea typeface="Tahoma" pitchFamily="34" charset="0"/>
                <a:cs typeface="Tahoma" pitchFamily="34" charset="0"/>
              </a:rPr>
              <a:t>شريط الاسم </a:t>
            </a:r>
            <a:endParaRPr lang="en" sz="1100" dirty="0">
              <a:ea typeface="Tahoma" pitchFamily="34" charset="0"/>
              <a:cs typeface="Tahoma" pitchFamily="34" charset="0"/>
            </a:endParaRPr>
          </a:p>
        </p:txBody>
      </p:sp>
      <p:sp>
        <p:nvSpPr>
          <p:cNvPr id="7178" name="AutoShape 15"/>
          <p:cNvSpPr>
            <a:spLocks noChangeArrowheads="1"/>
          </p:cNvSpPr>
          <p:nvPr/>
        </p:nvSpPr>
        <p:spPr bwMode="auto">
          <a:xfrm>
            <a:off x="7203920" y="962554"/>
            <a:ext cx="1511772" cy="315914"/>
          </a:xfrm>
          <a:prstGeom prst="wedgeRoundRectCallout">
            <a:avLst>
              <a:gd name="adj1" fmla="val 33541"/>
              <a:gd name="adj2" fmla="val 23835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المفضلات</a:t>
            </a:r>
            <a:endParaRPr lang="en" dirty="0">
              <a:ea typeface="Tahoma" pitchFamily="34" charset="0"/>
              <a:cs typeface="Tahoma" pitchFamily="34" charset="0"/>
            </a:endParaRPr>
          </a:p>
        </p:txBody>
      </p:sp>
      <p:sp>
        <p:nvSpPr>
          <p:cNvPr id="7179" name="AutoShape 16"/>
          <p:cNvSpPr>
            <a:spLocks noChangeArrowheads="1"/>
          </p:cNvSpPr>
          <p:nvPr/>
        </p:nvSpPr>
        <p:spPr bwMode="auto">
          <a:xfrm>
            <a:off x="6090606" y="3536556"/>
            <a:ext cx="1440011" cy="360238"/>
          </a:xfrm>
          <a:prstGeom prst="wedgeRoundRectCallout">
            <a:avLst>
              <a:gd name="adj1" fmla="val 90116"/>
              <a:gd name="adj2" fmla="val -393405"/>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الأمر</a:t>
            </a:r>
            <a:endParaRPr lang="en" dirty="0">
              <a:ea typeface="Tahoma" pitchFamily="34" charset="0"/>
              <a:cs typeface="Tahoma" pitchFamily="34" charset="0"/>
            </a:endParaRPr>
          </a:p>
        </p:txBody>
      </p:sp>
      <p:sp>
        <p:nvSpPr>
          <p:cNvPr id="7180" name="AutoShape 17"/>
          <p:cNvSpPr>
            <a:spLocks noChangeArrowheads="1"/>
          </p:cNvSpPr>
          <p:nvPr/>
        </p:nvSpPr>
        <p:spPr bwMode="auto">
          <a:xfrm>
            <a:off x="6876778" y="4077072"/>
            <a:ext cx="1584176" cy="28803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rtl="1"/>
            <a:r>
              <a:rPr lang="ar-EG" sz="1200" b="1" i="0" u="none" dirty="0">
                <a:ea typeface="Tahoma" pitchFamily="34" charset="0"/>
                <a:cs typeface="Tahoma" pitchFamily="34" charset="0"/>
              </a:rPr>
              <a:t>محرك البحث</a:t>
            </a:r>
            <a:endParaRPr lang="en" sz="1200" b="1" dirty="0">
              <a:ea typeface="Tahoma" pitchFamily="34" charset="0"/>
              <a:cs typeface="Tahoma" pitchFamily="34" charset="0"/>
            </a:endParaRPr>
          </a:p>
        </p:txBody>
      </p:sp>
      <p:sp>
        <p:nvSpPr>
          <p:cNvPr id="14" name="AutoShape 14"/>
          <p:cNvSpPr>
            <a:spLocks noChangeArrowheads="1"/>
          </p:cNvSpPr>
          <p:nvPr/>
        </p:nvSpPr>
        <p:spPr bwMode="auto">
          <a:xfrm>
            <a:off x="5147353" y="980728"/>
            <a:ext cx="1187450" cy="342900"/>
          </a:xfrm>
          <a:prstGeom prst="wedgeRoundRectCallout">
            <a:avLst>
              <a:gd name="adj1" fmla="val -255401"/>
              <a:gd name="adj2" fmla="val 213679"/>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100" b="1" i="0" u="none" dirty="0">
                <a:ea typeface="Tahoma" pitchFamily="34" charset="0"/>
                <a:cs typeface="Tahoma" pitchFamily="34" charset="0"/>
              </a:rPr>
              <a:t>شريط العنوان</a:t>
            </a:r>
            <a:endParaRPr lang="en" sz="1100" dirty="0">
              <a:ea typeface="Tahoma" pitchFamily="34" charset="0"/>
              <a:cs typeface="Tahoma" pitchFamily="34" charset="0"/>
            </a:endParaRPr>
          </a:p>
        </p:txBody>
      </p:sp>
      <p:sp>
        <p:nvSpPr>
          <p:cNvPr id="15" name="AutoShape 18"/>
          <p:cNvSpPr>
            <a:spLocks noChangeArrowheads="1"/>
          </p:cNvSpPr>
          <p:nvPr/>
        </p:nvSpPr>
        <p:spPr bwMode="auto">
          <a:xfrm>
            <a:off x="8281070" y="3313223"/>
            <a:ext cx="682707" cy="403809"/>
          </a:xfrm>
          <a:prstGeom prst="wedgeRoundRectCallout">
            <a:avLst>
              <a:gd name="adj1" fmla="val 42249"/>
              <a:gd name="adj2" fmla="val -384059"/>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ar-EG" sz="1100" b="1" i="0" u="none" dirty="0">
                <a:ea typeface="Tahoma" pitchFamily="34" charset="0"/>
                <a:cs typeface="Tahoma" pitchFamily="34" charset="0"/>
              </a:rPr>
              <a:t>القائمة </a:t>
            </a:r>
            <a:endParaRPr lang="en" sz="1100" b="1" dirty="0">
              <a:ea typeface="Tahoma" pitchFamily="34" charset="0"/>
              <a:cs typeface="Tahoma" pitchFamily="34" charset="0"/>
            </a:endParaRPr>
          </a:p>
        </p:txBody>
      </p:sp>
    </p:spTree>
    <p:extLst>
      <p:ext uri="{BB962C8B-B14F-4D97-AF65-F5344CB8AC3E}">
        <p14:creationId xmlns:p14="http://schemas.microsoft.com/office/powerpoint/2010/main" val="41538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a:bodyPr>
          <a:lstStyle/>
          <a:p>
            <a:pPr algn="r" rtl="1" eaLnBrk="1" hangingPunct="1">
              <a:defRPr/>
            </a:pPr>
            <a:r>
              <a:rPr lang="ar-EG" dirty="0">
                <a:solidFill>
                  <a:schemeClr val="tx2"/>
                </a:solidFill>
                <a:latin typeface="Tahoma" pitchFamily="34" charset="0"/>
                <a:ea typeface="Tahoma" pitchFamily="34" charset="0"/>
                <a:cs typeface="Tahoma" pitchFamily="34" charset="0"/>
              </a:rPr>
              <a:t>شريط الاسم</a:t>
            </a:r>
            <a:endParaRPr lang="en" b="0" i="0" u="none" dirty="0">
              <a:solidFill>
                <a:schemeClr val="tx2"/>
              </a:solidFill>
              <a:latin typeface="Tahoma" pitchFamily="34" charset="0"/>
              <a:ea typeface="Tahoma" pitchFamily="34" charset="0"/>
              <a:cs typeface="Tahoma" pitchFamily="34" charset="0"/>
            </a:endParaRPr>
          </a:p>
        </p:txBody>
      </p:sp>
      <p:sp>
        <p:nvSpPr>
          <p:cNvPr id="14341" name="Rectangle 5"/>
          <p:cNvSpPr>
            <a:spLocks noGrp="1" noChangeArrowheads="1"/>
          </p:cNvSpPr>
          <p:nvPr>
            <p:ph type="body" sz="half" idx="1"/>
          </p:nvPr>
        </p:nvSpPr>
        <p:spPr>
          <a:xfrm>
            <a:off x="457200" y="1628775"/>
            <a:ext cx="8229600" cy="2305050"/>
          </a:xfrm>
        </p:spPr>
        <p:txBody>
          <a:bodyPr>
            <a:normAutofit/>
          </a:bodyPr>
          <a:lstStyle/>
          <a:p>
            <a:pPr algn="r" rtl="1" eaLnBrk="1" hangingPunct="1">
              <a:defRPr/>
            </a:pPr>
            <a:r>
              <a:rPr lang="ar-EG" sz="2800" dirty="0">
                <a:latin typeface="Tahoma" pitchFamily="34" charset="0"/>
                <a:ea typeface="Tahoma" pitchFamily="34" charset="0"/>
                <a:cs typeface="Tahoma" pitchFamily="34" charset="0"/>
              </a:rPr>
              <a:t>يعرض اسم الموقع الإلكتروني المفتوح. الأزرار من اليسار إلى اليمين هي </a:t>
            </a:r>
            <a:r>
              <a:rPr lang="ar-EG" sz="2800" b="1" dirty="0">
                <a:latin typeface="Tahoma" pitchFamily="34" charset="0"/>
                <a:ea typeface="Tahoma" pitchFamily="34" charset="0"/>
                <a:cs typeface="Tahoma" pitchFamily="34" charset="0"/>
              </a:rPr>
              <a:t>تصغير وتكبير وإغلاق</a:t>
            </a:r>
            <a:r>
              <a:rPr lang="ar-EG" sz="2800" dirty="0">
                <a:latin typeface="Tahoma" pitchFamily="34" charset="0"/>
                <a:ea typeface="Tahoma" pitchFamily="34" charset="0"/>
                <a:cs typeface="Tahoma" pitchFamily="34" charset="0"/>
              </a:rPr>
              <a:t>.</a:t>
            </a:r>
            <a:endParaRPr lang="en" sz="2800" b="0" i="0" u="none" dirty="0">
              <a:latin typeface="Tahoma" pitchFamily="34" charset="0"/>
              <a:ea typeface="Tahoma" pitchFamily="34" charset="0"/>
              <a:cs typeface="Tahoma" pitchFamily="34" charset="0"/>
            </a:endParaRP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36438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r" rtl="1" eaLnBrk="1" hangingPunct="1">
              <a:defRPr/>
            </a:pPr>
            <a:r>
              <a:rPr lang="ar-EG" sz="4000" b="0" i="0" u="none" dirty="0">
                <a:solidFill>
                  <a:schemeClr val="tx2"/>
                </a:solidFill>
                <a:latin typeface="Tahoma" pitchFamily="34" charset="0"/>
                <a:ea typeface="Tahoma" pitchFamily="34" charset="0"/>
                <a:cs typeface="Tahoma" pitchFamily="34" charset="0"/>
              </a:rPr>
              <a:t>شريط العنوان</a:t>
            </a:r>
            <a:r>
              <a:rPr lang="en" sz="4000" b="0" i="0" u="none" dirty="0">
                <a:latin typeface="Tahoma" pitchFamily="34" charset="0"/>
                <a:ea typeface="Tahoma" pitchFamily="34" charset="0"/>
                <a:cs typeface="Tahoma" pitchFamily="34" charset="0"/>
              </a:rPr>
              <a:t> </a:t>
            </a:r>
            <a:endParaRPr lang="en"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2549624"/>
          </a:xfrm>
        </p:spPr>
        <p:txBody>
          <a:bodyPr>
            <a:normAutofit/>
          </a:bodyPr>
          <a:lstStyle/>
          <a:p>
            <a:pPr algn="r" rtl="1">
              <a:defRPr/>
            </a:pPr>
            <a:r>
              <a:rPr lang="ar-EG" sz="2800" dirty="0">
                <a:latin typeface="Tahoma" pitchFamily="34" charset="0"/>
                <a:ea typeface="Tahoma" pitchFamily="34" charset="0"/>
                <a:cs typeface="Tahoma" pitchFamily="34" charset="0"/>
              </a:rPr>
              <a:t>يتم إدخال عنوان الويب في الحقل على اليسار. أما الحقل على اليمين فهو حقل البحث الذي يكون مربوطًا في هذه الحالة بمحرك البحث جوجل.</a:t>
            </a:r>
          </a:p>
          <a:p>
            <a:pPr algn="r" rtl="1" eaLnBrk="1" hangingPunct="1">
              <a:defRPr/>
            </a:pPr>
            <a:endParaRPr lang="en" sz="2800" b="0" i="0" u="none" dirty="0">
              <a:latin typeface="Tahoma" pitchFamily="34" charset="0"/>
              <a:ea typeface="Tahoma" pitchFamily="34" charset="0"/>
              <a:cs typeface="Tahoma" pitchFamily="34" charset="0"/>
            </a:endParaRP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786710" y="5517232"/>
            <a:ext cx="780365" cy="403809"/>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ar-EG" sz="1200" b="1" i="0" u="none" dirty="0">
                <a:ea typeface="Tahoma" pitchFamily="34" charset="0"/>
                <a:cs typeface="Tahoma" pitchFamily="34" charset="0"/>
              </a:rPr>
              <a:t>القائمة</a:t>
            </a:r>
            <a:endParaRPr lang="en"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en" sz="1200" b="1" i="0" u="none" dirty="0">
                <a:ea typeface="Tahoma" pitchFamily="34" charset="0"/>
                <a:cs typeface="Tahoma" pitchFamily="34" charset="0"/>
              </a:rPr>
              <a:t>URL</a:t>
            </a:r>
            <a:r>
              <a:rPr lang="en" sz="1200" b="1" i="0" u="none" dirty="0">
                <a:solidFill>
                  <a:srgbClr val="FF0000"/>
                </a:solidFill>
                <a:ea typeface="Tahoma" pitchFamily="34" charset="0"/>
                <a:cs typeface="Tahoma" pitchFamily="34" charset="0"/>
              </a:rPr>
              <a:t> </a:t>
            </a:r>
            <a:r>
              <a:rPr lang="ar-EG" sz="1200" b="1" dirty="0">
                <a:ea typeface="Tahoma" pitchFamily="34" charset="0"/>
                <a:cs typeface="Tahoma" pitchFamily="34" charset="0"/>
              </a:rPr>
              <a:t>عنوان </a:t>
            </a:r>
            <a:endParaRPr lang="en" sz="1200" b="1" dirty="0">
              <a:ea typeface="Tahoma" pitchFamily="34" charset="0"/>
              <a:cs typeface="Tahoma" pitchFamily="34" charset="0"/>
            </a:endParaRPr>
          </a:p>
        </p:txBody>
      </p:sp>
      <p:sp>
        <p:nvSpPr>
          <p:cNvPr id="24" name="AutoShape 18"/>
          <p:cNvSpPr>
            <a:spLocks noChangeArrowheads="1"/>
          </p:cNvSpPr>
          <p:nvPr/>
        </p:nvSpPr>
        <p:spPr bwMode="auto">
          <a:xfrm>
            <a:off x="395536" y="5635489"/>
            <a:ext cx="1172075"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ar-EG" sz="1200" b="1" dirty="0">
                <a:ea typeface="Tahoma" pitchFamily="34" charset="0"/>
                <a:cs typeface="Tahoma" pitchFamily="34" charset="0"/>
              </a:rPr>
              <a:t>إعادة تحميل هذه الصفحة</a:t>
            </a:r>
            <a:endParaRPr lang="en" sz="1200" b="1" dirty="0">
              <a:ea typeface="Tahoma" pitchFamily="34" charset="0"/>
              <a:cs typeface="Tahoma" pitchFamily="34" charset="0"/>
            </a:endParaRPr>
          </a:p>
        </p:txBody>
      </p:sp>
      <p:sp>
        <p:nvSpPr>
          <p:cNvPr id="25" name="AutoShape 18"/>
          <p:cNvSpPr>
            <a:spLocks noChangeArrowheads="1"/>
          </p:cNvSpPr>
          <p:nvPr/>
        </p:nvSpPr>
        <p:spPr bwMode="auto">
          <a:xfrm>
            <a:off x="190787" y="3304694"/>
            <a:ext cx="1898239" cy="314070"/>
          </a:xfrm>
          <a:prstGeom prst="wedgeRoundRectCallout">
            <a:avLst>
              <a:gd name="adj1" fmla="val -35020"/>
              <a:gd name="adj2" fmla="val 227109"/>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ar-EG" sz="1200" b="1" dirty="0">
                <a:ea typeface="Tahoma" pitchFamily="34" charset="0"/>
                <a:cs typeface="Tahoma" pitchFamily="34" charset="0"/>
              </a:rPr>
              <a:t>الخلف والأمام</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31308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r" rtl="1" eaLnBrk="1" hangingPunct="1">
              <a:defRPr/>
            </a:pPr>
            <a:r>
              <a:rPr lang="ar-EG" sz="4000" b="0" i="0" u="none" dirty="0">
                <a:solidFill>
                  <a:schemeClr val="tx2"/>
                </a:solidFill>
                <a:latin typeface="Tahoma" pitchFamily="34" charset="0"/>
                <a:ea typeface="Tahoma" pitchFamily="34" charset="0"/>
                <a:cs typeface="Tahoma" pitchFamily="34" charset="0"/>
              </a:rPr>
              <a:t>القائمة</a:t>
            </a:r>
            <a:endParaRPr lang="en"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5018525" y="1484785"/>
            <a:ext cx="3585923" cy="2160239"/>
          </a:xfrm>
        </p:spPr>
        <p:txBody>
          <a:bodyPr>
            <a:normAutofit/>
          </a:bodyPr>
          <a:lstStyle/>
          <a:p>
            <a:pPr indent="-3175" algn="r" rtl="1">
              <a:buNone/>
              <a:defRPr/>
            </a:pPr>
            <a:r>
              <a:rPr lang="ar-EG" sz="2800" dirty="0">
                <a:latin typeface="Tahoma" pitchFamily="34" charset="0"/>
                <a:ea typeface="Tahoma" pitchFamily="34" charset="0"/>
                <a:cs typeface="Tahoma" pitchFamily="34" charset="0"/>
              </a:rPr>
              <a:t>تحتوي على أكثر القوائم أهمية</a:t>
            </a:r>
            <a:r>
              <a:rPr lang="en" sz="2800" b="0" i="0" u="none" dirty="0">
                <a:latin typeface="Tahoma" pitchFamily="34" charset="0"/>
                <a:ea typeface="Tahoma" pitchFamily="34" charset="0"/>
                <a:cs typeface="Tahoma" pitchFamily="34" charset="0"/>
              </a:rPr>
              <a:t>.</a:t>
            </a: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259632" y="522057"/>
            <a:ext cx="3273067" cy="4805774"/>
          </a:xfrm>
        </p:spPr>
      </p:pic>
      <p:sp>
        <p:nvSpPr>
          <p:cNvPr id="6" name="Rectangle 5"/>
          <p:cNvSpPr txBox="1">
            <a:spLocks noChangeArrowheads="1"/>
          </p:cNvSpPr>
          <p:nvPr/>
        </p:nvSpPr>
        <p:spPr bwMode="auto">
          <a:xfrm>
            <a:off x="5018525" y="2924944"/>
            <a:ext cx="3585923" cy="2215133"/>
          </a:xfrm>
          <a:prstGeom prst="rect">
            <a:avLst/>
          </a:prstGeom>
          <a:noFill/>
          <a:ln w="9525">
            <a:noFill/>
            <a:miter lim="800000"/>
            <a:headEnd/>
            <a:tailEnd/>
          </a:ln>
          <a:effectLst/>
        </p:spPr>
        <p:txBody>
          <a:bodyPr/>
          <a:lstStyle/>
          <a:p>
            <a:pPr marL="342900" indent="-342900" algn="r" rtl="1">
              <a:spcBef>
                <a:spcPct val="20000"/>
              </a:spcBef>
              <a:buClr>
                <a:schemeClr val="hlink"/>
              </a:buClr>
              <a:buSzPct val="65000"/>
              <a:defRPr/>
            </a:pPr>
            <a:r>
              <a:rPr lang="en" sz="2800" b="0" i="0" u="none" kern="0" dirty="0">
                <a:ea typeface="Tahoma" pitchFamily="34" charset="0"/>
                <a:cs typeface="Tahoma" pitchFamily="34" charset="0"/>
              </a:rPr>
              <a:t>	</a:t>
            </a:r>
            <a:r>
              <a:rPr lang="ar-EG" sz="2800" kern="0" dirty="0">
                <a:ea typeface="Tahoma" pitchFamily="34" charset="0"/>
                <a:cs typeface="Tahoma" pitchFamily="34" charset="0"/>
              </a:rPr>
              <a:t>تحتوي على أكثر الأدوات أهمية: الطابعات، والصفحة الرئيسية</a:t>
            </a:r>
            <a:r>
              <a:rPr lang="ar-SA" sz="2800" kern="0" dirty="0">
                <a:ea typeface="Tahoma" pitchFamily="34" charset="0"/>
                <a:cs typeface="Tahoma" pitchFamily="34" charset="0"/>
              </a:rPr>
              <a:t> وغيره</a:t>
            </a:r>
            <a:r>
              <a:rPr lang="ar-EG" sz="2800" kern="0" dirty="0">
                <a:ea typeface="Tahoma" pitchFamily="34" charset="0"/>
                <a:cs typeface="Tahoma" pitchFamily="34" charset="0"/>
              </a:rPr>
              <a:t>.</a:t>
            </a:r>
            <a:endParaRPr lang="en" sz="2800" kern="0" dirty="0">
              <a:ea typeface="Tahoma" pitchFamily="34" charset="0"/>
              <a:cs typeface="Tahoma" pitchFamily="34" charset="0"/>
            </a:endParaRPr>
          </a:p>
        </p:txBody>
      </p:sp>
    </p:spTree>
    <p:extLst>
      <p:ext uri="{BB962C8B-B14F-4D97-AF65-F5344CB8AC3E}">
        <p14:creationId xmlns:p14="http://schemas.microsoft.com/office/powerpoint/2010/main" val="32686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1524</Words>
  <Application>Microsoft Office PowerPoint</Application>
  <PresentationFormat>Bildspel på skärmen (4:3)</PresentationFormat>
  <Paragraphs>133</Paragraphs>
  <Slides>30</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30</vt:i4>
      </vt:variant>
    </vt:vector>
  </HeadingPairs>
  <TitlesOfParts>
    <vt:vector size="36" baseType="lpstr">
      <vt:lpstr>Arial</vt:lpstr>
      <vt:lpstr>Arial Black</vt:lpstr>
      <vt:lpstr>Calibri</vt:lpstr>
      <vt:lpstr>Tahoma</vt:lpstr>
      <vt:lpstr>Wingdings</vt:lpstr>
      <vt:lpstr>Office Theme</vt:lpstr>
      <vt:lpstr>PowerPoint-presentation</vt:lpstr>
      <vt:lpstr>الانترنتInternet </vt:lpstr>
      <vt:lpstr>الانترنيت – شبكة عالمية</vt:lpstr>
      <vt:lpstr>برامج تصفح الأنترنت </vt:lpstr>
      <vt:lpstr>المواقع الألكترونية  (عنوان الموقع) </vt:lpstr>
      <vt:lpstr>واجهة المستعرض</vt:lpstr>
      <vt:lpstr>شريط الاسم</vt:lpstr>
      <vt:lpstr>شريط العنوان </vt:lpstr>
      <vt:lpstr>القائمة</vt:lpstr>
      <vt:lpstr>المفضلات / الإشارات المرجعية</vt:lpstr>
      <vt:lpstr>PowerPoint-presentation</vt:lpstr>
      <vt:lpstr>الصفحة الرئيسية </vt:lpstr>
      <vt:lpstr>PowerPoint-presentation</vt:lpstr>
      <vt:lpstr>إضافة المفضلات وإزالة المفضلات / الإشارات المرجعية</vt:lpstr>
      <vt:lpstr>PowerPoint-presentation</vt:lpstr>
      <vt:lpstr>حذف سجل الاستعراض والملفات المؤقتة.  </vt:lpstr>
      <vt:lpstr>PowerPoint-presentation</vt:lpstr>
      <vt:lpstr>الطباعة من مواقع الويب</vt:lpstr>
      <vt:lpstr>حفظ صورة من موقع ويب </vt:lpstr>
      <vt:lpstr>PowerPoint-presentation</vt:lpstr>
      <vt:lpstr>خدمة البحث ومحركات البحث</vt:lpstr>
      <vt:lpstr>PowerPoint-presentation</vt:lpstr>
      <vt:lpstr>PowerPoint-presentation</vt:lpstr>
      <vt:lpstr>PowerPoint-presentation</vt:lpstr>
      <vt:lpstr>PowerPoint-presentation</vt:lpstr>
      <vt:lpstr>PowerPoint-presentation</vt:lpstr>
      <vt:lpstr>PowerPoint-presentation</vt:lpstr>
      <vt:lpstr>ز) المزيد  انقر على المزيد لمزيد من الخيارات، انظر أدناه.</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132</cp:revision>
  <dcterms:created xsi:type="dcterms:W3CDTF">2011-12-03T10:09:13Z</dcterms:created>
  <dcterms:modified xsi:type="dcterms:W3CDTF">2023-01-10T08:57:17Z</dcterms:modified>
</cp:coreProperties>
</file>