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04" r:id="rId2"/>
    <p:sldId id="256" r:id="rId3"/>
    <p:sldId id="257" r:id="rId4"/>
    <p:sldId id="258" r:id="rId5"/>
    <p:sldId id="259"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6" autoAdjust="0"/>
    <p:restoredTop sz="94660"/>
  </p:normalViewPr>
  <p:slideViewPr>
    <p:cSldViewPr>
      <p:cViewPr varScale="1">
        <p:scale>
          <a:sx n="91" d="100"/>
          <a:sy n="91" d="100"/>
        </p:scale>
        <p:origin x="426" y="9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411864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a:fld id="{B689D11B-6D71-4001-A0A6-DFC55E5E738A}" type="slidenum">
              <a:rPr/>
              <a:pPr algn="l" rtl="0"/>
              <a:t>17</a:t>
            </a:fld>
            <a:endParaRPr lang="en"/>
          </a:p>
        </p:txBody>
      </p:sp>
    </p:spTree>
    <p:extLst>
      <p:ext uri="{BB962C8B-B14F-4D97-AF65-F5344CB8AC3E}">
        <p14:creationId xmlns:p14="http://schemas.microsoft.com/office/powerpoint/2010/main" val="389400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77192D28-03EC-4181-8F11-78B5DEC8D394}"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2AE91D55-80F0-43B1-9364-FB9D633A5D07}"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DDB38C2-DDC0-4A44-A6DC-5C605F6D835B}" type="slidenum">
              <a:rPr lang="sv-SE" smtClean="0"/>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extLst>
      <p:ext uri="{BB962C8B-B14F-4D97-AF65-F5344CB8AC3E}">
        <p14:creationId xmlns:p14="http://schemas.microsoft.com/office/powerpoint/2010/main" val="8328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FB1E0959-D75C-4FCE-97D5-296F3698B3F0}"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33422B02-3D37-4B48-AA7D-77662A007CB8}"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610C3EF-8899-4A62-8516-A19FB1CE4E46}"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C99B8F88-9F71-466D-9BF4-8EA92C3D1F58}"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B6A5F036-0145-4FC5-AB7D-BAA5BC4BBFD7}"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C3AA5D36-6EDC-4C39-845B-35CBCB0FB056}"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2F513625-E51B-4772-8385-23EBAB1F7801}"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8050312-EBF1-41C9-9BC2-0364AA0D867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oping.se/"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mjolby.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1844824"/>
            <a:ext cx="9144000" cy="1938992"/>
          </a:xfrm>
          <a:prstGeom prst="rect">
            <a:avLst/>
          </a:prstGeom>
          <a:noFill/>
        </p:spPr>
        <p:txBody>
          <a:bodyPr wrap="square">
            <a:spAutoFit/>
          </a:bodyPr>
          <a:lstStyle/>
          <a:p>
            <a:pPr algn="ctr">
              <a:defRPr/>
            </a:pPr>
            <a:r>
              <a:rPr lang="en" sz="6000" b="1" i="0" u="none" dirty="0">
                <a:latin typeface="Arial" panose="020B0604020202020204" pitchFamily="34" charset="0"/>
                <a:ea typeface="Tahoma" pitchFamily="34" charset="0"/>
                <a:cs typeface="Arial" panose="020B0604020202020204" pitchFamily="34" charset="0"/>
              </a:rPr>
              <a:t>The </a:t>
            </a:r>
            <a:r>
              <a:rPr lang="en" sz="6000" b="1" dirty="0">
                <a:latin typeface="Arial" panose="020B0604020202020204" pitchFamily="34" charset="0"/>
                <a:ea typeface="Tahoma" pitchFamily="34" charset="0"/>
                <a:cs typeface="Arial" panose="020B0604020202020204" pitchFamily="34" charset="0"/>
              </a:rPr>
              <a:t>Internet</a:t>
            </a:r>
            <a:endParaRPr lang="en" sz="6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Arial" panose="020B0604020202020204" pitchFamily="34" charset="0"/>
              <a:ea typeface="Tahoma" pitchFamily="34" charset="0"/>
              <a:cs typeface="Arial" panose="020B0604020202020204" pitchFamily="34" charset="0"/>
            </a:endParaRPr>
          </a:p>
          <a:p>
            <a:pPr algn="ctr" rtl="0">
              <a:defRPr/>
            </a:pPr>
            <a:endParaRPr lang="en"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anose="020B0604020202020204" pitchFamily="34" charset="0"/>
              <a:ea typeface="Tahoma" pitchFamily="34" charset="0"/>
              <a:cs typeface="Arial" panose="020B0604020202020204" pitchFamily="34" charset="0"/>
            </a:endParaRPr>
          </a:p>
        </p:txBody>
      </p:sp>
      <p:pic>
        <p:nvPicPr>
          <p:cNvPr id="8" name="Bildobjekt 7">
            <a:extLst>
              <a:ext uri="{FF2B5EF4-FFF2-40B4-BE49-F238E27FC236}">
                <a16:creationId xmlns:a16="http://schemas.microsoft.com/office/drawing/2014/main" id="{BD55A285-20B4-4611-A784-3777783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7544" y="260648"/>
            <a:ext cx="8229600" cy="980728"/>
          </a:xfrm>
        </p:spPr>
        <p:txBody>
          <a:bodyPr/>
          <a:lstStyle/>
          <a:p>
            <a:pPr algn="l" rtl="0" eaLnBrk="1" hangingPunct="1">
              <a:defRPr/>
            </a:pPr>
            <a:r>
              <a:rPr lang="en" b="0" i="0" u="none">
                <a:solidFill>
                  <a:schemeClr val="tx2"/>
                </a:solidFill>
                <a:latin typeface="Tahoma" pitchFamily="34" charset="0"/>
                <a:ea typeface="Tahoma" pitchFamily="34" charset="0"/>
                <a:cs typeface="Tahoma" pitchFamily="34" charset="0"/>
              </a:rPr>
              <a:t>Favourites / bookmarks</a:t>
            </a:r>
            <a:r>
              <a:rPr lang="en" b="0" i="0" u="none">
                <a:latin typeface="Tahoma" pitchFamily="34" charset="0"/>
                <a:ea typeface="Tahoma" pitchFamily="34" charset="0"/>
                <a:cs typeface="Tahoma" pitchFamily="34" charset="0"/>
              </a:rPr>
              <a:t> </a:t>
            </a:r>
            <a:endParaRPr lang="en" dirty="0">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357188" y="1025352"/>
            <a:ext cx="8229600" cy="2288059"/>
          </a:xfrm>
        </p:spPr>
        <p:txBody>
          <a:bodyPr/>
          <a:lstStyle/>
          <a:p>
            <a:pPr algn="l" rtl="0" eaLnBrk="1" hangingPunct="1">
              <a:buNone/>
              <a:defRPr/>
            </a:pPr>
            <a:r>
              <a:rPr lang="en" sz="2800" b="0" i="0" u="none">
                <a:latin typeface="Tahoma" pitchFamily="34" charset="0"/>
                <a:ea typeface="Tahoma" pitchFamily="34" charset="0"/>
                <a:cs typeface="Tahoma" pitchFamily="34" charset="0"/>
              </a:rPr>
              <a:t> Favourites makes it possible to create a list</a:t>
            </a:r>
          </a:p>
          <a:p>
            <a:pPr algn="l" rtl="0" eaLnBrk="1" hangingPunct="1">
              <a:buNone/>
              <a:defRPr/>
            </a:pPr>
            <a:r>
              <a:rPr lang="en" sz="2800" b="0" i="0" u="none">
                <a:latin typeface="Tahoma" pitchFamily="34" charset="0"/>
                <a:ea typeface="Tahoma" pitchFamily="34" charset="0"/>
                <a:cs typeface="Tahoma" pitchFamily="34" charset="0"/>
              </a:rPr>
              <a:t> of quick links to pages that you frequently</a:t>
            </a:r>
          </a:p>
          <a:p>
            <a:pPr algn="l" rtl="0" eaLnBrk="1" hangingPunct="1">
              <a:buNone/>
              <a:defRPr/>
            </a:pPr>
            <a:r>
              <a:rPr lang="en" sz="2800" b="0" i="0" u="none">
                <a:latin typeface="Tahoma" pitchFamily="34" charset="0"/>
                <a:ea typeface="Tahoma" pitchFamily="34" charset="0"/>
                <a:cs typeface="Tahoma" pitchFamily="34" charset="0"/>
              </a:rPr>
              <a:t> visit.</a:t>
            </a:r>
          </a:p>
        </p:txBody>
      </p:sp>
      <p:pic>
        <p:nvPicPr>
          <p:cNvPr id="26627"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 b="54124"/>
          <a:stretch/>
        </p:blipFill>
        <p:spPr>
          <a:xfrm>
            <a:off x="3563888" y="3066367"/>
            <a:ext cx="3462368" cy="2378857"/>
          </a:xfrm>
        </p:spPr>
      </p:pic>
      <p:sp>
        <p:nvSpPr>
          <p:cNvPr id="2" name="Ned 1"/>
          <p:cNvSpPr/>
          <p:nvPr/>
        </p:nvSpPr>
        <p:spPr>
          <a:xfrm>
            <a:off x="5940152" y="2786433"/>
            <a:ext cx="117727"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Ned 2"/>
          <p:cNvSpPr/>
          <p:nvPr/>
        </p:nvSpPr>
        <p:spPr>
          <a:xfrm rot="18630791" flipH="1">
            <a:off x="3162992" y="4130977"/>
            <a:ext cx="81711" cy="137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16615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barn(inVertical)">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barn(inVertical)">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627"/>
                                        </p:tgtEl>
                                        <p:attrNameLst>
                                          <p:attrName>style.visibility</p:attrName>
                                        </p:attrNameLst>
                                      </p:cBhvr>
                                      <p:to>
                                        <p:strVal val="visible"/>
                                      </p:to>
                                    </p:set>
                                    <p:animEffect transition="in" filter="barn(inVertical)">
                                      <p:cBhvr>
                                        <p:cTn id="22" dur="500"/>
                                        <p:tgtEl>
                                          <p:spTgt spid="266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457200" y="0"/>
            <a:ext cx="8229600" cy="1341438"/>
          </a:xfrm>
        </p:spPr>
        <p:txBody>
          <a:bodyPr>
            <a:normAutofit fontScale="92500"/>
          </a:bodyPr>
          <a:lstStyle/>
          <a:p>
            <a:pPr algn="l" rtl="0" eaLnBrk="1" hangingPunct="1">
              <a:buNone/>
              <a:defRPr/>
            </a:pPr>
            <a:r>
              <a:rPr lang="en" sz="2400" b="0" i="0" u="none" dirty="0">
                <a:latin typeface="Tahoma" pitchFamily="34" charset="0"/>
                <a:ea typeface="Tahoma" pitchFamily="34" charset="0"/>
                <a:cs typeface="Tahoma" pitchFamily="34" charset="0"/>
              </a:rPr>
              <a:t>You can hide and show toolbars. Click the </a:t>
            </a:r>
            <a:r>
              <a:rPr lang="en" sz="2400" b="1" i="0" u="none" dirty="0">
                <a:latin typeface="Tahoma" pitchFamily="34" charset="0"/>
                <a:ea typeface="Tahoma" pitchFamily="34" charset="0"/>
                <a:cs typeface="Tahoma" pitchFamily="34" charset="0"/>
              </a:rPr>
              <a:t>View menu</a:t>
            </a:r>
            <a:r>
              <a:rPr lang="en" sz="2400" b="0" i="0" u="none" dirty="0">
                <a:latin typeface="Tahoma" pitchFamily="34" charset="0"/>
                <a:ea typeface="Tahoma" pitchFamily="34" charset="0"/>
                <a:cs typeface="Tahoma" pitchFamily="34" charset="0"/>
              </a:rPr>
              <a:t>, select</a:t>
            </a:r>
          </a:p>
          <a:p>
            <a:pPr algn="l" rtl="0" eaLnBrk="1" hangingPunct="1">
              <a:buNone/>
              <a:defRPr/>
            </a:pPr>
            <a:r>
              <a:rPr lang="en" sz="2400" b="0" i="0" u="none" dirty="0">
                <a:latin typeface="Tahoma" pitchFamily="34" charset="0"/>
                <a:ea typeface="Tahoma" pitchFamily="34" charset="0"/>
                <a:cs typeface="Tahoma" pitchFamily="34" charset="0"/>
              </a:rPr>
              <a:t>Toolbars, and select the toolbar you want to hide/show. A checkmark in front of a bar indicates that the bar is shown.</a:t>
            </a:r>
          </a:p>
        </p:txBody>
      </p:sp>
      <p:pic>
        <p:nvPicPr>
          <p:cNvPr id="14339" name="Picture 7"/>
          <p:cNvPicPr>
            <a:picLocks noGrp="1" noChangeAspect="1" noChangeArrowheads="1"/>
          </p:cNvPicPr>
          <p:nvPr>
            <p:ph sz="half" idx="2"/>
          </p:nvPr>
        </p:nvPicPr>
        <p:blipFill>
          <a:blip r:embed="rId2" cstate="print"/>
          <a:srcRect/>
          <a:stretch>
            <a:fillRect/>
          </a:stretch>
        </p:blipFill>
        <p:spPr>
          <a:xfrm>
            <a:off x="395288" y="1339850"/>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617336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1216" y="504057"/>
            <a:ext cx="8435280" cy="476671"/>
          </a:xfrm>
        </p:spPr>
        <p:txBody>
          <a:bodyPr>
            <a:normAutofit/>
          </a:bodyPr>
          <a:lstStyle/>
          <a:p>
            <a:pPr algn="l" rtl="0" eaLnBrk="1" hangingPunct="1">
              <a:defRPr/>
            </a:pPr>
            <a:r>
              <a:rPr lang="en" sz="2400" b="0" i="0" u="none">
                <a:solidFill>
                  <a:schemeClr val="tx2"/>
                </a:solidFill>
                <a:latin typeface="Tahoma" pitchFamily="34" charset="0"/>
                <a:ea typeface="Tahoma" pitchFamily="34" charset="0"/>
                <a:cs typeface="Tahoma" pitchFamily="34" charset="0"/>
              </a:rPr>
              <a:t>Home page</a:t>
            </a:r>
            <a:endParaRPr lang="en"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683568" y="1340768"/>
            <a:ext cx="3024336" cy="2088232"/>
          </a:xfrm>
        </p:spPr>
        <p:txBody>
          <a:bodyPr>
            <a:normAutofit/>
          </a:bodyPr>
          <a:lstStyle/>
          <a:p>
            <a:pPr algn="l" rtl="0">
              <a:lnSpc>
                <a:spcPct val="110000"/>
              </a:lnSpc>
              <a:buNone/>
              <a:defRPr/>
            </a:pPr>
            <a:r>
              <a:rPr lang="en" sz="1800" b="0" i="0" u="none" dirty="0">
                <a:latin typeface="Tahoma" pitchFamily="34" charset="0"/>
                <a:ea typeface="Tahoma" pitchFamily="34" charset="0"/>
                <a:cs typeface="Tahoma" pitchFamily="34" charset="0"/>
              </a:rPr>
              <a:t>Open Menu, click Settings</a:t>
            </a:r>
            <a:br>
              <a:rPr lang="en" sz="1800" b="0" i="0" u="none" dirty="0">
                <a:latin typeface="Tahoma" pitchFamily="34" charset="0"/>
                <a:ea typeface="Tahoma" pitchFamily="34" charset="0"/>
                <a:cs typeface="Tahoma" pitchFamily="34" charset="0"/>
              </a:rPr>
            </a:br>
            <a:endParaRPr lang="en" sz="1800" b="0" i="0" u="none" dirty="0">
              <a:latin typeface="Tahoma" pitchFamily="34" charset="0"/>
              <a:ea typeface="Tahoma" pitchFamily="34" charset="0"/>
              <a:cs typeface="Tahoma" pitchFamily="34" charset="0"/>
            </a:endParaRPr>
          </a:p>
          <a:p>
            <a:pPr algn="l" rtl="0">
              <a:lnSpc>
                <a:spcPct val="110000"/>
              </a:lnSpc>
              <a:buNone/>
              <a:defRPr/>
            </a:pPr>
            <a:r>
              <a:rPr lang="en" sz="1800" b="0" i="0" u="none" dirty="0">
                <a:latin typeface="Tahoma" pitchFamily="34" charset="0"/>
                <a:ea typeface="Tahoma" pitchFamily="34" charset="0"/>
                <a:cs typeface="Tahoma" pitchFamily="34" charset="0"/>
              </a:rPr>
              <a:t>Go to Appearance and click </a:t>
            </a:r>
            <a:r>
              <a:rPr lang="en" sz="1800" b="0" i="0" u="none" dirty="0"/>
              <a:t>Show home button</a:t>
            </a:r>
          </a:p>
        </p:txBody>
      </p:sp>
      <p:pic>
        <p:nvPicPr>
          <p:cNvPr id="1536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620688"/>
            <a:ext cx="1946159" cy="2857503"/>
          </a:xfrm>
        </p:spPr>
      </p:pic>
      <p:sp>
        <p:nvSpPr>
          <p:cNvPr id="15365" name="Rectangle 9"/>
          <p:cNvSpPr>
            <a:spLocks noChangeArrowheads="1"/>
          </p:cNvSpPr>
          <p:nvPr/>
        </p:nvSpPr>
        <p:spPr bwMode="auto">
          <a:xfrm>
            <a:off x="6156176" y="4768952"/>
            <a:ext cx="2160240" cy="1477328"/>
          </a:xfrm>
          <a:prstGeom prst="rect">
            <a:avLst/>
          </a:prstGeom>
          <a:noFill/>
          <a:ln w="9525">
            <a:noFill/>
            <a:miter lim="800000"/>
            <a:headEnd/>
            <a:tailEnd/>
          </a:ln>
        </p:spPr>
        <p:txBody>
          <a:bodyPr wrap="square" anchor="ctr">
            <a:spAutoFit/>
          </a:bodyPr>
          <a:lstStyle/>
          <a:p>
            <a:pPr algn="l" rtl="0"/>
            <a:r>
              <a:rPr lang="en" b="0" i="0" u="none" dirty="0">
                <a:ea typeface="Tahoma" pitchFamily="34" charset="0"/>
                <a:cs typeface="Tahoma" pitchFamily="34" charset="0"/>
              </a:rPr>
              <a:t>A dialogue box opens. type: </a:t>
            </a:r>
            <a:r>
              <a:rPr lang="en" b="0" i="1" u="none" dirty="0">
                <a:ea typeface="Tahoma" pitchFamily="34" charset="0"/>
                <a:cs typeface="Tahoma" pitchFamily="34" charset="0"/>
              </a:rPr>
              <a:t>the webpage you want to use as the homepage.</a:t>
            </a:r>
            <a:endParaRPr lang="en" dirty="0">
              <a:ea typeface="Tahoma" pitchFamily="34" charset="0"/>
              <a:cs typeface="Tahoma" pitchFamily="34" charset="0"/>
            </a:endParaRP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3243645"/>
            <a:ext cx="3672408" cy="3556634"/>
          </a:xfrm>
          <a:prstGeom prst="rect">
            <a:avLst/>
          </a:prstGeom>
          <a:noFill/>
          <a:ln w="9525">
            <a:noFill/>
            <a:miter lim="800000"/>
            <a:headEnd/>
            <a:tailEnd/>
          </a:ln>
        </p:spPr>
      </p:pic>
      <p:sp>
        <p:nvSpPr>
          <p:cNvPr id="28679" name="AutoShape 7"/>
          <p:cNvSpPr>
            <a:spLocks noChangeArrowheads="1"/>
          </p:cNvSpPr>
          <p:nvPr/>
        </p:nvSpPr>
        <p:spPr bwMode="auto">
          <a:xfrm rot="10800000">
            <a:off x="5111700" y="2996503"/>
            <a:ext cx="756444" cy="144464"/>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28680" name="AutoShape 8"/>
          <p:cNvSpPr>
            <a:spLocks noChangeArrowheads="1"/>
          </p:cNvSpPr>
          <p:nvPr/>
        </p:nvSpPr>
        <p:spPr bwMode="auto">
          <a:xfrm>
            <a:off x="3419872" y="4877500"/>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133090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barn(inVertical)">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arn(inVertical)">
                                      <p:cBhvr>
                                        <p:cTn id="22" dur="500"/>
                                        <p:tgtEl>
                                          <p:spTgt spid="286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arn(inVertic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barn(inVertical)">
                                      <p:cBhvr>
                                        <p:cTn id="3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algn="l" rtl="0" eaLnBrk="1" hangingPunct="1">
              <a:buNone/>
              <a:defRPr/>
            </a:pPr>
            <a:r>
              <a:rPr lang="en" sz="1800" b="0" i="0" u="none">
                <a:latin typeface="Tahoma" pitchFamily="34" charset="0"/>
                <a:ea typeface="Tahoma" pitchFamily="34" charset="0"/>
                <a:cs typeface="Tahoma" pitchFamily="34" charset="0"/>
              </a:rPr>
              <a:t>2 	Click on </a:t>
            </a:r>
            <a:r>
              <a:rPr lang="en" sz="1800" b="1" i="0" u="none">
                <a:latin typeface="Tahoma" pitchFamily="34" charset="0"/>
                <a:ea typeface="Tahoma" pitchFamily="34" charset="0"/>
                <a:cs typeface="Tahoma" pitchFamily="34" charset="0"/>
              </a:rPr>
              <a:t>Tools</a:t>
            </a:r>
            <a:r>
              <a:rPr lang="en" sz="1800" b="0" i="0" u="none">
                <a:latin typeface="Tahoma" pitchFamily="34" charset="0"/>
                <a:ea typeface="Tahoma" pitchFamily="34" charset="0"/>
                <a:cs typeface="Tahoma" pitchFamily="34" charset="0"/>
              </a:rPr>
              <a:t>,</a:t>
            </a:r>
            <a:r>
              <a:rPr lang="en" sz="1800" b="1" i="0" u="none">
                <a:latin typeface="Tahoma" pitchFamily="34" charset="0"/>
                <a:ea typeface="Tahoma" pitchFamily="34" charset="0"/>
                <a:cs typeface="Tahoma" pitchFamily="34" charset="0"/>
              </a:rPr>
              <a:t> </a:t>
            </a:r>
            <a:r>
              <a:rPr lang="en" sz="1800" b="0" i="0" u="none">
                <a:latin typeface="Tahoma" pitchFamily="34" charset="0"/>
                <a:ea typeface="Tahoma" pitchFamily="34" charset="0"/>
                <a:cs typeface="Tahoma" pitchFamily="34" charset="0"/>
              </a:rPr>
              <a:t>select</a:t>
            </a:r>
            <a:r>
              <a:rPr lang="en" sz="1800" b="1" i="0" u="none">
                <a:latin typeface="Tahoma" pitchFamily="34" charset="0"/>
                <a:ea typeface="Tahoma" pitchFamily="34" charset="0"/>
                <a:cs typeface="Tahoma" pitchFamily="34" charset="0"/>
              </a:rPr>
              <a:t> Internet Options</a:t>
            </a:r>
            <a:r>
              <a:rPr lang="en" sz="1800" b="0" i="0" u="none">
                <a:latin typeface="Tahoma" pitchFamily="34" charset="0"/>
                <a:ea typeface="Tahoma" pitchFamily="34" charset="0"/>
                <a:cs typeface="Tahoma" pitchFamily="34" charset="0"/>
              </a:rPr>
              <a:t>.</a:t>
            </a:r>
            <a:endParaRPr lang="en" sz="1800" dirty="0">
              <a:latin typeface="Tahoma" pitchFamily="34" charset="0"/>
              <a:ea typeface="Tahoma" pitchFamily="34" charset="0"/>
              <a:cs typeface="Tahoma" pitchFamily="34" charset="0"/>
            </a:endParaRPr>
          </a:p>
        </p:txBody>
      </p:sp>
      <p:pic>
        <p:nvPicPr>
          <p:cNvPr id="16387" name="Picture 7"/>
          <p:cNvPicPr>
            <a:picLocks noGrp="1" noChangeAspect="1" noChangeArrowheads="1"/>
          </p:cNvPicPr>
          <p:nvPr>
            <p:ph sz="half" idx="2"/>
          </p:nvPr>
        </p:nvPicPr>
        <p:blipFill>
          <a:blip r:embed="rId2" cstate="print"/>
          <a:srcRect/>
          <a:stretch>
            <a:fillRect/>
          </a:stretch>
        </p:blipFill>
        <p:spPr>
          <a:xfrm>
            <a:off x="899592" y="980728"/>
            <a:ext cx="7343775" cy="2303462"/>
          </a:xfrm>
        </p:spPr>
      </p:pic>
      <p:sp>
        <p:nvSpPr>
          <p:cNvPr id="16388" name="Rectangle 8"/>
          <p:cNvSpPr>
            <a:spLocks noChangeArrowheads="1"/>
          </p:cNvSpPr>
          <p:nvPr/>
        </p:nvSpPr>
        <p:spPr bwMode="auto">
          <a:xfrm>
            <a:off x="5220072" y="4581128"/>
            <a:ext cx="3740149" cy="1477328"/>
          </a:xfrm>
          <a:prstGeom prst="rect">
            <a:avLst/>
          </a:prstGeom>
          <a:noFill/>
          <a:ln w="9525">
            <a:noFill/>
            <a:miter lim="800000"/>
            <a:headEnd/>
            <a:tailEnd/>
          </a:ln>
        </p:spPr>
        <p:txBody>
          <a:bodyPr wrap="square" anchor="ctr">
            <a:spAutoFit/>
          </a:bodyPr>
          <a:lstStyle/>
          <a:p>
            <a:pPr algn="l" rtl="0"/>
            <a:r>
              <a:rPr lang="en" b="0" i="0" u="none">
                <a:ea typeface="Tahoma" pitchFamily="34" charset="0"/>
                <a:cs typeface="Tahoma" pitchFamily="34" charset="0"/>
              </a:rPr>
              <a:t>Enter the full address (</a:t>
            </a:r>
            <a:r>
              <a:rPr lang="en" b="1" i="0" u="none">
                <a:ea typeface="Tahoma" pitchFamily="34" charset="0"/>
                <a:cs typeface="Tahoma" pitchFamily="34" charset="0"/>
              </a:rPr>
              <a:t>URL</a:t>
            </a:r>
            <a:r>
              <a:rPr lang="en" b="0" i="0" u="none">
                <a:ea typeface="Tahoma" pitchFamily="34" charset="0"/>
                <a:cs typeface="Tahoma" pitchFamily="34" charset="0"/>
              </a:rPr>
              <a:t>) of the website you want to make your home page (circled in red), and then click </a:t>
            </a:r>
            <a:r>
              <a:rPr lang="en" b="1" i="0" u="none">
                <a:ea typeface="Tahoma" pitchFamily="34" charset="0"/>
                <a:cs typeface="Tahoma" pitchFamily="34" charset="0"/>
              </a:rPr>
              <a:t>OK</a:t>
            </a:r>
            <a:r>
              <a:rPr lang="en" b="0" i="0" u="none">
                <a:ea typeface="Tahoma" pitchFamily="34" charset="0"/>
                <a:cs typeface="Tahoma" pitchFamily="34" charset="0"/>
              </a:rPr>
              <a:t> at the bottom of the dialogue box. </a:t>
            </a:r>
          </a:p>
        </p:txBody>
      </p:sp>
      <p:pic>
        <p:nvPicPr>
          <p:cNvPr id="16389" name="Picture 9"/>
          <p:cNvPicPr>
            <a:picLocks noChangeAspect="1" noChangeArrowheads="1"/>
          </p:cNvPicPr>
          <p:nvPr/>
        </p:nvPicPr>
        <p:blipFill>
          <a:blip r:embed="rId3" cstate="print"/>
          <a:srcRect/>
          <a:stretch>
            <a:fillRect/>
          </a:stretch>
        </p:blipFill>
        <p:spPr bwMode="auto">
          <a:xfrm>
            <a:off x="250304" y="3355628"/>
            <a:ext cx="4752975" cy="3141662"/>
          </a:xfrm>
          <a:prstGeom prst="rect">
            <a:avLst/>
          </a:prstGeom>
          <a:noFill/>
          <a:ln w="9525">
            <a:noFill/>
            <a:miter lim="800000"/>
            <a:headEnd/>
            <a:tailEnd/>
          </a:ln>
        </p:spPr>
      </p:pic>
      <p:sp>
        <p:nvSpPr>
          <p:cNvPr id="8" name="Vänster 7"/>
          <p:cNvSpPr>
            <a:spLocks noChangeArrowheads="1"/>
          </p:cNvSpPr>
          <p:nvPr/>
        </p:nvSpPr>
        <p:spPr bwMode="auto">
          <a:xfrm>
            <a:off x="5219179" y="306829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217" y="119662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5579" y="407635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5854" y="630837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18196171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algn="l" rtl="0" eaLnBrk="1" hangingPunct="1">
              <a:defRPr/>
            </a:pPr>
            <a:r>
              <a:rPr lang="en" sz="2400" b="0" i="0" u="none">
                <a:solidFill>
                  <a:schemeClr val="tx2"/>
                </a:solidFill>
                <a:latin typeface="Tahoma" pitchFamily="34" charset="0"/>
                <a:ea typeface="Tahoma" pitchFamily="34" charset="0"/>
                <a:cs typeface="Tahoma" pitchFamily="34" charset="0"/>
              </a:rPr>
              <a:t>Adding favourites and removing favourites / Bookmarks</a:t>
            </a:r>
          </a:p>
        </p:txBody>
      </p:sp>
      <p:sp>
        <p:nvSpPr>
          <p:cNvPr id="3" name="Platshållare för text 2"/>
          <p:cNvSpPr>
            <a:spLocks noGrp="1"/>
          </p:cNvSpPr>
          <p:nvPr>
            <p:ph type="body" sz="half" idx="1"/>
          </p:nvPr>
        </p:nvSpPr>
        <p:spPr>
          <a:xfrm>
            <a:off x="457200" y="836711"/>
            <a:ext cx="8229600" cy="648073"/>
          </a:xfrm>
        </p:spPr>
        <p:txBody>
          <a:bodyPr>
            <a:normAutofit/>
          </a:bodyPr>
          <a:lstStyle/>
          <a:p>
            <a:pPr algn="l" rtl="0" eaLnBrk="1" hangingPunct="1">
              <a:buNone/>
              <a:defRPr/>
            </a:pPr>
            <a:r>
              <a:rPr lang="en" sz="1800" b="0" i="0" u="none">
                <a:latin typeface="Tahoma" pitchFamily="34" charset="0"/>
                <a:ea typeface="Tahoma" pitchFamily="34" charset="0"/>
                <a:cs typeface="Tahoma" pitchFamily="34" charset="0"/>
              </a:rPr>
              <a:t>Click the star to add the webpage to favourites </a:t>
            </a:r>
            <a:endParaRPr lang="en" sz="1800" b="1" dirty="0">
              <a:latin typeface="Tahoma" pitchFamily="34" charset="0"/>
              <a:ea typeface="Tahoma" pitchFamily="34" charset="0"/>
              <a:cs typeface="Tahoma" pitchFamily="34" charset="0"/>
            </a:endParaRPr>
          </a:p>
        </p:txBody>
      </p:sp>
      <p:pic>
        <p:nvPicPr>
          <p:cNvPr id="17412" name="Platshållare för innehåll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9029"/>
          <a:stretch/>
        </p:blipFill>
        <p:spPr>
          <a:xfrm>
            <a:off x="683568" y="1412776"/>
            <a:ext cx="7324419" cy="863600"/>
          </a:xfrm>
        </p:spPr>
      </p:pic>
      <p:sp>
        <p:nvSpPr>
          <p:cNvPr id="5" name="Ned 4"/>
          <p:cNvSpPr/>
          <p:nvPr/>
        </p:nvSpPr>
        <p:spPr>
          <a:xfrm>
            <a:off x="7380312" y="980728"/>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3" y="2295754"/>
            <a:ext cx="6048672" cy="3879384"/>
          </a:xfrm>
          <a:prstGeom prst="rect">
            <a:avLst/>
          </a:prstGeom>
        </p:spPr>
      </p:pic>
      <p:sp>
        <p:nvSpPr>
          <p:cNvPr id="9" name="Vänster 8"/>
          <p:cNvSpPr/>
          <p:nvPr/>
        </p:nvSpPr>
        <p:spPr>
          <a:xfrm>
            <a:off x="7740352" y="3933056"/>
            <a:ext cx="79208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0" name="Höger 9"/>
          <p:cNvSpPr/>
          <p:nvPr/>
        </p:nvSpPr>
        <p:spPr>
          <a:xfrm>
            <a:off x="755576" y="393305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2" name="AutoShape 7"/>
          <p:cNvSpPr>
            <a:spLocks noChangeArrowheads="1"/>
          </p:cNvSpPr>
          <p:nvPr/>
        </p:nvSpPr>
        <p:spPr bwMode="auto">
          <a:xfrm>
            <a:off x="107503" y="4149080"/>
            <a:ext cx="1380889" cy="1368152"/>
          </a:xfrm>
          <a:prstGeom prst="wedgeEllipseCallout">
            <a:avLst>
              <a:gd name="adj1" fmla="val 59105"/>
              <a:gd name="adj2" fmla="val 26253"/>
            </a:avLst>
          </a:prstGeom>
          <a:solidFill>
            <a:schemeClr val="accent1">
              <a:lumMod val="40000"/>
              <a:lumOff val="60000"/>
            </a:schemeClr>
          </a:solidFill>
          <a:ln w="9525">
            <a:solidFill>
              <a:schemeClr val="tx1"/>
            </a:solidFill>
            <a:miter lim="800000"/>
            <a:headEnd/>
            <a:tailEnd/>
          </a:ln>
        </p:spPr>
        <p:txBody>
          <a:bodyPr/>
          <a:lstStyle/>
          <a:p>
            <a:pPr algn="ctr" rtl="0"/>
            <a:r>
              <a:rPr lang="en" sz="1200" b="0" i="0" u="none" dirty="0">
                <a:ea typeface="Tahoma" pitchFamily="34" charset="0"/>
                <a:cs typeface="Tahoma" pitchFamily="34" charset="0"/>
              </a:rPr>
              <a:t>Right-click the webpage and select Remove</a:t>
            </a:r>
            <a:endParaRPr lang="en" sz="1200" dirty="0">
              <a:ea typeface="Tahoma" pitchFamily="34" charset="0"/>
              <a:cs typeface="Tahoma" pitchFamily="34" charset="0"/>
            </a:endParaRPr>
          </a:p>
        </p:txBody>
      </p:sp>
    </p:spTree>
    <p:extLst>
      <p:ext uri="{BB962C8B-B14F-4D97-AF65-F5344CB8AC3E}">
        <p14:creationId xmlns:p14="http://schemas.microsoft.com/office/powerpoint/2010/main" val="28855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algn="l" rtl="0" eaLnBrk="1" hangingPunct="1">
              <a:buNone/>
              <a:defRPr/>
            </a:pPr>
            <a:r>
              <a:rPr lang="en" sz="1800" b="0" i="0" u="none">
                <a:solidFill>
                  <a:schemeClr val="tx2"/>
                </a:solidFill>
                <a:latin typeface="Tahoma" pitchFamily="34" charset="0"/>
                <a:ea typeface="Tahoma" pitchFamily="34" charset="0"/>
                <a:cs typeface="Tahoma" pitchFamily="34" charset="0"/>
              </a:rPr>
              <a:t>Removing a webpage from </a:t>
            </a:r>
            <a:r>
              <a:rPr lang="en" sz="1800" b="1" i="0" u="none">
                <a:solidFill>
                  <a:schemeClr val="tx2"/>
                </a:solidFill>
                <a:latin typeface="Tahoma" pitchFamily="34" charset="0"/>
                <a:ea typeface="Tahoma" pitchFamily="34" charset="0"/>
                <a:cs typeface="Tahoma" pitchFamily="34" charset="0"/>
              </a:rPr>
              <a:t>Favourites</a:t>
            </a:r>
            <a:r>
              <a:rPr lang="en" sz="1800" b="0" i="0" u="none">
                <a:solidFill>
                  <a:schemeClr val="tx2"/>
                </a:solidFill>
                <a:latin typeface="Tahoma" pitchFamily="34" charset="0"/>
                <a:ea typeface="Tahoma" pitchFamily="34" charset="0"/>
                <a:cs typeface="Tahoma" pitchFamily="34" charset="0"/>
              </a:rPr>
              <a:t>:</a:t>
            </a:r>
          </a:p>
          <a:p>
            <a:pPr algn="l" rtl="0" eaLnBrk="1" hangingPunct="1">
              <a:buNone/>
              <a:defRPr/>
            </a:pPr>
            <a:endParaRPr lang="en" sz="1800" b="1" dirty="0">
              <a:latin typeface="Tahoma" pitchFamily="34" charset="0"/>
              <a:ea typeface="Tahoma" pitchFamily="34" charset="0"/>
              <a:cs typeface="Tahoma" pitchFamily="34" charset="0"/>
            </a:endParaRPr>
          </a:p>
          <a:p>
            <a:pPr algn="l" rtl="0" eaLnBrk="1" hangingPunct="1">
              <a:buNone/>
              <a:defRPr/>
            </a:pPr>
            <a:r>
              <a:rPr lang="en" sz="1800" b="0" i="0" u="none">
                <a:latin typeface="Tahoma" pitchFamily="34" charset="0"/>
                <a:ea typeface="Tahoma" pitchFamily="34" charset="0"/>
                <a:cs typeface="Tahoma" pitchFamily="34" charset="0"/>
              </a:rPr>
              <a:t>Open </a:t>
            </a:r>
            <a:r>
              <a:rPr lang="en" sz="1800" b="1" i="0" u="none">
                <a:latin typeface="Tahoma" pitchFamily="34" charset="0"/>
                <a:ea typeface="Tahoma" pitchFamily="34" charset="0"/>
                <a:cs typeface="Tahoma" pitchFamily="34" charset="0"/>
              </a:rPr>
              <a:t>Favourites </a:t>
            </a:r>
            <a:r>
              <a:rPr lang="en" sz="1800" b="0" i="0" u="none">
                <a:latin typeface="Tahoma" pitchFamily="34" charset="0"/>
                <a:ea typeface="Tahoma" pitchFamily="34" charset="0"/>
                <a:cs typeface="Tahoma" pitchFamily="34" charset="0"/>
              </a:rPr>
              <a:t>from the menu bar or</a:t>
            </a:r>
          </a:p>
          <a:p>
            <a:pPr algn="l" rtl="0" eaLnBrk="1" hangingPunct="1">
              <a:buNone/>
              <a:defRPr/>
            </a:pPr>
            <a:r>
              <a:rPr lang="en" sz="1800" b="0" i="0" u="none">
                <a:latin typeface="Tahoma" pitchFamily="34" charset="0"/>
                <a:ea typeface="Tahoma" pitchFamily="34" charset="0"/>
                <a:cs typeface="Tahoma" pitchFamily="34" charset="0"/>
              </a:rPr>
              <a:t>using the </a:t>
            </a:r>
            <a:r>
              <a:rPr lang="en" sz="1800" b="1" i="0" u="none">
                <a:latin typeface="Tahoma" pitchFamily="34" charset="0"/>
                <a:ea typeface="Tahoma" pitchFamily="34" charset="0"/>
                <a:cs typeface="Tahoma" pitchFamily="34" charset="0"/>
              </a:rPr>
              <a:t>Favourites bar</a:t>
            </a:r>
            <a:r>
              <a:rPr lang="en" sz="1800" b="0" i="0" u="none">
                <a:latin typeface="Tahoma" pitchFamily="34" charset="0"/>
                <a:ea typeface="Tahoma" pitchFamily="34" charset="0"/>
                <a:cs typeface="Tahoma" pitchFamily="34" charset="0"/>
              </a:rPr>
              <a:t> icon (yellow star). Go to the webpage you want to remove from the</a:t>
            </a:r>
          </a:p>
          <a:p>
            <a:pPr algn="l" rtl="0" eaLnBrk="1" hangingPunct="1">
              <a:buNone/>
              <a:defRPr/>
            </a:pPr>
            <a:r>
              <a:rPr lang="en" sz="1800" b="0" i="0" u="none">
                <a:latin typeface="Tahoma" pitchFamily="34" charset="0"/>
                <a:ea typeface="Tahoma" pitchFamily="34" charset="0"/>
                <a:cs typeface="Tahoma" pitchFamily="34" charset="0"/>
              </a:rPr>
              <a:t>list of favourites. Right-click the webpage and select </a:t>
            </a:r>
            <a:r>
              <a:rPr lang="en" sz="1800" b="1" i="0" u="none">
                <a:latin typeface="Tahoma" pitchFamily="34" charset="0"/>
                <a:ea typeface="Tahoma" pitchFamily="34" charset="0"/>
                <a:cs typeface="Tahoma" pitchFamily="34" charset="0"/>
              </a:rPr>
              <a:t>Remove</a:t>
            </a:r>
            <a:r>
              <a:rPr lang="en" sz="1800" b="0" i="0" u="none">
                <a:latin typeface="Tahoma" pitchFamily="34" charset="0"/>
                <a:ea typeface="Tahoma" pitchFamily="34" charset="0"/>
                <a:cs typeface="Tahoma" pitchFamily="34" charset="0"/>
              </a:rPr>
              <a:t>.</a:t>
            </a:r>
            <a:endParaRPr lang="en" sz="1800" b="1"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0" y="242093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3"/>
            <a:ext cx="2952924" cy="1296144"/>
          </a:xfrm>
          <a:prstGeom prst="wedgeEllipseCallout">
            <a:avLst>
              <a:gd name="adj1" fmla="val -51926"/>
              <a:gd name="adj2" fmla="val 75298"/>
            </a:avLst>
          </a:prstGeom>
          <a:solidFill>
            <a:schemeClr val="accent1">
              <a:lumMod val="40000"/>
              <a:lumOff val="60000"/>
            </a:schemeClr>
          </a:solidFill>
          <a:ln w="9525">
            <a:solidFill>
              <a:schemeClr val="tx1"/>
            </a:solidFill>
            <a:miter lim="800000"/>
            <a:headEnd/>
            <a:tailEnd/>
          </a:ln>
        </p:spPr>
        <p:txBody>
          <a:bodyPr/>
          <a:lstStyle/>
          <a:p>
            <a:pPr algn="ctr" rtl="0"/>
            <a:r>
              <a:rPr lang="en" b="0" i="0" u="none">
                <a:ea typeface="Tahoma" pitchFamily="34" charset="0"/>
                <a:cs typeface="Tahoma" pitchFamily="34" charset="0"/>
              </a:rPr>
              <a:t>Right-click the webpage and select Remove</a:t>
            </a:r>
            <a:endParaRPr lang="en" dirty="0">
              <a:ea typeface="Tahoma" pitchFamily="34" charset="0"/>
              <a:cs typeface="Tahoma" pitchFamily="34" charset="0"/>
            </a:endParaRPr>
          </a:p>
        </p:txBody>
      </p:sp>
    </p:spTree>
    <p:extLst>
      <p:ext uri="{BB962C8B-B14F-4D97-AF65-F5344CB8AC3E}">
        <p14:creationId xmlns:p14="http://schemas.microsoft.com/office/powerpoint/2010/main" val="12874170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barn(inVertical)">
                                      <p:cBhvr>
                                        <p:cTn id="27" dur="500"/>
                                        <p:tgtEl>
                                          <p:spTgt spid="184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751"/>
                                        </p:tgtEl>
                                        <p:attrNameLst>
                                          <p:attrName>style.visibility</p:attrName>
                                        </p:attrNameLst>
                                      </p:cBhvr>
                                      <p:to>
                                        <p:strVal val="visible"/>
                                      </p:to>
                                    </p:set>
                                    <p:animEffect transition="in" filter="barn(inVertical)">
                                      <p:cBhvr>
                                        <p:cTn id="37" dur="500"/>
                                        <p:tgtEl>
                                          <p:spTgt spid="317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lstStyle/>
          <a:p>
            <a:pPr algn="l" rtl="0" eaLnBrk="1" hangingPunct="1">
              <a:defRPr/>
            </a:pPr>
            <a:r>
              <a:rPr lang="en" sz="2400" b="0" i="0" u="none">
                <a:solidFill>
                  <a:schemeClr val="tx2"/>
                </a:solidFill>
                <a:latin typeface="Tahoma" pitchFamily="34" charset="0"/>
                <a:ea typeface="Tahoma" pitchFamily="34" charset="0"/>
                <a:cs typeface="Tahoma" pitchFamily="34" charset="0"/>
              </a:rPr>
              <a:t>Deleting browsing history and temporary files. </a:t>
            </a:r>
            <a:br>
              <a:rPr lang="en" sz="2400" dirty="0">
                <a:latin typeface="Tahoma" pitchFamily="34" charset="0"/>
                <a:ea typeface="Tahoma" pitchFamily="34" charset="0"/>
                <a:cs typeface="Tahoma" pitchFamily="34" charset="0"/>
              </a:rPr>
            </a:br>
            <a:endParaRPr lang="en"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620689"/>
            <a:ext cx="8229600" cy="3384574"/>
          </a:xfrm>
        </p:spPr>
        <p:txBody>
          <a:bodyPr/>
          <a:lstStyle/>
          <a:p>
            <a:pPr>
              <a:defRPr/>
            </a:pPr>
            <a:r>
              <a:rPr lang="en" sz="1800" b="0" i="0" u="none" dirty="0">
                <a:latin typeface="Tahoma" pitchFamily="34" charset="0"/>
                <a:ea typeface="Tahoma" pitchFamily="34" charset="0"/>
                <a:cs typeface="Tahoma" pitchFamily="34" charset="0"/>
              </a:rPr>
              <a:t>Temporary files are stored on your computer when you visit webpages. These files may slow down the computer, and the files can also be used to access content on your computer. This is why it is a good idea to periodically delete the temporary files</a:t>
            </a:r>
          </a:p>
          <a:p>
            <a:pPr>
              <a:defRPr/>
            </a:pPr>
            <a:r>
              <a:rPr lang="en" sz="1800" b="0" i="0" u="none" dirty="0">
                <a:latin typeface="Tahoma" pitchFamily="34" charset="0"/>
                <a:ea typeface="Tahoma" pitchFamily="34" charset="0"/>
                <a:cs typeface="Tahoma" pitchFamily="34" charset="0"/>
              </a:rPr>
              <a:t>Open Settings and select Advanced. Then, in </a:t>
            </a:r>
            <a:r>
              <a:rPr lang="en" sz="1800" b="0" i="0" u="none" dirty="0"/>
              <a:t>Privacy and security, click Clear browsing data.</a:t>
            </a:r>
            <a:endParaRPr lang="en" sz="1800" dirty="0"/>
          </a:p>
          <a:p>
            <a:pPr>
              <a:defRPr/>
            </a:pPr>
            <a:endParaRPr lang="en" sz="1800" dirty="0">
              <a:latin typeface="Tahoma" pitchFamily="34" charset="0"/>
              <a:ea typeface="Tahoma" pitchFamily="34" charset="0"/>
              <a:cs typeface="Tahoma" pitchFamily="34" charset="0"/>
            </a:endParaRPr>
          </a:p>
        </p:txBody>
      </p:sp>
      <p:pic>
        <p:nvPicPr>
          <p:cNvPr id="1946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12" y="2627313"/>
            <a:ext cx="6129239" cy="3933825"/>
          </a:xfrm>
        </p:spPr>
      </p:pic>
      <p:sp>
        <p:nvSpPr>
          <p:cNvPr id="8" name="Vänster 7"/>
          <p:cNvSpPr>
            <a:spLocks noChangeArrowheads="1"/>
          </p:cNvSpPr>
          <p:nvPr/>
        </p:nvSpPr>
        <p:spPr bwMode="auto">
          <a:xfrm>
            <a:off x="3419475" y="350043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4570413" y="6093296"/>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455304"/>
            <a:ext cx="4932298" cy="4522068"/>
          </a:xfrm>
          <a:prstGeom prst="rect">
            <a:avLst/>
          </a:prstGeom>
        </p:spPr>
      </p:pic>
      <p:sp>
        <p:nvSpPr>
          <p:cNvPr id="6" name="Vänster 5"/>
          <p:cNvSpPr/>
          <p:nvPr/>
        </p:nvSpPr>
        <p:spPr>
          <a:xfrm>
            <a:off x="7380312" y="5589240"/>
            <a:ext cx="118838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22879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arn(inVertic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467544" y="3933825"/>
            <a:ext cx="3896494" cy="2159471"/>
          </a:xfrm>
        </p:spPr>
        <p:txBody>
          <a:bodyPr>
            <a:noAutofit/>
          </a:bodyPr>
          <a:lstStyle/>
          <a:p>
            <a:pPr algn="l" rtl="0" eaLnBrk="1" hangingPunct="1">
              <a:defRPr/>
            </a:pPr>
            <a:r>
              <a:rPr lang="en" sz="1600" b="0" i="0" u="none">
                <a:latin typeface="Tahoma" pitchFamily="34" charset="0"/>
                <a:ea typeface="Tahoma" pitchFamily="34" charset="0"/>
                <a:cs typeface="Tahoma" pitchFamily="34" charset="0"/>
              </a:rPr>
              <a:t>Mark all the boxes highlighted in the dialogue box on the right, and then click Remove.</a:t>
            </a:r>
          </a:p>
          <a:p>
            <a:pPr algn="l" rtl="0" eaLnBrk="1" hangingPunct="1">
              <a:defRPr/>
            </a:pPr>
            <a:endParaRPr lang="en" sz="1600" dirty="0">
              <a:latin typeface="Tahoma" pitchFamily="34" charset="0"/>
              <a:ea typeface="Tahoma" pitchFamily="34" charset="0"/>
              <a:cs typeface="Tahoma" pitchFamily="34" charset="0"/>
            </a:endParaRPr>
          </a:p>
          <a:p>
            <a:pPr algn="l" rtl="0" eaLnBrk="1" hangingPunct="1">
              <a:defRPr/>
            </a:pPr>
            <a:r>
              <a:rPr lang="en" sz="1600" b="0" i="0" u="none">
                <a:latin typeface="Tahoma" pitchFamily="34" charset="0"/>
                <a:ea typeface="Tahoma" pitchFamily="34" charset="0"/>
                <a:cs typeface="Tahoma" pitchFamily="34" charset="0"/>
              </a:rPr>
              <a:t>Then click </a:t>
            </a:r>
            <a:r>
              <a:rPr lang="en" sz="1600" b="1" i="0" u="none">
                <a:latin typeface="Tahoma" pitchFamily="34" charset="0"/>
                <a:ea typeface="Tahoma" pitchFamily="34" charset="0"/>
                <a:cs typeface="Tahoma" pitchFamily="34" charset="0"/>
              </a:rPr>
              <a:t>OK </a:t>
            </a:r>
            <a:r>
              <a:rPr lang="en" sz="1600" b="0" i="0" u="none">
                <a:latin typeface="Tahoma" pitchFamily="34" charset="0"/>
                <a:ea typeface="Tahoma" pitchFamily="34" charset="0"/>
                <a:cs typeface="Tahoma" pitchFamily="34" charset="0"/>
              </a:rPr>
              <a:t>in the dialogue box shown above. You have now deleted your browsing history. Please note that this will not affect your list of favourites.</a:t>
            </a: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5292080" y="548680"/>
            <a:ext cx="3851920" cy="2088232"/>
          </a:xfrm>
        </p:spPr>
        <p:txBody>
          <a:bodyPr>
            <a:noAutofit/>
          </a:bodyPr>
          <a:lstStyle/>
          <a:p>
            <a:pPr algn="l" rtl="0" eaLnBrk="1" hangingPunct="1">
              <a:defRPr/>
            </a:pPr>
            <a:r>
              <a:rPr lang="en" sz="1600" b="0" i="0" u="none">
                <a:latin typeface="Tahoma" pitchFamily="34" charset="0"/>
                <a:ea typeface="Tahoma" pitchFamily="34" charset="0"/>
                <a:cs typeface="Tahoma" pitchFamily="34" charset="0"/>
              </a:rPr>
              <a:t>If you place a checkmark in the green box in the dialogue box on the left: </a:t>
            </a:r>
            <a:r>
              <a:rPr lang="en" sz="1600" b="1" i="0" u="none">
                <a:latin typeface="Tahoma" pitchFamily="34" charset="0"/>
                <a:ea typeface="Tahoma" pitchFamily="34" charset="0"/>
                <a:cs typeface="Tahoma" pitchFamily="34" charset="0"/>
              </a:rPr>
              <a:t>Delete browsing history on exit</a:t>
            </a:r>
            <a:r>
              <a:rPr lang="en" sz="1600" b="0" i="0" u="none">
                <a:latin typeface="Tahoma" pitchFamily="34" charset="0"/>
                <a:ea typeface="Tahoma" pitchFamily="34" charset="0"/>
                <a:cs typeface="Tahoma" pitchFamily="34" charset="0"/>
              </a:rPr>
              <a:t>, this will cause your browsing history to be deleted when you shut down your computer.</a:t>
            </a:r>
          </a:p>
          <a:p>
            <a:pPr algn="l" rtl="0" eaLnBrk="1" hangingPunct="1">
              <a:defRPr/>
            </a:pPr>
            <a:endParaRPr lang="en" sz="1600" b="0" dirty="0">
              <a:latin typeface="Tahoma" pitchFamily="34" charset="0"/>
              <a:ea typeface="Tahoma" pitchFamily="34" charset="0"/>
              <a:cs typeface="Tahoma" pitchFamily="34" charset="0"/>
            </a:endParaRPr>
          </a:p>
          <a:p>
            <a:pPr algn="l" rtl="0" eaLnBrk="1" hangingPunct="1">
              <a:defRPr/>
            </a:pPr>
            <a:r>
              <a:rPr lang="en" sz="1600" b="0" i="0" u="none">
                <a:latin typeface="Tahoma" pitchFamily="34" charset="0"/>
                <a:ea typeface="Tahoma" pitchFamily="34" charset="0"/>
                <a:cs typeface="Tahoma" pitchFamily="34" charset="0"/>
              </a:rPr>
              <a:t>If you click </a:t>
            </a:r>
            <a:r>
              <a:rPr lang="en" sz="1600" b="1" i="0" u="none">
                <a:latin typeface="Tahoma" pitchFamily="34" charset="0"/>
                <a:ea typeface="Tahoma" pitchFamily="34" charset="0"/>
                <a:cs typeface="Tahoma" pitchFamily="34" charset="0"/>
              </a:rPr>
              <a:t>Delete </a:t>
            </a:r>
            <a:r>
              <a:rPr lang="en" sz="1600" b="0" i="0" u="none">
                <a:latin typeface="Tahoma" pitchFamily="34" charset="0"/>
                <a:ea typeface="Tahoma" pitchFamily="34" charset="0"/>
                <a:cs typeface="Tahoma" pitchFamily="34" charset="0"/>
              </a:rPr>
              <a:t>in the dialogue box on the left, the dialogue box below will display. </a:t>
            </a: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332626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algn="l" rtl="0" eaLnBrk="1" hangingPunct="1">
              <a:defRPr/>
            </a:pPr>
            <a:r>
              <a:rPr lang="en" sz="2400" b="0" i="0" u="none">
                <a:solidFill>
                  <a:schemeClr val="tx2"/>
                </a:solidFill>
                <a:latin typeface="Tahoma" pitchFamily="34" charset="0"/>
                <a:ea typeface="Tahoma" pitchFamily="34" charset="0"/>
                <a:cs typeface="Tahoma" pitchFamily="34" charset="0"/>
              </a:rPr>
              <a:t>Printing from websites</a:t>
            </a:r>
          </a:p>
        </p:txBody>
      </p:sp>
      <p:sp>
        <p:nvSpPr>
          <p:cNvPr id="3" name="Platshållare för text 2"/>
          <p:cNvSpPr>
            <a:spLocks noGrp="1"/>
          </p:cNvSpPr>
          <p:nvPr>
            <p:ph type="body" sz="half" idx="1"/>
          </p:nvPr>
        </p:nvSpPr>
        <p:spPr>
          <a:xfrm>
            <a:off x="0" y="548681"/>
            <a:ext cx="9144000" cy="1944216"/>
          </a:xfrm>
        </p:spPr>
        <p:txBody>
          <a:bodyPr>
            <a:normAutofit fontScale="92500" lnSpcReduction="10000"/>
          </a:bodyPr>
          <a:lstStyle/>
          <a:p>
            <a:pPr algn="l" rtl="0">
              <a:buNone/>
            </a:pPr>
            <a:r>
              <a:rPr lang="en" sz="1800" b="0" i="0" u="none"/>
              <a:t>	</a:t>
            </a:r>
          </a:p>
          <a:p>
            <a:pPr algn="l" rtl="0">
              <a:buNone/>
            </a:pPr>
            <a:r>
              <a:rPr lang="en" sz="1800" b="0" i="0" u="none">
                <a:latin typeface="Tahoma" pitchFamily="34" charset="0"/>
                <a:ea typeface="Tahoma" pitchFamily="34" charset="0"/>
                <a:cs typeface="Tahoma" pitchFamily="34" charset="0"/>
              </a:rPr>
              <a:t>	When you browse the Internet, you may want to print out information. Click on the menu and select </a:t>
            </a:r>
            <a:r>
              <a:rPr lang="en" sz="1800" b="1" i="0" u="none">
                <a:latin typeface="Tahoma" pitchFamily="34" charset="0"/>
                <a:ea typeface="Tahoma" pitchFamily="34" charset="0"/>
                <a:cs typeface="Tahoma" pitchFamily="34" charset="0"/>
              </a:rPr>
              <a:t>Print...</a:t>
            </a:r>
            <a:r>
              <a:rPr lang="en" sz="1800" b="0" i="0" u="none">
                <a:latin typeface="Tahoma" pitchFamily="34" charset="0"/>
                <a:ea typeface="Tahoma" pitchFamily="34" charset="0"/>
                <a:cs typeface="Tahoma" pitchFamily="34" charset="0"/>
              </a:rPr>
              <a:t> A dialogue box opens with several options to choose from.</a:t>
            </a:r>
          </a:p>
          <a:p>
            <a:pPr algn="l" rtl="0">
              <a:buNone/>
            </a:pPr>
            <a:r>
              <a:rPr lang="en" sz="1800" b="0" i="0" u="none">
                <a:latin typeface="Tahoma" pitchFamily="34" charset="0"/>
                <a:ea typeface="Tahoma" pitchFamily="34" charset="0"/>
                <a:cs typeface="Tahoma" pitchFamily="34" charset="0"/>
              </a:rPr>
              <a:t>	You may also choose to print only part of a website. Select the part you want to print by holding the left mouse button and selecting the text you wish to print. Then right-click using the mouse and select Print.</a:t>
            </a:r>
          </a:p>
          <a:p>
            <a:pPr algn="l" rtl="0">
              <a:buNone/>
            </a:pPr>
            <a:r>
              <a:rPr lang="en" sz="1800" b="0" i="0" u="none">
                <a:latin typeface="Tahoma" pitchFamily="34" charset="0"/>
                <a:ea typeface="Tahoma" pitchFamily="34" charset="0"/>
                <a:cs typeface="Tahoma" pitchFamily="34" charset="0"/>
              </a:rPr>
              <a:t>	</a:t>
            </a:r>
            <a:endParaRPr lang="en" sz="1800" dirty="0">
              <a:latin typeface="Tahoma" pitchFamily="34" charset="0"/>
              <a:ea typeface="Tahoma" pitchFamily="34" charset="0"/>
              <a:cs typeface="Tahoma" pitchFamily="34" charset="0"/>
            </a:endParaRPr>
          </a:p>
        </p:txBody>
      </p:sp>
      <p:pic>
        <p:nvPicPr>
          <p:cNvPr id="21508"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840" y="2326482"/>
            <a:ext cx="2580820" cy="3789362"/>
          </a:xfrm>
        </p:spPr>
      </p:pic>
      <p:sp>
        <p:nvSpPr>
          <p:cNvPr id="8" name="Vänster 7"/>
          <p:cNvSpPr>
            <a:spLocks noChangeArrowheads="1"/>
          </p:cNvSpPr>
          <p:nvPr/>
        </p:nvSpPr>
        <p:spPr bwMode="auto">
          <a:xfrm>
            <a:off x="1187624" y="440055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23214"/>
            <a:ext cx="7389688" cy="4154671"/>
          </a:xfrm>
          <a:prstGeom prst="rect">
            <a:avLst/>
          </a:prstGeom>
        </p:spPr>
      </p:pic>
    </p:spTree>
    <p:extLst>
      <p:ext uri="{BB962C8B-B14F-4D97-AF65-F5344CB8AC3E}">
        <p14:creationId xmlns:p14="http://schemas.microsoft.com/office/powerpoint/2010/main" val="23942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barn(inVertical)">
                                      <p:cBhvr>
                                        <p:cTn id="27" dur="500"/>
                                        <p:tgtEl>
                                          <p:spTgt spid="215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algn="l" rtl="0" eaLnBrk="1" hangingPunct="1">
              <a:defRPr/>
            </a:pPr>
            <a:r>
              <a:rPr lang="en" sz="2400" b="0" i="0" u="none">
                <a:solidFill>
                  <a:schemeClr val="tx2"/>
                </a:solidFill>
                <a:latin typeface="Tahoma" pitchFamily="34" charset="0"/>
                <a:ea typeface="Tahoma" pitchFamily="34" charset="0"/>
                <a:cs typeface="Tahoma" pitchFamily="34" charset="0"/>
              </a:rPr>
              <a:t>Saving an image from a website</a:t>
            </a:r>
          </a:p>
        </p:txBody>
      </p:sp>
      <p:sp>
        <p:nvSpPr>
          <p:cNvPr id="3" name="Platshållare för text 2"/>
          <p:cNvSpPr>
            <a:spLocks noGrp="1"/>
          </p:cNvSpPr>
          <p:nvPr>
            <p:ph type="body" sz="half" idx="1"/>
          </p:nvPr>
        </p:nvSpPr>
        <p:spPr>
          <a:xfrm>
            <a:off x="107504" y="476672"/>
            <a:ext cx="8928992" cy="2447503"/>
          </a:xfrm>
        </p:spPr>
        <p:txBody>
          <a:bodyPr>
            <a:normAutofit/>
          </a:bodyPr>
          <a:lstStyle/>
          <a:p>
            <a:pPr algn="l" rtl="0" eaLnBrk="1" hangingPunct="1">
              <a:buNone/>
              <a:defRPr/>
            </a:pPr>
            <a:r>
              <a:rPr lang="en" sz="1800" b="0" i="0" u="none">
                <a:latin typeface="Tahoma" pitchFamily="34" charset="0"/>
                <a:ea typeface="Tahoma" pitchFamily="34" charset="0"/>
                <a:cs typeface="Tahoma" pitchFamily="34" charset="0"/>
              </a:rPr>
              <a:t>	</a:t>
            </a:r>
          </a:p>
          <a:p>
            <a:pPr algn="l" rtl="0" eaLnBrk="1" hangingPunct="1">
              <a:buNone/>
              <a:defRPr/>
            </a:pPr>
            <a:r>
              <a:rPr lang="en" sz="1800" b="0" i="0" u="none">
                <a:latin typeface="Tahoma" pitchFamily="34" charset="0"/>
                <a:ea typeface="Tahoma" pitchFamily="34" charset="0"/>
                <a:cs typeface="Tahoma" pitchFamily="34" charset="0"/>
              </a:rPr>
              <a:t>	Select the picture in question, right-click on the picture and then select </a:t>
            </a:r>
            <a:r>
              <a:rPr lang="en" sz="1800" b="1" i="0" u="none">
                <a:latin typeface="Tahoma" pitchFamily="34" charset="0"/>
                <a:ea typeface="Tahoma" pitchFamily="34" charset="0"/>
                <a:cs typeface="Tahoma" pitchFamily="34" charset="0"/>
              </a:rPr>
              <a:t>Save picture as...</a:t>
            </a:r>
            <a:r>
              <a:rPr lang="en" sz="1800" b="0" i="0" u="none">
                <a:latin typeface="Tahoma" pitchFamily="34" charset="0"/>
                <a:ea typeface="Tahoma" pitchFamily="34" charset="0"/>
                <a:cs typeface="Tahoma" pitchFamily="34" charset="0"/>
              </a:rPr>
              <a:t> A new dialogue box opens, see next slide</a:t>
            </a:r>
            <a:endParaRPr lang="en" sz="1800" dirty="0">
              <a:latin typeface="Tahoma" pitchFamily="34" charset="0"/>
              <a:ea typeface="Tahoma" pitchFamily="34" charset="0"/>
              <a:cs typeface="Tahoma" pitchFamily="34" charset="0"/>
            </a:endParaRP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dirty="0">
              <a:solidFill>
                <a:srgbClr val="FFFFFF"/>
              </a:solidFill>
              <a:ea typeface="Tahoma" pitchFamily="34" charset="0"/>
              <a:cs typeface="Tahoma" pitchFamily="34" charset="0"/>
            </a:endParaRPr>
          </a:p>
        </p:txBody>
      </p:sp>
    </p:spTree>
    <p:extLst>
      <p:ext uri="{BB962C8B-B14F-4D97-AF65-F5344CB8AC3E}">
        <p14:creationId xmlns:p14="http://schemas.microsoft.com/office/powerpoint/2010/main" val="40367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amond(in)">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81075"/>
          </a:xfrm>
        </p:spPr>
        <p:txBody>
          <a:bodyPr/>
          <a:lstStyle/>
          <a:p>
            <a:pPr rtl="0" eaLnBrk="1" hangingPunct="1">
              <a:defRPr/>
            </a:pPr>
            <a:r>
              <a:rPr lang="en" b="0" i="0" u="none">
                <a:latin typeface="Tahoma" pitchFamily="34" charset="0"/>
                <a:ea typeface="Tahoma" pitchFamily="34" charset="0"/>
                <a:cs typeface="Tahoma" pitchFamily="34" charset="0"/>
              </a:rPr>
              <a:t>The Internet </a:t>
            </a:r>
          </a:p>
        </p:txBody>
      </p:sp>
      <p:sp>
        <p:nvSpPr>
          <p:cNvPr id="2053" name="Rectangle 5"/>
          <p:cNvSpPr>
            <a:spLocks noGrp="1" noChangeArrowheads="1"/>
          </p:cNvSpPr>
          <p:nvPr>
            <p:ph idx="1"/>
          </p:nvPr>
        </p:nvSpPr>
        <p:spPr>
          <a:xfrm>
            <a:off x="251520" y="1196752"/>
            <a:ext cx="8435280" cy="4929411"/>
          </a:xfrm>
        </p:spPr>
        <p:txBody>
          <a:bodyPr>
            <a:normAutofit/>
          </a:bodyPr>
          <a:lstStyle/>
          <a:p>
            <a:pPr algn="l" rtl="0"/>
            <a:r>
              <a:rPr lang="en" sz="2400" b="1" i="0" u="none" dirty="0">
                <a:effectLst/>
                <a:latin typeface="Tahoma" pitchFamily="34" charset="0"/>
                <a:ea typeface="Tahoma" pitchFamily="34" charset="0"/>
                <a:cs typeface="Tahoma" pitchFamily="34" charset="0"/>
              </a:rPr>
              <a:t>The Internet</a:t>
            </a:r>
            <a:r>
              <a:rPr lang="en" sz="2400" b="0" i="0" u="none" dirty="0">
                <a:effectLst/>
                <a:latin typeface="Tahoma" pitchFamily="34" charset="0"/>
                <a:ea typeface="Tahoma" pitchFamily="34" charset="0"/>
                <a:cs typeface="Tahoma" pitchFamily="34" charset="0"/>
              </a:rPr>
              <a:t> is the world’s largest computer network,</a:t>
            </a:r>
            <a:r>
              <a:rPr lang="en" sz="2400" b="0" i="0" u="none" dirty="0">
                <a:latin typeface="Tahoma" pitchFamily="34" charset="0"/>
                <a:ea typeface="Tahoma" pitchFamily="34" charset="0"/>
                <a:cs typeface="Tahoma" pitchFamily="34" charset="0"/>
              </a:rPr>
              <a:t> offering the ability to communicate through text, sound and image.</a:t>
            </a:r>
          </a:p>
          <a:p>
            <a:pPr algn="l" rtl="0"/>
            <a:r>
              <a:rPr lang="en" sz="2400" b="0" i="0" u="none" dirty="0">
                <a:latin typeface="Tahoma" pitchFamily="34" charset="0"/>
                <a:ea typeface="Tahoma" pitchFamily="34" charset="0"/>
                <a:cs typeface="Tahoma" pitchFamily="34" charset="0"/>
              </a:rPr>
              <a:t>The applications of the Internet that have become the most widespread are the </a:t>
            </a:r>
            <a:r>
              <a:rPr lang="en" sz="2400" b="1" i="0" u="none" dirty="0">
                <a:latin typeface="Tahoma" pitchFamily="34" charset="0"/>
                <a:ea typeface="Tahoma" pitchFamily="34" charset="0"/>
                <a:cs typeface="Tahoma" pitchFamily="34" charset="0"/>
              </a:rPr>
              <a:t>World Wide Web </a:t>
            </a:r>
            <a:r>
              <a:rPr lang="en" sz="2400" b="0" i="0" u="none" dirty="0">
                <a:latin typeface="Tahoma" pitchFamily="34" charset="0"/>
                <a:ea typeface="Tahoma" pitchFamily="34" charset="0"/>
                <a:cs typeface="Tahoma" pitchFamily="34" charset="0"/>
              </a:rPr>
              <a:t>(abbreviated: www), which is the part you use when searching for information on various websites – as well as </a:t>
            </a:r>
            <a:r>
              <a:rPr lang="en" sz="2400" b="1" i="0" u="none" dirty="0">
                <a:latin typeface="Tahoma" pitchFamily="34" charset="0"/>
                <a:ea typeface="Tahoma" pitchFamily="34" charset="0"/>
                <a:cs typeface="Tahoma" pitchFamily="34" charset="0"/>
              </a:rPr>
              <a:t>email</a:t>
            </a:r>
            <a:r>
              <a:rPr lang="en" sz="2400" b="0" i="0" u="none" dirty="0">
                <a:latin typeface="Tahoma" pitchFamily="34" charset="0"/>
                <a:ea typeface="Tahoma" pitchFamily="34" charset="0"/>
                <a:cs typeface="Tahoma" pitchFamily="34" charset="0"/>
              </a:rPr>
              <a:t>.</a:t>
            </a:r>
          </a:p>
          <a:p>
            <a:pPr algn="l" rtl="0"/>
            <a:r>
              <a:rPr lang="en" sz="2400" b="0" i="0" u="none" dirty="0">
                <a:latin typeface="Tahoma" pitchFamily="34" charset="0"/>
                <a:ea typeface="Tahoma" pitchFamily="34" charset="0"/>
                <a:cs typeface="Tahoma" pitchFamily="34" charset="0"/>
              </a:rPr>
              <a:t>The </a:t>
            </a:r>
            <a:r>
              <a:rPr lang="en" sz="2400" b="0" i="1" u="none" dirty="0">
                <a:latin typeface="Tahoma" pitchFamily="34" charset="0"/>
                <a:ea typeface="Tahoma" pitchFamily="34" charset="0"/>
                <a:cs typeface="Tahoma" pitchFamily="34" charset="0"/>
              </a:rPr>
              <a:t>web </a:t>
            </a:r>
            <a:r>
              <a:rPr lang="en" sz="2400" b="0" i="0" u="none" dirty="0">
                <a:latin typeface="Tahoma" pitchFamily="34" charset="0"/>
                <a:ea typeface="Tahoma" pitchFamily="34" charset="0"/>
                <a:cs typeface="Tahoma" pitchFamily="34" charset="0"/>
              </a:rPr>
              <a:t>allows you to use various services, such as communications forums, blogs, e-commerce and wikis. The World Wide Web has been around since the 1990s, and is what led to the Internet's popularity among the general public.</a:t>
            </a:r>
            <a:endParaRPr lang="en" sz="2400" dirty="0">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arn(inVertical)">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arn(inVertical)">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l" rtl="0" eaLnBrk="1" hangingPunct="1">
              <a:buNone/>
              <a:defRPr/>
            </a:pPr>
            <a:r>
              <a:rPr lang="en" sz="1800" b="0" i="0" u="none">
                <a:latin typeface="Tahoma" pitchFamily="34" charset="0"/>
                <a:ea typeface="Tahoma" pitchFamily="34" charset="0"/>
                <a:cs typeface="Tahoma" pitchFamily="34" charset="0"/>
              </a:rPr>
              <a:t>	Select where you want to save the picture, enter a name for the picture, then click </a:t>
            </a:r>
            <a:r>
              <a:rPr lang="en" sz="1800" b="1" i="0" u="none">
                <a:latin typeface="Tahoma" pitchFamily="34" charset="0"/>
                <a:ea typeface="Tahoma" pitchFamily="34" charset="0"/>
                <a:cs typeface="Tahoma" pitchFamily="34" charset="0"/>
              </a:rPr>
              <a:t>Save</a:t>
            </a:r>
            <a:r>
              <a:rPr lang="en" sz="1800" b="0" i="0" u="none">
                <a:latin typeface="Tahoma" pitchFamily="34" charset="0"/>
                <a:ea typeface="Tahoma" pitchFamily="34" charset="0"/>
                <a:cs typeface="Tahoma" pitchFamily="34" charset="0"/>
              </a:rPr>
              <a:t>.</a:t>
            </a: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extLst>
      <p:ext uri="{BB962C8B-B14F-4D97-AF65-F5344CB8AC3E}">
        <p14:creationId xmlns:p14="http://schemas.microsoft.com/office/powerpoint/2010/main" val="216495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rtl="0"/>
            <a:r>
              <a:rPr lang="en" sz="4000" b="0" i="0" u="none">
                <a:solidFill>
                  <a:schemeClr val="tx2"/>
                </a:solidFill>
                <a:effectLst/>
                <a:latin typeface="Tahoma" pitchFamily="34" charset="0"/>
                <a:ea typeface="Tahoma" pitchFamily="34" charset="0"/>
                <a:cs typeface="Tahoma" pitchFamily="34" charset="0"/>
              </a:rPr>
              <a:t>Search Service and Search Engines</a:t>
            </a:r>
            <a:endParaRPr lang="en" sz="4000" dirty="0">
              <a:solidFill>
                <a:schemeClr val="tx2"/>
              </a:solidFill>
              <a:effectLst/>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1981200"/>
            <a:ext cx="8229600" cy="4543425"/>
          </a:xfrm>
        </p:spPr>
        <p:txBody>
          <a:bodyPr/>
          <a:lstStyle/>
          <a:p>
            <a:pPr algn="l" rtl="0" eaLnBrk="1" hangingPunct="1">
              <a:defRPr/>
            </a:pPr>
            <a:r>
              <a:rPr lang="en" sz="1800" b="0" i="0" u="none">
                <a:latin typeface="Tahoma" pitchFamily="34" charset="0"/>
                <a:ea typeface="Tahoma" pitchFamily="34" charset="0"/>
                <a:cs typeface="Tahoma" pitchFamily="34" charset="0"/>
              </a:rPr>
              <a:t>There are several different search engines/search services that you can use to find information on the Internet. The best-known and most popular service is Google, but there are others as well:</a:t>
            </a:r>
          </a:p>
          <a:p>
            <a:pPr algn="l" rtl="0" eaLnBrk="1" hangingPunct="1">
              <a:defRPr/>
            </a:pPr>
            <a:endParaRPr lang="en" sz="1800" dirty="0">
              <a:latin typeface="Tahoma" pitchFamily="34" charset="0"/>
              <a:ea typeface="Tahoma" pitchFamily="34" charset="0"/>
              <a:cs typeface="Tahoma" pitchFamily="34" charset="0"/>
            </a:endParaRPr>
          </a:p>
          <a:p>
            <a:pPr algn="l" rtl="0">
              <a:defRPr/>
            </a:pPr>
            <a:r>
              <a:rPr lang="en" sz="1800" b="1" i="0" u="none">
                <a:latin typeface="Tahoma" pitchFamily="34" charset="0"/>
                <a:ea typeface="Tahoma" pitchFamily="34" charset="0"/>
                <a:cs typeface="Tahoma" pitchFamily="34" charset="0"/>
                <a:hlinkClick r:id="rId2"/>
              </a:rPr>
              <a:t>www.google.com</a:t>
            </a:r>
            <a:endParaRPr lang="en" sz="1800" b="1" dirty="0">
              <a:latin typeface="Tahoma" pitchFamily="34" charset="0"/>
              <a:ea typeface="Tahoma" pitchFamily="34" charset="0"/>
              <a:cs typeface="Tahoma" pitchFamily="34" charset="0"/>
            </a:endParaRPr>
          </a:p>
          <a:p>
            <a:pPr algn="l" rtl="0">
              <a:defRPr/>
            </a:pPr>
            <a:r>
              <a:rPr lang="en" sz="1800" b="1" i="0" u="sng">
                <a:latin typeface="Tahoma" pitchFamily="34" charset="0"/>
                <a:ea typeface="Tahoma" pitchFamily="34" charset="0"/>
                <a:cs typeface="Tahoma" pitchFamily="34" charset="0"/>
                <a:hlinkClick r:id="rId3"/>
              </a:rPr>
              <a:t>www.yahoo.com</a:t>
            </a:r>
            <a:endParaRPr lang="en" sz="1800" b="1" u="sng" dirty="0">
              <a:latin typeface="Tahoma" pitchFamily="34" charset="0"/>
              <a:ea typeface="Tahoma" pitchFamily="34" charset="0"/>
              <a:cs typeface="Tahoma" pitchFamily="34" charset="0"/>
            </a:endParaRPr>
          </a:p>
          <a:p>
            <a:pPr algn="l" rtl="0">
              <a:defRPr/>
            </a:pPr>
            <a:r>
              <a:rPr lang="en" sz="1800" b="1" i="0" u="sng">
                <a:latin typeface="Tahoma" pitchFamily="34" charset="0"/>
                <a:ea typeface="Tahoma" pitchFamily="34" charset="0"/>
                <a:cs typeface="Tahoma" pitchFamily="34" charset="0"/>
                <a:hlinkClick r:id="rId4"/>
              </a:rPr>
              <a:t>www.altavista.com</a:t>
            </a:r>
            <a:endParaRPr lang="en" sz="1800" b="1" u="sng" dirty="0">
              <a:latin typeface="Tahoma" pitchFamily="34" charset="0"/>
              <a:ea typeface="Tahoma" pitchFamily="34" charset="0"/>
              <a:cs typeface="Tahoma" pitchFamily="34" charset="0"/>
            </a:endParaRPr>
          </a:p>
          <a:p>
            <a:pPr algn="l" rtl="0">
              <a:defRPr/>
            </a:pPr>
            <a:r>
              <a:rPr lang="en" sz="1800" b="1" i="0" u="sng">
                <a:latin typeface="Tahoma" pitchFamily="34" charset="0"/>
                <a:ea typeface="Tahoma" pitchFamily="34" charset="0"/>
                <a:cs typeface="Tahoma" pitchFamily="34" charset="0"/>
                <a:hlinkClick r:id="rId5"/>
              </a:rPr>
              <a:t>www.alltheweb.com</a:t>
            </a:r>
            <a:endParaRPr lang="en" sz="1800" b="1" u="sng" dirty="0">
              <a:latin typeface="Tahoma" pitchFamily="34" charset="0"/>
              <a:ea typeface="Tahoma" pitchFamily="34" charset="0"/>
              <a:cs typeface="Tahoma" pitchFamily="34" charset="0"/>
            </a:endParaRPr>
          </a:p>
          <a:p>
            <a:pPr algn="l" rtl="0">
              <a:defRPr/>
            </a:pPr>
            <a:r>
              <a:rPr lang="en" sz="1800" b="1" i="0" u="sng">
                <a:latin typeface="Tahoma" pitchFamily="34" charset="0"/>
                <a:ea typeface="Tahoma" pitchFamily="34" charset="0"/>
                <a:cs typeface="Tahoma" pitchFamily="34" charset="0"/>
                <a:hlinkClick r:id="rId6"/>
              </a:rPr>
              <a:t>www.hotbot.com</a:t>
            </a:r>
            <a:endParaRPr lang="en" sz="1800" b="1" u="sng" dirty="0">
              <a:latin typeface="Tahoma" pitchFamily="34" charset="0"/>
              <a:ea typeface="Tahoma" pitchFamily="34" charset="0"/>
              <a:cs typeface="Tahoma" pitchFamily="34" charset="0"/>
            </a:endParaRPr>
          </a:p>
          <a:p>
            <a:pPr algn="l" rtl="0">
              <a:defRPr/>
            </a:pPr>
            <a:r>
              <a:rPr lang="en" sz="1800" b="1" i="0" u="sng">
                <a:latin typeface="Tahoma" pitchFamily="34" charset="0"/>
                <a:ea typeface="Tahoma" pitchFamily="34" charset="0"/>
                <a:cs typeface="Tahoma" pitchFamily="34" charset="0"/>
                <a:hlinkClick r:id="rId7"/>
              </a:rPr>
              <a:t>www.lycos.com</a:t>
            </a:r>
            <a:r>
              <a:rPr lang="en" sz="1800" b="0" i="0" u="none">
                <a:latin typeface="Tahoma" pitchFamily="34" charset="0"/>
                <a:ea typeface="Tahoma" pitchFamily="34" charset="0"/>
                <a:cs typeface="Tahoma" pitchFamily="34" charset="0"/>
              </a:rPr>
              <a:t> </a:t>
            </a:r>
            <a:endParaRPr lang="en" sz="1800" b="1" dirty="0">
              <a:latin typeface="Tahoma" pitchFamily="34" charset="0"/>
              <a:ea typeface="Tahoma" pitchFamily="34" charset="0"/>
              <a:cs typeface="Tahoma" pitchFamily="34" charset="0"/>
            </a:endParaRPr>
          </a:p>
          <a:p>
            <a:pPr algn="r" rtl="0" eaLnBrk="1" hangingPunct="1">
              <a:defRPr/>
            </a:pPr>
            <a:endParaRPr lang="en" sz="2200" b="1" dirty="0">
              <a:latin typeface="Tahoma" pitchFamily="34" charset="0"/>
              <a:ea typeface="Tahoma" pitchFamily="34" charset="0"/>
              <a:cs typeface="Tahoma" pitchFamily="34" charset="0"/>
            </a:endParaRPr>
          </a:p>
          <a:p>
            <a:pPr algn="l" rtl="0" eaLnBrk="1" hangingPunct="1">
              <a:defRPr/>
            </a:pPr>
            <a:endParaRPr lang="en" sz="22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395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algn="l" rtl="0" eaLnBrk="1" hangingPunct="1">
              <a:buNone/>
              <a:defRPr/>
            </a:pPr>
            <a:r>
              <a:rPr lang="en" sz="1600" b="0" i="0" u="none">
                <a:latin typeface="Tahoma" pitchFamily="34" charset="0"/>
                <a:ea typeface="Tahoma" pitchFamily="34" charset="0"/>
                <a:cs typeface="Tahoma" pitchFamily="34" charset="0"/>
              </a:rPr>
              <a:t>	Enter what you want to search for in the search bar. On the following slides we will be covering the menus circled in red, A-H.</a:t>
            </a:r>
            <a:endParaRPr lang="en" sz="1600" dirty="0">
              <a:latin typeface="Tahoma" pitchFamily="34" charset="0"/>
              <a:ea typeface="Tahoma" pitchFamily="34" charset="0"/>
              <a:cs typeface="Tahoma" pitchFamily="34" charset="0"/>
            </a:endParaRPr>
          </a:p>
        </p:txBody>
      </p:sp>
      <p:pic>
        <p:nvPicPr>
          <p:cNvPr id="40962"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40" y="1684891"/>
            <a:ext cx="9101319" cy="5116993"/>
          </a:xfrm>
        </p:spPr>
      </p:pic>
      <p:sp>
        <p:nvSpPr>
          <p:cNvPr id="40964" name="AutoShape 4"/>
          <p:cNvSpPr>
            <a:spLocks noChangeArrowheads="1"/>
          </p:cNvSpPr>
          <p:nvPr/>
        </p:nvSpPr>
        <p:spPr bwMode="auto">
          <a:xfrm>
            <a:off x="111561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5" name="AutoShape 5"/>
          <p:cNvSpPr>
            <a:spLocks noChangeArrowheads="1"/>
          </p:cNvSpPr>
          <p:nvPr/>
        </p:nvSpPr>
        <p:spPr bwMode="auto">
          <a:xfrm>
            <a:off x="147565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6" name="AutoShape 6"/>
          <p:cNvSpPr>
            <a:spLocks noChangeArrowheads="1"/>
          </p:cNvSpPr>
          <p:nvPr/>
        </p:nvSpPr>
        <p:spPr bwMode="auto">
          <a:xfrm>
            <a:off x="2411760"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7" name="AutoShape 7"/>
          <p:cNvSpPr>
            <a:spLocks noChangeArrowheads="1"/>
          </p:cNvSpPr>
          <p:nvPr/>
        </p:nvSpPr>
        <p:spPr bwMode="auto">
          <a:xfrm>
            <a:off x="2915369"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8" name="AutoShape 8"/>
          <p:cNvSpPr>
            <a:spLocks noChangeArrowheads="1"/>
          </p:cNvSpPr>
          <p:nvPr/>
        </p:nvSpPr>
        <p:spPr bwMode="auto">
          <a:xfrm>
            <a:off x="3347864"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1" name="AutoShape 11"/>
          <p:cNvSpPr>
            <a:spLocks noChangeArrowheads="1"/>
          </p:cNvSpPr>
          <p:nvPr/>
        </p:nvSpPr>
        <p:spPr bwMode="auto">
          <a:xfrm>
            <a:off x="1907704" y="2924621"/>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3" name="AutoShape 13"/>
          <p:cNvSpPr>
            <a:spLocks noChangeArrowheads="1"/>
          </p:cNvSpPr>
          <p:nvPr/>
        </p:nvSpPr>
        <p:spPr bwMode="auto">
          <a:xfrm>
            <a:off x="8244408" y="5517232"/>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6" name="Extrahera 5"/>
          <p:cNvSpPr/>
          <p:nvPr/>
        </p:nvSpPr>
        <p:spPr>
          <a:xfrm>
            <a:off x="100782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A</a:t>
            </a:r>
            <a:endParaRPr lang="en" dirty="0"/>
          </a:p>
        </p:txBody>
      </p:sp>
      <p:sp>
        <p:nvSpPr>
          <p:cNvPr id="19" name="Extrahera 18"/>
          <p:cNvSpPr/>
          <p:nvPr/>
        </p:nvSpPr>
        <p:spPr>
          <a:xfrm>
            <a:off x="134024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B</a:t>
            </a:r>
          </a:p>
        </p:txBody>
      </p:sp>
      <p:sp>
        <p:nvSpPr>
          <p:cNvPr id="20" name="Extrahera 19"/>
          <p:cNvSpPr/>
          <p:nvPr/>
        </p:nvSpPr>
        <p:spPr>
          <a:xfrm>
            <a:off x="1763688"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C</a:t>
            </a:r>
            <a:endParaRPr lang="en" dirty="0"/>
          </a:p>
        </p:txBody>
      </p:sp>
      <p:sp>
        <p:nvSpPr>
          <p:cNvPr id="21" name="Extrahera 20"/>
          <p:cNvSpPr/>
          <p:nvPr/>
        </p:nvSpPr>
        <p:spPr>
          <a:xfrm>
            <a:off x="2303971"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D</a:t>
            </a:r>
            <a:endParaRPr lang="en" dirty="0"/>
          </a:p>
        </p:txBody>
      </p:sp>
      <p:sp>
        <p:nvSpPr>
          <p:cNvPr id="22" name="Extrahera 21"/>
          <p:cNvSpPr/>
          <p:nvPr/>
        </p:nvSpPr>
        <p:spPr>
          <a:xfrm>
            <a:off x="2807580"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E</a:t>
            </a:r>
            <a:endParaRPr lang="en" dirty="0"/>
          </a:p>
        </p:txBody>
      </p:sp>
      <p:sp>
        <p:nvSpPr>
          <p:cNvPr id="23" name="Extrahera 22"/>
          <p:cNvSpPr/>
          <p:nvPr/>
        </p:nvSpPr>
        <p:spPr>
          <a:xfrm>
            <a:off x="3240075"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F</a:t>
            </a:r>
            <a:endParaRPr lang="en" dirty="0"/>
          </a:p>
        </p:txBody>
      </p:sp>
      <p:sp>
        <p:nvSpPr>
          <p:cNvPr id="24" name="Extrahera 23"/>
          <p:cNvSpPr/>
          <p:nvPr/>
        </p:nvSpPr>
        <p:spPr>
          <a:xfrm>
            <a:off x="8136619" y="5862661"/>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H</a:t>
            </a:r>
            <a:endParaRPr lang="en" dirty="0"/>
          </a:p>
        </p:txBody>
      </p:sp>
    </p:spTree>
    <p:extLst>
      <p:ext uri="{BB962C8B-B14F-4D97-AF65-F5344CB8AC3E}">
        <p14:creationId xmlns:p14="http://schemas.microsoft.com/office/powerpoint/2010/main" val="17314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0964"/>
                                        </p:tgtEl>
                                      </p:cBhvr>
                                    </p:animEffect>
                                    <p:animScale>
                                      <p:cBhvr>
                                        <p:cTn id="12" dur="250" autoRev="1" fill="hold"/>
                                        <p:tgtEl>
                                          <p:spTgt spid="40964"/>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0965"/>
                                        </p:tgtEl>
                                      </p:cBhvr>
                                    </p:animEffect>
                                    <p:animScale>
                                      <p:cBhvr>
                                        <p:cTn id="15" dur="250" autoRev="1" fill="hold"/>
                                        <p:tgtEl>
                                          <p:spTgt spid="4096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0971"/>
                                        </p:tgtEl>
                                      </p:cBhvr>
                                    </p:animEffect>
                                    <p:animScale>
                                      <p:cBhvr>
                                        <p:cTn id="18" dur="250" autoRev="1" fill="hold"/>
                                        <p:tgtEl>
                                          <p:spTgt spid="40971"/>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0966"/>
                                        </p:tgtEl>
                                      </p:cBhvr>
                                    </p:animEffect>
                                    <p:animScale>
                                      <p:cBhvr>
                                        <p:cTn id="21" dur="250" autoRev="1" fill="hold"/>
                                        <p:tgtEl>
                                          <p:spTgt spid="40966"/>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40967"/>
                                        </p:tgtEl>
                                      </p:cBhvr>
                                    </p:animEffect>
                                    <p:animScale>
                                      <p:cBhvr>
                                        <p:cTn id="24" dur="250" autoRev="1" fill="hold"/>
                                        <p:tgtEl>
                                          <p:spTgt spid="40967"/>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40968"/>
                                        </p:tgtEl>
                                      </p:cBhvr>
                                    </p:animEffect>
                                    <p:animScale>
                                      <p:cBhvr>
                                        <p:cTn id="27" dur="250" autoRev="1" fill="hold"/>
                                        <p:tgtEl>
                                          <p:spTgt spid="4096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973"/>
                                        </p:tgtEl>
                                        <p:attrNameLst>
                                          <p:attrName>style.visibility</p:attrName>
                                        </p:attrNameLst>
                                      </p:cBhvr>
                                      <p:to>
                                        <p:strVal val="visible"/>
                                      </p:to>
                                    </p:set>
                                    <p:animEffect transition="in" filter="barn(inVertical)">
                                      <p:cBhvr>
                                        <p:cTn id="3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71" grpId="0" animBg="1"/>
      <p:bldP spid="409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23850" y="1"/>
            <a:ext cx="8229600" cy="1772815"/>
          </a:xfrm>
        </p:spPr>
        <p:txBody>
          <a:bodyPr>
            <a:normAutofit lnSpcReduction="10000"/>
          </a:bodyPr>
          <a:lstStyle/>
          <a:p>
            <a:pPr algn="l" rtl="0" eaLnBrk="1" hangingPunct="1">
              <a:buNone/>
              <a:defRPr/>
            </a:pPr>
            <a:r>
              <a:rPr lang="en" sz="2400" b="0" i="0" u="none">
                <a:solidFill>
                  <a:schemeClr val="tx2"/>
                </a:solidFill>
                <a:latin typeface="Tahoma" pitchFamily="34" charset="0"/>
                <a:ea typeface="Tahoma" pitchFamily="34" charset="0"/>
                <a:cs typeface="Tahoma" pitchFamily="34" charset="0"/>
              </a:rPr>
              <a:t>A) 	Everything</a:t>
            </a:r>
            <a:endParaRPr lang="en" sz="2400" dirty="0">
              <a:solidFill>
                <a:schemeClr val="tx2"/>
              </a:solidFill>
              <a:latin typeface="Tahoma" pitchFamily="34" charset="0"/>
              <a:ea typeface="Tahoma" pitchFamily="34" charset="0"/>
              <a:cs typeface="Tahoma" pitchFamily="34" charset="0"/>
            </a:endParaRPr>
          </a:p>
          <a:p>
            <a:pPr algn="l" rtl="0" eaLnBrk="1" hangingPunct="1">
              <a:lnSpc>
                <a:spcPct val="110000"/>
              </a:lnSpc>
              <a:buNone/>
              <a:defRPr/>
            </a:pPr>
            <a:r>
              <a:rPr lang="en" sz="1600" b="0" i="0" u="none">
                <a:latin typeface="Tahoma" pitchFamily="34" charset="0"/>
                <a:ea typeface="Tahoma" pitchFamily="34" charset="0"/>
                <a:cs typeface="Tahoma" pitchFamily="34" charset="0"/>
              </a:rPr>
              <a:t>		Searching websites in general. Enter what you are looking for. Several page suggestions 	containing keywords are displayed (search results). Click on one of the 	web addresses (the title is displayed in blue and is underlined). To go back to 	all the results, click the Back button in the upper left-hand corner </a:t>
            </a:r>
            <a:r>
              <a:rPr lang="en" sz="1800" b="0" i="0" u="none">
                <a:latin typeface="Tahoma" pitchFamily="34" charset="0"/>
                <a:ea typeface="Tahoma" pitchFamily="34" charset="0"/>
                <a:cs typeface="Tahoma" pitchFamily="34" charset="0"/>
              </a:rPr>
              <a:t>of your 	browser.</a:t>
            </a:r>
            <a:endParaRPr lang="en" sz="1800" dirty="0">
              <a:latin typeface="Tahoma" pitchFamily="34" charset="0"/>
              <a:ea typeface="Tahoma" pitchFamily="34" charset="0"/>
              <a:cs typeface="Tahoma" pitchFamily="34" charset="0"/>
            </a:endParaRPr>
          </a:p>
        </p:txBody>
      </p:sp>
      <p:pic>
        <p:nvPicPr>
          <p:cNvPr id="2765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120" y="1772816"/>
            <a:ext cx="8765760" cy="4941168"/>
          </a:xfrm>
        </p:spPr>
      </p:pic>
      <p:sp>
        <p:nvSpPr>
          <p:cNvPr id="6" name="Oval Callout 5"/>
          <p:cNvSpPr/>
          <p:nvPr/>
        </p:nvSpPr>
        <p:spPr>
          <a:xfrm>
            <a:off x="1" y="3140968"/>
            <a:ext cx="1141862" cy="646360"/>
          </a:xfrm>
          <a:prstGeom prst="wedgeEllipseCallout">
            <a:avLst>
              <a:gd name="adj1" fmla="val 60607"/>
              <a:gd name="adj2" fmla="val 134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dirty="0">
                <a:solidFill>
                  <a:schemeClr val="tx1"/>
                </a:solidFill>
                <a:latin typeface="Tahoma" pitchFamily="34" charset="0"/>
                <a:ea typeface="Tahoma" pitchFamily="34" charset="0"/>
                <a:cs typeface="Tahoma" pitchFamily="34" charset="0"/>
              </a:rPr>
              <a:t>Website address</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2915816" y="1988840"/>
            <a:ext cx="1287016" cy="500063"/>
          </a:xfrm>
          <a:prstGeom prst="wedgeEllipseCallout">
            <a:avLst>
              <a:gd name="adj1" fmla="val -129789"/>
              <a:gd name="adj2" fmla="val 396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a:solidFill>
                  <a:schemeClr val="tx1"/>
                </a:solidFill>
                <a:latin typeface="Tahoma" pitchFamily="34" charset="0"/>
                <a:ea typeface="Tahoma" pitchFamily="34" charset="0"/>
                <a:cs typeface="Tahoma" pitchFamily="34" charset="0"/>
              </a:rPr>
              <a:t>Keyword</a:t>
            </a:r>
            <a:r>
              <a:rPr lang="en" sz="1200" b="0" i="0" u="none">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9" name="Oval Callout 8"/>
          <p:cNvSpPr/>
          <p:nvPr/>
        </p:nvSpPr>
        <p:spPr>
          <a:xfrm>
            <a:off x="235425" y="908720"/>
            <a:ext cx="906438" cy="357187"/>
          </a:xfrm>
          <a:prstGeom prst="wedgeEllipseCallout">
            <a:avLst>
              <a:gd name="adj1" fmla="val -35914"/>
              <a:gd name="adj2" fmla="val 2492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a:solidFill>
                  <a:schemeClr val="tx1"/>
                </a:solidFill>
                <a:latin typeface="Tahoma" pitchFamily="34" charset="0"/>
                <a:ea typeface="Tahoma" pitchFamily="34" charset="0"/>
                <a:cs typeface="Tahoma" pitchFamily="34" charset="0"/>
              </a:rPr>
              <a:t>Back</a:t>
            </a:r>
            <a:endParaRPr lang="en" sz="1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549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1556792"/>
          </a:xfrm>
        </p:spPr>
        <p:txBody>
          <a:bodyPr>
            <a:normAutofit fontScale="62500" lnSpcReduction="20000"/>
          </a:bodyPr>
          <a:lstStyle/>
          <a:p>
            <a:pPr algn="l" rtl="0">
              <a:buNone/>
              <a:defRPr/>
            </a:pPr>
            <a:r>
              <a:rPr lang="en" sz="5100" b="0" i="0" u="none" dirty="0">
                <a:solidFill>
                  <a:schemeClr val="tx2"/>
                </a:solidFill>
                <a:latin typeface="Tahoma" pitchFamily="34" charset="0"/>
                <a:ea typeface="Tahoma" pitchFamily="34" charset="0"/>
                <a:cs typeface="Tahoma" pitchFamily="34" charset="0"/>
              </a:rPr>
              <a:t>B) 	Images</a:t>
            </a:r>
            <a:endParaRPr lang="en" sz="5100" dirty="0">
              <a:solidFill>
                <a:schemeClr val="tx2"/>
              </a:solidFill>
              <a:latin typeface="Tahoma" pitchFamily="34" charset="0"/>
              <a:ea typeface="Tahoma" pitchFamily="34" charset="0"/>
              <a:cs typeface="Tahoma" pitchFamily="34" charset="0"/>
            </a:endParaRPr>
          </a:p>
          <a:p>
            <a:pPr algn="l" rtl="0">
              <a:buNone/>
              <a:defRPr/>
            </a:pPr>
            <a:r>
              <a:rPr lang="en" sz="1800" b="0" i="0" u="none" dirty="0">
                <a:latin typeface="Tahoma" pitchFamily="34" charset="0"/>
                <a:ea typeface="Tahoma" pitchFamily="34" charset="0"/>
                <a:cs typeface="Tahoma" pitchFamily="34" charset="0"/>
              </a:rPr>
              <a:t>		</a:t>
            </a:r>
            <a:r>
              <a:rPr lang="en" sz="2600" b="0" i="0" u="none" dirty="0">
                <a:latin typeface="Tahoma" pitchFamily="34" charset="0"/>
                <a:ea typeface="Tahoma" pitchFamily="34" charset="0"/>
                <a:cs typeface="Tahoma" pitchFamily="34" charset="0"/>
              </a:rPr>
              <a:t>Only results for the words/phrases you entered in the search bar will be displayed. </a:t>
            </a:r>
          </a:p>
          <a:p>
            <a:pPr algn="l" rtl="0">
              <a:buNone/>
              <a:defRPr/>
            </a:pPr>
            <a:r>
              <a:rPr lang="en" sz="2600" b="0" i="0" u="none" dirty="0">
                <a:latin typeface="Tahoma" pitchFamily="34" charset="0"/>
                <a:ea typeface="Tahoma" pitchFamily="34" charset="0"/>
                <a:cs typeface="Tahoma" pitchFamily="34" charset="0"/>
              </a:rPr>
              <a:t>		For example: </a:t>
            </a:r>
            <a:r>
              <a:rPr lang="en" sz="2600" b="0" i="1" u="none" dirty="0">
                <a:latin typeface="Tahoma" pitchFamily="34" charset="0"/>
                <a:ea typeface="Tahoma" pitchFamily="34" charset="0"/>
                <a:cs typeface="Tahoma" pitchFamily="34" charset="0"/>
              </a:rPr>
              <a:t>Flowers.</a:t>
            </a:r>
            <a:r>
              <a:rPr lang="en" sz="2600" b="0" i="0" u="none" dirty="0">
                <a:latin typeface="Tahoma" pitchFamily="34" charset="0"/>
                <a:ea typeface="Tahoma" pitchFamily="34" charset="0"/>
                <a:cs typeface="Tahoma" pitchFamily="34" charset="0"/>
              </a:rPr>
              <a:t> You can save an image by </a:t>
            </a:r>
            <a:r>
              <a:rPr lang="en" sz="2600" b="1" i="0" u="none" dirty="0">
                <a:latin typeface="Tahoma" pitchFamily="34" charset="0"/>
                <a:ea typeface="Tahoma" pitchFamily="34" charset="0"/>
                <a:cs typeface="Tahoma" pitchFamily="34" charset="0"/>
              </a:rPr>
              <a:t>selecting the image, right-	clicking</a:t>
            </a:r>
            <a:r>
              <a:rPr lang="en" sz="2600" b="0" i="0" u="none" dirty="0">
                <a:latin typeface="Tahoma" pitchFamily="34" charset="0"/>
                <a:ea typeface="Tahoma" pitchFamily="34" charset="0"/>
                <a:cs typeface="Tahoma" pitchFamily="34" charset="0"/>
              </a:rPr>
              <a:t>, selecting "Save image as…" and then choosing a location to save</a:t>
            </a:r>
            <a:r>
              <a:rPr lang="en" sz="2600" b="1" i="0" u="none" dirty="0">
                <a:latin typeface="Tahoma" pitchFamily="34" charset="0"/>
                <a:ea typeface="Tahoma" pitchFamily="34" charset="0"/>
                <a:cs typeface="Tahoma" pitchFamily="34" charset="0"/>
              </a:rPr>
              <a:t> </a:t>
            </a:r>
            <a:r>
              <a:rPr lang="en" sz="2600" b="0" i="0" u="none" dirty="0">
                <a:latin typeface="Tahoma" pitchFamily="34" charset="0"/>
                <a:ea typeface="Tahoma" pitchFamily="34" charset="0"/>
                <a:cs typeface="Tahoma" pitchFamily="34" charset="0"/>
              </a:rPr>
              <a:t>the image 	on your computer.</a:t>
            </a:r>
            <a:endParaRPr lang="en" sz="2600" dirty="0">
              <a:latin typeface="Tahoma" pitchFamily="34" charset="0"/>
              <a:ea typeface="Tahoma" pitchFamily="34" charset="0"/>
              <a:cs typeface="Tahoma" pitchFamily="34" charset="0"/>
            </a:endParaRPr>
          </a:p>
          <a:p>
            <a:pPr algn="l" rtl="0" eaLnBrk="1" hangingPunct="1">
              <a:defRPr/>
            </a:pPr>
            <a:endParaRPr lang="en" sz="1600" dirty="0">
              <a:latin typeface="Tahoma" pitchFamily="34" charset="0"/>
              <a:ea typeface="Tahoma" pitchFamily="34" charset="0"/>
              <a:cs typeface="Tahoma" pitchFamily="34" charset="0"/>
            </a:endParaRPr>
          </a:p>
        </p:txBody>
      </p:sp>
      <p:pic>
        <p:nvPicPr>
          <p:cNvPr id="2867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6978" y="1557039"/>
            <a:ext cx="6830044" cy="5040313"/>
          </a:xfrm>
          <a:solidFill>
            <a:schemeClr val="accent1">
              <a:lumMod val="60000"/>
              <a:lumOff val="40000"/>
            </a:schemeClr>
          </a:solidFill>
        </p:spPr>
      </p:pic>
      <p:sp>
        <p:nvSpPr>
          <p:cNvPr id="6" name="Upp 5"/>
          <p:cNvSpPr/>
          <p:nvPr/>
        </p:nvSpPr>
        <p:spPr>
          <a:xfrm>
            <a:off x="2915816" y="3068960"/>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788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barn(inVertical)">
                                      <p:cBhvr>
                                        <p:cTn id="22" dur="500"/>
                                        <p:tgtEl>
                                          <p:spTgt spid="2867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a:bodyPr>
          <a:lstStyle/>
          <a:p>
            <a:pPr algn="l" rtl="0" eaLnBrk="1" hangingPunct="1">
              <a:buNone/>
              <a:defRPr/>
            </a:pPr>
            <a:r>
              <a:rPr lang="en" sz="2600" b="0" i="0" u="none" dirty="0">
                <a:solidFill>
                  <a:schemeClr val="tx2"/>
                </a:solidFill>
                <a:latin typeface="Tahoma" pitchFamily="34" charset="0"/>
                <a:ea typeface="Tahoma" pitchFamily="34" charset="0"/>
                <a:cs typeface="Tahoma" pitchFamily="34" charset="0"/>
              </a:rPr>
              <a:t>C) 	Maps</a:t>
            </a:r>
          </a:p>
          <a:p>
            <a:pPr algn="l" rtl="0">
              <a:defRPr/>
            </a:pPr>
            <a:endParaRPr lang="en" sz="1800" dirty="0">
              <a:latin typeface="Tahoma" pitchFamily="34" charset="0"/>
              <a:ea typeface="Tahoma" pitchFamily="34" charset="0"/>
              <a:cs typeface="Tahoma" pitchFamily="34" charset="0"/>
            </a:endParaRPr>
          </a:p>
          <a:p>
            <a:pPr algn="l" rtl="0">
              <a:buNone/>
              <a:defRPr/>
            </a:pPr>
            <a:r>
              <a:rPr lang="en" sz="1800" b="0" i="0" u="none" dirty="0">
                <a:latin typeface="Tahoma" pitchFamily="34" charset="0"/>
                <a:ea typeface="Tahoma" pitchFamily="34" charset="0"/>
                <a:cs typeface="Tahoma" pitchFamily="34" charset="0"/>
              </a:rPr>
              <a:t>		</a:t>
            </a:r>
            <a:r>
              <a:rPr lang="en" sz="1600" b="0" i="0" u="none" dirty="0">
                <a:latin typeface="Tahoma" pitchFamily="34" charset="0"/>
                <a:ea typeface="Tahoma" pitchFamily="34" charset="0"/>
                <a:cs typeface="Tahoma" pitchFamily="34" charset="0"/>
              </a:rPr>
              <a:t>You can search for different geographic locations and view maps. You can use 	some maps to navigate.</a:t>
            </a:r>
          </a:p>
        </p:txBody>
      </p:sp>
      <p:pic>
        <p:nvPicPr>
          <p:cNvPr id="3072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988840"/>
            <a:ext cx="6480720" cy="4782525"/>
          </a:xfrm>
        </p:spPr>
      </p:pic>
      <p:sp>
        <p:nvSpPr>
          <p:cNvPr id="6" name="Ellips 5"/>
          <p:cNvSpPr/>
          <p:nvPr/>
        </p:nvSpPr>
        <p:spPr>
          <a:xfrm>
            <a:off x="7380312" y="6308998"/>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7" name="Upp 6"/>
          <p:cNvSpPr/>
          <p:nvPr/>
        </p:nvSpPr>
        <p:spPr>
          <a:xfrm>
            <a:off x="2483768" y="2780928"/>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9529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lstStyle/>
          <a:p>
            <a:pPr algn="l" rtl="0" eaLnBrk="1" hangingPunct="1">
              <a:buNone/>
              <a:defRPr/>
            </a:pPr>
            <a:r>
              <a:rPr lang="en" sz="2400" b="0" i="0" u="none">
                <a:solidFill>
                  <a:schemeClr val="tx2"/>
                </a:solidFill>
                <a:latin typeface="Tahoma" pitchFamily="34" charset="0"/>
                <a:ea typeface="Tahoma" pitchFamily="34" charset="0"/>
                <a:cs typeface="Tahoma" pitchFamily="34" charset="0"/>
              </a:rPr>
              <a:t>D)		Videos</a:t>
            </a:r>
            <a:endParaRPr lang="en" sz="2800" dirty="0">
              <a:latin typeface="Tahoma" pitchFamily="34" charset="0"/>
              <a:ea typeface="Tahoma" pitchFamily="34" charset="0"/>
              <a:cs typeface="Tahoma" pitchFamily="34" charset="0"/>
            </a:endParaRPr>
          </a:p>
          <a:p>
            <a:pPr algn="l" rtl="0">
              <a:buNone/>
              <a:defRPr/>
            </a:pPr>
            <a:r>
              <a:rPr lang="en" sz="1800" b="0" i="0" u="none">
                <a:latin typeface="Tahoma" pitchFamily="34" charset="0"/>
                <a:ea typeface="Tahoma" pitchFamily="34" charset="0"/>
                <a:cs typeface="Tahoma" pitchFamily="34" charset="0"/>
              </a:rPr>
              <a:t>		</a:t>
            </a:r>
            <a:r>
              <a:rPr lang="en" sz="1600" b="0" i="0" u="none">
                <a:latin typeface="Tahoma" pitchFamily="34" charset="0"/>
                <a:ea typeface="Tahoma" pitchFamily="34" charset="0"/>
                <a:cs typeface="Tahoma" pitchFamily="34" charset="0"/>
              </a:rPr>
              <a:t>Search for videos related to what you are searching for, for example: </a:t>
            </a:r>
            <a:r>
              <a:rPr lang="en" sz="1600" b="0" i="1" u="none">
                <a:latin typeface="Tahoma" pitchFamily="34" charset="0"/>
                <a:ea typeface="Tahoma" pitchFamily="34" charset="0"/>
                <a:cs typeface="Tahoma" pitchFamily="34" charset="0"/>
              </a:rPr>
              <a:t>lions</a:t>
            </a:r>
            <a:endParaRPr lang="en" sz="2400" dirty="0">
              <a:latin typeface="Tahoma" pitchFamily="34" charset="0"/>
              <a:ea typeface="Tahoma" pitchFamily="34" charset="0"/>
              <a:cs typeface="Tahoma" pitchFamily="34" charset="0"/>
            </a:endParaRPr>
          </a:p>
        </p:txBody>
      </p:sp>
      <p:pic>
        <p:nvPicPr>
          <p:cNvPr id="29699"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7130" y="908720"/>
            <a:ext cx="7964195" cy="5877273"/>
          </a:xfrm>
        </p:spPr>
      </p:pic>
      <p:sp>
        <p:nvSpPr>
          <p:cNvPr id="7" name="Ellips 6"/>
          <p:cNvSpPr/>
          <p:nvPr/>
        </p:nvSpPr>
        <p:spPr>
          <a:xfrm>
            <a:off x="3491880" y="2349500"/>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667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697913" cy="1412775"/>
          </a:xfrm>
        </p:spPr>
        <p:txBody>
          <a:bodyPr>
            <a:normAutofit/>
          </a:bodyPr>
          <a:lstStyle/>
          <a:p>
            <a:pPr algn="l" rtl="0" eaLnBrk="1" hangingPunct="1">
              <a:buNone/>
              <a:defRPr/>
            </a:pPr>
            <a:r>
              <a:rPr lang="en" sz="2400" b="0" i="0" u="none" dirty="0">
                <a:solidFill>
                  <a:schemeClr val="tx2"/>
                </a:solidFill>
                <a:latin typeface="Tahoma" pitchFamily="34" charset="0"/>
                <a:ea typeface="Tahoma" pitchFamily="34" charset="0"/>
                <a:cs typeface="Tahoma" pitchFamily="34" charset="0"/>
              </a:rPr>
              <a:t>E) 	News</a:t>
            </a:r>
          </a:p>
          <a:p>
            <a:pPr algn="l" rtl="0" eaLnBrk="1" hangingPunct="1">
              <a:buNone/>
              <a:defRPr/>
            </a:pPr>
            <a:r>
              <a:rPr lang="en" sz="2400" b="0" i="0" u="none" dirty="0">
                <a:latin typeface="Tahoma" pitchFamily="34" charset="0"/>
                <a:ea typeface="Tahoma" pitchFamily="34" charset="0"/>
                <a:cs typeface="Tahoma" pitchFamily="34" charset="0"/>
              </a:rPr>
              <a:t>		</a:t>
            </a:r>
            <a:r>
              <a:rPr lang="en" sz="1600" b="0" i="0" u="none" dirty="0">
                <a:latin typeface="Tahoma" pitchFamily="34" charset="0"/>
                <a:ea typeface="Tahoma" pitchFamily="34" charset="0"/>
                <a:cs typeface="Tahoma" pitchFamily="34" charset="0"/>
              </a:rPr>
              <a:t>This function can be used to search for a specific news item, for example. You can 	read full articles by using the mouse to click on the blue headlines. </a:t>
            </a:r>
            <a:endParaRPr lang="en" sz="1900" dirty="0">
              <a:latin typeface="Tahoma" pitchFamily="34" charset="0"/>
              <a:ea typeface="Tahoma" pitchFamily="34" charset="0"/>
              <a:cs typeface="Tahoma" pitchFamily="34" charset="0"/>
            </a:endParaRPr>
          </a:p>
        </p:txBody>
      </p:sp>
      <p:pic>
        <p:nvPicPr>
          <p:cNvPr id="317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3845" y="1196752"/>
            <a:ext cx="6570543"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rtl="0"/>
            <a:endParaRPr lang="en"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rtl="0">
                <a:defRPr/>
              </a:pPr>
              <a:endParaRPr lang="en"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rtl="0"/>
              <a:r>
                <a:rPr lang="en" sz="1200" b="1" i="0" u="none">
                  <a:ea typeface="Tahoma" pitchFamily="34" charset="0"/>
                  <a:cs typeface="Tahoma" pitchFamily="34" charset="0"/>
                </a:rPr>
                <a:t>Search results</a:t>
              </a:r>
              <a:endParaRPr lang="en" sz="1200" b="1" dirty="0">
                <a:ea typeface="Tahoma" pitchFamily="34" charset="0"/>
                <a:cs typeface="Tahoma" pitchFamily="34" charset="0"/>
              </a:endParaRPr>
            </a:p>
          </p:txBody>
        </p:sp>
      </p:grpSp>
      <p:sp>
        <p:nvSpPr>
          <p:cNvPr id="8" name="Ellips 7"/>
          <p:cNvSpPr>
            <a:spLocks noChangeArrowheads="1"/>
          </p:cNvSpPr>
          <p:nvPr/>
        </p:nvSpPr>
        <p:spPr bwMode="auto">
          <a:xfrm>
            <a:off x="1709652" y="1844824"/>
            <a:ext cx="1368425" cy="360363"/>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9" name="Ellips 8"/>
          <p:cNvSpPr>
            <a:spLocks noChangeArrowheads="1"/>
          </p:cNvSpPr>
          <p:nvPr/>
        </p:nvSpPr>
        <p:spPr bwMode="auto">
          <a:xfrm>
            <a:off x="2450568" y="3914774"/>
            <a:ext cx="2350567" cy="234951"/>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5292180" y="3506217"/>
            <a:ext cx="1872208" cy="442467"/>
          </a:xfrm>
          <a:prstGeom prst="wedgeEllipseCallout">
            <a:avLst>
              <a:gd name="adj1" fmla="val -117083"/>
              <a:gd name="adj2" fmla="val 40968"/>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ea typeface="Tahoma" pitchFamily="34" charset="0"/>
                <a:cs typeface="Tahoma" pitchFamily="34" charset="0"/>
              </a:rPr>
              <a:t>Web address</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13702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9"/>
                                        </p:tgtEl>
                                        <p:attrNameLst>
                                          <p:attrName>style.visibility</p:attrName>
                                        </p:attrNameLst>
                                      </p:cBhvr>
                                      <p:to>
                                        <p:strVal val="visible"/>
                                      </p:to>
                                    </p:set>
                                    <p:animEffect transition="in" filter="barn(inVertical)">
                                      <p:cBhvr>
                                        <p:cTn id="20" dur="500"/>
                                        <p:tgtEl>
                                          <p:spTgt spid="460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arn(inVertical)">
                                      <p:cBhvr>
                                        <p:cTn id="25" dur="500"/>
                                        <p:tgtEl>
                                          <p:spTgt spid="4608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l" rtl="0"/>
            <a:r>
              <a:rPr lang="en" sz="2400" b="0" i="0" u="none">
                <a:solidFill>
                  <a:schemeClr val="tx2"/>
                </a:solidFill>
                <a:latin typeface="Tahoma" pitchFamily="34" charset="0"/>
                <a:ea typeface="Tahoma" pitchFamily="34" charset="0"/>
                <a:cs typeface="Tahoma" pitchFamily="34" charset="0"/>
              </a:rPr>
              <a:t>F</a:t>
            </a:r>
            <a:r>
              <a:rPr lang="en" sz="2400" b="0" i="0" u="none">
                <a:solidFill>
                  <a:schemeClr val="tx2"/>
                </a:solidFill>
                <a:effectLst/>
                <a:latin typeface="Tahoma" pitchFamily="34" charset="0"/>
                <a:ea typeface="Tahoma" pitchFamily="34" charset="0"/>
                <a:cs typeface="Tahoma" pitchFamily="34" charset="0"/>
              </a:rPr>
              <a:t>) More</a:t>
            </a:r>
            <a:br>
              <a:rPr lang="en" sz="2400" dirty="0">
                <a:solidFill>
                  <a:schemeClr val="tx2"/>
                </a:solidFill>
                <a:effectLst/>
                <a:latin typeface="Tahoma" pitchFamily="34" charset="0"/>
                <a:ea typeface="Tahoma" pitchFamily="34" charset="0"/>
                <a:cs typeface="Tahoma" pitchFamily="34" charset="0"/>
              </a:rPr>
            </a:br>
            <a:br>
              <a:rPr lang="en" sz="2400" dirty="0">
                <a:solidFill>
                  <a:schemeClr val="tx2"/>
                </a:solidFill>
                <a:effectLst/>
                <a:latin typeface="Tahoma" pitchFamily="34" charset="0"/>
                <a:ea typeface="Tahoma" pitchFamily="34" charset="0"/>
                <a:cs typeface="Tahoma" pitchFamily="34" charset="0"/>
              </a:rPr>
            </a:br>
            <a:r>
              <a:rPr lang="en" sz="1600" b="0" i="0" u="none">
                <a:latin typeface="Tahoma" pitchFamily="34" charset="0"/>
                <a:ea typeface="Tahoma" pitchFamily="34" charset="0"/>
                <a:cs typeface="Tahoma" pitchFamily="34" charset="0"/>
              </a:rPr>
              <a:t>Click </a:t>
            </a:r>
            <a:r>
              <a:rPr lang="en" sz="1600" b="1" i="0" u="none">
                <a:latin typeface="Tahoma" pitchFamily="34" charset="0"/>
                <a:ea typeface="Tahoma" pitchFamily="34" charset="0"/>
                <a:cs typeface="Tahoma" pitchFamily="34" charset="0"/>
              </a:rPr>
              <a:t>More </a:t>
            </a:r>
            <a:r>
              <a:rPr lang="en" sz="1600" b="0" i="0" u="none">
                <a:latin typeface="Tahoma" pitchFamily="34" charset="0"/>
                <a:ea typeface="Tahoma" pitchFamily="34" charset="0"/>
                <a:cs typeface="Tahoma" pitchFamily="34" charset="0"/>
              </a:rPr>
              <a:t>for more options, see below.</a:t>
            </a:r>
            <a:endParaRPr lang="en" sz="1600" dirty="0">
              <a:effectLst/>
              <a:latin typeface="Tahoma" pitchFamily="34" charset="0"/>
              <a:ea typeface="Tahoma" pitchFamily="34" charset="0"/>
              <a:cs typeface="Tahoma" pitchFamily="34" charset="0"/>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44395"/>
            <a:ext cx="9144000" cy="5140989"/>
          </a:xfrm>
          <a:prstGeom prst="rect">
            <a:avLst/>
          </a:prstGeom>
          <a:noFill/>
          <a:ln w="9525">
            <a:noFill/>
            <a:miter lim="800000"/>
            <a:headEnd/>
            <a:tailEnd/>
          </a:ln>
        </p:spPr>
      </p:pic>
    </p:spTree>
    <p:extLst>
      <p:ext uri="{BB962C8B-B14F-4D97-AF65-F5344CB8AC3E}">
        <p14:creationId xmlns:p14="http://schemas.microsoft.com/office/powerpoint/2010/main" val="23924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algn="l" rtl="0" eaLnBrk="1" hangingPunct="1">
              <a:buNone/>
              <a:defRPr/>
            </a:pPr>
            <a:r>
              <a:rPr lang="en" sz="2600" b="0" i="0" u="none">
                <a:solidFill>
                  <a:schemeClr val="tx2"/>
                </a:solidFill>
                <a:latin typeface="Tahoma" pitchFamily="34" charset="0"/>
                <a:ea typeface="Tahoma" pitchFamily="34" charset="0"/>
                <a:cs typeface="Tahoma" pitchFamily="34" charset="0"/>
              </a:rPr>
              <a:t>H)		Translate </a:t>
            </a:r>
          </a:p>
          <a:p>
            <a:pPr algn="l" rtl="0" eaLnBrk="1" hangingPunct="1">
              <a:buNone/>
              <a:defRPr/>
            </a:pPr>
            <a:endParaRPr lang="en" sz="1800" dirty="0">
              <a:latin typeface="Tahoma" pitchFamily="34" charset="0"/>
              <a:ea typeface="Tahoma" pitchFamily="34" charset="0"/>
              <a:cs typeface="Tahoma" pitchFamily="34" charset="0"/>
            </a:endParaRPr>
          </a:p>
          <a:p>
            <a:pPr algn="l" rtl="0" eaLnBrk="1" hangingPunct="1">
              <a:buNone/>
              <a:defRPr/>
            </a:pPr>
            <a:r>
              <a:rPr lang="en" sz="1800" b="0" i="0" u="none">
                <a:latin typeface="Tahoma" pitchFamily="34" charset="0"/>
                <a:ea typeface="Tahoma" pitchFamily="34" charset="0"/>
                <a:cs typeface="Tahoma" pitchFamily="34" charset="0"/>
              </a:rPr>
              <a:t>		</a:t>
            </a:r>
            <a:r>
              <a:rPr lang="en" sz="1600" b="0" i="0" u="none">
                <a:latin typeface="Tahoma" pitchFamily="34" charset="0"/>
                <a:ea typeface="Tahoma" pitchFamily="34" charset="0"/>
                <a:cs typeface="Tahoma" pitchFamily="34" charset="0"/>
              </a:rPr>
              <a:t>Used to translate text from one language to another</a:t>
            </a:r>
            <a:endParaRPr lang="en"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43" y="1738238"/>
            <a:ext cx="9096313" cy="5114179"/>
          </a:xfrm>
        </p:spPr>
      </p:pic>
      <p:sp>
        <p:nvSpPr>
          <p:cNvPr id="6" name="Upp 5"/>
          <p:cNvSpPr/>
          <p:nvPr/>
        </p:nvSpPr>
        <p:spPr>
          <a:xfrm>
            <a:off x="8316416" y="5589240"/>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22" y="1700808"/>
            <a:ext cx="7104488" cy="5576983"/>
          </a:xfrm>
          <a:prstGeom prst="rect">
            <a:avLst/>
          </a:prstGeom>
        </p:spPr>
      </p:pic>
      <p:sp>
        <p:nvSpPr>
          <p:cNvPr id="2" name="Oval Callout 1"/>
          <p:cNvSpPr/>
          <p:nvPr/>
        </p:nvSpPr>
        <p:spPr>
          <a:xfrm>
            <a:off x="2051720" y="4869160"/>
            <a:ext cx="2664296" cy="72008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Enter the text you want to translate here</a:t>
            </a:r>
            <a:endParaRPr lang="en" sz="1200" b="1" dirty="0">
              <a:solidFill>
                <a:schemeClr val="tx1"/>
              </a:solidFill>
              <a:latin typeface="Tahoma" pitchFamily="34" charset="0"/>
              <a:ea typeface="Tahoma" pitchFamily="34" charset="0"/>
              <a:cs typeface="Tahoma" pitchFamily="34" charset="0"/>
            </a:endParaRPr>
          </a:p>
        </p:txBody>
      </p:sp>
      <p:sp>
        <p:nvSpPr>
          <p:cNvPr id="7" name="Oval Callout 6"/>
          <p:cNvSpPr/>
          <p:nvPr/>
        </p:nvSpPr>
        <p:spPr>
          <a:xfrm>
            <a:off x="1807222" y="2564904"/>
            <a:ext cx="2908793" cy="681236"/>
          </a:xfrm>
          <a:prstGeom prst="wedgeEllipseCallout">
            <a:avLst>
              <a:gd name="adj1" fmla="val -34247"/>
              <a:gd name="adj2" fmla="val 835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Select the language you want to translate from</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4255867" y="5428566"/>
            <a:ext cx="2664296" cy="948495"/>
          </a:xfrm>
          <a:prstGeom prst="wedgeEllipseCallout">
            <a:avLst>
              <a:gd name="adj1" fmla="val 8449"/>
              <a:gd name="adj2" fmla="val -1279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Click here if you want to listen to the translation of the text</a:t>
            </a:r>
            <a:endParaRPr lang="en"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5407623" y="2708920"/>
            <a:ext cx="2908793" cy="537220"/>
          </a:xfrm>
          <a:prstGeom prst="wedgeEllipseCallout">
            <a:avLst>
              <a:gd name="adj1" fmla="val -29071"/>
              <a:gd name="adj2" fmla="val 851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 sz="1200" b="1" i="0" u="none" dirty="0">
                <a:solidFill>
                  <a:schemeClr val="tx1"/>
                </a:solidFill>
                <a:latin typeface="Tahoma" pitchFamily="34" charset="0"/>
                <a:ea typeface="Tahoma" pitchFamily="34" charset="0"/>
                <a:cs typeface="Tahoma" pitchFamily="34" charset="0"/>
              </a:rPr>
              <a:t>Select the language you want to translate into</a:t>
            </a:r>
            <a:endParaRPr lang="en" sz="1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754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720080"/>
          </a:xfrm>
        </p:spPr>
        <p:txBody>
          <a:bodyPr>
            <a:normAutofit/>
          </a:bodyPr>
          <a:lstStyle/>
          <a:p>
            <a:pPr rtl="0" eaLnBrk="1" hangingPunct="1">
              <a:defRPr/>
            </a:pPr>
            <a:r>
              <a:rPr lang="en" sz="2400" b="0" i="0" u="none">
                <a:latin typeface="Tahoma" pitchFamily="34" charset="0"/>
                <a:ea typeface="Tahoma" pitchFamily="34" charset="0"/>
                <a:cs typeface="Tahoma" pitchFamily="34" charset="0"/>
              </a:rPr>
              <a:t>The Internet – a global network </a:t>
            </a:r>
          </a:p>
        </p:txBody>
      </p:sp>
      <p:sp>
        <p:nvSpPr>
          <p:cNvPr id="7171" name="Rectangle 3"/>
          <p:cNvSpPr>
            <a:spLocks noGrp="1" noChangeArrowheads="1"/>
          </p:cNvSpPr>
          <p:nvPr>
            <p:ph idx="1"/>
          </p:nvPr>
        </p:nvSpPr>
        <p:spPr>
          <a:xfrm>
            <a:off x="0" y="908720"/>
            <a:ext cx="9036496" cy="6048672"/>
          </a:xfrm>
        </p:spPr>
        <p:txBody>
          <a:bodyPr>
            <a:normAutofit fontScale="85000" lnSpcReduction="20000"/>
          </a:bodyPr>
          <a:lstStyle/>
          <a:p>
            <a:pPr algn="l" rtl="0" eaLnBrk="1" hangingPunct="1">
              <a:lnSpc>
                <a:spcPct val="120000"/>
              </a:lnSpc>
              <a:defRPr/>
            </a:pPr>
            <a:endParaRPr lang="en" sz="2000" dirty="0">
              <a:latin typeface="Tahoma" pitchFamily="34" charset="0"/>
              <a:ea typeface="Tahoma" pitchFamily="34" charset="0"/>
              <a:cs typeface="Tahoma" pitchFamily="34" charset="0"/>
            </a:endParaRPr>
          </a:p>
          <a:p>
            <a:pPr algn="l" rtl="0">
              <a:lnSpc>
                <a:spcPct val="120000"/>
              </a:lnSpc>
              <a:defRPr/>
            </a:pPr>
            <a:r>
              <a:rPr lang="en" sz="2000" b="0" i="0" u="none" dirty="0">
                <a:latin typeface="Tahoma" pitchFamily="34" charset="0"/>
                <a:ea typeface="Tahoma" pitchFamily="34" charset="0"/>
                <a:cs typeface="Tahoma" pitchFamily="34" charset="0"/>
              </a:rPr>
              <a:t>The Internet offers amazing capabilities in terms of quickly being able to find information and communicating via text, video and audio across the globe. Computers in various parts of the world are connected to this network, giving us the ability to retrieve information very quickly no matter how far away the information source is. </a:t>
            </a:r>
          </a:p>
          <a:p>
            <a:pPr algn="l" rtl="0">
              <a:lnSpc>
                <a:spcPct val="120000"/>
              </a:lnSpc>
              <a:defRPr/>
            </a:pPr>
            <a:r>
              <a:rPr lang="en" sz="2000" b="0" i="0" u="none" dirty="0">
                <a:latin typeface="Tahoma" pitchFamily="34" charset="0"/>
                <a:ea typeface="Tahoma" pitchFamily="34" charset="0"/>
                <a:cs typeface="Tahoma" pitchFamily="34" charset="0"/>
              </a:rPr>
              <a:t>The usage that is growing most rapidly at the moment is the ability for users to add their own content to the Internet. This includes publishing your own material and communicating through what are referred to as </a:t>
            </a:r>
            <a:r>
              <a:rPr lang="en" sz="2000" b="1" i="1" u="none" dirty="0">
                <a:latin typeface="Tahoma" pitchFamily="34" charset="0"/>
                <a:ea typeface="Tahoma" pitchFamily="34" charset="0"/>
                <a:cs typeface="Tahoma" pitchFamily="34" charset="0"/>
              </a:rPr>
              <a:t>social media</a:t>
            </a:r>
            <a:r>
              <a:rPr lang="en" sz="2000" b="0" i="0" u="none" dirty="0">
                <a:latin typeface="Tahoma" pitchFamily="34" charset="0"/>
                <a:ea typeface="Tahoma" pitchFamily="34" charset="0"/>
                <a:cs typeface="Tahoma" pitchFamily="34" charset="0"/>
              </a:rPr>
              <a:t>, such as blogs, social forums like </a:t>
            </a:r>
            <a:r>
              <a:rPr lang="en" sz="2000" b="0" i="1" u="none" dirty="0">
                <a:latin typeface="Tahoma" pitchFamily="34" charset="0"/>
                <a:ea typeface="Tahoma" pitchFamily="34" charset="0"/>
                <a:cs typeface="Tahoma" pitchFamily="34" charset="0"/>
              </a:rPr>
              <a:t>Facebook</a:t>
            </a:r>
            <a:r>
              <a:rPr lang="en" sz="2000" b="0" i="0" u="none" dirty="0">
                <a:latin typeface="Tahoma" pitchFamily="34" charset="0"/>
                <a:ea typeface="Tahoma" pitchFamily="34" charset="0"/>
                <a:cs typeface="Tahoma" pitchFamily="34" charset="0"/>
              </a:rPr>
              <a:t>, or sharing images and videos using, for example, </a:t>
            </a:r>
            <a:r>
              <a:rPr lang="en" sz="2000" b="0" i="1" u="none" dirty="0">
                <a:latin typeface="Tahoma" pitchFamily="34" charset="0"/>
                <a:ea typeface="Tahoma" pitchFamily="34" charset="0"/>
                <a:cs typeface="Tahoma" pitchFamily="34" charset="0"/>
              </a:rPr>
              <a:t>YouTube </a:t>
            </a:r>
            <a:r>
              <a:rPr lang="en" sz="2000" b="0" i="0" u="none" dirty="0">
                <a:latin typeface="Tahoma" pitchFamily="34" charset="0"/>
                <a:ea typeface="Tahoma" pitchFamily="34" charset="0"/>
                <a:cs typeface="Tahoma" pitchFamily="34" charset="0"/>
              </a:rPr>
              <a:t>or </a:t>
            </a:r>
            <a:r>
              <a:rPr lang="en" sz="2000" b="0" i="1" u="none" dirty="0">
                <a:latin typeface="Tahoma" pitchFamily="34" charset="0"/>
                <a:ea typeface="Tahoma" pitchFamily="34" charset="0"/>
                <a:cs typeface="Tahoma" pitchFamily="34" charset="0"/>
              </a:rPr>
              <a:t>Flickr</a:t>
            </a:r>
            <a:r>
              <a:rPr lang="en" sz="2000" b="0" i="0" u="none" dirty="0">
                <a:latin typeface="Tahoma" pitchFamily="34" charset="0"/>
                <a:ea typeface="Tahoma" pitchFamily="34" charset="0"/>
                <a:cs typeface="Tahoma" pitchFamily="34" charset="0"/>
              </a:rPr>
              <a:t>. These days, many companies and organisations use social media on the Internet to communicate with their target groups, since this offers a quick and easy way for them to reach their audience and enter into a dialogue with them.</a:t>
            </a:r>
          </a:p>
          <a:p>
            <a:pPr algn="l" rtl="0">
              <a:lnSpc>
                <a:spcPct val="120000"/>
              </a:lnSpc>
              <a:defRPr/>
            </a:pPr>
            <a:r>
              <a:rPr lang="en" sz="2000" b="0" i="0" u="none" dirty="0">
                <a:latin typeface="Tahoma" pitchFamily="34" charset="0"/>
                <a:ea typeface="Tahoma" pitchFamily="34" charset="0"/>
                <a:cs typeface="Tahoma" pitchFamily="34" charset="0"/>
              </a:rPr>
              <a:t>The Internet’s greatest advantage is also its greatest drawback – that anyone can publish anything at all. There is no one who controls the information. The Internet is not subject to control by any authority. The information is open and accessible to anyone, and can therefore be used for many different purposes: information issued by the authorities, scientific reports, advertising or propaganda. </a:t>
            </a:r>
          </a:p>
          <a:p>
            <a:pPr algn="l" rtl="0">
              <a:lnSpc>
                <a:spcPct val="120000"/>
              </a:lnSpc>
              <a:defRPr/>
            </a:pPr>
            <a:r>
              <a:rPr lang="en" sz="2000" b="0" i="0" u="none" dirty="0">
                <a:latin typeface="Tahoma" pitchFamily="34" charset="0"/>
                <a:ea typeface="Tahoma" pitchFamily="34" charset="0"/>
                <a:cs typeface="Tahoma" pitchFamily="34" charset="0"/>
              </a:rPr>
              <a:t>This is why it is important to be aware of who is behind the information you find on the Internet.</a:t>
            </a:r>
          </a:p>
          <a:p>
            <a:pPr algn="l" rtl="0" eaLnBrk="1" hangingPunct="1">
              <a:lnSpc>
                <a:spcPct val="120000"/>
              </a:lnSpc>
              <a:defRPr/>
            </a:pPr>
            <a:r>
              <a:rPr lang="en" sz="2000" b="0" i="0" u="none" dirty="0">
                <a:latin typeface="Tahoma" pitchFamily="34" charset="0"/>
                <a:ea typeface="Tahoma" pitchFamily="34" charset="0"/>
                <a:cs typeface="Tahoma" pitchFamily="34" charset="0"/>
              </a:rPr>
              <a:t>Using the Internet is free, but you do need to have a connection. If you want to be able to use it from home, you need a subscription.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ox(in)">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ox(in)">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ox(in)">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arn(inVertical)">
                                      <p:cBhvr>
                                        <p:cTn id="27"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algn="l" rtl="0" eaLnBrk="1" hangingPunct="1">
              <a:buNone/>
              <a:defRPr/>
            </a:pPr>
            <a:r>
              <a:rPr lang="en" sz="2400" b="0" i="0" u="none">
                <a:solidFill>
                  <a:schemeClr val="tx2"/>
                </a:solidFill>
                <a:latin typeface="Tahoma" pitchFamily="34" charset="0"/>
                <a:ea typeface="Tahoma" pitchFamily="34" charset="0"/>
                <a:cs typeface="Tahoma" pitchFamily="34" charset="0"/>
              </a:rPr>
              <a:t>G)		Gmail</a:t>
            </a:r>
            <a:endParaRPr lang="en" sz="2400" dirty="0">
              <a:solidFill>
                <a:schemeClr val="tx2"/>
              </a:solidFill>
              <a:latin typeface="Tahoma" pitchFamily="34" charset="0"/>
              <a:ea typeface="Tahoma" pitchFamily="34" charset="0"/>
              <a:cs typeface="Tahoma" pitchFamily="34" charset="0"/>
            </a:endParaRPr>
          </a:p>
          <a:p>
            <a:pPr algn="l" rtl="0" eaLnBrk="1" hangingPunct="1">
              <a:buNone/>
              <a:defRPr/>
            </a:pPr>
            <a:r>
              <a:rPr lang="en" sz="2800" b="0" i="0" u="none">
                <a:latin typeface="Tahoma" pitchFamily="34" charset="0"/>
                <a:ea typeface="Tahoma" pitchFamily="34" charset="0"/>
                <a:cs typeface="Tahoma" pitchFamily="34" charset="0"/>
              </a:rPr>
              <a:t>		</a:t>
            </a:r>
            <a:r>
              <a:rPr lang="en" sz="1600" b="0" i="0" u="none">
                <a:latin typeface="Tahoma" pitchFamily="34" charset="0"/>
                <a:ea typeface="Tahoma" pitchFamily="34" charset="0"/>
                <a:cs typeface="Tahoma" pitchFamily="34" charset="0"/>
              </a:rPr>
              <a:t>Create an email account by clicking </a:t>
            </a:r>
            <a:r>
              <a:rPr lang="en" sz="1600" b="1" i="0" u="none">
                <a:latin typeface="Tahoma" pitchFamily="34" charset="0"/>
                <a:ea typeface="Tahoma" pitchFamily="34" charset="0"/>
                <a:cs typeface="Tahoma" pitchFamily="34" charset="0"/>
              </a:rPr>
              <a:t>CREATE AN ACCOUNT</a:t>
            </a:r>
            <a:r>
              <a:rPr lang="en" sz="1600" b="0" i="0" u="none">
                <a:latin typeface="Tahoma" pitchFamily="34" charset="0"/>
                <a:ea typeface="Tahoma" pitchFamily="34" charset="0"/>
                <a:cs typeface="Tahoma" pitchFamily="34" charset="0"/>
              </a:rPr>
              <a:t> in google.</a:t>
            </a:r>
            <a:endParaRPr lang="en"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en" sz="1200" b="1" i="0" u="none">
                <a:ea typeface="Tahoma" pitchFamily="34" charset="0"/>
                <a:cs typeface="Tahoma" pitchFamily="34" charset="0"/>
              </a:rPr>
              <a:t>Create a new Gmail account</a:t>
            </a:r>
            <a:endParaRPr lang="en" sz="1200" b="1" dirty="0">
              <a:ea typeface="Tahoma" pitchFamily="34" charset="0"/>
              <a:cs typeface="Tahoma" pitchFamily="34" charset="0"/>
            </a:endParaRPr>
          </a:p>
        </p:txBody>
      </p:sp>
      <p:sp>
        <p:nvSpPr>
          <p:cNvPr id="5" name="Rundad rektangulär 5"/>
          <p:cNvSpPr>
            <a:spLocks noChangeArrowheads="1"/>
          </p:cNvSpPr>
          <p:nvPr/>
        </p:nvSpPr>
        <p:spPr bwMode="auto">
          <a:xfrm>
            <a:off x="3563888" y="407707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en" sz="1200" b="1" i="0" u="none">
                <a:ea typeface="Tahoma" pitchFamily="34" charset="0"/>
                <a:cs typeface="Tahoma" pitchFamily="34" charset="0"/>
              </a:rPr>
              <a:t>If you already have a Gmail account</a:t>
            </a:r>
            <a:endParaRPr lang="en" sz="1200" b="1" dirty="0">
              <a:ea typeface="Tahoma" pitchFamily="34" charset="0"/>
              <a:cs typeface="Tahoma" pitchFamily="34" charset="0"/>
            </a:endParaRP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en" sz="1200" b="1" i="0" u="none">
                <a:ea typeface="Tahoma" pitchFamily="34" charset="0"/>
                <a:cs typeface="Tahoma" pitchFamily="34" charset="0"/>
              </a:rPr>
              <a:t>Enter your email and password and then click Sign in</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13992224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in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inVertical)">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rtl="0" eaLnBrk="1" hangingPunct="1">
              <a:defRPr/>
            </a:pPr>
            <a:r>
              <a:rPr lang="en" b="0" i="0" u="none">
                <a:solidFill>
                  <a:schemeClr val="tx2"/>
                </a:solidFill>
                <a:latin typeface="Tahoma" pitchFamily="34" charset="0"/>
                <a:ea typeface="Tahoma" pitchFamily="34" charset="0"/>
                <a:cs typeface="Tahoma" pitchFamily="34" charset="0"/>
              </a:rPr>
              <a:t>Browser</a:t>
            </a:r>
          </a:p>
        </p:txBody>
      </p:sp>
      <p:sp>
        <p:nvSpPr>
          <p:cNvPr id="8195" name="Rectangle 3"/>
          <p:cNvSpPr>
            <a:spLocks noGrp="1" noChangeArrowheads="1"/>
          </p:cNvSpPr>
          <p:nvPr>
            <p:ph idx="1"/>
          </p:nvPr>
        </p:nvSpPr>
        <p:spPr>
          <a:xfrm>
            <a:off x="323528" y="1700808"/>
            <a:ext cx="8568952" cy="4395192"/>
          </a:xfrm>
        </p:spPr>
        <p:txBody>
          <a:bodyPr>
            <a:normAutofit/>
          </a:bodyPr>
          <a:lstStyle/>
          <a:p>
            <a:pPr algn="l" rtl="0"/>
            <a:r>
              <a:rPr lang="en" sz="2400" b="0" i="0" u="none">
                <a:effectLst/>
                <a:latin typeface="Tahoma" pitchFamily="34" charset="0"/>
                <a:ea typeface="Tahoma" pitchFamily="34" charset="0"/>
                <a:cs typeface="Tahoma" pitchFamily="34" charset="0"/>
              </a:rPr>
              <a:t>A browser is a program used to read websites – this is called </a:t>
            </a:r>
            <a:r>
              <a:rPr lang="en" sz="2400" b="0" i="1" u="none">
                <a:effectLst/>
                <a:latin typeface="Tahoma" pitchFamily="34" charset="0"/>
                <a:ea typeface="Tahoma" pitchFamily="34" charset="0"/>
                <a:cs typeface="Tahoma" pitchFamily="34" charset="0"/>
              </a:rPr>
              <a:t>surfing the web</a:t>
            </a:r>
            <a:r>
              <a:rPr lang="en" sz="2400" b="0" i="0" u="none">
                <a:effectLst/>
                <a:latin typeface="Tahoma" pitchFamily="34" charset="0"/>
                <a:ea typeface="Tahoma" pitchFamily="34" charset="0"/>
                <a:cs typeface="Tahoma" pitchFamily="34" charset="0"/>
              </a:rPr>
              <a:t>. There are many different browsers available; the one used most widely is</a:t>
            </a:r>
            <a:r>
              <a:rPr lang="en" sz="2400" b="0" i="0" u="none">
                <a:latin typeface="Tahoma" pitchFamily="34" charset="0"/>
                <a:ea typeface="Tahoma" pitchFamily="34" charset="0"/>
                <a:cs typeface="Tahoma" pitchFamily="34" charset="0"/>
              </a:rPr>
              <a:t> called Internet Explorer, and comes installed with the Windows operating system. Other examples include Mozilla Firefox, Safari, Opera and Google Chrome.</a:t>
            </a:r>
          </a:p>
          <a:p>
            <a:endParaRPr lang="en" sz="2400" dirty="0">
              <a:latin typeface="Tahoma" pitchFamily="34" charset="0"/>
              <a:ea typeface="Tahoma" pitchFamily="34" charset="0"/>
              <a:cs typeface="Tahoma" pitchFamily="34" charset="0"/>
            </a:endParaRPr>
          </a:p>
          <a:p>
            <a:pPr algn="l" rtl="0"/>
            <a:r>
              <a:rPr lang="en" sz="2400" b="0" i="0" u="none">
                <a:latin typeface="Tahoma" pitchFamily="34" charset="0"/>
                <a:ea typeface="Tahoma" pitchFamily="34" charset="0"/>
                <a:cs typeface="Tahoma" pitchFamily="34" charset="0"/>
              </a:rPr>
              <a:t>On computers running the Windows operating system, Internet Explorer comes preinstalled and appears on the desktop as an icon. You can also launch the program from the Start menu.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ox(in)">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0"/>
            <a:ext cx="8229600" cy="1008062"/>
          </a:xfrm>
        </p:spPr>
        <p:txBody>
          <a:bodyPr>
            <a:normAutofit/>
          </a:bodyPr>
          <a:lstStyle/>
          <a:p>
            <a:pPr algn="l" rtl="0" eaLnBrk="1" hangingPunct="1">
              <a:defRPr/>
            </a:pPr>
            <a:r>
              <a:rPr lang="en" b="0" i="0" u="none">
                <a:solidFill>
                  <a:schemeClr val="tx2"/>
                </a:solidFill>
                <a:latin typeface="Tahoma" pitchFamily="34" charset="0"/>
                <a:ea typeface="Tahoma" pitchFamily="34" charset="0"/>
                <a:cs typeface="Tahoma" pitchFamily="34" charset="0"/>
              </a:rPr>
              <a:t>Web addresses</a:t>
            </a:r>
          </a:p>
        </p:txBody>
      </p:sp>
      <p:sp>
        <p:nvSpPr>
          <p:cNvPr id="9219" name="Rectangle 3"/>
          <p:cNvSpPr>
            <a:spLocks noGrp="1" noChangeArrowheads="1"/>
          </p:cNvSpPr>
          <p:nvPr>
            <p:ph idx="1"/>
          </p:nvPr>
        </p:nvSpPr>
        <p:spPr>
          <a:xfrm>
            <a:off x="251520" y="908720"/>
            <a:ext cx="8712968" cy="5949280"/>
          </a:xfrm>
        </p:spPr>
        <p:txBody>
          <a:bodyPr>
            <a:noAutofit/>
          </a:bodyPr>
          <a:lstStyle/>
          <a:p>
            <a:pPr marL="0" indent="0" algn="l" rtl="0">
              <a:lnSpc>
                <a:spcPct val="120000"/>
              </a:lnSpc>
              <a:buNone/>
              <a:defRPr/>
            </a:pPr>
            <a:r>
              <a:rPr lang="en" sz="1350" b="0" i="0" u="none" dirty="0">
                <a:latin typeface="Tahoma" pitchFamily="34" charset="0"/>
                <a:ea typeface="Tahoma" pitchFamily="34" charset="0"/>
                <a:cs typeface="Tahoma" pitchFamily="34" charset="0"/>
              </a:rPr>
              <a:t>A web address is the address of a website on the Internet. Another name for this address is the </a:t>
            </a:r>
            <a:r>
              <a:rPr lang="en" sz="1350" b="0" i="1" u="none" dirty="0">
                <a:latin typeface="Tahoma" pitchFamily="34" charset="0"/>
                <a:ea typeface="Tahoma" pitchFamily="34" charset="0"/>
                <a:cs typeface="Tahoma" pitchFamily="34" charset="0"/>
              </a:rPr>
              <a:t>URL</a:t>
            </a:r>
            <a:r>
              <a:rPr lang="en" sz="1350" b="0" i="0" u="none" dirty="0">
                <a:latin typeface="Tahoma" pitchFamily="34" charset="0"/>
                <a:ea typeface="Tahoma" pitchFamily="34" charset="0"/>
                <a:cs typeface="Tahoma" pitchFamily="34" charset="0"/>
              </a:rPr>
              <a:t> (Uniform Resource Locator). You can access a website by typing the address into the browser’s address bar. The web address consists of several parts:</a:t>
            </a:r>
          </a:p>
          <a:p>
            <a:pPr marL="0" indent="0" algn="l" rtl="0" eaLnBrk="1" hangingPunct="1">
              <a:lnSpc>
                <a:spcPct val="80000"/>
              </a:lnSpc>
              <a:buNone/>
              <a:defRPr/>
            </a:pPr>
            <a:endParaRPr lang="en" sz="1350" dirty="0">
              <a:latin typeface="Tahoma" pitchFamily="34" charset="0"/>
              <a:ea typeface="Tahoma" pitchFamily="34" charset="0"/>
              <a:cs typeface="Tahoma" pitchFamily="34" charset="0"/>
            </a:endParaRPr>
          </a:p>
          <a:p>
            <a:pPr marL="0" indent="0" algn="l" rtl="0" eaLnBrk="1" hangingPunct="1">
              <a:lnSpc>
                <a:spcPct val="80000"/>
              </a:lnSpc>
              <a:buNone/>
              <a:defRPr/>
            </a:pPr>
            <a:r>
              <a:rPr lang="en" sz="1350" b="0" i="0" u="none" dirty="0">
                <a:latin typeface="Tahoma" pitchFamily="34" charset="0"/>
                <a:ea typeface="Tahoma" pitchFamily="34" charset="0"/>
                <a:cs typeface="Tahoma" pitchFamily="34" charset="0"/>
                <a:hlinkClick r:id="rId2"/>
              </a:rPr>
              <a:t>http://www.google.com</a:t>
            </a:r>
            <a:r>
              <a:rPr lang="en" sz="1350" b="0" i="0" u="none" dirty="0">
                <a:latin typeface="Tahoma" pitchFamily="34" charset="0"/>
                <a:ea typeface="Tahoma" pitchFamily="34" charset="0"/>
                <a:cs typeface="Tahoma" pitchFamily="34" charset="0"/>
              </a:rPr>
              <a:t> </a:t>
            </a:r>
            <a:endParaRPr lang="en" sz="1350" dirty="0">
              <a:latin typeface="Tahoma" pitchFamily="34" charset="0"/>
              <a:ea typeface="Tahoma" pitchFamily="34" charset="0"/>
              <a:cs typeface="Tahoma" pitchFamily="34" charset="0"/>
            </a:endParaRPr>
          </a:p>
          <a:p>
            <a:pPr marL="0" indent="0" algn="l" rtl="0" eaLnBrk="1" hangingPunct="1">
              <a:lnSpc>
                <a:spcPct val="80000"/>
              </a:lnSpc>
              <a:buNone/>
              <a:defRPr/>
            </a:pPr>
            <a:endParaRPr lang="en" sz="1350" dirty="0">
              <a:latin typeface="Tahoma" pitchFamily="34" charset="0"/>
              <a:ea typeface="Tahoma" pitchFamily="34" charset="0"/>
              <a:cs typeface="Tahoma" pitchFamily="34" charset="0"/>
            </a:endParaRPr>
          </a:p>
          <a:p>
            <a:pPr algn="l" rtl="0" eaLnBrk="1" hangingPunct="1">
              <a:lnSpc>
                <a:spcPct val="120000"/>
              </a:lnSpc>
              <a:defRPr/>
            </a:pPr>
            <a:r>
              <a:rPr lang="en" sz="1350" b="1" i="0" u="none" dirty="0">
                <a:latin typeface="Tahoma" pitchFamily="34" charset="0"/>
                <a:ea typeface="Tahoma" pitchFamily="34" charset="0"/>
                <a:cs typeface="Tahoma" pitchFamily="34" charset="0"/>
              </a:rPr>
              <a:t>http:// -</a:t>
            </a:r>
            <a:r>
              <a:rPr lang="en" sz="1350" b="0" i="0" u="none" dirty="0">
                <a:latin typeface="Tahoma" pitchFamily="34" charset="0"/>
                <a:ea typeface="Tahoma" pitchFamily="34" charset="0"/>
                <a:cs typeface="Tahoma" pitchFamily="34" charset="0"/>
              </a:rPr>
              <a:t> an abbreviation of </a:t>
            </a:r>
            <a:r>
              <a:rPr lang="en" sz="1350" b="1" i="0" u="sng" dirty="0">
                <a:latin typeface="Tahoma" pitchFamily="34" charset="0"/>
                <a:ea typeface="Tahoma" pitchFamily="34" charset="0"/>
                <a:cs typeface="Tahoma" pitchFamily="34" charset="0"/>
              </a:rPr>
              <a:t>h</a:t>
            </a:r>
            <a:r>
              <a:rPr lang="en" sz="1350" b="0" i="0" u="none" dirty="0">
                <a:latin typeface="Tahoma" pitchFamily="34" charset="0"/>
                <a:ea typeface="Tahoma" pitchFamily="34" charset="0"/>
                <a:cs typeface="Tahoma" pitchFamily="34" charset="0"/>
              </a:rPr>
              <a:t>yper</a:t>
            </a:r>
            <a:r>
              <a:rPr lang="en" sz="1350" b="1" i="0" u="sng" dirty="0">
                <a:latin typeface="Tahoma" pitchFamily="34" charset="0"/>
                <a:ea typeface="Tahoma" pitchFamily="34" charset="0"/>
                <a:cs typeface="Tahoma" pitchFamily="34" charset="0"/>
              </a:rPr>
              <a:t>t</a:t>
            </a:r>
            <a:r>
              <a:rPr lang="en" sz="1350" b="0" i="0" u="none" dirty="0">
                <a:latin typeface="Tahoma" pitchFamily="34" charset="0"/>
                <a:ea typeface="Tahoma" pitchFamily="34" charset="0"/>
                <a:cs typeface="Tahoma" pitchFamily="34" charset="0"/>
              </a:rPr>
              <a:t>ext </a:t>
            </a:r>
            <a:r>
              <a:rPr lang="en" sz="1350" b="1" i="0" u="sng" dirty="0">
                <a:latin typeface="Tahoma" pitchFamily="34" charset="0"/>
                <a:ea typeface="Tahoma" pitchFamily="34" charset="0"/>
                <a:cs typeface="Tahoma" pitchFamily="34" charset="0"/>
              </a:rPr>
              <a:t>t</a:t>
            </a:r>
            <a:r>
              <a:rPr lang="en" sz="1350" b="0" i="0" u="none" dirty="0">
                <a:latin typeface="Tahoma" pitchFamily="34" charset="0"/>
                <a:ea typeface="Tahoma" pitchFamily="34" charset="0"/>
                <a:cs typeface="Tahoma" pitchFamily="34" charset="0"/>
              </a:rPr>
              <a:t>ransfer </a:t>
            </a:r>
            <a:r>
              <a:rPr lang="en" sz="1350" b="1" i="0" u="sng" dirty="0">
                <a:latin typeface="Tahoma" pitchFamily="34" charset="0"/>
                <a:ea typeface="Tahoma" pitchFamily="34" charset="0"/>
                <a:cs typeface="Tahoma" pitchFamily="34" charset="0"/>
              </a:rPr>
              <a:t>p</a:t>
            </a:r>
            <a:r>
              <a:rPr lang="en" sz="1350" b="0" i="0" u="none" dirty="0">
                <a:latin typeface="Tahoma" pitchFamily="34" charset="0"/>
                <a:ea typeface="Tahoma" pitchFamily="34" charset="0"/>
                <a:cs typeface="Tahoma" pitchFamily="34" charset="0"/>
              </a:rPr>
              <a:t>rotocol.</a:t>
            </a:r>
          </a:p>
          <a:p>
            <a:pPr algn="l" rtl="0" eaLnBrk="1" hangingPunct="1">
              <a:lnSpc>
                <a:spcPct val="120000"/>
              </a:lnSpc>
              <a:defRPr/>
            </a:pPr>
            <a:r>
              <a:rPr lang="en" sz="1350" b="1" i="0" u="none" dirty="0">
                <a:latin typeface="Tahoma" pitchFamily="34" charset="0"/>
                <a:ea typeface="Tahoma" pitchFamily="34" charset="0"/>
                <a:cs typeface="Tahoma" pitchFamily="34" charset="0"/>
              </a:rPr>
              <a:t>www -</a:t>
            </a:r>
            <a:r>
              <a:rPr lang="en" sz="1350" b="0" i="0" u="none" dirty="0">
                <a:latin typeface="Tahoma" pitchFamily="34" charset="0"/>
                <a:ea typeface="Tahoma" pitchFamily="34" charset="0"/>
                <a:cs typeface="Tahoma" pitchFamily="34" charset="0"/>
              </a:rPr>
              <a:t> an abbreviation of </a:t>
            </a:r>
            <a:r>
              <a:rPr lang="en" sz="1350" b="1" i="0" u="sng" dirty="0">
                <a:latin typeface="Tahoma" pitchFamily="34" charset="0"/>
                <a:ea typeface="Tahoma" pitchFamily="34" charset="0"/>
                <a:cs typeface="Tahoma" pitchFamily="34" charset="0"/>
              </a:rPr>
              <a:t>w</a:t>
            </a:r>
            <a:r>
              <a:rPr lang="en" sz="1350" b="0" i="0" u="none" dirty="0">
                <a:latin typeface="Tahoma" pitchFamily="34" charset="0"/>
                <a:ea typeface="Tahoma" pitchFamily="34" charset="0"/>
                <a:cs typeface="Tahoma" pitchFamily="34" charset="0"/>
              </a:rPr>
              <a:t>orld </a:t>
            </a:r>
            <a:r>
              <a:rPr lang="en" sz="1350" b="1" i="0" u="sng" dirty="0">
                <a:latin typeface="Tahoma" pitchFamily="34" charset="0"/>
                <a:ea typeface="Tahoma" pitchFamily="34" charset="0"/>
                <a:cs typeface="Tahoma" pitchFamily="34" charset="0"/>
              </a:rPr>
              <a:t>w</a:t>
            </a:r>
            <a:r>
              <a:rPr lang="en" sz="1350" b="0" i="0" u="none" dirty="0">
                <a:latin typeface="Tahoma" pitchFamily="34" charset="0"/>
                <a:ea typeface="Tahoma" pitchFamily="34" charset="0"/>
                <a:cs typeface="Tahoma" pitchFamily="34" charset="0"/>
              </a:rPr>
              <a:t>ide </a:t>
            </a:r>
            <a:r>
              <a:rPr lang="en" sz="1350" b="1" i="0" u="sng" dirty="0">
                <a:latin typeface="Tahoma" pitchFamily="34" charset="0"/>
                <a:ea typeface="Tahoma" pitchFamily="34" charset="0"/>
                <a:cs typeface="Tahoma" pitchFamily="34" charset="0"/>
              </a:rPr>
              <a:t>w</a:t>
            </a:r>
            <a:r>
              <a:rPr lang="en" sz="1350" b="0" i="0" u="none" dirty="0">
                <a:latin typeface="Tahoma" pitchFamily="34" charset="0"/>
                <a:ea typeface="Tahoma" pitchFamily="34" charset="0"/>
                <a:cs typeface="Tahoma" pitchFamily="34" charset="0"/>
              </a:rPr>
              <a:t>eb. </a:t>
            </a:r>
          </a:p>
          <a:p>
            <a:pPr algn="l" rtl="0" eaLnBrk="1" hangingPunct="1">
              <a:lnSpc>
                <a:spcPct val="120000"/>
              </a:lnSpc>
              <a:defRPr/>
            </a:pPr>
            <a:r>
              <a:rPr lang="en" sz="1350" b="1" i="0" u="none" dirty="0">
                <a:latin typeface="Tahoma" pitchFamily="34" charset="0"/>
                <a:ea typeface="Tahoma" pitchFamily="34" charset="0"/>
                <a:cs typeface="Tahoma" pitchFamily="34" charset="0"/>
              </a:rPr>
              <a:t>Google -</a:t>
            </a:r>
            <a:r>
              <a:rPr lang="en" sz="1350" b="0" i="0" u="none" dirty="0">
                <a:latin typeface="Tahoma" pitchFamily="34" charset="0"/>
                <a:ea typeface="Tahoma" pitchFamily="34" charset="0"/>
                <a:cs typeface="Tahoma" pitchFamily="34" charset="0"/>
              </a:rPr>
              <a:t> domain/server, often the same as the name of the website. This part of the address may provide indications as to what the site is about, or who owns the website.</a:t>
            </a:r>
            <a:endParaRPr lang="en" sz="1350" b="1" dirty="0">
              <a:latin typeface="Tahoma" pitchFamily="34" charset="0"/>
              <a:ea typeface="Tahoma" pitchFamily="34" charset="0"/>
              <a:cs typeface="Tahoma" pitchFamily="34" charset="0"/>
            </a:endParaRPr>
          </a:p>
          <a:p>
            <a:pPr algn="l" rtl="0">
              <a:lnSpc>
                <a:spcPct val="120000"/>
              </a:lnSpc>
              <a:defRPr/>
            </a:pPr>
            <a:r>
              <a:rPr lang="en" sz="1350" b="1" i="0" u="none" dirty="0">
                <a:latin typeface="Tahoma" pitchFamily="34" charset="0"/>
                <a:ea typeface="Tahoma" pitchFamily="34" charset="0"/>
                <a:cs typeface="Tahoma" pitchFamily="34" charset="0"/>
              </a:rPr>
              <a:t>Com</a:t>
            </a:r>
            <a:r>
              <a:rPr lang="en" sz="1350" b="0" i="0" u="none" dirty="0">
                <a:latin typeface="Tahoma" pitchFamily="34" charset="0"/>
                <a:ea typeface="Tahoma" pitchFamily="34" charset="0"/>
                <a:cs typeface="Tahoma" pitchFamily="34" charset="0"/>
              </a:rPr>
              <a:t> is an abbreviation of </a:t>
            </a:r>
            <a:r>
              <a:rPr lang="en" sz="1350" b="1" i="0" u="sng" dirty="0">
                <a:latin typeface="Tahoma" pitchFamily="34" charset="0"/>
                <a:ea typeface="Tahoma" pitchFamily="34" charset="0"/>
                <a:cs typeface="Tahoma" pitchFamily="34" charset="0"/>
              </a:rPr>
              <a:t>Com</a:t>
            </a:r>
            <a:r>
              <a:rPr lang="en" sz="1350" b="0" i="0" u="none" dirty="0">
                <a:latin typeface="Tahoma" pitchFamily="34" charset="0"/>
                <a:ea typeface="Tahoma" pitchFamily="34" charset="0"/>
                <a:cs typeface="Tahoma" pitchFamily="34" charset="0"/>
              </a:rPr>
              <a:t>pany. This part is called the top-level domain, and varies from one website to another. Some abbreviations indicate the geographical location. For example,</a:t>
            </a:r>
            <a:r>
              <a:rPr lang="en" sz="1350" b="0" i="1" u="none" dirty="0">
                <a:latin typeface="Tahoma" pitchFamily="34" charset="0"/>
                <a:ea typeface="Tahoma" pitchFamily="34" charset="0"/>
                <a:cs typeface="Tahoma" pitchFamily="34" charset="0"/>
              </a:rPr>
              <a:t> .se </a:t>
            </a:r>
            <a:r>
              <a:rPr lang="en" sz="1350" b="0" i="0" u="none" dirty="0">
                <a:latin typeface="Tahoma" pitchFamily="34" charset="0"/>
                <a:ea typeface="Tahoma" pitchFamily="34" charset="0"/>
                <a:cs typeface="Tahoma" pitchFamily="34" charset="0"/>
              </a:rPr>
              <a:t>is for </a:t>
            </a:r>
            <a:r>
              <a:rPr lang="en" sz="1350" b="0" i="1" u="none" dirty="0">
                <a:latin typeface="Tahoma" pitchFamily="34" charset="0"/>
                <a:ea typeface="Tahoma" pitchFamily="34" charset="0"/>
                <a:cs typeface="Tahoma" pitchFamily="34" charset="0"/>
              </a:rPr>
              <a:t>Sweden</a:t>
            </a:r>
            <a:r>
              <a:rPr lang="en" sz="1350" b="0" i="0" u="none" dirty="0">
                <a:latin typeface="Tahoma" pitchFamily="34" charset="0"/>
                <a:ea typeface="Tahoma" pitchFamily="34" charset="0"/>
                <a:cs typeface="Tahoma" pitchFamily="34" charset="0"/>
              </a:rPr>
              <a:t>, </a:t>
            </a:r>
            <a:r>
              <a:rPr lang="en" sz="1350" b="0" i="1" u="none" dirty="0">
                <a:latin typeface="Tahoma" pitchFamily="34" charset="0"/>
                <a:ea typeface="Tahoma" pitchFamily="34" charset="0"/>
                <a:cs typeface="Tahoma" pitchFamily="34" charset="0"/>
              </a:rPr>
              <a:t>.no</a:t>
            </a:r>
            <a:r>
              <a:rPr lang="en" sz="1350" b="0" i="0" u="none" dirty="0">
                <a:latin typeface="Tahoma" pitchFamily="34" charset="0"/>
                <a:ea typeface="Tahoma" pitchFamily="34" charset="0"/>
                <a:cs typeface="Tahoma" pitchFamily="34" charset="0"/>
              </a:rPr>
              <a:t> is for </a:t>
            </a:r>
            <a:r>
              <a:rPr lang="en" sz="1350" b="0" i="1" u="none" dirty="0">
                <a:latin typeface="Tahoma" pitchFamily="34" charset="0"/>
                <a:ea typeface="Tahoma" pitchFamily="34" charset="0"/>
                <a:cs typeface="Tahoma" pitchFamily="34" charset="0"/>
              </a:rPr>
              <a:t>Norway</a:t>
            </a:r>
            <a:r>
              <a:rPr lang="en" sz="1350" b="0" i="0" u="none" dirty="0">
                <a:latin typeface="Tahoma" pitchFamily="34" charset="0"/>
                <a:ea typeface="Tahoma" pitchFamily="34" charset="0"/>
                <a:cs typeface="Tahoma" pitchFamily="34" charset="0"/>
              </a:rPr>
              <a:t>, etc. The web addresses of Swedish municipalities always use </a:t>
            </a:r>
            <a:r>
              <a:rPr lang="en" sz="1350" b="0" i="1" u="none" dirty="0">
                <a:latin typeface="Tahoma" pitchFamily="34" charset="0"/>
                <a:ea typeface="Tahoma" pitchFamily="34" charset="0"/>
                <a:cs typeface="Tahoma" pitchFamily="34" charset="0"/>
              </a:rPr>
              <a:t>.se</a:t>
            </a:r>
            <a:r>
              <a:rPr lang="en" sz="1350" b="0" i="0" u="none" dirty="0">
                <a:latin typeface="Tahoma" pitchFamily="34" charset="0"/>
                <a:ea typeface="Tahoma" pitchFamily="34" charset="0"/>
                <a:cs typeface="Tahoma" pitchFamily="34" charset="0"/>
              </a:rPr>
              <a:t> as their top-level domain:  </a:t>
            </a:r>
            <a:r>
              <a:rPr lang="en" sz="1350" b="0" i="0" u="none" dirty="0">
                <a:latin typeface="Tahoma" pitchFamily="34" charset="0"/>
                <a:ea typeface="Tahoma" pitchFamily="34" charset="0"/>
                <a:cs typeface="Tahoma" pitchFamily="34" charset="0"/>
                <a:hlinkClick r:id="rId3"/>
              </a:rPr>
              <a:t>http://www.linkoping.se</a:t>
            </a:r>
            <a:r>
              <a:rPr lang="en" sz="1350" b="0" i="0" u="none" dirty="0">
                <a:latin typeface="Tahoma" pitchFamily="34" charset="0"/>
                <a:ea typeface="Tahoma" pitchFamily="34" charset="0"/>
                <a:cs typeface="Tahoma" pitchFamily="34" charset="0"/>
              </a:rPr>
              <a:t>, </a:t>
            </a:r>
            <a:r>
              <a:rPr lang="en" sz="1350" b="0" i="0" u="none" dirty="0">
                <a:latin typeface="Tahoma" pitchFamily="34" charset="0"/>
                <a:ea typeface="Tahoma" pitchFamily="34" charset="0"/>
                <a:cs typeface="Tahoma" pitchFamily="34" charset="0"/>
                <a:hlinkClick r:id="rId4"/>
              </a:rPr>
              <a:t>http://www.mjolby.se</a:t>
            </a:r>
            <a:endParaRPr lang="en" sz="1350" dirty="0">
              <a:latin typeface="Tahoma" pitchFamily="34" charset="0"/>
              <a:ea typeface="Tahoma" pitchFamily="34" charset="0"/>
              <a:cs typeface="Tahoma" pitchFamily="34" charset="0"/>
            </a:endParaRPr>
          </a:p>
          <a:p>
            <a:pPr algn="l" rtl="0" eaLnBrk="1" hangingPunct="1">
              <a:lnSpc>
                <a:spcPct val="120000"/>
              </a:lnSpc>
              <a:buNone/>
              <a:defRPr/>
            </a:pPr>
            <a:endParaRPr lang="en" sz="1350" dirty="0">
              <a:latin typeface="Tahoma" pitchFamily="34" charset="0"/>
              <a:ea typeface="Tahoma" pitchFamily="34" charset="0"/>
              <a:cs typeface="Tahoma" pitchFamily="34" charset="0"/>
            </a:endParaRPr>
          </a:p>
          <a:p>
            <a:pPr algn="l" rtl="0" eaLnBrk="1" hangingPunct="1">
              <a:lnSpc>
                <a:spcPct val="120000"/>
              </a:lnSpc>
              <a:defRPr/>
            </a:pPr>
            <a:r>
              <a:rPr lang="en" sz="1350" b="0" i="0" u="none" dirty="0">
                <a:latin typeface="Tahoma" pitchFamily="34" charset="0"/>
                <a:ea typeface="Tahoma" pitchFamily="34" charset="0"/>
                <a:cs typeface="Tahoma" pitchFamily="34" charset="0"/>
              </a:rPr>
              <a:t>There are also other abbreviations in use. Here are some examples:</a:t>
            </a:r>
          </a:p>
          <a:p>
            <a:pPr algn="l" rtl="0" eaLnBrk="1" hangingPunct="1">
              <a:lnSpc>
                <a:spcPct val="80000"/>
              </a:lnSpc>
              <a:defRPr/>
            </a:pPr>
            <a:endParaRPr lang="en" sz="1350" dirty="0">
              <a:latin typeface="Tahoma" pitchFamily="34" charset="0"/>
              <a:ea typeface="Tahoma" pitchFamily="34" charset="0"/>
              <a:cs typeface="Tahoma" pitchFamily="34" charset="0"/>
            </a:endParaRPr>
          </a:p>
          <a:p>
            <a:pPr lvl="2" algn="l" rtl="0" eaLnBrk="1" hangingPunct="1">
              <a:lnSpc>
                <a:spcPct val="80000"/>
              </a:lnSpc>
              <a:defRPr/>
            </a:pPr>
            <a:r>
              <a:rPr lang="en" sz="1350" b="0" i="0" u="none" dirty="0">
                <a:latin typeface="Tahoma" pitchFamily="34" charset="0"/>
                <a:ea typeface="Tahoma" pitchFamily="34" charset="0"/>
                <a:cs typeface="Tahoma" pitchFamily="34" charset="0"/>
              </a:rPr>
              <a:t>.net is an abbreviation of network.</a:t>
            </a:r>
          </a:p>
          <a:p>
            <a:pPr lvl="2" algn="l" rtl="0">
              <a:lnSpc>
                <a:spcPct val="80000"/>
              </a:lnSpc>
              <a:defRPr/>
            </a:pPr>
            <a:r>
              <a:rPr lang="en" sz="1350" b="0" i="0" u="none" dirty="0">
                <a:latin typeface="Tahoma" pitchFamily="34" charset="0"/>
                <a:ea typeface="Tahoma" pitchFamily="34" charset="0"/>
                <a:cs typeface="Tahoma" pitchFamily="34" charset="0"/>
              </a:rPr>
              <a:t>.edu is an abbreviation of education.</a:t>
            </a:r>
            <a:endParaRPr lang="en" sz="1350" dirty="0">
              <a:latin typeface="Tahoma" pitchFamily="34" charset="0"/>
              <a:ea typeface="Tahoma" pitchFamily="34" charset="0"/>
              <a:cs typeface="Tahoma" pitchFamily="34" charset="0"/>
            </a:endParaRPr>
          </a:p>
          <a:p>
            <a:pPr lvl="2" algn="l" rtl="0">
              <a:lnSpc>
                <a:spcPct val="80000"/>
              </a:lnSpc>
              <a:defRPr/>
            </a:pPr>
            <a:r>
              <a:rPr lang="en" sz="1350" b="0" i="0" u="none" dirty="0">
                <a:latin typeface="Tahoma" pitchFamily="34" charset="0"/>
                <a:ea typeface="Tahoma" pitchFamily="34" charset="0"/>
                <a:cs typeface="Tahoma" pitchFamily="34" charset="0"/>
              </a:rPr>
              <a:t>.gov is an abbreviation of government.</a:t>
            </a:r>
            <a:endParaRPr lang="en" sz="1350" dirty="0">
              <a:latin typeface="Tahoma" pitchFamily="34" charset="0"/>
              <a:ea typeface="Tahoma" pitchFamily="34" charset="0"/>
              <a:cs typeface="Tahoma" pitchFamily="34" charset="0"/>
            </a:endParaRPr>
          </a:p>
          <a:p>
            <a:pPr lvl="2" algn="l" rtl="0">
              <a:lnSpc>
                <a:spcPct val="80000"/>
              </a:lnSpc>
              <a:defRPr/>
            </a:pPr>
            <a:r>
              <a:rPr lang="en" sz="1350" b="0" i="0" u="none" dirty="0">
                <a:latin typeface="Tahoma" pitchFamily="34" charset="0"/>
                <a:ea typeface="Tahoma" pitchFamily="34" charset="0"/>
                <a:cs typeface="Tahoma" pitchFamily="34" charset="0"/>
              </a:rPr>
              <a:t>.info is an abbreviation of information. </a:t>
            </a:r>
            <a:endParaRPr lang="en" sz="1350" dirty="0">
              <a:latin typeface="Tahoma" pitchFamily="34" charset="0"/>
              <a:ea typeface="Tahoma" pitchFamily="34" charset="0"/>
              <a:cs typeface="Tahoma" pitchFamily="34" charset="0"/>
            </a:endParaRPr>
          </a:p>
          <a:p>
            <a:pPr lvl="2" algn="l" rtl="0">
              <a:lnSpc>
                <a:spcPct val="80000"/>
              </a:lnSpc>
              <a:defRPr/>
            </a:pPr>
            <a:r>
              <a:rPr lang="en" sz="1350" b="0" i="0" u="none" dirty="0">
                <a:latin typeface="Tahoma" pitchFamily="34" charset="0"/>
                <a:ea typeface="Tahoma" pitchFamily="34" charset="0"/>
                <a:cs typeface="Tahoma" pitchFamily="34" charset="0"/>
              </a:rPr>
              <a:t>.org is an abbreviation of organization.</a:t>
            </a:r>
            <a:endParaRPr lang="en" sz="1350" dirty="0">
              <a:latin typeface="Tahoma" pitchFamily="34" charset="0"/>
              <a:ea typeface="Tahoma" pitchFamily="34" charset="0"/>
              <a:cs typeface="Tahoma" pitchFamily="34" charset="0"/>
            </a:endParaRPr>
          </a:p>
          <a:p>
            <a:pPr lvl="2" algn="l" rtl="0">
              <a:lnSpc>
                <a:spcPct val="80000"/>
              </a:lnSpc>
              <a:defRPr/>
            </a:pPr>
            <a:endParaRPr lang="en" sz="1350" dirty="0">
              <a:latin typeface="Tahoma" pitchFamily="34" charset="0"/>
              <a:ea typeface="Tahoma" pitchFamily="34" charset="0"/>
              <a:cs typeface="Tahoma" pitchFamily="34" charset="0"/>
            </a:endParaRPr>
          </a:p>
          <a:p>
            <a:pPr marL="114300" indent="0" algn="l" rtl="0" eaLnBrk="1" hangingPunct="1">
              <a:lnSpc>
                <a:spcPct val="80000"/>
              </a:lnSpc>
              <a:buNone/>
              <a:defRPr/>
            </a:pPr>
            <a:r>
              <a:rPr lang="en" sz="1350" b="0" i="0" u="none" dirty="0">
                <a:latin typeface="Tahoma" pitchFamily="34" charset="0"/>
                <a:ea typeface="Tahoma" pitchFamily="34" charset="0"/>
                <a:cs typeface="Tahoma" pitchFamily="34" charset="0"/>
              </a:rPr>
              <a:t>The abbreviations provide no indication as to the website’s content.</a:t>
            </a:r>
            <a:endParaRPr lang="en" sz="135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in)">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box(in)">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box(in)">
                                      <p:cBhvr>
                                        <p:cTn id="22" dur="500"/>
                                        <p:tgtEl>
                                          <p:spTgt spid="9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box(in)">
                                      <p:cBhvr>
                                        <p:cTn id="27" dur="500"/>
                                        <p:tgtEl>
                                          <p:spTgt spid="92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box(in)">
                                      <p:cBhvr>
                                        <p:cTn id="32" dur="500"/>
                                        <p:tgtEl>
                                          <p:spTgt spid="92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9" end="9"/>
                                            </p:txEl>
                                          </p:spTgt>
                                        </p:tgtEl>
                                        <p:attrNameLst>
                                          <p:attrName>style.visibility</p:attrName>
                                        </p:attrNameLst>
                                      </p:cBhvr>
                                      <p:to>
                                        <p:strVal val="visible"/>
                                      </p:to>
                                    </p:set>
                                    <p:animEffect transition="in" filter="box(in)">
                                      <p:cBhvr>
                                        <p:cTn id="37" dur="500"/>
                                        <p:tgtEl>
                                          <p:spTgt spid="921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11" end="11"/>
                                            </p:txEl>
                                          </p:spTgt>
                                        </p:tgtEl>
                                        <p:attrNameLst>
                                          <p:attrName>style.visibility</p:attrName>
                                        </p:attrNameLst>
                                      </p:cBhvr>
                                      <p:to>
                                        <p:strVal val="visible"/>
                                      </p:to>
                                    </p:set>
                                    <p:animEffect transition="in" filter="box(in)">
                                      <p:cBhvr>
                                        <p:cTn id="42" dur="500"/>
                                        <p:tgtEl>
                                          <p:spTgt spid="9219">
                                            <p:txEl>
                                              <p:pRg st="11" end="11"/>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219">
                                            <p:txEl>
                                              <p:pRg st="12" end="12"/>
                                            </p:txEl>
                                          </p:spTgt>
                                        </p:tgtEl>
                                        <p:attrNameLst>
                                          <p:attrName>style.visibility</p:attrName>
                                        </p:attrNameLst>
                                      </p:cBhvr>
                                      <p:to>
                                        <p:strVal val="visible"/>
                                      </p:to>
                                    </p:set>
                                    <p:animEffect transition="in" filter="box(in)">
                                      <p:cBhvr>
                                        <p:cTn id="45" dur="500"/>
                                        <p:tgtEl>
                                          <p:spTgt spid="9219">
                                            <p:txEl>
                                              <p:pRg st="12" end="12"/>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219">
                                            <p:txEl>
                                              <p:pRg st="13" end="13"/>
                                            </p:txEl>
                                          </p:spTgt>
                                        </p:tgtEl>
                                        <p:attrNameLst>
                                          <p:attrName>style.visibility</p:attrName>
                                        </p:attrNameLst>
                                      </p:cBhvr>
                                      <p:to>
                                        <p:strVal val="visible"/>
                                      </p:to>
                                    </p:set>
                                    <p:animEffect transition="in" filter="box(in)">
                                      <p:cBhvr>
                                        <p:cTn id="48" dur="500"/>
                                        <p:tgtEl>
                                          <p:spTgt spid="9219">
                                            <p:txEl>
                                              <p:pRg st="13" end="13"/>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219">
                                            <p:txEl>
                                              <p:pRg st="14" end="14"/>
                                            </p:txEl>
                                          </p:spTgt>
                                        </p:tgtEl>
                                        <p:attrNameLst>
                                          <p:attrName>style.visibility</p:attrName>
                                        </p:attrNameLst>
                                      </p:cBhvr>
                                      <p:to>
                                        <p:strVal val="visible"/>
                                      </p:to>
                                    </p:set>
                                    <p:animEffect transition="in" filter="box(in)">
                                      <p:cBhvr>
                                        <p:cTn id="51" dur="500"/>
                                        <p:tgtEl>
                                          <p:spTgt spid="9219">
                                            <p:txEl>
                                              <p:pRg st="14" end="14"/>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9219">
                                            <p:txEl>
                                              <p:pRg st="15" end="15"/>
                                            </p:txEl>
                                          </p:spTgt>
                                        </p:tgtEl>
                                        <p:attrNameLst>
                                          <p:attrName>style.visibility</p:attrName>
                                        </p:attrNameLst>
                                      </p:cBhvr>
                                      <p:to>
                                        <p:strVal val="visible"/>
                                      </p:to>
                                    </p:set>
                                    <p:animEffect transition="in" filter="box(in)">
                                      <p:cBhvr>
                                        <p:cTn id="54" dur="500"/>
                                        <p:tgtEl>
                                          <p:spTgt spid="9219">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9219">
                                            <p:txEl>
                                              <p:pRg st="17" end="17"/>
                                            </p:txEl>
                                          </p:spTgt>
                                        </p:tgtEl>
                                        <p:attrNameLst>
                                          <p:attrName>style.visibility</p:attrName>
                                        </p:attrNameLst>
                                      </p:cBhvr>
                                      <p:to>
                                        <p:strVal val="visible"/>
                                      </p:to>
                                    </p:set>
                                    <p:animEffect transition="in" filter="box(in)">
                                      <p:cBhvr>
                                        <p:cTn id="59" dur="500"/>
                                        <p:tgtEl>
                                          <p:spTgt spid="921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0"/>
            <a:ext cx="8229600" cy="476672"/>
          </a:xfrm>
        </p:spPr>
        <p:txBody>
          <a:bodyPr>
            <a:noAutofit/>
          </a:bodyPr>
          <a:lstStyle/>
          <a:p>
            <a:pPr algn="l" rtl="0" eaLnBrk="1" hangingPunct="1">
              <a:defRPr/>
            </a:pPr>
            <a:r>
              <a:rPr lang="en" sz="4000" b="0" i="0" u="none">
                <a:solidFill>
                  <a:schemeClr val="tx2"/>
                </a:solidFill>
                <a:latin typeface="Tahoma" pitchFamily="34" charset="0"/>
                <a:ea typeface="Tahoma" pitchFamily="34" charset="0"/>
                <a:cs typeface="Tahoma" pitchFamily="34" charset="0"/>
              </a:rPr>
              <a:t>The browser interface</a:t>
            </a:r>
          </a:p>
        </p:txBody>
      </p:sp>
      <p:sp>
        <p:nvSpPr>
          <p:cNvPr id="11271" name="Rectangle 7"/>
          <p:cNvSpPr>
            <a:spLocks noGrp="1" noChangeArrowheads="1"/>
          </p:cNvSpPr>
          <p:nvPr>
            <p:ph type="body" sz="half" idx="1"/>
          </p:nvPr>
        </p:nvSpPr>
        <p:spPr>
          <a:xfrm>
            <a:off x="512763" y="548681"/>
            <a:ext cx="8795320" cy="1038820"/>
          </a:xfrm>
        </p:spPr>
        <p:txBody>
          <a:bodyPr>
            <a:normAutofit/>
          </a:bodyPr>
          <a:lstStyle/>
          <a:p>
            <a:pPr algn="l" rtl="0" eaLnBrk="1" hangingPunct="1">
              <a:lnSpc>
                <a:spcPct val="80000"/>
              </a:lnSpc>
              <a:buNone/>
              <a:defRPr/>
            </a:pPr>
            <a:r>
              <a:rPr lang="en" sz="1600" b="0" i="0" u="none">
                <a:latin typeface="Tahoma" pitchFamily="34" charset="0"/>
                <a:ea typeface="Tahoma" pitchFamily="34" charset="0"/>
                <a:cs typeface="Tahoma" pitchFamily="34" charset="0"/>
              </a:rPr>
              <a:t>We will look at google Chrome, given that it is the most commonly used browser</a:t>
            </a:r>
          </a:p>
        </p:txBody>
      </p:sp>
      <p:pic>
        <p:nvPicPr>
          <p:cNvPr id="717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2008" y="1484784"/>
            <a:ext cx="8987472" cy="5052985"/>
          </a:xfrm>
          <a:prstGeom prst="rect">
            <a:avLst/>
          </a:prstGeom>
          <a:ln>
            <a:noFill/>
          </a:ln>
          <a:effectLst>
            <a:outerShdw blurRad="292100" dist="139700" dir="2700000" algn="tl" rotWithShape="0">
              <a:srgbClr val="333333">
                <a:alpha val="65000"/>
              </a:srgbClr>
            </a:outerShdw>
          </a:effectLst>
        </p:spPr>
      </p:pic>
      <p:sp>
        <p:nvSpPr>
          <p:cNvPr id="7173" name="AutoShape 10"/>
          <p:cNvSpPr>
            <a:spLocks noChangeArrowheads="1"/>
          </p:cNvSpPr>
          <p:nvPr/>
        </p:nvSpPr>
        <p:spPr bwMode="auto">
          <a:xfrm>
            <a:off x="35496" y="764704"/>
            <a:ext cx="908050" cy="457200"/>
          </a:xfrm>
          <a:prstGeom prst="wedgeEllipseCallout">
            <a:avLst>
              <a:gd name="adj1" fmla="val -31722"/>
              <a:gd name="adj2" fmla="val 18293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Back</a:t>
            </a:r>
            <a:endParaRPr lang="en" sz="1200" b="1" dirty="0">
              <a:ea typeface="Tahoma" pitchFamily="34" charset="0"/>
              <a:cs typeface="Tahoma" pitchFamily="34" charset="0"/>
            </a:endParaRPr>
          </a:p>
        </p:txBody>
      </p:sp>
      <p:sp>
        <p:nvSpPr>
          <p:cNvPr id="7174" name="AutoShape 11"/>
          <p:cNvSpPr>
            <a:spLocks noChangeArrowheads="1"/>
          </p:cNvSpPr>
          <p:nvPr/>
        </p:nvSpPr>
        <p:spPr bwMode="auto">
          <a:xfrm>
            <a:off x="971600" y="908720"/>
            <a:ext cx="1187450" cy="432048"/>
          </a:xfrm>
          <a:prstGeom prst="wedgeEllipseCallout">
            <a:avLst>
              <a:gd name="adj1" fmla="val -93514"/>
              <a:gd name="adj2" fmla="val 158093"/>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Forward</a:t>
            </a:r>
            <a:endParaRPr lang="en" sz="1200" b="1" dirty="0">
              <a:ea typeface="Tahoma" pitchFamily="34" charset="0"/>
              <a:cs typeface="Tahoma" pitchFamily="34" charset="0"/>
            </a:endParaRPr>
          </a:p>
        </p:txBody>
      </p:sp>
      <p:sp>
        <p:nvSpPr>
          <p:cNvPr id="7175" name="AutoShape 12"/>
          <p:cNvSpPr>
            <a:spLocks noChangeArrowheads="1"/>
          </p:cNvSpPr>
          <p:nvPr/>
        </p:nvSpPr>
        <p:spPr bwMode="auto">
          <a:xfrm>
            <a:off x="411720" y="2636912"/>
            <a:ext cx="1049511" cy="504056"/>
          </a:xfrm>
          <a:prstGeom prst="wedgeRoundRectCallout">
            <a:avLst>
              <a:gd name="adj1" fmla="val -9082"/>
              <a:gd name="adj2" fmla="val -206872"/>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Home page</a:t>
            </a:r>
            <a:endParaRPr lang="en" sz="1200" b="1" dirty="0">
              <a:ea typeface="Tahoma" pitchFamily="34" charset="0"/>
              <a:cs typeface="Tahoma" pitchFamily="34" charset="0"/>
            </a:endParaRPr>
          </a:p>
        </p:txBody>
      </p:sp>
      <p:sp>
        <p:nvSpPr>
          <p:cNvPr id="7177" name="AutoShape 14"/>
          <p:cNvSpPr>
            <a:spLocks noChangeArrowheads="1"/>
          </p:cNvSpPr>
          <p:nvPr/>
        </p:nvSpPr>
        <p:spPr bwMode="auto">
          <a:xfrm>
            <a:off x="3347864" y="908720"/>
            <a:ext cx="1080120" cy="288032"/>
          </a:xfrm>
          <a:prstGeom prst="wedgeRoundRectCallout">
            <a:avLst>
              <a:gd name="adj1" fmla="val -146293"/>
              <a:gd name="adj2" fmla="val 200400"/>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ea typeface="Tahoma" pitchFamily="34" charset="0"/>
                <a:cs typeface="Tahoma" pitchFamily="34" charset="0"/>
              </a:rPr>
              <a:t>Title bar</a:t>
            </a:r>
            <a:endParaRPr lang="en" dirty="0">
              <a:ea typeface="Tahoma" pitchFamily="34" charset="0"/>
              <a:cs typeface="Tahoma" pitchFamily="34" charset="0"/>
            </a:endParaRPr>
          </a:p>
        </p:txBody>
      </p:sp>
      <p:sp>
        <p:nvSpPr>
          <p:cNvPr id="7178" name="AutoShape 15"/>
          <p:cNvSpPr>
            <a:spLocks noChangeArrowheads="1"/>
          </p:cNvSpPr>
          <p:nvPr/>
        </p:nvSpPr>
        <p:spPr bwMode="auto">
          <a:xfrm>
            <a:off x="7204631" y="890546"/>
            <a:ext cx="1511772" cy="315914"/>
          </a:xfrm>
          <a:prstGeom prst="wedgeRoundRectCallout">
            <a:avLst>
              <a:gd name="adj1" fmla="val 33541"/>
              <a:gd name="adj2" fmla="val 23835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ea typeface="Tahoma" pitchFamily="34" charset="0"/>
                <a:cs typeface="Tahoma" pitchFamily="34" charset="0"/>
              </a:rPr>
              <a:t>Favourites</a:t>
            </a:r>
            <a:r>
              <a:rPr lang="en" sz="1200" b="0" i="0" u="none">
                <a:ea typeface="Tahoma" pitchFamily="34" charset="0"/>
                <a:cs typeface="Tahoma" pitchFamily="34" charset="0"/>
              </a:rPr>
              <a:t> </a:t>
            </a:r>
            <a:endParaRPr lang="en" dirty="0">
              <a:ea typeface="Tahoma" pitchFamily="34" charset="0"/>
              <a:cs typeface="Tahoma" pitchFamily="34" charset="0"/>
            </a:endParaRPr>
          </a:p>
        </p:txBody>
      </p:sp>
      <p:sp>
        <p:nvSpPr>
          <p:cNvPr id="7179" name="AutoShape 16"/>
          <p:cNvSpPr>
            <a:spLocks noChangeArrowheads="1"/>
          </p:cNvSpPr>
          <p:nvPr/>
        </p:nvSpPr>
        <p:spPr bwMode="auto">
          <a:xfrm>
            <a:off x="6091317" y="3464548"/>
            <a:ext cx="1440011" cy="360238"/>
          </a:xfrm>
          <a:prstGeom prst="wedgeRoundRectCallout">
            <a:avLst>
              <a:gd name="adj1" fmla="val 90116"/>
              <a:gd name="adj2" fmla="val -393405"/>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a:ea typeface="Tahoma" pitchFamily="34" charset="0"/>
                <a:cs typeface="Tahoma" pitchFamily="34" charset="0"/>
              </a:rPr>
              <a:t>Command</a:t>
            </a:r>
            <a:r>
              <a:rPr lang="en" sz="1200" b="1" i="0" u="none">
                <a:solidFill>
                  <a:srgbClr val="FF0000"/>
                </a:solidFill>
                <a:ea typeface="Tahoma" pitchFamily="34" charset="0"/>
                <a:cs typeface="Tahoma" pitchFamily="34" charset="0"/>
              </a:rPr>
              <a:t> </a:t>
            </a:r>
            <a:endParaRPr lang="en" dirty="0">
              <a:ea typeface="Tahoma" pitchFamily="34" charset="0"/>
              <a:cs typeface="Tahoma" pitchFamily="34" charset="0"/>
            </a:endParaRPr>
          </a:p>
        </p:txBody>
      </p:sp>
      <p:sp>
        <p:nvSpPr>
          <p:cNvPr id="7180" name="AutoShape 17"/>
          <p:cNvSpPr>
            <a:spLocks noChangeArrowheads="1"/>
          </p:cNvSpPr>
          <p:nvPr/>
        </p:nvSpPr>
        <p:spPr bwMode="auto">
          <a:xfrm>
            <a:off x="6877489" y="4005064"/>
            <a:ext cx="1584176" cy="288032"/>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Search engine</a:t>
            </a:r>
            <a:endParaRPr lang="en" sz="1200" b="1" dirty="0">
              <a:ea typeface="Tahoma" pitchFamily="34" charset="0"/>
              <a:cs typeface="Tahoma" pitchFamily="34" charset="0"/>
            </a:endParaRPr>
          </a:p>
        </p:txBody>
      </p:sp>
      <p:sp>
        <p:nvSpPr>
          <p:cNvPr id="14" name="AutoShape 14"/>
          <p:cNvSpPr>
            <a:spLocks noChangeArrowheads="1"/>
          </p:cNvSpPr>
          <p:nvPr/>
        </p:nvSpPr>
        <p:spPr bwMode="auto">
          <a:xfrm>
            <a:off x="5148064" y="908720"/>
            <a:ext cx="1187450" cy="342900"/>
          </a:xfrm>
          <a:prstGeom prst="wedgeRoundRectCallout">
            <a:avLst>
              <a:gd name="adj1" fmla="val -255401"/>
              <a:gd name="adj2" fmla="val 213679"/>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Address bar</a:t>
            </a:r>
            <a:endParaRPr lang="en" dirty="0">
              <a:ea typeface="Tahoma" pitchFamily="34" charset="0"/>
              <a:cs typeface="Tahoma" pitchFamily="34" charset="0"/>
            </a:endParaRPr>
          </a:p>
        </p:txBody>
      </p:sp>
      <p:sp>
        <p:nvSpPr>
          <p:cNvPr id="15" name="AutoShape 18"/>
          <p:cNvSpPr>
            <a:spLocks noChangeArrowheads="1"/>
          </p:cNvSpPr>
          <p:nvPr/>
        </p:nvSpPr>
        <p:spPr bwMode="auto">
          <a:xfrm>
            <a:off x="8281781" y="3241215"/>
            <a:ext cx="682707" cy="403809"/>
          </a:xfrm>
          <a:prstGeom prst="wedgeRoundRectCallout">
            <a:avLst>
              <a:gd name="adj1" fmla="val 42249"/>
              <a:gd name="adj2" fmla="val -384059"/>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en" sz="1200" b="1" i="0" u="none" dirty="0">
                <a:ea typeface="Tahoma" pitchFamily="34" charset="0"/>
                <a:cs typeface="Tahoma" pitchFamily="34" charset="0"/>
              </a:rPr>
              <a:t>Menu</a:t>
            </a:r>
            <a:r>
              <a:rPr lang="en" sz="1200" b="1" i="0" u="none" dirty="0">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2787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arn(inVertical)">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barn(inVertical)">
                                      <p:cBhvr>
                                        <p:cTn id="37" dur="500"/>
                                        <p:tgtEl>
                                          <p:spTgt spid="717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arn(inVertical)">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barn(inVertical)">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7177" grpId="0" animBg="1"/>
      <p:bldP spid="7178" grpId="0" animBg="1"/>
      <p:bldP spid="7179" grpId="0" animBg="1"/>
      <p:bldP spid="718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l" rtl="0" eaLnBrk="1" hangingPunct="1">
              <a:defRPr/>
            </a:pPr>
            <a:r>
              <a:rPr lang="en" sz="4000" b="0" i="0" u="none">
                <a:solidFill>
                  <a:schemeClr val="tx2"/>
                </a:solidFill>
                <a:latin typeface="Tahoma" pitchFamily="34" charset="0"/>
                <a:ea typeface="Tahoma" pitchFamily="34" charset="0"/>
                <a:cs typeface="Tahoma" pitchFamily="34" charset="0"/>
              </a:rPr>
              <a:t>Title bar</a:t>
            </a:r>
            <a:r>
              <a:rPr lang="en" b="0" i="0" u="none">
                <a:solidFill>
                  <a:schemeClr val="tx2"/>
                </a:solidFill>
                <a:latin typeface="Tahoma" pitchFamily="34" charset="0"/>
                <a:ea typeface="Tahoma" pitchFamily="34" charset="0"/>
                <a:cs typeface="Tahoma" pitchFamily="34" charset="0"/>
              </a:rPr>
              <a:t> </a:t>
            </a:r>
          </a:p>
        </p:txBody>
      </p:sp>
      <p:sp>
        <p:nvSpPr>
          <p:cNvPr id="14341" name="Rectangle 5"/>
          <p:cNvSpPr>
            <a:spLocks noGrp="1" noChangeArrowheads="1"/>
          </p:cNvSpPr>
          <p:nvPr>
            <p:ph type="body" sz="half" idx="1"/>
          </p:nvPr>
        </p:nvSpPr>
        <p:spPr>
          <a:xfrm>
            <a:off x="457200" y="1628775"/>
            <a:ext cx="8229600" cy="2305050"/>
          </a:xfrm>
        </p:spPr>
        <p:txBody>
          <a:bodyPr/>
          <a:lstStyle/>
          <a:p>
            <a:pPr algn="l" rtl="0" eaLnBrk="1" hangingPunct="1">
              <a:defRPr/>
            </a:pPr>
            <a:r>
              <a:rPr lang="en" sz="2800" b="0" i="0" u="none">
                <a:latin typeface="Tahoma" pitchFamily="34" charset="0"/>
                <a:ea typeface="Tahoma" pitchFamily="34" charset="0"/>
                <a:cs typeface="Tahoma" pitchFamily="34" charset="0"/>
              </a:rPr>
              <a:t>Shows the name of the open website. From left to right, the buttons are </a:t>
            </a:r>
            <a:r>
              <a:rPr lang="en" sz="2800" b="1" i="0" u="none">
                <a:latin typeface="Tahoma" pitchFamily="34" charset="0"/>
                <a:ea typeface="Tahoma" pitchFamily="34" charset="0"/>
                <a:cs typeface="Tahoma" pitchFamily="34" charset="0"/>
              </a:rPr>
              <a:t>minimize, maximize, </a:t>
            </a:r>
            <a:r>
              <a:rPr lang="en" sz="2800" b="0" i="0" u="none">
                <a:latin typeface="Tahoma" pitchFamily="34" charset="0"/>
                <a:ea typeface="Tahoma" pitchFamily="34" charset="0"/>
                <a:cs typeface="Tahoma" pitchFamily="34" charset="0"/>
              </a:rPr>
              <a:t>and </a:t>
            </a:r>
            <a:r>
              <a:rPr lang="en" sz="2800" b="1" i="0" u="none">
                <a:latin typeface="Tahoma" pitchFamily="34" charset="0"/>
                <a:ea typeface="Tahoma" pitchFamily="34" charset="0"/>
                <a:cs typeface="Tahoma" pitchFamily="34" charset="0"/>
              </a:rPr>
              <a:t>close</a:t>
            </a:r>
            <a:r>
              <a:rPr lang="en" sz="2800" b="0" i="0" u="none">
                <a:latin typeface="Tahoma" pitchFamily="34" charset="0"/>
                <a:ea typeface="Tahoma" pitchFamily="34" charset="0"/>
                <a:cs typeface="Tahoma" pitchFamily="34" charset="0"/>
              </a:rPr>
              <a:t>.</a:t>
            </a: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Tree>
    <p:extLst>
      <p:ext uri="{BB962C8B-B14F-4D97-AF65-F5344CB8AC3E}">
        <p14:creationId xmlns:p14="http://schemas.microsoft.com/office/powerpoint/2010/main" val="359725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l" rtl="0" eaLnBrk="1" hangingPunct="1">
              <a:defRPr/>
            </a:pPr>
            <a:r>
              <a:rPr lang="en" sz="4000" b="0" i="0" u="none">
                <a:latin typeface="Tahoma" pitchFamily="34" charset="0"/>
                <a:ea typeface="Tahoma" pitchFamily="34" charset="0"/>
                <a:cs typeface="Tahoma" pitchFamily="34" charset="0"/>
              </a:rPr>
              <a:t> </a:t>
            </a:r>
            <a:r>
              <a:rPr lang="en" sz="4000" b="0" i="0" u="none">
                <a:solidFill>
                  <a:schemeClr val="tx2"/>
                </a:solidFill>
                <a:latin typeface="Tahoma" pitchFamily="34" charset="0"/>
                <a:ea typeface="Tahoma" pitchFamily="34" charset="0"/>
                <a:cs typeface="Tahoma" pitchFamily="34" charset="0"/>
              </a:rPr>
              <a:t>Address bar</a:t>
            </a:r>
            <a:r>
              <a:rPr lang="en" sz="4000" b="0" i="0" u="none">
                <a:latin typeface="Tahoma" pitchFamily="34" charset="0"/>
                <a:ea typeface="Tahoma" pitchFamily="34" charset="0"/>
                <a:cs typeface="Tahoma" pitchFamily="34" charset="0"/>
              </a:rPr>
              <a:t> </a:t>
            </a:r>
            <a:endParaRPr lang="en"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412776"/>
            <a:ext cx="8229600" cy="2549624"/>
          </a:xfrm>
        </p:spPr>
        <p:txBody>
          <a:bodyPr/>
          <a:lstStyle/>
          <a:p>
            <a:pPr algn="l" rtl="0" eaLnBrk="1" hangingPunct="1">
              <a:defRPr/>
            </a:pPr>
            <a:r>
              <a:rPr lang="en" sz="2800" b="0" i="0" u="none">
                <a:latin typeface="Tahoma" pitchFamily="34" charset="0"/>
                <a:ea typeface="Tahoma" pitchFamily="34" charset="0"/>
                <a:cs typeface="Tahoma" pitchFamily="34" charset="0"/>
              </a:rPr>
              <a:t>The complete web address is entered in the field on the left. The field on the right is a search field, which in this case is linked to the Google search engine.</a:t>
            </a:r>
          </a:p>
        </p:txBody>
      </p:sp>
      <p:pic>
        <p:nvPicPr>
          <p:cNvPr id="922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486"/>
          <a:stretch/>
        </p:blipFill>
        <p:spPr>
          <a:xfrm>
            <a:off x="251520" y="3861049"/>
            <a:ext cx="8382568" cy="1061050"/>
          </a:xfrm>
          <a:solidFill>
            <a:schemeClr val="accent1">
              <a:lumMod val="40000"/>
              <a:lumOff val="60000"/>
            </a:schemeClr>
          </a:solidFill>
          <a:ln>
            <a:solidFill>
              <a:schemeClr val="tx1"/>
            </a:solidFill>
          </a:ln>
        </p:spPr>
      </p:pic>
      <p:sp>
        <p:nvSpPr>
          <p:cNvPr id="22" name="AutoShape 18"/>
          <p:cNvSpPr>
            <a:spLocks noChangeArrowheads="1"/>
          </p:cNvSpPr>
          <p:nvPr/>
        </p:nvSpPr>
        <p:spPr bwMode="auto">
          <a:xfrm>
            <a:off x="7884368" y="5517232"/>
            <a:ext cx="682707" cy="403809"/>
          </a:xfrm>
          <a:prstGeom prst="wedgeRoundRectCallout">
            <a:avLst>
              <a:gd name="adj1" fmla="val 43902"/>
              <a:gd name="adj2" fmla="val -367286"/>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a:ea typeface="Tahoma" pitchFamily="34" charset="0"/>
                <a:cs typeface="Tahoma" pitchFamily="34" charset="0"/>
              </a:rPr>
              <a:t>Menu</a:t>
            </a:r>
            <a:r>
              <a:rPr lang="en" sz="1200" b="1" i="0" u="none">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
        <p:nvSpPr>
          <p:cNvPr id="23" name="AutoShape 18"/>
          <p:cNvSpPr>
            <a:spLocks noChangeArrowheads="1"/>
          </p:cNvSpPr>
          <p:nvPr/>
        </p:nvSpPr>
        <p:spPr bwMode="auto">
          <a:xfrm>
            <a:off x="4572000" y="3057920"/>
            <a:ext cx="682707" cy="403809"/>
          </a:xfrm>
          <a:prstGeom prst="wedgeRoundRectCallout">
            <a:avLst>
              <a:gd name="adj1" fmla="val -77"/>
              <a:gd name="adj2" fmla="val 217412"/>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a:ea typeface="Tahoma" pitchFamily="34" charset="0"/>
                <a:cs typeface="Tahoma" pitchFamily="34" charset="0"/>
              </a:rPr>
              <a:t>URL</a:t>
            </a:r>
            <a:r>
              <a:rPr lang="en" sz="1200" b="1" i="0" u="none">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
        <p:nvSpPr>
          <p:cNvPr id="24" name="AutoShape 18"/>
          <p:cNvSpPr>
            <a:spLocks noChangeArrowheads="1"/>
          </p:cNvSpPr>
          <p:nvPr/>
        </p:nvSpPr>
        <p:spPr bwMode="auto">
          <a:xfrm>
            <a:off x="395536" y="5635489"/>
            <a:ext cx="1172075" cy="571103"/>
          </a:xfrm>
          <a:prstGeom prst="wedgeRoundRectCallout">
            <a:avLst>
              <a:gd name="adj1" fmla="val 819"/>
              <a:gd name="adj2" fmla="val -278866"/>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a:ea typeface="Tahoma" pitchFamily="34" charset="0"/>
                <a:cs typeface="Tahoma" pitchFamily="34" charset="0"/>
              </a:rPr>
              <a:t>Reload this page</a:t>
            </a:r>
            <a:endParaRPr lang="en" sz="1200" b="1" dirty="0">
              <a:ea typeface="Tahoma" pitchFamily="34" charset="0"/>
              <a:cs typeface="Tahoma" pitchFamily="34" charset="0"/>
            </a:endParaRPr>
          </a:p>
        </p:txBody>
      </p:sp>
      <p:sp>
        <p:nvSpPr>
          <p:cNvPr id="25" name="AutoShape 18"/>
          <p:cNvSpPr>
            <a:spLocks noChangeArrowheads="1"/>
          </p:cNvSpPr>
          <p:nvPr/>
        </p:nvSpPr>
        <p:spPr bwMode="auto">
          <a:xfrm>
            <a:off x="190787" y="3304694"/>
            <a:ext cx="1898239" cy="314070"/>
          </a:xfrm>
          <a:prstGeom prst="wedgeRoundRectCallout">
            <a:avLst>
              <a:gd name="adj1" fmla="val -35020"/>
              <a:gd name="adj2" fmla="val 227109"/>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en" sz="1200" b="1" i="0" u="none">
                <a:ea typeface="Tahoma" pitchFamily="34" charset="0"/>
                <a:cs typeface="Tahoma" pitchFamily="34" charset="0"/>
              </a:rPr>
              <a:t>Back and Forwards</a:t>
            </a:r>
            <a:endParaRPr lang="en" sz="1200" b="1" dirty="0">
              <a:ea typeface="Tahoma" pitchFamily="34" charset="0"/>
              <a:cs typeface="Tahoma" pitchFamily="34" charset="0"/>
            </a:endParaRPr>
          </a:p>
        </p:txBody>
      </p:sp>
    </p:spTree>
    <p:extLst>
      <p:ext uri="{BB962C8B-B14F-4D97-AF65-F5344CB8AC3E}">
        <p14:creationId xmlns:p14="http://schemas.microsoft.com/office/powerpoint/2010/main" val="35659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0"/>
            <a:ext cx="8229600" cy="1371600"/>
          </a:xfrm>
        </p:spPr>
        <p:txBody>
          <a:bodyPr>
            <a:normAutofit/>
          </a:bodyPr>
          <a:lstStyle/>
          <a:p>
            <a:pPr algn="l" rtl="0" eaLnBrk="1" hangingPunct="1">
              <a:defRPr/>
            </a:pPr>
            <a:r>
              <a:rPr lang="en" sz="4000" b="0" i="0" u="none">
                <a:solidFill>
                  <a:schemeClr val="tx2"/>
                </a:solidFill>
                <a:latin typeface="Tahoma" pitchFamily="34" charset="0"/>
                <a:ea typeface="Tahoma" pitchFamily="34" charset="0"/>
                <a:cs typeface="Tahoma" pitchFamily="34" charset="0"/>
              </a:rPr>
              <a:t>Menu</a:t>
            </a:r>
            <a:endParaRPr lang="en"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395536" y="1484785"/>
            <a:ext cx="3585923" cy="2160239"/>
          </a:xfrm>
        </p:spPr>
        <p:txBody>
          <a:bodyPr>
            <a:normAutofit/>
          </a:bodyPr>
          <a:lstStyle/>
          <a:p>
            <a:pPr rtl="0">
              <a:buNone/>
              <a:defRPr/>
            </a:pPr>
            <a:r>
              <a:rPr lang="en" sz="2800" b="0" i="0" u="none" dirty="0">
                <a:latin typeface="Tahoma" pitchFamily="34" charset="0"/>
                <a:ea typeface="Tahoma" pitchFamily="34" charset="0"/>
                <a:cs typeface="Tahoma" pitchFamily="34" charset="0"/>
              </a:rPr>
              <a:t>Contains the most important menus.</a:t>
            </a:r>
          </a:p>
        </p:txBody>
      </p:sp>
      <p:pic>
        <p:nvPicPr>
          <p:cNvPr id="1024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83309" y="522057"/>
            <a:ext cx="3273067" cy="4805774"/>
          </a:xfrm>
        </p:spPr>
      </p:pic>
      <p:sp>
        <p:nvSpPr>
          <p:cNvPr id="6" name="Rectangle 5"/>
          <p:cNvSpPr txBox="1">
            <a:spLocks noChangeArrowheads="1"/>
          </p:cNvSpPr>
          <p:nvPr/>
        </p:nvSpPr>
        <p:spPr bwMode="auto">
          <a:xfrm>
            <a:off x="179512" y="2924944"/>
            <a:ext cx="3585923" cy="2215133"/>
          </a:xfrm>
          <a:prstGeom prst="rect">
            <a:avLst/>
          </a:prstGeom>
          <a:noFill/>
          <a:ln w="9525">
            <a:noFill/>
            <a:miter lim="800000"/>
            <a:headEnd/>
            <a:tailEnd/>
          </a:ln>
          <a:effectLst/>
        </p:spPr>
        <p:txBody>
          <a:bodyPr/>
          <a:lstStyle/>
          <a:p>
            <a:pPr marL="342900" indent="-342900" algn="l" rtl="0">
              <a:spcBef>
                <a:spcPct val="20000"/>
              </a:spcBef>
              <a:buClr>
                <a:schemeClr val="hlink"/>
              </a:buClr>
              <a:buSzPct val="65000"/>
              <a:defRPr/>
            </a:pPr>
            <a:r>
              <a:rPr lang="en" sz="2800" b="0" i="0" u="none" kern="0" dirty="0">
                <a:ea typeface="Tahoma" pitchFamily="34" charset="0"/>
                <a:cs typeface="Tahoma" pitchFamily="34" charset="0"/>
              </a:rPr>
              <a:t>	</a:t>
            </a:r>
          </a:p>
          <a:p>
            <a:pPr marL="342900" indent="-342900" algn="l" rtl="0">
              <a:spcBef>
                <a:spcPct val="20000"/>
              </a:spcBef>
              <a:buClr>
                <a:schemeClr val="hlink"/>
              </a:buClr>
              <a:buSzPct val="65000"/>
              <a:defRPr/>
            </a:pPr>
            <a:r>
              <a:rPr lang="en" sz="2800" b="0" i="0" u="none" kern="0" dirty="0">
                <a:ea typeface="Tahoma" pitchFamily="34" charset="0"/>
                <a:cs typeface="Tahoma" pitchFamily="34" charset="0"/>
              </a:rPr>
              <a:t>	Contains the most important tools: Printers, Home Page, etc. </a:t>
            </a:r>
            <a:endParaRPr lang="en" sz="2800" kern="0" dirty="0">
              <a:ea typeface="Tahoma" pitchFamily="34" charset="0"/>
              <a:cs typeface="Tahoma" pitchFamily="34" charset="0"/>
            </a:endParaRPr>
          </a:p>
        </p:txBody>
      </p:sp>
    </p:spTree>
    <p:extLst>
      <p:ext uri="{BB962C8B-B14F-4D97-AF65-F5344CB8AC3E}">
        <p14:creationId xmlns:p14="http://schemas.microsoft.com/office/powerpoint/2010/main" val="41080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6"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4299</TotalTime>
  <Words>1849</Words>
  <Application>Microsoft Office PowerPoint</Application>
  <PresentationFormat>Bildspel på skärmen (4:3)</PresentationFormat>
  <Paragraphs>145</Paragraphs>
  <Slides>30</Slides>
  <Notes>1</Notes>
  <HiddenSlides>2</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Tahoma</vt:lpstr>
      <vt:lpstr>Office-tema</vt:lpstr>
      <vt:lpstr>PowerPoint-presentation</vt:lpstr>
      <vt:lpstr>The Internet </vt:lpstr>
      <vt:lpstr>The Internet – a global network </vt:lpstr>
      <vt:lpstr>Browser</vt:lpstr>
      <vt:lpstr>Web addresses</vt:lpstr>
      <vt:lpstr>The browser interface</vt:lpstr>
      <vt:lpstr>Title bar </vt:lpstr>
      <vt:lpstr> Address bar </vt:lpstr>
      <vt:lpstr>Menu</vt:lpstr>
      <vt:lpstr>Favourites / bookmarks </vt:lpstr>
      <vt:lpstr>PowerPoint-presentation</vt:lpstr>
      <vt:lpstr>Home page</vt:lpstr>
      <vt:lpstr>PowerPoint-presentation</vt:lpstr>
      <vt:lpstr>Adding favourites and removing favourites / Bookmarks</vt:lpstr>
      <vt:lpstr>PowerPoint-presentation</vt:lpstr>
      <vt:lpstr>Deleting browsing history and temporary files.  </vt:lpstr>
      <vt:lpstr>PowerPoint-presentation</vt:lpstr>
      <vt:lpstr>Printing from websites</vt:lpstr>
      <vt:lpstr>Saving an image from a website</vt:lpstr>
      <vt:lpstr>PowerPoint-presentation</vt:lpstr>
      <vt:lpstr>Search Service and Search Engines</vt:lpstr>
      <vt:lpstr>PowerPoint-presentation</vt:lpstr>
      <vt:lpstr>PowerPoint-presentation</vt:lpstr>
      <vt:lpstr>PowerPoint-presentation</vt:lpstr>
      <vt:lpstr>PowerPoint-presentation</vt:lpstr>
      <vt:lpstr>PowerPoint-presentation</vt:lpstr>
      <vt:lpstr>PowerPoint-presentation</vt:lpstr>
      <vt:lpstr>F) More  Click More for more options, see below.</vt:lpstr>
      <vt:lpstr>PowerPoint-presentation</vt:lpstr>
      <vt:lpstr>PowerPoint-presentation</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430</cp:revision>
  <dcterms:created xsi:type="dcterms:W3CDTF">2011-12-03T10:09:13Z</dcterms:created>
  <dcterms:modified xsi:type="dcterms:W3CDTF">2023-01-10T08:57:09Z</dcterms:modified>
</cp:coreProperties>
</file>