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20"/>
  </p:notesMasterIdLst>
  <p:sldIdLst>
    <p:sldId id="256" r:id="rId2"/>
    <p:sldId id="257" r:id="rId3"/>
    <p:sldId id="258"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Lst>
  <p:sldSz cx="9906000" cy="6858000" type="A4"/>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41" autoAdjust="0"/>
    <p:restoredTop sz="94660"/>
  </p:normalViewPr>
  <p:slideViewPr>
    <p:cSldViewPr>
      <p:cViewPr varScale="1">
        <p:scale>
          <a:sx n="97" d="100"/>
          <a:sy n="97" d="100"/>
        </p:scale>
        <p:origin x="600" y="7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D69F99-9752-44E9-B1FD-8AF6E4E56C8E}" type="datetimeFigureOut">
              <a:rPr lang="en-GB" smtClean="0"/>
              <a:pPr/>
              <a:t>10/01/2023</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CD972A-4329-43BF-8B4F-85084A811A67}" type="slidenum">
              <a:rPr lang="en-GB" smtClean="0"/>
              <a:pPr/>
              <a:t>‹#›</a:t>
            </a:fld>
            <a:endParaRPr lang="en-GB"/>
          </a:p>
        </p:txBody>
      </p:sp>
    </p:spTree>
    <p:extLst>
      <p:ext uri="{BB962C8B-B14F-4D97-AF65-F5344CB8AC3E}">
        <p14:creationId xmlns:p14="http://schemas.microsoft.com/office/powerpoint/2010/main" val="322735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1D71047-F097-4473-B561-B7F76FC535E3}" type="slidenum">
              <a:rPr lang="sv-SE" smtClean="0"/>
              <a:pPr/>
              <a:t>4</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 dirty="0"/>
          </a:p>
        </p:txBody>
      </p:sp>
      <p:sp>
        <p:nvSpPr>
          <p:cNvPr id="4" name="Platshållare för bildnummer 3"/>
          <p:cNvSpPr>
            <a:spLocks noGrp="1"/>
          </p:cNvSpPr>
          <p:nvPr>
            <p:ph type="sldNum" sz="quarter" idx="10"/>
          </p:nvPr>
        </p:nvSpPr>
        <p:spPr/>
        <p:txBody>
          <a:bodyPr/>
          <a:lstStyle/>
          <a:p>
            <a:pPr algn="l" rtl="0"/>
            <a:fld id="{71D71047-F097-4473-B561-B7F76FC535E3}" type="slidenum">
              <a:rPr/>
              <a:pPr algn="l" rtl="0"/>
              <a:t>6</a:t>
            </a:fld>
            <a:endParaRPr lang="en"/>
          </a:p>
        </p:txBody>
      </p:sp>
    </p:spTree>
    <p:extLst>
      <p:ext uri="{BB962C8B-B14F-4D97-AF65-F5344CB8AC3E}">
        <p14:creationId xmlns:p14="http://schemas.microsoft.com/office/powerpoint/2010/main" val="68206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 dirty="0"/>
          </a:p>
        </p:txBody>
      </p:sp>
      <p:sp>
        <p:nvSpPr>
          <p:cNvPr id="4" name="Platshållare för bildnummer 3"/>
          <p:cNvSpPr>
            <a:spLocks noGrp="1"/>
          </p:cNvSpPr>
          <p:nvPr>
            <p:ph type="sldNum" sz="quarter" idx="10"/>
          </p:nvPr>
        </p:nvSpPr>
        <p:spPr/>
        <p:txBody>
          <a:bodyPr/>
          <a:lstStyle/>
          <a:p>
            <a:pPr algn="l" rtl="0"/>
            <a:fld id="{71D71047-F097-4473-B561-B7F76FC535E3}" type="slidenum">
              <a:rPr/>
              <a:pPr algn="l" rtl="0"/>
              <a:t>17</a:t>
            </a:fld>
            <a:endParaRPr lang="en"/>
          </a:p>
        </p:txBody>
      </p:sp>
    </p:spTree>
    <p:extLst>
      <p:ext uri="{BB962C8B-B14F-4D97-AF65-F5344CB8AC3E}">
        <p14:creationId xmlns:p14="http://schemas.microsoft.com/office/powerpoint/2010/main" val="26725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01B3C03F-56A0-4758-ACF6-A5BA9AD48BF6}" type="datetimeFigureOut">
              <a:rPr lang="sv-SE" smtClean="0"/>
              <a:pPr>
                <a:defRPr/>
              </a:pPr>
              <a:t>2023-01-10</a:t>
            </a:fld>
            <a:endParaRPr lang="sv-SE" dirty="0"/>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BD7282AD-A36F-40C5-B88C-11BF3DF13660}" type="slidenum">
              <a:rPr lang="sv-SE" smtClean="0"/>
              <a:pPr>
                <a:defRPr/>
              </a:pPr>
              <a:t>‹#›</a:t>
            </a:fld>
            <a:endParaRPr lang="sv-SE" dirty="0"/>
          </a:p>
        </p:txBody>
      </p:sp>
    </p:spTree>
    <p:extLst>
      <p:ext uri="{BB962C8B-B14F-4D97-AF65-F5344CB8AC3E}">
        <p14:creationId xmlns:p14="http://schemas.microsoft.com/office/powerpoint/2010/main" val="123973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01B3C03F-56A0-4758-ACF6-A5BA9AD48BF6}" type="datetimeFigureOut">
              <a:rPr lang="sv-SE" smtClean="0"/>
              <a:pPr>
                <a:defRPr/>
              </a:pPr>
              <a:t>2023-01-10</a:t>
            </a:fld>
            <a:endParaRPr lang="sv-SE" dirty="0"/>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BD7282AD-A36F-40C5-B88C-11BF3DF13660}" type="slidenum">
              <a:rPr lang="sv-SE" smtClean="0"/>
              <a:pPr>
                <a:defRPr/>
              </a:pPr>
              <a:t>‹#›</a:t>
            </a:fld>
            <a:endParaRPr lang="sv-SE" dirty="0"/>
          </a:p>
        </p:txBody>
      </p:sp>
    </p:spTree>
    <p:extLst>
      <p:ext uri="{BB962C8B-B14F-4D97-AF65-F5344CB8AC3E}">
        <p14:creationId xmlns:p14="http://schemas.microsoft.com/office/powerpoint/2010/main" val="114507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1"/>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6" y="274641"/>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01B3C03F-56A0-4758-ACF6-A5BA9AD48BF6}" type="datetimeFigureOut">
              <a:rPr lang="sv-SE" smtClean="0"/>
              <a:pPr>
                <a:defRPr/>
              </a:pPr>
              <a:t>2023-01-10</a:t>
            </a:fld>
            <a:endParaRPr lang="sv-SE" dirty="0"/>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BD7282AD-A36F-40C5-B88C-11BF3DF13660}" type="slidenum">
              <a:rPr lang="sv-SE" smtClean="0"/>
              <a:pPr>
                <a:defRPr/>
              </a:pPr>
              <a:t>‹#›</a:t>
            </a:fld>
            <a:endParaRPr lang="sv-SE" dirty="0"/>
          </a:p>
        </p:txBody>
      </p:sp>
    </p:spTree>
    <p:extLst>
      <p:ext uri="{BB962C8B-B14F-4D97-AF65-F5344CB8AC3E}">
        <p14:creationId xmlns:p14="http://schemas.microsoft.com/office/powerpoint/2010/main" val="358856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D8B7E89-D6DE-48D2-A48C-2AD18F8F1C8D}" type="datetimeFigureOut">
              <a:rPr lang="sv-SE" smtClean="0"/>
              <a:pPr>
                <a:defRPr/>
              </a:pPr>
              <a:t>2023-01-10</a:t>
            </a:fld>
            <a:endParaRPr lang="sv-SE" dirty="0"/>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1A1E0C30-1C02-4BCF-93DF-4EEFBCCA3CC1}" type="slidenum">
              <a:rPr lang="sv-SE" smtClean="0"/>
              <a:pPr>
                <a:defRPr/>
              </a:pPr>
              <a:t>‹#›</a:t>
            </a:fld>
            <a:endParaRPr lang="sv-SE" dirty="0"/>
          </a:p>
        </p:txBody>
      </p:sp>
    </p:spTree>
    <p:extLst>
      <p:ext uri="{BB962C8B-B14F-4D97-AF65-F5344CB8AC3E}">
        <p14:creationId xmlns:p14="http://schemas.microsoft.com/office/powerpoint/2010/main" val="131216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1B3C03F-56A0-4758-ACF6-A5BA9AD48BF6}" type="datetimeFigureOut">
              <a:rPr lang="sv-SE" smtClean="0"/>
              <a:pPr>
                <a:defRPr/>
              </a:pPr>
              <a:t>2023-01-10</a:t>
            </a:fld>
            <a:endParaRPr lang="sv-SE" dirty="0"/>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BD7282AD-A36F-40C5-B88C-11BF3DF13660}" type="slidenum">
              <a:rPr lang="sv-SE" smtClean="0"/>
              <a:pPr>
                <a:defRPr/>
              </a:pPr>
              <a:t>‹#›</a:t>
            </a:fld>
            <a:endParaRPr lang="sv-SE" dirty="0"/>
          </a:p>
        </p:txBody>
      </p:sp>
    </p:spTree>
    <p:extLst>
      <p:ext uri="{BB962C8B-B14F-4D97-AF65-F5344CB8AC3E}">
        <p14:creationId xmlns:p14="http://schemas.microsoft.com/office/powerpoint/2010/main" val="249445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01B3C03F-56A0-4758-ACF6-A5BA9AD48BF6}" type="datetimeFigureOut">
              <a:rPr lang="sv-SE" smtClean="0"/>
              <a:pPr>
                <a:defRPr/>
              </a:pPr>
              <a:t>2023-01-10</a:t>
            </a:fld>
            <a:endParaRPr lang="sv-SE" dirty="0"/>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fld id="{BD7282AD-A36F-40C5-B88C-11BF3DF13660}" type="slidenum">
              <a:rPr lang="sv-SE" smtClean="0"/>
              <a:pPr>
                <a:defRPr/>
              </a:pPr>
              <a:t>‹#›</a:t>
            </a:fld>
            <a:endParaRPr lang="sv-SE" dirty="0"/>
          </a:p>
        </p:txBody>
      </p:sp>
    </p:spTree>
    <p:extLst>
      <p:ext uri="{BB962C8B-B14F-4D97-AF65-F5344CB8AC3E}">
        <p14:creationId xmlns:p14="http://schemas.microsoft.com/office/powerpoint/2010/main" val="2815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01B3C03F-56A0-4758-ACF6-A5BA9AD48BF6}" type="datetimeFigureOut">
              <a:rPr lang="sv-SE" smtClean="0"/>
              <a:pPr>
                <a:defRPr/>
              </a:pPr>
              <a:t>2023-01-10</a:t>
            </a:fld>
            <a:endParaRPr lang="sv-SE" dirty="0"/>
          </a:p>
        </p:txBody>
      </p:sp>
      <p:sp>
        <p:nvSpPr>
          <p:cNvPr id="8" name="Footer Placeholder 7"/>
          <p:cNvSpPr>
            <a:spLocks noGrp="1"/>
          </p:cNvSpPr>
          <p:nvPr>
            <p:ph type="ftr" sz="quarter" idx="11"/>
          </p:nvPr>
        </p:nvSpPr>
        <p:spPr/>
        <p:txBody>
          <a:bodyPr/>
          <a:lstStyle/>
          <a:p>
            <a:pPr>
              <a:defRPr/>
            </a:pPr>
            <a:endParaRPr lang="sv-SE"/>
          </a:p>
        </p:txBody>
      </p:sp>
      <p:sp>
        <p:nvSpPr>
          <p:cNvPr id="9" name="Slide Number Placeholder 8"/>
          <p:cNvSpPr>
            <a:spLocks noGrp="1"/>
          </p:cNvSpPr>
          <p:nvPr>
            <p:ph type="sldNum" sz="quarter" idx="12"/>
          </p:nvPr>
        </p:nvSpPr>
        <p:spPr/>
        <p:txBody>
          <a:bodyPr/>
          <a:lstStyle/>
          <a:p>
            <a:pPr>
              <a:defRPr/>
            </a:pPr>
            <a:fld id="{BD7282AD-A36F-40C5-B88C-11BF3DF13660}" type="slidenum">
              <a:rPr lang="sv-SE" smtClean="0"/>
              <a:pPr>
                <a:defRPr/>
              </a:pPr>
              <a:t>‹#›</a:t>
            </a:fld>
            <a:endParaRPr lang="sv-SE" dirty="0"/>
          </a:p>
        </p:txBody>
      </p:sp>
    </p:spTree>
    <p:extLst>
      <p:ext uri="{BB962C8B-B14F-4D97-AF65-F5344CB8AC3E}">
        <p14:creationId xmlns:p14="http://schemas.microsoft.com/office/powerpoint/2010/main" val="24553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01B3C03F-56A0-4758-ACF6-A5BA9AD48BF6}" type="datetimeFigureOut">
              <a:rPr lang="sv-SE" smtClean="0"/>
              <a:pPr>
                <a:defRPr/>
              </a:pPr>
              <a:t>2023-01-10</a:t>
            </a:fld>
            <a:endParaRPr lang="sv-SE" dirty="0"/>
          </a:p>
        </p:txBody>
      </p:sp>
      <p:sp>
        <p:nvSpPr>
          <p:cNvPr id="4" name="Footer Placeholder 3"/>
          <p:cNvSpPr>
            <a:spLocks noGrp="1"/>
          </p:cNvSpPr>
          <p:nvPr>
            <p:ph type="ftr" sz="quarter" idx="11"/>
          </p:nvPr>
        </p:nvSpPr>
        <p:spPr/>
        <p:txBody>
          <a:bodyPr/>
          <a:lstStyle/>
          <a:p>
            <a:pPr>
              <a:defRPr/>
            </a:pPr>
            <a:endParaRPr lang="sv-SE"/>
          </a:p>
        </p:txBody>
      </p:sp>
      <p:sp>
        <p:nvSpPr>
          <p:cNvPr id="5" name="Slide Number Placeholder 4"/>
          <p:cNvSpPr>
            <a:spLocks noGrp="1"/>
          </p:cNvSpPr>
          <p:nvPr>
            <p:ph type="sldNum" sz="quarter" idx="12"/>
          </p:nvPr>
        </p:nvSpPr>
        <p:spPr/>
        <p:txBody>
          <a:bodyPr/>
          <a:lstStyle/>
          <a:p>
            <a:pPr>
              <a:defRPr/>
            </a:pPr>
            <a:fld id="{BD7282AD-A36F-40C5-B88C-11BF3DF13660}" type="slidenum">
              <a:rPr lang="sv-SE" smtClean="0"/>
              <a:pPr>
                <a:defRPr/>
              </a:pPr>
              <a:t>‹#›</a:t>
            </a:fld>
            <a:endParaRPr lang="sv-SE" dirty="0"/>
          </a:p>
        </p:txBody>
      </p:sp>
    </p:spTree>
    <p:extLst>
      <p:ext uri="{BB962C8B-B14F-4D97-AF65-F5344CB8AC3E}">
        <p14:creationId xmlns:p14="http://schemas.microsoft.com/office/powerpoint/2010/main" val="33632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B3C03F-56A0-4758-ACF6-A5BA9AD48BF6}" type="datetimeFigureOut">
              <a:rPr lang="sv-SE" smtClean="0"/>
              <a:pPr>
                <a:defRPr/>
              </a:pPr>
              <a:t>2023-01-10</a:t>
            </a:fld>
            <a:endParaRPr lang="sv-SE" dirty="0"/>
          </a:p>
        </p:txBody>
      </p:sp>
      <p:sp>
        <p:nvSpPr>
          <p:cNvPr id="3" name="Footer Placeholder 2"/>
          <p:cNvSpPr>
            <a:spLocks noGrp="1"/>
          </p:cNvSpPr>
          <p:nvPr>
            <p:ph type="ftr" sz="quarter" idx="11"/>
          </p:nvPr>
        </p:nvSpPr>
        <p:spPr/>
        <p:txBody>
          <a:bodyPr/>
          <a:lstStyle/>
          <a:p>
            <a:pPr>
              <a:defRPr/>
            </a:pPr>
            <a:endParaRPr lang="sv-SE"/>
          </a:p>
        </p:txBody>
      </p:sp>
      <p:sp>
        <p:nvSpPr>
          <p:cNvPr id="4" name="Slide Number Placeholder 3"/>
          <p:cNvSpPr>
            <a:spLocks noGrp="1"/>
          </p:cNvSpPr>
          <p:nvPr>
            <p:ph type="sldNum" sz="quarter" idx="12"/>
          </p:nvPr>
        </p:nvSpPr>
        <p:spPr/>
        <p:txBody>
          <a:bodyPr/>
          <a:lstStyle/>
          <a:p>
            <a:pPr>
              <a:defRPr/>
            </a:pPr>
            <a:fld id="{BD7282AD-A36F-40C5-B88C-11BF3DF13660}" type="slidenum">
              <a:rPr lang="sv-SE" smtClean="0"/>
              <a:pPr>
                <a:defRPr/>
              </a:pPr>
              <a:t>‹#›</a:t>
            </a:fld>
            <a:endParaRPr lang="sv-SE" dirty="0"/>
          </a:p>
        </p:txBody>
      </p:sp>
    </p:spTree>
    <p:extLst>
      <p:ext uri="{BB962C8B-B14F-4D97-AF65-F5344CB8AC3E}">
        <p14:creationId xmlns:p14="http://schemas.microsoft.com/office/powerpoint/2010/main" val="206163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1B3C03F-56A0-4758-ACF6-A5BA9AD48BF6}" type="datetimeFigureOut">
              <a:rPr lang="sv-SE" smtClean="0"/>
              <a:pPr>
                <a:defRPr/>
              </a:pPr>
              <a:t>2023-01-10</a:t>
            </a:fld>
            <a:endParaRPr lang="sv-SE" dirty="0"/>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fld id="{BD7282AD-A36F-40C5-B88C-11BF3DF13660}" type="slidenum">
              <a:rPr lang="sv-SE" smtClean="0"/>
              <a:pPr>
                <a:defRPr/>
              </a:pPr>
              <a:t>‹#›</a:t>
            </a:fld>
            <a:endParaRPr lang="sv-SE" dirty="0"/>
          </a:p>
        </p:txBody>
      </p:sp>
    </p:spTree>
    <p:extLst>
      <p:ext uri="{BB962C8B-B14F-4D97-AF65-F5344CB8AC3E}">
        <p14:creationId xmlns:p14="http://schemas.microsoft.com/office/powerpoint/2010/main" val="82414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1B3C03F-56A0-4758-ACF6-A5BA9AD48BF6}" type="datetimeFigureOut">
              <a:rPr lang="sv-SE" smtClean="0"/>
              <a:pPr>
                <a:defRPr/>
              </a:pPr>
              <a:t>2023-01-10</a:t>
            </a:fld>
            <a:endParaRPr lang="sv-SE" dirty="0"/>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fld id="{BD7282AD-A36F-40C5-B88C-11BF3DF13660}" type="slidenum">
              <a:rPr lang="sv-SE" smtClean="0"/>
              <a:pPr>
                <a:defRPr/>
              </a:pPr>
              <a:t>‹#›</a:t>
            </a:fld>
            <a:endParaRPr lang="sv-SE" dirty="0"/>
          </a:p>
        </p:txBody>
      </p:sp>
    </p:spTree>
    <p:extLst>
      <p:ext uri="{BB962C8B-B14F-4D97-AF65-F5344CB8AC3E}">
        <p14:creationId xmlns:p14="http://schemas.microsoft.com/office/powerpoint/2010/main" val="287293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1B3C03F-56A0-4758-ACF6-A5BA9AD48BF6}" type="datetimeFigureOut">
              <a:rPr lang="sv-SE" smtClean="0"/>
              <a:pPr>
                <a:defRPr/>
              </a:pPr>
              <a:t>2023-01-10</a:t>
            </a:fld>
            <a:endParaRPr lang="sv-SE" dirty="0"/>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D7282AD-A36F-40C5-B88C-11BF3DF13660}" type="slidenum">
              <a:rPr lang="sv-SE" smtClean="0"/>
              <a:pPr>
                <a:defRPr/>
              </a:pPr>
              <a:t>‹#›</a:t>
            </a:fld>
            <a:endParaRPr lang="sv-SE" dirty="0"/>
          </a:p>
        </p:txBody>
      </p:sp>
    </p:spTree>
    <p:extLst>
      <p:ext uri="{BB962C8B-B14F-4D97-AF65-F5344CB8AC3E}">
        <p14:creationId xmlns:p14="http://schemas.microsoft.com/office/powerpoint/2010/main" val="266419458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google.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906000"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IQ" sz="5400" b="1" cap="none" spc="50" dirty="0">
                <a:ln w="11430"/>
                <a:solidFill>
                  <a:srgbClr val="0000FF"/>
                </a:solidFill>
                <a:effectLst>
                  <a:outerShdw blurRad="76200" dist="50800" dir="5400000" algn="tl" rotWithShape="0">
                    <a:srgbClr val="000000">
                      <a:alpha val="65000"/>
                    </a:srgbClr>
                  </a:outerShdw>
                </a:effectLst>
                <a:latin typeface="+mn-lt"/>
                <a:cs typeface="+mn-cs"/>
              </a:rPr>
              <a:t>الإيميل</a:t>
            </a:r>
            <a:br>
              <a:rPr lang="ar-IQ" sz="5400" b="1" cap="none" spc="50" dirty="0">
                <a:ln w="11430"/>
                <a:solidFill>
                  <a:srgbClr val="0000FF"/>
                </a:solidFill>
                <a:effectLst>
                  <a:outerShdw blurRad="76200" dist="50800" dir="5400000" algn="tl" rotWithShape="0">
                    <a:srgbClr val="000000">
                      <a:alpha val="65000"/>
                    </a:srgbClr>
                  </a:outerShdw>
                </a:effectLst>
                <a:latin typeface="+mn-lt"/>
                <a:cs typeface="+mn-cs"/>
              </a:rPr>
            </a:br>
            <a:r>
              <a:rPr lang="ar-IQ" sz="5400" b="1" cap="none" spc="50" dirty="0">
                <a:ln w="11430"/>
                <a:solidFill>
                  <a:srgbClr val="0000FF"/>
                </a:solidFill>
                <a:effectLst>
                  <a:outerShdw blurRad="76200" dist="50800" dir="5400000" algn="tl" rotWithShape="0">
                    <a:srgbClr val="000000">
                      <a:alpha val="65000"/>
                    </a:srgbClr>
                  </a:outerShdw>
                </a:effectLst>
                <a:latin typeface="+mn-lt"/>
                <a:cs typeface="+mn-cs"/>
              </a:rPr>
              <a:t>(البريد الألكتروني)</a:t>
            </a:r>
            <a:endParaRPr lang="sv-SE" sz="5400" b="1" cap="none" spc="50" dirty="0">
              <a:ln w="11430"/>
              <a:solidFill>
                <a:srgbClr val="0000FF"/>
              </a:solidFill>
              <a:effectLst>
                <a:outerShdw blurRad="76200" dist="50800" dir="5400000" algn="tl" rotWithShape="0">
                  <a:srgbClr val="000000">
                    <a:alpha val="65000"/>
                  </a:srgbClr>
                </a:outerShdw>
              </a:effectLst>
              <a:latin typeface="+mn-lt"/>
              <a:cs typeface="+mn-cs"/>
            </a:endParaRPr>
          </a:p>
          <a:p>
            <a:pPr algn="ctr" fontAlgn="auto">
              <a:spcBef>
                <a:spcPts val="0"/>
              </a:spcBef>
              <a:spcAft>
                <a:spcPts val="0"/>
              </a:spcAft>
              <a:defRPr/>
            </a:pPr>
            <a:r>
              <a:rPr lang="ar-IQ" sz="5400" b="1" cap="none" spc="50" dirty="0">
                <a:ln w="11430"/>
                <a:solidFill>
                  <a:srgbClr val="0000FF"/>
                </a:solidFill>
                <a:effectLst>
                  <a:outerShdw blurRad="76200" dist="50800" dir="5400000" algn="tl" rotWithShape="0">
                    <a:srgbClr val="000000">
                      <a:alpha val="65000"/>
                    </a:srgbClr>
                  </a:outerShdw>
                </a:effectLst>
                <a:latin typeface="+mn-lt"/>
                <a:cs typeface="+mn-cs"/>
              </a:rPr>
              <a:t> ووسائل الاتصال الاجتماعية عبر الانترنيت</a:t>
            </a:r>
            <a:endParaRPr lang="en-GB" sz="5400" b="1" cap="none" spc="50" dirty="0">
              <a:ln w="11430"/>
              <a:solidFill>
                <a:srgbClr val="0000FF"/>
              </a:solidFill>
              <a:effectLst>
                <a:outerShdw blurRad="76200" dist="50800" dir="5400000" algn="tl" rotWithShape="0">
                  <a:srgbClr val="000000">
                    <a:alpha val="65000"/>
                  </a:srgbClr>
                </a:outerShdw>
              </a:effectLst>
            </a:endParaRPr>
          </a:p>
        </p:txBody>
      </p:sp>
      <p:pic>
        <p:nvPicPr>
          <p:cNvPr id="5" name="Bildobjekt 4">
            <a:extLst>
              <a:ext uri="{FF2B5EF4-FFF2-40B4-BE49-F238E27FC236}">
                <a16:creationId xmlns:a16="http://schemas.microsoft.com/office/drawing/2014/main" id="{C86840C7-4836-4F3E-BFA8-FC8FFE91C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0" y="5085184"/>
            <a:ext cx="1333500" cy="1171575"/>
          </a:xfrm>
          <a:prstGeom prst="rect">
            <a:avLst/>
          </a:prstGeom>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8641"/>
            <a:ext cx="10335453" cy="5810854"/>
          </a:xfrm>
          <a:prstGeom prst="rect">
            <a:avLst/>
          </a:prstGeom>
        </p:spPr>
      </p:pic>
      <p:pic>
        <p:nvPicPr>
          <p:cNvPr id="15" name="Bildobjekt 14" descr="Stjärna.jpg"/>
          <p:cNvPicPr>
            <a:picLocks noChangeAspect="1"/>
          </p:cNvPicPr>
          <p:nvPr/>
        </p:nvPicPr>
        <p:blipFill>
          <a:blip r:embed="rId3" cstate="print"/>
          <a:stretch>
            <a:fillRect/>
          </a:stretch>
        </p:blipFill>
        <p:spPr>
          <a:xfrm>
            <a:off x="2608818" y="2060849"/>
            <a:ext cx="257175" cy="161925"/>
          </a:xfrm>
          <a:prstGeom prst="rect">
            <a:avLst/>
          </a:prstGeom>
        </p:spPr>
      </p:pic>
      <p:sp>
        <p:nvSpPr>
          <p:cNvPr id="3" name="AutoShape 8"/>
          <p:cNvSpPr>
            <a:spLocks noChangeArrowheads="1"/>
          </p:cNvSpPr>
          <p:nvPr/>
        </p:nvSpPr>
        <p:spPr bwMode="auto">
          <a:xfrm>
            <a:off x="6753200" y="2403738"/>
            <a:ext cx="2299560" cy="714380"/>
          </a:xfrm>
          <a:prstGeom prst="wedgeEllipseCallout">
            <a:avLst>
              <a:gd name="adj1" fmla="val -95970"/>
              <a:gd name="adj2" fmla="val -74662"/>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تظهر رسائل البريد الإلكتروني الخاصة بك هنا.</a:t>
            </a:r>
            <a:endParaRPr lang="en" sz="1200" b="1" dirty="0">
              <a:latin typeface="Tahoma" pitchFamily="34" charset="0"/>
              <a:ea typeface="Tahoma" pitchFamily="34" charset="0"/>
              <a:cs typeface="Tahoma" pitchFamily="34" charset="0"/>
            </a:endParaRPr>
          </a:p>
        </p:txBody>
      </p:sp>
      <p:sp>
        <p:nvSpPr>
          <p:cNvPr id="19" name="AutoShape 7"/>
          <p:cNvSpPr>
            <a:spLocks noChangeArrowheads="1"/>
          </p:cNvSpPr>
          <p:nvPr/>
        </p:nvSpPr>
        <p:spPr bwMode="auto">
          <a:xfrm>
            <a:off x="2360712" y="6096063"/>
            <a:ext cx="2928958" cy="616698"/>
          </a:xfrm>
          <a:prstGeom prst="wedgeRoundRectCallout">
            <a:avLst>
              <a:gd name="adj1" fmla="val -98118"/>
              <a:gd name="adj2" fmla="val -627546"/>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استخدم ”المزيد“ لعرض سلة المهملات، والبريد العشوائي، والمحادثات</a:t>
            </a:r>
            <a:r>
              <a:rPr lang="ar-SA" sz="1200" b="1" dirty="0">
                <a:latin typeface="Tahoma" pitchFamily="34" charset="0"/>
                <a:ea typeface="Tahoma" pitchFamily="34" charset="0"/>
                <a:cs typeface="Tahoma" pitchFamily="34" charset="0"/>
              </a:rPr>
              <a:t>، وغيره.</a:t>
            </a:r>
            <a:endParaRPr lang="en" sz="1200" b="1" dirty="0">
              <a:latin typeface="Tahoma" pitchFamily="34" charset="0"/>
              <a:ea typeface="Tahoma" pitchFamily="34" charset="0"/>
              <a:cs typeface="Tahoma" pitchFamily="34" charset="0"/>
            </a:endParaRPr>
          </a:p>
        </p:txBody>
      </p:sp>
      <p:sp>
        <p:nvSpPr>
          <p:cNvPr id="10" name="AutoShape 7"/>
          <p:cNvSpPr>
            <a:spLocks noChangeArrowheads="1"/>
          </p:cNvSpPr>
          <p:nvPr/>
        </p:nvSpPr>
        <p:spPr bwMode="auto">
          <a:xfrm>
            <a:off x="2360712" y="5301208"/>
            <a:ext cx="3020916" cy="648072"/>
          </a:xfrm>
          <a:prstGeom prst="wedgeRoundRectCallout">
            <a:avLst>
              <a:gd name="adj1" fmla="val -89661"/>
              <a:gd name="adj2" fmla="val -405140"/>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”المسودات“ هي الموقع الذي يتم فيه حفظ رسائل البريد الإلكتروني التي لم تُرسل بعد</a:t>
            </a:r>
            <a:r>
              <a:rPr lang="ar-SA" sz="1200" b="1" dirty="0">
                <a:latin typeface="Tahoma" pitchFamily="34" charset="0"/>
                <a:ea typeface="Tahoma" pitchFamily="34" charset="0"/>
                <a:cs typeface="Tahoma" pitchFamily="34" charset="0"/>
              </a:rPr>
              <a:t>.</a:t>
            </a:r>
            <a:endParaRPr lang="ar-EG" sz="1200" b="1" dirty="0">
              <a:latin typeface="Tahoma" pitchFamily="34" charset="0"/>
              <a:ea typeface="Tahoma" pitchFamily="34" charset="0"/>
              <a:cs typeface="Tahoma" pitchFamily="34" charset="0"/>
            </a:endParaRPr>
          </a:p>
        </p:txBody>
      </p:sp>
      <p:sp>
        <p:nvSpPr>
          <p:cNvPr id="20" name="AutoShape 7"/>
          <p:cNvSpPr>
            <a:spLocks noChangeArrowheads="1"/>
          </p:cNvSpPr>
          <p:nvPr/>
        </p:nvSpPr>
        <p:spPr bwMode="auto">
          <a:xfrm>
            <a:off x="2381232" y="4513110"/>
            <a:ext cx="3000396" cy="500066"/>
          </a:xfrm>
          <a:prstGeom prst="wedgeRoundRectCallout">
            <a:avLst>
              <a:gd name="adj1" fmla="val -91890"/>
              <a:gd name="adj2" fmla="val -398595"/>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SA" sz="1200" b="1" dirty="0">
                <a:latin typeface="Tahoma" pitchFamily="34" charset="0"/>
                <a:ea typeface="Tahoma" pitchFamily="34" charset="0"/>
                <a:cs typeface="Tahoma" pitchFamily="34" charset="0"/>
              </a:rPr>
              <a:t>ي</a:t>
            </a:r>
            <a:r>
              <a:rPr lang="ar-EG" sz="1200" b="1" dirty="0" err="1">
                <a:latin typeface="Tahoma" pitchFamily="34" charset="0"/>
                <a:ea typeface="Tahoma" pitchFamily="34" charset="0"/>
                <a:cs typeface="Tahoma" pitchFamily="34" charset="0"/>
              </a:rPr>
              <a:t>حتوي</a:t>
            </a:r>
            <a:r>
              <a:rPr lang="ar-EG" sz="1200" b="1" dirty="0">
                <a:latin typeface="Tahoma" pitchFamily="34" charset="0"/>
                <a:ea typeface="Tahoma" pitchFamily="34" charset="0"/>
                <a:cs typeface="Tahoma" pitchFamily="34" charset="0"/>
              </a:rPr>
              <a:t> ”البريد المُرسل“ على رسائل البريد الإلكتروني التي أرسلتها.</a:t>
            </a:r>
            <a:endParaRPr lang="en" sz="1200" b="1" dirty="0">
              <a:latin typeface="Tahoma" pitchFamily="34" charset="0"/>
              <a:ea typeface="Tahoma" pitchFamily="34" charset="0"/>
              <a:cs typeface="Tahoma" pitchFamily="34" charset="0"/>
            </a:endParaRPr>
          </a:p>
          <a:p>
            <a:pPr algn="ctr" rtl="1"/>
            <a:endParaRPr lang="ar-EG" sz="1200" b="1" dirty="0">
              <a:latin typeface="Tahoma" pitchFamily="34" charset="0"/>
              <a:ea typeface="Tahoma" pitchFamily="34" charset="0"/>
              <a:cs typeface="Tahoma" pitchFamily="34" charset="0"/>
            </a:endParaRPr>
          </a:p>
          <a:p>
            <a:pPr algn="ctr" rtl="1"/>
            <a:endParaRPr lang="en" sz="1200" b="1" dirty="0">
              <a:latin typeface="Tahoma" pitchFamily="34" charset="0"/>
              <a:ea typeface="Tahoma" pitchFamily="34" charset="0"/>
              <a:cs typeface="Tahoma" pitchFamily="34" charset="0"/>
            </a:endParaRPr>
          </a:p>
        </p:txBody>
      </p:sp>
      <p:sp>
        <p:nvSpPr>
          <p:cNvPr id="22" name="AutoShape 8"/>
          <p:cNvSpPr>
            <a:spLocks noChangeArrowheads="1"/>
          </p:cNvSpPr>
          <p:nvPr/>
        </p:nvSpPr>
        <p:spPr bwMode="auto">
          <a:xfrm>
            <a:off x="5961112" y="3214686"/>
            <a:ext cx="2706664" cy="1438450"/>
          </a:xfrm>
          <a:prstGeom prst="wedgeEllipseCallout">
            <a:avLst>
              <a:gd name="adj1" fmla="val -166503"/>
              <a:gd name="adj2" fmla="val -12159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يمكنك تمييز رسالة بالنجمة بالنقر على شكل النجمة بجانب الرسالة.</a:t>
            </a:r>
            <a:endParaRPr lang="en" sz="1200" b="1" dirty="0">
              <a:latin typeface="Tahoma" pitchFamily="34" charset="0"/>
              <a:ea typeface="Tahoma" pitchFamily="34" charset="0"/>
              <a:cs typeface="Tahoma" pitchFamily="34" charset="0"/>
            </a:endParaRPr>
          </a:p>
        </p:txBody>
      </p:sp>
      <p:sp>
        <p:nvSpPr>
          <p:cNvPr id="8" name="AutoShape 7"/>
          <p:cNvSpPr>
            <a:spLocks noChangeArrowheads="1"/>
          </p:cNvSpPr>
          <p:nvPr/>
        </p:nvSpPr>
        <p:spPr bwMode="auto">
          <a:xfrm>
            <a:off x="2360712" y="3573016"/>
            <a:ext cx="3020916" cy="648072"/>
          </a:xfrm>
          <a:prstGeom prst="wedgeRoundRectCallout">
            <a:avLst>
              <a:gd name="adj1" fmla="val -80280"/>
              <a:gd name="adj2" fmla="val -249202"/>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تسمح </a:t>
            </a:r>
            <a:r>
              <a:rPr lang="ar-EG" sz="1200" b="1" dirty="0" err="1">
                <a:latin typeface="Tahoma" pitchFamily="34" charset="0"/>
                <a:ea typeface="Tahoma" pitchFamily="34" charset="0"/>
                <a:cs typeface="Tahoma" pitchFamily="34" charset="0"/>
              </a:rPr>
              <a:t>لك</a:t>
            </a:r>
            <a:r>
              <a:rPr lang="ar-EG" sz="1200" b="1" dirty="0">
                <a:latin typeface="Tahoma" pitchFamily="34" charset="0"/>
                <a:ea typeface="Tahoma" pitchFamily="34" charset="0"/>
                <a:cs typeface="Tahoma" pitchFamily="34" charset="0"/>
              </a:rPr>
              <a:t> النجوم بتعيين حالة خاصة لرسائل البريد الإلكتروني لتسهيل العثور عليها.</a:t>
            </a:r>
          </a:p>
          <a:p>
            <a:pPr algn="ctr" rtl="1"/>
            <a:endParaRPr lang="en" sz="1200" b="1" dirty="0">
              <a:latin typeface="Tahoma" pitchFamily="34" charset="0"/>
              <a:ea typeface="Tahoma" pitchFamily="34" charset="0"/>
              <a:cs typeface="Tahoma" pitchFamily="34" charset="0"/>
            </a:endParaRPr>
          </a:p>
        </p:txBody>
      </p:sp>
      <p:sp>
        <p:nvSpPr>
          <p:cNvPr id="7" name="AutoShape 7"/>
          <p:cNvSpPr>
            <a:spLocks noChangeArrowheads="1"/>
          </p:cNvSpPr>
          <p:nvPr/>
        </p:nvSpPr>
        <p:spPr bwMode="auto">
          <a:xfrm>
            <a:off x="2381232" y="2784918"/>
            <a:ext cx="3000396" cy="500066"/>
          </a:xfrm>
          <a:prstGeom prst="wedgeRoundRectCallout">
            <a:avLst>
              <a:gd name="adj1" fmla="val -78647"/>
              <a:gd name="adj2" fmla="val -204798"/>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انقر على "صندوق الوارد" لمشاهدة رسائل البريد الإلكتروني الخاصة بك.</a:t>
            </a:r>
          </a:p>
          <a:p>
            <a:pPr algn="ctr" rtl="1"/>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388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bg/>
                                          </p:spTgt>
                                        </p:tgtEl>
                                        <p:attrNameLst>
                                          <p:attrName>style.visibility</p:attrName>
                                        </p:attrNameLst>
                                      </p:cBhvr>
                                      <p:to>
                                        <p:strVal val="visible"/>
                                      </p:to>
                                    </p:set>
                                    <p:anim calcmode="lin" valueType="num">
                                      <p:cBhvr additive="base">
                                        <p:cTn id="2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19" grpId="0" animBg="1"/>
      <p:bldP spid="10" grpId="0" animBg="1"/>
      <p:bldP spid="20" grpId="0" animBg="1"/>
      <p:bldP spid="22" grpId="0" build="allAtOnce" animBg="1"/>
      <p:bldP spid="8"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58506"/>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2166919" y="1428736"/>
            <a:ext cx="7153275" cy="266700"/>
          </a:xfrm>
          <a:prstGeom prst="rect">
            <a:avLst/>
          </a:prstGeom>
        </p:spPr>
      </p:pic>
      <p:sp>
        <p:nvSpPr>
          <p:cNvPr id="4" name="AutoShape 8"/>
          <p:cNvSpPr>
            <a:spLocks noChangeArrowheads="1"/>
          </p:cNvSpPr>
          <p:nvPr/>
        </p:nvSpPr>
        <p:spPr bwMode="auto">
          <a:xfrm>
            <a:off x="2024042" y="2357430"/>
            <a:ext cx="3357586" cy="1143008"/>
          </a:xfrm>
          <a:prstGeom prst="wedgeEllipseCallout">
            <a:avLst>
              <a:gd name="adj1" fmla="val -40802"/>
              <a:gd name="adj2" fmla="val -117083"/>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اختر رسالة أو أكثر لنقلها أو وضعها في سلة المهملات.</a:t>
            </a:r>
          </a:p>
          <a:p>
            <a:pPr algn="ctr" rtl="1"/>
            <a:endParaRPr lang="en" sz="1200" b="1" dirty="0">
              <a:latin typeface="Tahoma" pitchFamily="34" charset="0"/>
              <a:ea typeface="Tahoma" pitchFamily="34" charset="0"/>
              <a:cs typeface="Tahoma" pitchFamily="34" charset="0"/>
            </a:endParaRPr>
          </a:p>
        </p:txBody>
      </p:sp>
      <p:pic>
        <p:nvPicPr>
          <p:cNvPr id="9" name="Bildobjekt 8" descr="verktygsmeny.jpg"/>
          <p:cNvPicPr>
            <a:picLocks noChangeAspect="1"/>
          </p:cNvPicPr>
          <p:nvPr/>
        </p:nvPicPr>
        <p:blipFill>
          <a:blip r:embed="rId4" cstate="print"/>
          <a:stretch>
            <a:fillRect/>
          </a:stretch>
        </p:blipFill>
        <p:spPr>
          <a:xfrm>
            <a:off x="2095480" y="1071547"/>
            <a:ext cx="7334250" cy="333375"/>
          </a:xfrm>
          <a:prstGeom prst="rect">
            <a:avLst/>
          </a:prstGeom>
        </p:spPr>
      </p:pic>
      <p:sp>
        <p:nvSpPr>
          <p:cNvPr id="11" name="AutoShape 7"/>
          <p:cNvSpPr>
            <a:spLocks noChangeArrowheads="1"/>
          </p:cNvSpPr>
          <p:nvPr/>
        </p:nvSpPr>
        <p:spPr bwMode="auto">
          <a:xfrm>
            <a:off x="2007512" y="692696"/>
            <a:ext cx="857256" cy="285752"/>
          </a:xfrm>
          <a:prstGeom prst="wedgeRoundRectCallout">
            <a:avLst>
              <a:gd name="adj1" fmla="val 66888"/>
              <a:gd name="adj2" fmla="val 125068"/>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الأرشيف</a:t>
            </a:r>
            <a:endParaRPr lang="en" sz="1200" b="1" dirty="0">
              <a:latin typeface="Tahoma" pitchFamily="34" charset="0"/>
              <a:ea typeface="Tahoma" pitchFamily="34" charset="0"/>
              <a:cs typeface="Tahoma" pitchFamily="34" charset="0"/>
            </a:endParaRPr>
          </a:p>
        </p:txBody>
      </p:sp>
      <p:sp>
        <p:nvSpPr>
          <p:cNvPr id="12" name="AutoShape 7"/>
          <p:cNvSpPr>
            <a:spLocks noChangeArrowheads="1"/>
          </p:cNvSpPr>
          <p:nvPr/>
        </p:nvSpPr>
        <p:spPr bwMode="auto">
          <a:xfrm>
            <a:off x="2952166" y="409552"/>
            <a:ext cx="1856818" cy="499168"/>
          </a:xfrm>
          <a:prstGeom prst="wedgeRoundRectCallout">
            <a:avLst>
              <a:gd name="adj1" fmla="val 9372"/>
              <a:gd name="adj2" fmla="val 124510"/>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الإبلاغ عن البريد العشوائي</a:t>
            </a:r>
            <a:endParaRPr lang="en" sz="1200" b="1" dirty="0">
              <a:latin typeface="Tahoma" pitchFamily="34" charset="0"/>
              <a:ea typeface="Tahoma" pitchFamily="34" charset="0"/>
              <a:cs typeface="Tahoma" pitchFamily="34" charset="0"/>
            </a:endParaRPr>
          </a:p>
        </p:txBody>
      </p:sp>
      <p:sp>
        <p:nvSpPr>
          <p:cNvPr id="13" name="AutoShape 7"/>
          <p:cNvSpPr>
            <a:spLocks noChangeArrowheads="1"/>
          </p:cNvSpPr>
          <p:nvPr/>
        </p:nvSpPr>
        <p:spPr bwMode="auto">
          <a:xfrm>
            <a:off x="4736976" y="1428737"/>
            <a:ext cx="2073412" cy="333375"/>
          </a:xfrm>
          <a:prstGeom prst="wedgeRoundRectCallout">
            <a:avLst>
              <a:gd name="adj1" fmla="val -48831"/>
              <a:gd name="adj2" fmla="val -108686"/>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حذف رسائل البريد الإلكتروني</a:t>
            </a:r>
            <a:endParaRPr lang="en" sz="1200" b="1" dirty="0">
              <a:latin typeface="Tahoma" pitchFamily="34" charset="0"/>
              <a:ea typeface="Tahoma" pitchFamily="34" charset="0"/>
              <a:cs typeface="Tahoma" pitchFamily="34" charset="0"/>
            </a:endParaRPr>
          </a:p>
        </p:txBody>
      </p:sp>
      <p:sp>
        <p:nvSpPr>
          <p:cNvPr id="14" name="AutoShape 7"/>
          <p:cNvSpPr>
            <a:spLocks noChangeArrowheads="1"/>
          </p:cNvSpPr>
          <p:nvPr/>
        </p:nvSpPr>
        <p:spPr bwMode="auto">
          <a:xfrm>
            <a:off x="5025008" y="692696"/>
            <a:ext cx="928124" cy="307412"/>
          </a:xfrm>
          <a:prstGeom prst="wedgeRoundRectCallout">
            <a:avLst>
              <a:gd name="adj1" fmla="val 11457"/>
              <a:gd name="adj2" fmla="val 114834"/>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نقل إلى </a:t>
            </a:r>
            <a:endParaRPr lang="en" sz="1200" b="1" dirty="0">
              <a:latin typeface="Tahoma" pitchFamily="34" charset="0"/>
              <a:ea typeface="Tahoma" pitchFamily="34" charset="0"/>
              <a:cs typeface="Tahoma" pitchFamily="34" charset="0"/>
            </a:endParaRPr>
          </a:p>
        </p:txBody>
      </p:sp>
      <p:sp>
        <p:nvSpPr>
          <p:cNvPr id="15" name="AutoShape 7"/>
          <p:cNvSpPr>
            <a:spLocks noChangeArrowheads="1"/>
          </p:cNvSpPr>
          <p:nvPr/>
        </p:nvSpPr>
        <p:spPr bwMode="auto">
          <a:xfrm>
            <a:off x="5961112" y="764704"/>
            <a:ext cx="920714" cy="306842"/>
          </a:xfrm>
          <a:prstGeom prst="wedgeRoundRectCallout">
            <a:avLst>
              <a:gd name="adj1" fmla="val -1"/>
              <a:gd name="adj2" fmla="val 111735"/>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التسميات</a:t>
            </a:r>
            <a:endParaRPr lang="en" sz="1200" b="1" dirty="0">
              <a:latin typeface="Tahoma" pitchFamily="34" charset="0"/>
              <a:ea typeface="Tahoma" pitchFamily="34" charset="0"/>
              <a:cs typeface="Tahoma" pitchFamily="34" charset="0"/>
            </a:endParaRPr>
          </a:p>
        </p:txBody>
      </p:sp>
      <p:sp>
        <p:nvSpPr>
          <p:cNvPr id="16" name="AutoShape 7"/>
          <p:cNvSpPr>
            <a:spLocks noChangeArrowheads="1"/>
          </p:cNvSpPr>
          <p:nvPr/>
        </p:nvSpPr>
        <p:spPr bwMode="auto">
          <a:xfrm>
            <a:off x="6969224" y="692696"/>
            <a:ext cx="1269924" cy="521726"/>
          </a:xfrm>
          <a:prstGeom prst="wedgeRoundRectCallout">
            <a:avLst>
              <a:gd name="adj1" fmla="val -36056"/>
              <a:gd name="adj2" fmla="val 65634"/>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المزيد</a:t>
            </a:r>
            <a:r>
              <a:rPr lang="ar-SA" sz="1200" b="1" dirty="0">
                <a:latin typeface="Tahoma" pitchFamily="34" charset="0"/>
                <a:ea typeface="Tahoma" pitchFamily="34" charset="0"/>
                <a:cs typeface="Tahoma" pitchFamily="34" charset="0"/>
              </a:rPr>
              <a:t> من</a:t>
            </a:r>
            <a:r>
              <a:rPr lang="ar-EG" sz="1200" b="1" dirty="0">
                <a:latin typeface="Tahoma" pitchFamily="34" charset="0"/>
                <a:ea typeface="Tahoma" pitchFamily="34" charset="0"/>
                <a:cs typeface="Tahoma" pitchFamily="34" charset="0"/>
              </a:rPr>
              <a:t> الوظائف</a:t>
            </a:r>
            <a:endParaRPr lang="en" sz="1200" b="1" dirty="0">
              <a:latin typeface="Tahoma" pitchFamily="34" charset="0"/>
              <a:ea typeface="Tahoma" pitchFamily="34" charset="0"/>
              <a:cs typeface="Tahoma" pitchFamily="34" charset="0"/>
            </a:endParaRPr>
          </a:p>
        </p:txBody>
      </p:sp>
      <p:sp>
        <p:nvSpPr>
          <p:cNvPr id="5" name="AutoShape 8"/>
          <p:cNvSpPr>
            <a:spLocks noChangeArrowheads="1"/>
          </p:cNvSpPr>
          <p:nvPr/>
        </p:nvSpPr>
        <p:spPr bwMode="auto">
          <a:xfrm>
            <a:off x="5524504" y="2857496"/>
            <a:ext cx="3071834" cy="1071570"/>
          </a:xfrm>
          <a:prstGeom prst="wedgeEllipseCallout">
            <a:avLst>
              <a:gd name="adj1" fmla="val -106428"/>
              <a:gd name="adj2" fmla="val -187469"/>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في حالة اختيار رسالة بريد إلكتروني واحدة أو أكثر فسوف ي</a:t>
            </a:r>
            <a:r>
              <a:rPr lang="ar-SA" sz="1200" b="1" dirty="0">
                <a:latin typeface="Tahoma" pitchFamily="34" charset="0"/>
                <a:ea typeface="Tahoma" pitchFamily="34" charset="0"/>
                <a:cs typeface="Tahoma" pitchFamily="34" charset="0"/>
              </a:rPr>
              <a:t>ُ</a:t>
            </a:r>
            <a:r>
              <a:rPr lang="ar-EG" sz="1200" b="1" dirty="0">
                <a:latin typeface="Tahoma" pitchFamily="34" charset="0"/>
                <a:ea typeface="Tahoma" pitchFamily="34" charset="0"/>
                <a:cs typeface="Tahoma" pitchFamily="34" charset="0"/>
              </a:rPr>
              <a:t>عرض شريط أدوات </a:t>
            </a:r>
            <a:r>
              <a:rPr lang="ar-SA" sz="1200" b="1" dirty="0">
                <a:latin typeface="Tahoma" pitchFamily="34" charset="0"/>
                <a:ea typeface="Tahoma" pitchFamily="34" charset="0"/>
                <a:cs typeface="Tahoma" pitchFamily="34" charset="0"/>
              </a:rPr>
              <a:t>جديد</a:t>
            </a:r>
            <a:r>
              <a:rPr lang="ar-EG" sz="1200" b="1" dirty="0">
                <a:latin typeface="Tahoma" pitchFamily="34" charset="0"/>
                <a:ea typeface="Tahoma" pitchFamily="34" charset="0"/>
                <a:cs typeface="Tahoma" pitchFamily="34" charset="0"/>
              </a:rPr>
              <a:t>.</a:t>
            </a:r>
          </a:p>
          <a:p>
            <a:pPr algn="ctr" rtl="1"/>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296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11" grpId="0" animBg="1"/>
      <p:bldP spid="12" grpId="0" animBg="1"/>
      <p:bldP spid="13" grpId="0" animBg="1"/>
      <p:bldP spid="14" grpId="0" animBg="1"/>
      <p:bldP spid="15" grpId="0" animBg="1"/>
      <p:bldP spid="1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58506"/>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2166919" y="1428736"/>
            <a:ext cx="7153275" cy="266700"/>
          </a:xfrm>
          <a:prstGeom prst="rect">
            <a:avLst/>
          </a:prstGeom>
        </p:spPr>
      </p:pic>
      <p:pic>
        <p:nvPicPr>
          <p:cNvPr id="9" name="Bildobjekt 8" descr="verktygsmeny.jpg"/>
          <p:cNvPicPr>
            <a:picLocks noChangeAspect="1"/>
          </p:cNvPicPr>
          <p:nvPr/>
        </p:nvPicPr>
        <p:blipFill>
          <a:blip r:embed="rId4" cstate="print"/>
          <a:stretch>
            <a:fillRect/>
          </a:stretch>
        </p:blipFill>
        <p:spPr>
          <a:xfrm>
            <a:off x="2095480" y="1071547"/>
            <a:ext cx="7334250" cy="333375"/>
          </a:xfrm>
          <a:prstGeom prst="rect">
            <a:avLst/>
          </a:prstGeom>
        </p:spPr>
      </p:pic>
      <p:sp>
        <p:nvSpPr>
          <p:cNvPr id="14" name="AutoShape 7"/>
          <p:cNvSpPr>
            <a:spLocks noChangeArrowheads="1"/>
          </p:cNvSpPr>
          <p:nvPr/>
        </p:nvSpPr>
        <p:spPr bwMode="auto">
          <a:xfrm>
            <a:off x="4381496" y="785794"/>
            <a:ext cx="1071570" cy="285752"/>
          </a:xfrm>
          <a:prstGeom prst="wedgeRoundRectCallout">
            <a:avLst>
              <a:gd name="adj1" fmla="val 28888"/>
              <a:gd name="adj2" fmla="val 98402"/>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نقل إلى</a:t>
            </a:r>
            <a:endParaRPr lang="en" sz="1200" b="1" dirty="0">
              <a:latin typeface="Tahoma" pitchFamily="34" charset="0"/>
              <a:ea typeface="Tahoma" pitchFamily="34" charset="0"/>
              <a:cs typeface="Tahoma" pitchFamily="34" charset="0"/>
            </a:endParaRPr>
          </a:p>
        </p:txBody>
      </p:sp>
      <p:sp>
        <p:nvSpPr>
          <p:cNvPr id="15" name="AutoShape 7"/>
          <p:cNvSpPr>
            <a:spLocks noChangeArrowheads="1"/>
          </p:cNvSpPr>
          <p:nvPr/>
        </p:nvSpPr>
        <p:spPr bwMode="auto">
          <a:xfrm>
            <a:off x="5529064" y="692696"/>
            <a:ext cx="924134" cy="338950"/>
          </a:xfrm>
          <a:prstGeom prst="wedgeRoundRectCallout">
            <a:avLst>
              <a:gd name="adj1" fmla="val -6668"/>
              <a:gd name="adj2" fmla="val 105068"/>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التسميات</a:t>
            </a:r>
            <a:endParaRPr lang="en" sz="1200" b="1" dirty="0">
              <a:latin typeface="Tahoma" pitchFamily="34" charset="0"/>
              <a:ea typeface="Tahoma" pitchFamily="34" charset="0"/>
              <a:cs typeface="Tahoma" pitchFamily="34" charset="0"/>
            </a:endParaRPr>
          </a:p>
        </p:txBody>
      </p:sp>
      <p:sp>
        <p:nvSpPr>
          <p:cNvPr id="16" name="AutoShape 7"/>
          <p:cNvSpPr>
            <a:spLocks noChangeArrowheads="1"/>
          </p:cNvSpPr>
          <p:nvPr/>
        </p:nvSpPr>
        <p:spPr bwMode="auto">
          <a:xfrm>
            <a:off x="6609184" y="620688"/>
            <a:ext cx="1415650" cy="307982"/>
          </a:xfrm>
          <a:prstGeom prst="wedgeRoundRectCallout">
            <a:avLst>
              <a:gd name="adj1" fmla="val -14641"/>
              <a:gd name="adj2" fmla="val 145567"/>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100" b="1" dirty="0">
                <a:latin typeface="Tahoma" pitchFamily="34" charset="0"/>
                <a:ea typeface="Tahoma" pitchFamily="34" charset="0"/>
                <a:cs typeface="Tahoma" pitchFamily="34" charset="0"/>
              </a:rPr>
              <a:t>المزيد من الوظائف</a:t>
            </a:r>
            <a:endParaRPr lang="en" sz="1100" b="1" dirty="0">
              <a:latin typeface="Tahoma" pitchFamily="34" charset="0"/>
              <a:ea typeface="Tahoma" pitchFamily="34" charset="0"/>
              <a:cs typeface="Tahoma" pitchFamily="34" charset="0"/>
            </a:endParaRPr>
          </a:p>
        </p:txBody>
      </p:sp>
      <p:pic>
        <p:nvPicPr>
          <p:cNvPr id="18" name="Bildobjekt 17" descr="flyttaTill.jpg"/>
          <p:cNvPicPr>
            <a:picLocks noChangeAspect="1"/>
          </p:cNvPicPr>
          <p:nvPr/>
        </p:nvPicPr>
        <p:blipFill>
          <a:blip r:embed="rId5" cstate="print"/>
          <a:stretch>
            <a:fillRect/>
          </a:stretch>
        </p:blipFill>
        <p:spPr>
          <a:xfrm>
            <a:off x="5167315" y="1357298"/>
            <a:ext cx="1666875" cy="2400300"/>
          </a:xfrm>
          <a:prstGeom prst="rect">
            <a:avLst/>
          </a:prstGeom>
        </p:spPr>
      </p:pic>
      <p:pic>
        <p:nvPicPr>
          <p:cNvPr id="19" name="Bildobjekt 18" descr="etikett.jpg"/>
          <p:cNvPicPr>
            <a:picLocks noChangeAspect="1"/>
          </p:cNvPicPr>
          <p:nvPr/>
        </p:nvPicPr>
        <p:blipFill>
          <a:blip r:embed="rId6" cstate="print"/>
          <a:stretch>
            <a:fillRect/>
          </a:stretch>
        </p:blipFill>
        <p:spPr>
          <a:xfrm>
            <a:off x="5810256" y="1357299"/>
            <a:ext cx="1657350" cy="1895475"/>
          </a:xfrm>
          <a:prstGeom prst="rect">
            <a:avLst/>
          </a:prstGeom>
        </p:spPr>
      </p:pic>
      <p:pic>
        <p:nvPicPr>
          <p:cNvPr id="20" name="Bildobjekt 19" descr="mer.jpg"/>
          <p:cNvPicPr>
            <a:picLocks noChangeAspect="1"/>
          </p:cNvPicPr>
          <p:nvPr/>
        </p:nvPicPr>
        <p:blipFill>
          <a:blip r:embed="rId7" cstate="print"/>
          <a:stretch>
            <a:fillRect/>
          </a:stretch>
        </p:blipFill>
        <p:spPr>
          <a:xfrm>
            <a:off x="6667513" y="1357298"/>
            <a:ext cx="2524125" cy="1238250"/>
          </a:xfrm>
          <a:prstGeom prst="rect">
            <a:avLst/>
          </a:prstGeom>
        </p:spPr>
      </p:pic>
      <p:sp>
        <p:nvSpPr>
          <p:cNvPr id="21" name="AutoShape 8"/>
          <p:cNvSpPr>
            <a:spLocks noChangeArrowheads="1"/>
          </p:cNvSpPr>
          <p:nvPr/>
        </p:nvSpPr>
        <p:spPr bwMode="auto">
          <a:xfrm>
            <a:off x="1738290" y="2060848"/>
            <a:ext cx="2786082" cy="1800200"/>
          </a:xfrm>
          <a:prstGeom prst="wedgeEllipseCallout">
            <a:avLst>
              <a:gd name="adj1" fmla="val 74855"/>
              <a:gd name="adj2" fmla="val -74814"/>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استخدم ”نقل إلى“ </a:t>
            </a:r>
            <a:r>
              <a:rPr lang="ar-SA" sz="1200" b="1" dirty="0">
                <a:latin typeface="Tahoma" pitchFamily="34" charset="0"/>
                <a:ea typeface="Tahoma" pitchFamily="34" charset="0"/>
                <a:cs typeface="Tahoma" pitchFamily="34" charset="0"/>
              </a:rPr>
              <a:t>لحفظ </a:t>
            </a:r>
            <a:r>
              <a:rPr lang="ar-EG" sz="1200" b="1" dirty="0">
                <a:latin typeface="Tahoma" pitchFamily="34" charset="0"/>
                <a:ea typeface="Tahoma" pitchFamily="34" charset="0"/>
                <a:cs typeface="Tahoma" pitchFamily="34" charset="0"/>
              </a:rPr>
              <a:t>رسائل البريد الإلكتروني الم</a:t>
            </a:r>
            <a:r>
              <a:rPr lang="ar-SA" sz="1200" b="1" dirty="0" err="1">
                <a:latin typeface="Tahoma" pitchFamily="34" charset="0"/>
                <a:ea typeface="Tahoma" pitchFamily="34" charset="0"/>
                <a:cs typeface="Tahoma" pitchFamily="34" charset="0"/>
              </a:rPr>
              <a:t>حددة</a:t>
            </a:r>
            <a:r>
              <a:rPr lang="ar-SA" sz="1200" b="1" dirty="0">
                <a:latin typeface="Tahoma" pitchFamily="34" charset="0"/>
                <a:ea typeface="Tahoma" pitchFamily="34" charset="0"/>
                <a:cs typeface="Tahoma" pitchFamily="34" charset="0"/>
              </a:rPr>
              <a:t> في ملفات أسفل ال</a:t>
            </a:r>
            <a:r>
              <a:rPr lang="ar-EG" sz="1200" b="1" dirty="0">
                <a:latin typeface="Tahoma" pitchFamily="34" charset="0"/>
                <a:ea typeface="Tahoma" pitchFamily="34" charset="0"/>
                <a:cs typeface="Tahoma" pitchFamily="34" charset="0"/>
              </a:rPr>
              <a:t>تسميات ال</a:t>
            </a:r>
            <a:r>
              <a:rPr lang="ar-SA" sz="1200" b="1" dirty="0">
                <a:latin typeface="Tahoma" pitchFamily="34" charset="0"/>
                <a:ea typeface="Tahoma" pitchFamily="34" charset="0"/>
                <a:cs typeface="Tahoma" pitchFamily="34" charset="0"/>
              </a:rPr>
              <a:t>موجودة</a:t>
            </a:r>
            <a:r>
              <a:rPr lang="ar-EG" sz="1200" b="1" dirty="0">
                <a:latin typeface="Tahoma" pitchFamily="34" charset="0"/>
                <a:ea typeface="Tahoma" pitchFamily="34" charset="0"/>
                <a:cs typeface="Tahoma" pitchFamily="34" charset="0"/>
              </a:rPr>
              <a:t>.يمكنك أيضًا اختيار إنشاء تسميات جديدة.</a:t>
            </a:r>
            <a:endParaRPr lang="en" sz="1200" b="1" dirty="0">
              <a:latin typeface="Tahoma" pitchFamily="34" charset="0"/>
              <a:ea typeface="Tahoma" pitchFamily="34" charset="0"/>
              <a:cs typeface="Tahoma" pitchFamily="34" charset="0"/>
            </a:endParaRPr>
          </a:p>
        </p:txBody>
      </p:sp>
      <p:sp>
        <p:nvSpPr>
          <p:cNvPr id="22" name="AutoShape 8"/>
          <p:cNvSpPr>
            <a:spLocks noChangeArrowheads="1"/>
          </p:cNvSpPr>
          <p:nvPr/>
        </p:nvSpPr>
        <p:spPr bwMode="auto">
          <a:xfrm>
            <a:off x="2309794" y="3786190"/>
            <a:ext cx="2928958" cy="1714512"/>
          </a:xfrm>
          <a:prstGeom prst="wedgeEllipseCallout">
            <a:avLst>
              <a:gd name="adj1" fmla="val 72575"/>
              <a:gd name="adj2" fmla="val -176503"/>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يمكنك استخدام ”التسمية باسم“ لربط عنوان بريد إلكتروني واحد أو أكثر بتسميات متنوعة. </a:t>
            </a:r>
            <a:r>
              <a:rPr lang="ar-SA" sz="1200" b="1" dirty="0">
                <a:latin typeface="Tahoma" pitchFamily="34" charset="0"/>
                <a:ea typeface="Tahoma" pitchFamily="34" charset="0"/>
                <a:cs typeface="Tahoma" pitchFamily="34" charset="0"/>
              </a:rPr>
              <a:t>و</a:t>
            </a:r>
            <a:r>
              <a:rPr lang="ar-EG" sz="1200" b="1" dirty="0">
                <a:latin typeface="Tahoma" pitchFamily="34" charset="0"/>
                <a:ea typeface="Tahoma" pitchFamily="34" charset="0"/>
                <a:cs typeface="Tahoma" pitchFamily="34" charset="0"/>
              </a:rPr>
              <a:t>يمكنك </a:t>
            </a:r>
            <a:r>
              <a:rPr lang="ar-SA" sz="1200" b="1" dirty="0">
                <a:latin typeface="Tahoma" pitchFamily="34" charset="0"/>
                <a:ea typeface="Tahoma" pitchFamily="34" charset="0"/>
                <a:cs typeface="Tahoma" pitchFamily="34" charset="0"/>
              </a:rPr>
              <a:t>كذلك</a:t>
            </a:r>
            <a:r>
              <a:rPr lang="ar-EG" sz="1200" b="1" dirty="0">
                <a:latin typeface="Tahoma" pitchFamily="34" charset="0"/>
                <a:ea typeface="Tahoma" pitchFamily="34" charset="0"/>
                <a:cs typeface="Tahoma" pitchFamily="34" charset="0"/>
              </a:rPr>
              <a:t> إنشاء تسميات جديدة.</a:t>
            </a:r>
            <a:endParaRPr lang="en" sz="1200" b="1" dirty="0">
              <a:latin typeface="Tahoma" pitchFamily="34" charset="0"/>
              <a:ea typeface="Tahoma" pitchFamily="34" charset="0"/>
              <a:cs typeface="Tahoma" pitchFamily="34" charset="0"/>
            </a:endParaRPr>
          </a:p>
        </p:txBody>
      </p:sp>
      <p:sp>
        <p:nvSpPr>
          <p:cNvPr id="23" name="AutoShape 8"/>
          <p:cNvSpPr>
            <a:spLocks noChangeArrowheads="1"/>
          </p:cNvSpPr>
          <p:nvPr/>
        </p:nvSpPr>
        <p:spPr bwMode="auto">
          <a:xfrm>
            <a:off x="5313040" y="3929066"/>
            <a:ext cx="2854670" cy="1143008"/>
          </a:xfrm>
          <a:prstGeom prst="wedgeEllipseCallout">
            <a:avLst>
              <a:gd name="adj1" fmla="val 7765"/>
              <a:gd name="adj2" fmla="val -281499"/>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اذهب إلى ”المزيد“ ل</a:t>
            </a:r>
            <a:r>
              <a:rPr lang="ar-SA" sz="1200" b="1" dirty="0">
                <a:latin typeface="Tahoma" pitchFamily="34" charset="0"/>
                <a:ea typeface="Tahoma" pitchFamily="34" charset="0"/>
                <a:cs typeface="Tahoma" pitchFamily="34" charset="0"/>
              </a:rPr>
              <a:t>عرض </a:t>
            </a:r>
            <a:r>
              <a:rPr lang="ar-EG" sz="1200" b="1" dirty="0">
                <a:latin typeface="Tahoma" pitchFamily="34" charset="0"/>
                <a:ea typeface="Tahoma" pitchFamily="34" charset="0"/>
                <a:cs typeface="Tahoma" pitchFamily="34" charset="0"/>
              </a:rPr>
              <a:t>مزيد من الخيارات فيما يخص تعيين حالة إلى رسائل البريد الإلكتروني الم</a:t>
            </a:r>
            <a:r>
              <a:rPr lang="ar-SA" sz="1200" b="1" dirty="0">
                <a:latin typeface="Tahoma" pitchFamily="34" charset="0"/>
                <a:ea typeface="Tahoma" pitchFamily="34" charset="0"/>
                <a:cs typeface="Tahoma" pitchFamily="34" charset="0"/>
              </a:rPr>
              <a:t>حدد</a:t>
            </a:r>
            <a:r>
              <a:rPr lang="ar-EG" sz="1200" b="1" dirty="0">
                <a:latin typeface="Tahoma" pitchFamily="34" charset="0"/>
                <a:ea typeface="Tahoma" pitchFamily="34" charset="0"/>
                <a:cs typeface="Tahoma" pitchFamily="34" charset="0"/>
              </a:rPr>
              <a:t>ة.</a:t>
            </a:r>
          </a:p>
          <a:p>
            <a:pPr algn="ctr" rtl="1"/>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18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1">
                                            <p:bg/>
                                          </p:spTgt>
                                        </p:tgtEl>
                                        <p:attrNameLst>
                                          <p:attrName>style.visibility</p:attrName>
                                        </p:attrNameLst>
                                      </p:cBhvr>
                                      <p:to>
                                        <p:strVal val="visible"/>
                                      </p:to>
                                    </p:set>
                                    <p:anim calcmode="lin" valueType="num">
                                      <p:cBhvr additive="base">
                                        <p:cTn id="16"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21">
                                            <p:bg/>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additive="base">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2">
                                            <p:bg/>
                                          </p:spTgt>
                                        </p:tgtEl>
                                        <p:attrNameLst>
                                          <p:attrName>style.visibility</p:attrName>
                                        </p:attrNameLst>
                                      </p:cBhvr>
                                      <p:to>
                                        <p:strVal val="visible"/>
                                      </p:to>
                                    </p:set>
                                    <p:anim calcmode="lin" valueType="num">
                                      <p:cBhvr additive="base">
                                        <p:cTn id="35"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 calcmode="lin" valueType="num">
                                      <p:cBhvr additive="base">
                                        <p:cTn id="3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23">
                                            <p:bg/>
                                          </p:spTgt>
                                        </p:tgtEl>
                                        <p:attrNameLst>
                                          <p:attrName>style.visibility</p:attrName>
                                        </p:attrNameLst>
                                      </p:cBhvr>
                                      <p:to>
                                        <p:strVal val="visible"/>
                                      </p:to>
                                    </p:set>
                                    <p:anim calcmode="lin" valueType="num">
                                      <p:cBhvr additive="base">
                                        <p:cTn id="54"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bg/>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3">
                                            <p:txEl>
                                              <p:pRg st="0" end="0"/>
                                            </p:txEl>
                                          </p:spTgt>
                                        </p:tgtEl>
                                        <p:attrNameLst>
                                          <p:attrName>style.visibility</p:attrName>
                                        </p:attrNameLst>
                                      </p:cBhvr>
                                      <p:to>
                                        <p:strVal val="visible"/>
                                      </p:to>
                                    </p:set>
                                    <p:anim calcmode="lin" valueType="num">
                                      <p:cBhvr additive="base">
                                        <p:cTn id="5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1" grpId="0" uiExpand="1" build="allAtOnce" animBg="1"/>
      <p:bldP spid="22" grpId="0" uiExpand="1" build="allAtOnce" animBg="1"/>
      <p:bldP spid="23"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58506"/>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2166919" y="1428736"/>
            <a:ext cx="7153275" cy="266700"/>
          </a:xfrm>
          <a:prstGeom prst="rect">
            <a:avLst/>
          </a:prstGeom>
        </p:spPr>
      </p:pic>
      <p:pic>
        <p:nvPicPr>
          <p:cNvPr id="9" name="Bildobjekt 8" descr="verktygsmeny.jpg"/>
          <p:cNvPicPr>
            <a:picLocks noChangeAspect="1"/>
          </p:cNvPicPr>
          <p:nvPr/>
        </p:nvPicPr>
        <p:blipFill>
          <a:blip r:embed="rId4" cstate="print"/>
          <a:stretch>
            <a:fillRect/>
          </a:stretch>
        </p:blipFill>
        <p:spPr>
          <a:xfrm>
            <a:off x="2095480" y="1071547"/>
            <a:ext cx="7334250" cy="333375"/>
          </a:xfrm>
          <a:prstGeom prst="rect">
            <a:avLst/>
          </a:prstGeom>
        </p:spPr>
      </p:pic>
      <p:pic>
        <p:nvPicPr>
          <p:cNvPr id="11" name="Bildobjekt 10" descr="skapameddelande.jpg"/>
          <p:cNvPicPr>
            <a:picLocks noChangeAspect="1"/>
          </p:cNvPicPr>
          <p:nvPr/>
        </p:nvPicPr>
        <p:blipFill>
          <a:blip r:embed="rId5" cstate="print"/>
          <a:stretch>
            <a:fillRect/>
          </a:stretch>
        </p:blipFill>
        <p:spPr>
          <a:xfrm>
            <a:off x="4595811" y="1785926"/>
            <a:ext cx="4657725" cy="4686300"/>
          </a:xfrm>
          <a:prstGeom prst="rect">
            <a:avLst/>
          </a:prstGeom>
        </p:spPr>
      </p:pic>
      <p:pic>
        <p:nvPicPr>
          <p:cNvPr id="12" name="Bildobjekt 11" descr="meddelandeVerktyg.jpg"/>
          <p:cNvPicPr>
            <a:picLocks noChangeAspect="1"/>
          </p:cNvPicPr>
          <p:nvPr/>
        </p:nvPicPr>
        <p:blipFill>
          <a:blip r:embed="rId6" cstate="print"/>
          <a:stretch>
            <a:fillRect/>
          </a:stretch>
        </p:blipFill>
        <p:spPr>
          <a:xfrm>
            <a:off x="5381629" y="6072206"/>
            <a:ext cx="2390775" cy="323850"/>
          </a:xfrm>
          <a:prstGeom prst="rect">
            <a:avLst/>
          </a:prstGeom>
        </p:spPr>
      </p:pic>
      <p:sp>
        <p:nvSpPr>
          <p:cNvPr id="18" name="AutoShape 8"/>
          <p:cNvSpPr>
            <a:spLocks noChangeArrowheads="1"/>
          </p:cNvSpPr>
          <p:nvPr/>
        </p:nvSpPr>
        <p:spPr bwMode="auto">
          <a:xfrm>
            <a:off x="2144688" y="3717032"/>
            <a:ext cx="2214578" cy="1071570"/>
          </a:xfrm>
          <a:prstGeom prst="wedgeEllipseCallout">
            <a:avLst>
              <a:gd name="adj1" fmla="val 70968"/>
              <a:gd name="adj2" fmla="val -134315"/>
            </a:avLst>
          </a:prstGeom>
          <a:solidFill>
            <a:schemeClr val="accent1">
              <a:lumMod val="40000"/>
              <a:lumOff val="60000"/>
            </a:schemeClr>
          </a:solidFill>
          <a:ln w="9525">
            <a:solidFill>
              <a:schemeClr val="tx1"/>
            </a:solidFill>
            <a:miter lim="800000"/>
            <a:headEnd/>
            <a:tailEnd/>
          </a:ln>
        </p:spPr>
        <p:txBody>
          <a:bodyPr/>
          <a:lstStyle/>
          <a:p>
            <a:pPr algn="ctr" rtl="1"/>
            <a:r>
              <a:rPr lang="ar-EG" sz="1100" b="1" dirty="0">
                <a:latin typeface="Tahoma" pitchFamily="34" charset="0"/>
                <a:ea typeface="Tahoma" pitchFamily="34" charset="0"/>
                <a:cs typeface="Tahoma" pitchFamily="34" charset="0"/>
              </a:rPr>
              <a:t>يُستخدم حقل "الموضوع" لتلخيص محتوى الرسالة بإيجاز.</a:t>
            </a:r>
          </a:p>
          <a:p>
            <a:pPr algn="ctr" rtl="1"/>
            <a:endParaRPr lang="en" sz="1100" b="1" dirty="0">
              <a:latin typeface="Tahoma" pitchFamily="34" charset="0"/>
              <a:ea typeface="Tahoma" pitchFamily="34" charset="0"/>
              <a:cs typeface="Tahoma" pitchFamily="34" charset="0"/>
            </a:endParaRPr>
          </a:p>
        </p:txBody>
      </p:sp>
      <p:sp>
        <p:nvSpPr>
          <p:cNvPr id="19" name="AutoShape 8"/>
          <p:cNvSpPr>
            <a:spLocks noChangeArrowheads="1"/>
          </p:cNvSpPr>
          <p:nvPr/>
        </p:nvSpPr>
        <p:spPr bwMode="auto">
          <a:xfrm>
            <a:off x="2166918" y="1142984"/>
            <a:ext cx="2643206" cy="857256"/>
          </a:xfrm>
          <a:prstGeom prst="wedgeEllipseCallout">
            <a:avLst>
              <a:gd name="adj1" fmla="val -82888"/>
              <a:gd name="adj2" fmla="val 37000"/>
            </a:avLst>
          </a:prstGeom>
          <a:solidFill>
            <a:schemeClr val="accent1">
              <a:lumMod val="40000"/>
              <a:lumOff val="60000"/>
            </a:schemeClr>
          </a:solidFill>
          <a:ln w="9525">
            <a:solidFill>
              <a:schemeClr val="tx1"/>
            </a:solidFill>
            <a:miter lim="800000"/>
            <a:headEnd/>
            <a:tailEnd/>
          </a:ln>
        </p:spPr>
        <p:txBody>
          <a:bodyPr/>
          <a:lstStyle/>
          <a:p>
            <a:pPr algn="ctr" rtl="1"/>
            <a:r>
              <a:rPr lang="ar-EG" sz="1100" b="1" dirty="0">
                <a:latin typeface="Tahoma" pitchFamily="34" charset="0"/>
                <a:ea typeface="Tahoma" pitchFamily="34" charset="0"/>
                <a:cs typeface="Tahoma" pitchFamily="34" charset="0"/>
              </a:rPr>
              <a:t>انقر على ”إنشاء“ لفتح نافذة رسالة جديدة.</a:t>
            </a:r>
            <a:endParaRPr lang="en" sz="1100" b="1" dirty="0">
              <a:latin typeface="Tahoma" pitchFamily="34" charset="0"/>
              <a:ea typeface="Tahoma" pitchFamily="34" charset="0"/>
              <a:cs typeface="Tahoma" pitchFamily="34" charset="0"/>
            </a:endParaRPr>
          </a:p>
        </p:txBody>
      </p:sp>
      <p:sp>
        <p:nvSpPr>
          <p:cNvPr id="20" name="AutoShape 8"/>
          <p:cNvSpPr>
            <a:spLocks noChangeArrowheads="1"/>
          </p:cNvSpPr>
          <p:nvPr/>
        </p:nvSpPr>
        <p:spPr bwMode="auto">
          <a:xfrm>
            <a:off x="4385486" y="3000372"/>
            <a:ext cx="2710654" cy="1436740"/>
          </a:xfrm>
          <a:prstGeom prst="wedgeEllipseCallout">
            <a:avLst>
              <a:gd name="adj1" fmla="val 87410"/>
              <a:gd name="adj2" fmla="val -93579"/>
            </a:avLst>
          </a:prstGeom>
          <a:solidFill>
            <a:schemeClr val="accent1">
              <a:lumMod val="40000"/>
              <a:lumOff val="60000"/>
            </a:schemeClr>
          </a:solidFill>
          <a:ln w="9525">
            <a:solidFill>
              <a:schemeClr val="tx1"/>
            </a:solidFill>
            <a:miter lim="800000"/>
            <a:headEnd/>
            <a:tailEnd/>
          </a:ln>
        </p:spPr>
        <p:txBody>
          <a:bodyPr/>
          <a:lstStyle/>
          <a:p>
            <a:pPr algn="ctr" rtl="1"/>
            <a:r>
              <a:rPr lang="ar-EG" sz="1100" b="1" dirty="0">
                <a:latin typeface="Tahoma" pitchFamily="34" charset="0"/>
                <a:ea typeface="Tahoma" pitchFamily="34" charset="0"/>
                <a:cs typeface="Tahoma" pitchFamily="34" charset="0"/>
              </a:rPr>
              <a:t>يمكن استخدام حقل</a:t>
            </a:r>
            <a:r>
              <a:rPr lang="ar-SA" sz="1100" b="1" dirty="0">
                <a:latin typeface="Tahoma" pitchFamily="34" charset="0"/>
                <a:ea typeface="Tahoma" pitchFamily="34" charset="0"/>
                <a:cs typeface="Tahoma" pitchFamily="34" charset="0"/>
              </a:rPr>
              <a:t> </a:t>
            </a:r>
            <a:r>
              <a:rPr lang="en" sz="1100" b="1" dirty="0">
                <a:latin typeface="Tahoma" pitchFamily="34" charset="0"/>
                <a:ea typeface="Tahoma" pitchFamily="34" charset="0"/>
                <a:cs typeface="Tahoma" pitchFamily="34" charset="0"/>
              </a:rPr>
              <a:t>"Cc"</a:t>
            </a:r>
            <a:r>
              <a:rPr lang="ar-SA" sz="1100" b="1" dirty="0">
                <a:latin typeface="Tahoma" pitchFamily="34" charset="0"/>
                <a:ea typeface="Tahoma" pitchFamily="34" charset="0"/>
                <a:cs typeface="Tahoma" pitchFamily="34" charset="0"/>
              </a:rPr>
              <a:t> (</a:t>
            </a:r>
            <a:r>
              <a:rPr lang="ar-EG" sz="1100" b="1" dirty="0">
                <a:latin typeface="Tahoma" pitchFamily="34" charset="0"/>
                <a:ea typeface="Tahoma" pitchFamily="34" charset="0"/>
                <a:cs typeface="Tahoma" pitchFamily="34" charset="0"/>
              </a:rPr>
              <a:t>النسخة الكربونية) لإدخال عنوان البريد الإلكتروني الخاص بالشخص الذي ترغب في أن يستلم نسخة من رسالتك.</a:t>
            </a:r>
          </a:p>
          <a:p>
            <a:pPr algn="ctr" rtl="1"/>
            <a:endParaRPr lang="ar-EG" sz="1100" b="1" dirty="0">
              <a:latin typeface="Tahoma" pitchFamily="34" charset="0"/>
              <a:ea typeface="Tahoma" pitchFamily="34" charset="0"/>
              <a:cs typeface="Tahoma" pitchFamily="34" charset="0"/>
            </a:endParaRPr>
          </a:p>
          <a:p>
            <a:pPr algn="ctr" rtl="1"/>
            <a:endParaRPr lang="en" sz="1100" b="1" dirty="0">
              <a:latin typeface="Tahoma" pitchFamily="34" charset="0"/>
              <a:ea typeface="Tahoma" pitchFamily="34" charset="0"/>
              <a:cs typeface="Tahoma" pitchFamily="34" charset="0"/>
            </a:endParaRPr>
          </a:p>
        </p:txBody>
      </p:sp>
      <p:sp>
        <p:nvSpPr>
          <p:cNvPr id="21" name="AutoShape 8"/>
          <p:cNvSpPr>
            <a:spLocks noChangeArrowheads="1"/>
          </p:cNvSpPr>
          <p:nvPr/>
        </p:nvSpPr>
        <p:spPr bwMode="auto">
          <a:xfrm>
            <a:off x="6969224" y="2786058"/>
            <a:ext cx="2412932" cy="1651054"/>
          </a:xfrm>
          <a:prstGeom prst="wedgeEllipseCallout">
            <a:avLst>
              <a:gd name="adj1" fmla="val 15768"/>
              <a:gd name="adj2" fmla="val -73894"/>
            </a:avLst>
          </a:prstGeom>
          <a:solidFill>
            <a:schemeClr val="accent1">
              <a:lumMod val="40000"/>
              <a:lumOff val="60000"/>
            </a:schemeClr>
          </a:solidFill>
          <a:ln w="9525">
            <a:solidFill>
              <a:schemeClr val="tx1"/>
            </a:solidFill>
            <a:miter lim="800000"/>
            <a:headEnd/>
            <a:tailEnd/>
          </a:ln>
        </p:spPr>
        <p:txBody>
          <a:bodyPr/>
          <a:lstStyle/>
          <a:p>
            <a:pPr algn="ctr" rtl="1"/>
            <a:r>
              <a:rPr lang="ar-EG" sz="1100" b="1" dirty="0">
                <a:latin typeface="Tahoma" pitchFamily="34" charset="0"/>
                <a:ea typeface="Tahoma" pitchFamily="34" charset="0"/>
                <a:cs typeface="Tahoma" pitchFamily="34" charset="0"/>
              </a:rPr>
              <a:t>استخدم حقل</a:t>
            </a:r>
            <a:r>
              <a:rPr lang="ar-SA" sz="1100" b="1" dirty="0">
                <a:latin typeface="Tahoma" pitchFamily="34" charset="0"/>
                <a:ea typeface="Tahoma" pitchFamily="34" charset="0"/>
                <a:cs typeface="Tahoma" pitchFamily="34" charset="0"/>
              </a:rPr>
              <a:t> </a:t>
            </a:r>
            <a:r>
              <a:rPr lang="en" sz="1100" b="1" dirty="0">
                <a:latin typeface="Tahoma" pitchFamily="34" charset="0"/>
                <a:ea typeface="Tahoma" pitchFamily="34" charset="0"/>
                <a:cs typeface="Tahoma" pitchFamily="34" charset="0"/>
              </a:rPr>
              <a:t>"Bcc"</a:t>
            </a:r>
            <a:r>
              <a:rPr lang="ar-SA" sz="1100" b="1" dirty="0">
                <a:latin typeface="Tahoma" pitchFamily="34" charset="0"/>
                <a:ea typeface="Tahoma" pitchFamily="34" charset="0"/>
                <a:cs typeface="Tahoma" pitchFamily="34" charset="0"/>
              </a:rPr>
              <a:t> (</a:t>
            </a:r>
            <a:r>
              <a:rPr lang="ar-EG" sz="1100" b="1" dirty="0">
                <a:latin typeface="Tahoma" pitchFamily="34" charset="0"/>
                <a:ea typeface="Tahoma" pitchFamily="34" charset="0"/>
                <a:cs typeface="Tahoma" pitchFamily="34" charset="0"/>
              </a:rPr>
              <a:t>النسخة الكربونية المخفية) لإرسال نسخة من الرسالة دون إظهار هذا العنوان إلى باقي المستلمين.</a:t>
            </a:r>
          </a:p>
          <a:p>
            <a:pPr algn="ctr" rtl="1"/>
            <a:endParaRPr lang="en" sz="1100" b="1" dirty="0">
              <a:latin typeface="Tahoma" pitchFamily="34" charset="0"/>
              <a:ea typeface="Tahoma" pitchFamily="34" charset="0"/>
              <a:cs typeface="Tahoma" pitchFamily="34" charset="0"/>
            </a:endParaRPr>
          </a:p>
        </p:txBody>
      </p:sp>
      <p:pic>
        <p:nvPicPr>
          <p:cNvPr id="23" name="Bildobjekt 22" descr="formatering.jpg"/>
          <p:cNvPicPr>
            <a:picLocks noChangeAspect="1"/>
          </p:cNvPicPr>
          <p:nvPr/>
        </p:nvPicPr>
        <p:blipFill>
          <a:blip r:embed="rId7" cstate="print"/>
          <a:stretch>
            <a:fillRect/>
          </a:stretch>
        </p:blipFill>
        <p:spPr>
          <a:xfrm>
            <a:off x="4667249" y="5643579"/>
            <a:ext cx="3629025" cy="428625"/>
          </a:xfrm>
          <a:prstGeom prst="rect">
            <a:avLst/>
          </a:prstGeom>
        </p:spPr>
      </p:pic>
      <p:sp>
        <p:nvSpPr>
          <p:cNvPr id="22" name="AutoShape 8"/>
          <p:cNvSpPr>
            <a:spLocks noChangeArrowheads="1"/>
          </p:cNvSpPr>
          <p:nvPr/>
        </p:nvSpPr>
        <p:spPr bwMode="auto">
          <a:xfrm>
            <a:off x="2095480" y="4857760"/>
            <a:ext cx="2428892" cy="1163528"/>
          </a:xfrm>
          <a:prstGeom prst="wedgeEllipseCallout">
            <a:avLst>
              <a:gd name="adj1" fmla="val 91624"/>
              <a:gd name="adj2" fmla="val 61504"/>
            </a:avLst>
          </a:prstGeom>
          <a:solidFill>
            <a:schemeClr val="accent1">
              <a:lumMod val="40000"/>
              <a:lumOff val="60000"/>
            </a:schemeClr>
          </a:solidFill>
          <a:ln w="9525">
            <a:solidFill>
              <a:schemeClr val="tx1"/>
            </a:solidFill>
            <a:miter lim="800000"/>
            <a:headEnd/>
            <a:tailEnd/>
          </a:ln>
        </p:spPr>
        <p:txBody>
          <a:bodyPr/>
          <a:lstStyle/>
          <a:p>
            <a:pPr algn="ctr" rtl="1"/>
            <a:r>
              <a:rPr lang="ar-EG" sz="1100" b="1" dirty="0">
                <a:latin typeface="Tahoma" pitchFamily="34" charset="0"/>
                <a:ea typeface="Tahoma" pitchFamily="34" charset="0"/>
                <a:cs typeface="Tahoma" pitchFamily="34" charset="0"/>
              </a:rPr>
              <a:t>انقر هنا لعرض خيارات تنسيق النص.</a:t>
            </a:r>
            <a:endParaRPr lang="en" sz="1100" b="1" dirty="0">
              <a:latin typeface="Tahoma" pitchFamily="34" charset="0"/>
              <a:ea typeface="Tahoma" pitchFamily="34" charset="0"/>
              <a:cs typeface="Tahoma" pitchFamily="34" charset="0"/>
            </a:endParaRPr>
          </a:p>
        </p:txBody>
      </p:sp>
      <p:sp>
        <p:nvSpPr>
          <p:cNvPr id="24" name="AutoShape 8"/>
          <p:cNvSpPr>
            <a:spLocks noChangeArrowheads="1"/>
          </p:cNvSpPr>
          <p:nvPr/>
        </p:nvSpPr>
        <p:spPr bwMode="auto">
          <a:xfrm>
            <a:off x="4448944" y="4653136"/>
            <a:ext cx="1357322" cy="785818"/>
          </a:xfrm>
          <a:prstGeom prst="wedgeEllipseCallout">
            <a:avLst>
              <a:gd name="adj1" fmla="val 64856"/>
              <a:gd name="adj2" fmla="val 148655"/>
            </a:avLst>
          </a:prstGeom>
          <a:solidFill>
            <a:schemeClr val="accent1">
              <a:lumMod val="40000"/>
              <a:lumOff val="60000"/>
            </a:schemeClr>
          </a:solidFill>
          <a:ln w="9525">
            <a:solidFill>
              <a:schemeClr val="tx1"/>
            </a:solidFill>
            <a:miter lim="800000"/>
            <a:headEnd/>
            <a:tailEnd/>
          </a:ln>
        </p:spPr>
        <p:txBody>
          <a:bodyPr/>
          <a:lstStyle/>
          <a:p>
            <a:pPr algn="ctr" rtl="1"/>
            <a:r>
              <a:rPr lang="ar-EG" sz="1100" b="1" dirty="0">
                <a:latin typeface="Tahoma" pitchFamily="34" charset="0"/>
                <a:ea typeface="Tahoma" pitchFamily="34" charset="0"/>
                <a:cs typeface="Tahoma" pitchFamily="34" charset="0"/>
              </a:rPr>
              <a:t>انقر هنا لإرفاق ملف.</a:t>
            </a:r>
            <a:endParaRPr lang="en" sz="1100" b="1" dirty="0">
              <a:latin typeface="Tahoma" pitchFamily="34" charset="0"/>
              <a:ea typeface="Tahoma" pitchFamily="34" charset="0"/>
              <a:cs typeface="Tahoma" pitchFamily="34" charset="0"/>
            </a:endParaRPr>
          </a:p>
        </p:txBody>
      </p:sp>
      <p:sp>
        <p:nvSpPr>
          <p:cNvPr id="25" name="AutoShape 8"/>
          <p:cNvSpPr>
            <a:spLocks noChangeArrowheads="1"/>
          </p:cNvSpPr>
          <p:nvPr/>
        </p:nvSpPr>
        <p:spPr bwMode="auto">
          <a:xfrm>
            <a:off x="5595942" y="4429132"/>
            <a:ext cx="1800200" cy="1296144"/>
          </a:xfrm>
          <a:prstGeom prst="wedgeEllipseCallout">
            <a:avLst>
              <a:gd name="adj1" fmla="val -10505"/>
              <a:gd name="adj2" fmla="val 90264"/>
            </a:avLst>
          </a:prstGeom>
          <a:solidFill>
            <a:schemeClr val="accent1">
              <a:lumMod val="40000"/>
              <a:lumOff val="60000"/>
            </a:schemeClr>
          </a:solidFill>
          <a:ln w="9525">
            <a:solidFill>
              <a:schemeClr val="tx1"/>
            </a:solidFill>
            <a:miter lim="800000"/>
            <a:headEnd/>
            <a:tailEnd/>
          </a:ln>
        </p:spPr>
        <p:txBody>
          <a:bodyPr/>
          <a:lstStyle/>
          <a:p>
            <a:pPr algn="ctr" rtl="1"/>
            <a:r>
              <a:rPr lang="ar-EG" sz="1100" b="1" dirty="0">
                <a:latin typeface="Tahoma" pitchFamily="34" charset="0"/>
                <a:ea typeface="Tahoma" pitchFamily="34" charset="0"/>
                <a:cs typeface="Tahoma" pitchFamily="34" charset="0"/>
              </a:rPr>
              <a:t>انقر هنا لإرفاق ملف أو صورة من </a:t>
            </a:r>
            <a:r>
              <a:rPr lang="en-US" sz="1100" b="1" dirty="0">
                <a:latin typeface="Tahoma" pitchFamily="34" charset="0"/>
                <a:ea typeface="Tahoma" pitchFamily="34" charset="0"/>
                <a:cs typeface="Tahoma" pitchFamily="34" charset="0"/>
              </a:rPr>
              <a:t>Google Drive</a:t>
            </a:r>
            <a:r>
              <a:rPr lang="ar-EG" sz="1100" b="1" dirty="0">
                <a:latin typeface="Tahoma" pitchFamily="34" charset="0"/>
                <a:ea typeface="Tahoma" pitchFamily="34" charset="0"/>
                <a:cs typeface="Tahoma" pitchFamily="34" charset="0"/>
              </a:rPr>
              <a:t>.  </a:t>
            </a:r>
            <a:endParaRPr lang="en" sz="1100" b="1" dirty="0">
              <a:latin typeface="Tahoma" pitchFamily="34" charset="0"/>
              <a:ea typeface="Tahoma" pitchFamily="34" charset="0"/>
              <a:cs typeface="Tahoma" pitchFamily="34" charset="0"/>
            </a:endParaRPr>
          </a:p>
        </p:txBody>
      </p:sp>
      <p:sp>
        <p:nvSpPr>
          <p:cNvPr id="26" name="AutoShape 8"/>
          <p:cNvSpPr>
            <a:spLocks noChangeArrowheads="1"/>
          </p:cNvSpPr>
          <p:nvPr/>
        </p:nvSpPr>
        <p:spPr bwMode="auto">
          <a:xfrm>
            <a:off x="6310322" y="4572008"/>
            <a:ext cx="1629394" cy="920144"/>
          </a:xfrm>
          <a:prstGeom prst="wedgeEllipseCallout">
            <a:avLst>
              <a:gd name="adj1" fmla="val -48718"/>
              <a:gd name="adj2" fmla="val 136940"/>
            </a:avLst>
          </a:prstGeom>
          <a:solidFill>
            <a:schemeClr val="accent1">
              <a:lumMod val="40000"/>
              <a:lumOff val="60000"/>
            </a:schemeClr>
          </a:solidFill>
          <a:ln w="9525">
            <a:solidFill>
              <a:schemeClr val="tx1"/>
            </a:solidFill>
            <a:miter lim="800000"/>
            <a:headEnd/>
            <a:tailEnd/>
          </a:ln>
        </p:spPr>
        <p:txBody>
          <a:bodyPr/>
          <a:lstStyle/>
          <a:p>
            <a:pPr algn="ctr" rtl="1"/>
            <a:r>
              <a:rPr lang="ar-EG" sz="1100" b="1" dirty="0">
                <a:latin typeface="Tahoma" pitchFamily="34" charset="0"/>
                <a:ea typeface="Tahoma" pitchFamily="34" charset="0"/>
                <a:cs typeface="Tahoma" pitchFamily="34" charset="0"/>
              </a:rPr>
              <a:t>انقر هنا لإرفاق صورة.</a:t>
            </a:r>
            <a:endParaRPr lang="en" sz="1100" b="1" dirty="0">
              <a:latin typeface="Tahoma" pitchFamily="34" charset="0"/>
              <a:ea typeface="Tahoma" pitchFamily="34" charset="0"/>
              <a:cs typeface="Tahoma" pitchFamily="34" charset="0"/>
            </a:endParaRPr>
          </a:p>
        </p:txBody>
      </p:sp>
      <p:sp>
        <p:nvSpPr>
          <p:cNvPr id="27" name="AutoShape 8"/>
          <p:cNvSpPr>
            <a:spLocks noChangeArrowheads="1"/>
          </p:cNvSpPr>
          <p:nvPr/>
        </p:nvSpPr>
        <p:spPr bwMode="auto">
          <a:xfrm>
            <a:off x="6881826" y="4643446"/>
            <a:ext cx="1552826" cy="1071570"/>
          </a:xfrm>
          <a:prstGeom prst="wedgeEllipseCallout">
            <a:avLst>
              <a:gd name="adj1" fmla="val -64271"/>
              <a:gd name="adj2" fmla="val 100832"/>
            </a:avLst>
          </a:prstGeom>
          <a:solidFill>
            <a:schemeClr val="accent1">
              <a:lumMod val="40000"/>
              <a:lumOff val="60000"/>
            </a:schemeClr>
          </a:solidFill>
          <a:ln w="9525">
            <a:solidFill>
              <a:schemeClr val="tx1"/>
            </a:solidFill>
            <a:miter lim="800000"/>
            <a:headEnd/>
            <a:tailEnd/>
          </a:ln>
        </p:spPr>
        <p:txBody>
          <a:bodyPr/>
          <a:lstStyle/>
          <a:p>
            <a:pPr algn="ctr" rtl="1"/>
            <a:r>
              <a:rPr lang="ar-EG" sz="1100" b="1" dirty="0">
                <a:latin typeface="Tahoma" pitchFamily="34" charset="0"/>
                <a:ea typeface="Tahoma" pitchFamily="34" charset="0"/>
                <a:cs typeface="Tahoma" pitchFamily="34" charset="0"/>
              </a:rPr>
              <a:t>انقر هنا لإدخال رابط.</a:t>
            </a:r>
            <a:endParaRPr lang="en" sz="1100" b="1" dirty="0">
              <a:latin typeface="Tahoma" pitchFamily="34" charset="0"/>
              <a:ea typeface="Tahoma" pitchFamily="34" charset="0"/>
              <a:cs typeface="Tahoma" pitchFamily="34" charset="0"/>
            </a:endParaRPr>
          </a:p>
        </p:txBody>
      </p:sp>
      <p:sp>
        <p:nvSpPr>
          <p:cNvPr id="28" name="AutoShape 8"/>
          <p:cNvSpPr>
            <a:spLocks noChangeArrowheads="1"/>
          </p:cNvSpPr>
          <p:nvPr/>
        </p:nvSpPr>
        <p:spPr bwMode="auto">
          <a:xfrm>
            <a:off x="7833320" y="4714884"/>
            <a:ext cx="1548836" cy="1071570"/>
          </a:xfrm>
          <a:prstGeom prst="wedgeEllipseCallout">
            <a:avLst>
              <a:gd name="adj1" fmla="val -75607"/>
              <a:gd name="adj2" fmla="val 97288"/>
            </a:avLst>
          </a:prstGeom>
          <a:solidFill>
            <a:schemeClr val="accent1">
              <a:lumMod val="40000"/>
              <a:lumOff val="60000"/>
            </a:schemeClr>
          </a:solidFill>
          <a:ln w="9525">
            <a:solidFill>
              <a:schemeClr val="tx1"/>
            </a:solidFill>
            <a:miter lim="800000"/>
            <a:headEnd/>
            <a:tailEnd/>
          </a:ln>
        </p:spPr>
        <p:txBody>
          <a:bodyPr/>
          <a:lstStyle/>
          <a:p>
            <a:pPr algn="ctr" rtl="1"/>
            <a:r>
              <a:rPr lang="ar-EG" sz="1100" b="1" dirty="0">
                <a:latin typeface="Tahoma" pitchFamily="34" charset="0"/>
                <a:ea typeface="Tahoma" pitchFamily="34" charset="0"/>
                <a:cs typeface="Tahoma" pitchFamily="34" charset="0"/>
              </a:rPr>
              <a:t>انقر هنا لإدخال رموز المشاعر.</a:t>
            </a:r>
            <a:endParaRPr lang="en" sz="1100" b="1" dirty="0">
              <a:latin typeface="Tahoma" pitchFamily="34" charset="0"/>
              <a:ea typeface="Tahoma" pitchFamily="34" charset="0"/>
              <a:cs typeface="Tahoma" pitchFamily="34" charset="0"/>
            </a:endParaRPr>
          </a:p>
        </p:txBody>
      </p:sp>
      <p:sp>
        <p:nvSpPr>
          <p:cNvPr id="29" name="AutoShape 8"/>
          <p:cNvSpPr>
            <a:spLocks noChangeArrowheads="1"/>
          </p:cNvSpPr>
          <p:nvPr/>
        </p:nvSpPr>
        <p:spPr bwMode="auto">
          <a:xfrm>
            <a:off x="1595414" y="1844824"/>
            <a:ext cx="2643206" cy="1872208"/>
          </a:xfrm>
          <a:prstGeom prst="wedgeEllipseCallout">
            <a:avLst>
              <a:gd name="adj1" fmla="val 66986"/>
              <a:gd name="adj2" fmla="val -23364"/>
            </a:avLst>
          </a:prstGeom>
          <a:solidFill>
            <a:schemeClr val="accent1">
              <a:lumMod val="40000"/>
              <a:lumOff val="60000"/>
            </a:schemeClr>
          </a:solidFill>
          <a:ln w="9525">
            <a:solidFill>
              <a:schemeClr val="tx1"/>
            </a:solidFill>
            <a:miter lim="800000"/>
            <a:headEnd/>
            <a:tailEnd/>
          </a:ln>
        </p:spPr>
        <p:txBody>
          <a:bodyPr/>
          <a:lstStyle/>
          <a:p>
            <a:pPr algn="ctr" rtl="1"/>
            <a:r>
              <a:rPr lang="ar-EG" sz="1100" b="1" dirty="0">
                <a:latin typeface="Tahoma" pitchFamily="34" charset="0"/>
                <a:ea typeface="Tahoma" pitchFamily="34" charset="0"/>
                <a:cs typeface="Tahoma" pitchFamily="34" charset="0"/>
              </a:rPr>
              <a:t>في حقل "إلى" أدخل عنوان البريد الإلكتروني للشخص أو الأشخاص الذين تريد إرسال الرسالة إليهم. يمكن إرسال الرسالة إلى أي عدد من المستلمين.</a:t>
            </a:r>
          </a:p>
          <a:p>
            <a:pPr algn="ctr" rtl="1"/>
            <a:endParaRPr lang="en" sz="11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7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9">
                                            <p:bg/>
                                          </p:spTgt>
                                        </p:tgtEl>
                                        <p:attrNameLst>
                                          <p:attrName>style.visibility</p:attrName>
                                        </p:attrNameLst>
                                      </p:cBhvr>
                                      <p:to>
                                        <p:strVal val="visible"/>
                                      </p:to>
                                    </p:set>
                                    <p:anim calcmode="lin" valueType="num">
                                      <p:cBhvr additive="base">
                                        <p:cTn id="26"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bg/>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 calcmode="lin" valueType="num">
                                      <p:cBhvr additive="base">
                                        <p:cTn id="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bg/>
                                          </p:spTgt>
                                        </p:tgtEl>
                                        <p:attrNameLst>
                                          <p:attrName>style.visibility</p:attrName>
                                        </p:attrNameLst>
                                      </p:cBhvr>
                                      <p:to>
                                        <p:strVal val="visible"/>
                                      </p:to>
                                    </p:set>
                                    <p:anim calcmode="lin" valueType="num">
                                      <p:cBhvr additive="base">
                                        <p:cTn id="36"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bg/>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additive="base">
                                        <p:cTn id="4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2">
                                            <p:bg/>
                                          </p:spTgt>
                                        </p:tgtEl>
                                        <p:attrNameLst>
                                          <p:attrName>style.visibility</p:attrName>
                                        </p:attrNameLst>
                                      </p:cBhvr>
                                      <p:to>
                                        <p:strVal val="visible"/>
                                      </p:to>
                                    </p:set>
                                    <p:anim calcmode="lin" valueType="num">
                                      <p:cBhvr additive="base">
                                        <p:cTn id="46"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47" dur="500" fill="hold"/>
                                        <p:tgtEl>
                                          <p:spTgt spid="22">
                                            <p:bg/>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 calcmode="lin" valueType="num">
                                      <p:cBhvr additive="base">
                                        <p:cTn id="5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bg/>
                                          </p:spTgt>
                                        </p:tgtEl>
                                        <p:attrNameLst>
                                          <p:attrName>style.visibility</p:attrName>
                                        </p:attrNameLst>
                                      </p:cBhvr>
                                      <p:to>
                                        <p:strVal val="visible"/>
                                      </p:to>
                                    </p:set>
                                    <p:anim calcmode="lin" valueType="num">
                                      <p:cBhvr additive="base">
                                        <p:cTn id="59"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20">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anim calcmode="lin" valueType="num">
                                      <p:cBhvr additive="base">
                                        <p:cTn id="6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bg/>
                                          </p:spTgt>
                                        </p:tgtEl>
                                        <p:attrNameLst>
                                          <p:attrName>style.visibility</p:attrName>
                                        </p:attrNameLst>
                                      </p:cBhvr>
                                      <p:to>
                                        <p:strVal val="visible"/>
                                      </p:to>
                                    </p:set>
                                    <p:anim calcmode="lin" valueType="num">
                                      <p:cBhvr additive="base">
                                        <p:cTn id="69"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21">
                                            <p:bg/>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xEl>
                                              <p:pRg st="0" end="0"/>
                                            </p:txEl>
                                          </p:spTgt>
                                        </p:tgtEl>
                                        <p:attrNameLst>
                                          <p:attrName>style.visibility</p:attrName>
                                        </p:attrNameLst>
                                      </p:cBhvr>
                                      <p:to>
                                        <p:strVal val="visible"/>
                                      </p:to>
                                    </p:set>
                                    <p:anim calcmode="lin" valueType="num">
                                      <p:cBhvr additive="base">
                                        <p:cTn id="7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bg/>
                                          </p:spTgt>
                                        </p:tgtEl>
                                        <p:attrNameLst>
                                          <p:attrName>style.visibility</p:attrName>
                                        </p:attrNameLst>
                                      </p:cBhvr>
                                      <p:to>
                                        <p:strVal val="visible"/>
                                      </p:to>
                                    </p:set>
                                    <p:anim calcmode="lin" valueType="num">
                                      <p:cBhvr additive="base">
                                        <p:cTn id="79"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24">
                                            <p:bg/>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xEl>
                                              <p:pRg st="0" end="0"/>
                                            </p:txEl>
                                          </p:spTgt>
                                        </p:tgtEl>
                                        <p:attrNameLst>
                                          <p:attrName>style.visibility</p:attrName>
                                        </p:attrNameLst>
                                      </p:cBhvr>
                                      <p:to>
                                        <p:strVal val="visible"/>
                                      </p:to>
                                    </p:set>
                                    <p:anim calcmode="lin" valueType="num">
                                      <p:cBhvr additive="base">
                                        <p:cTn id="8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5">
                                            <p:bg/>
                                          </p:spTgt>
                                        </p:tgtEl>
                                        <p:attrNameLst>
                                          <p:attrName>style.visibility</p:attrName>
                                        </p:attrNameLst>
                                      </p:cBhvr>
                                      <p:to>
                                        <p:strVal val="visible"/>
                                      </p:to>
                                    </p:set>
                                    <p:anim calcmode="lin" valueType="num">
                                      <p:cBhvr additive="base">
                                        <p:cTn id="89"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bg/>
                                          </p:spTgt>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xEl>
                                              <p:pRg st="0" end="0"/>
                                            </p:txEl>
                                          </p:spTgt>
                                        </p:tgtEl>
                                        <p:attrNameLst>
                                          <p:attrName>style.visibility</p:attrName>
                                        </p:attrNameLst>
                                      </p:cBhvr>
                                      <p:to>
                                        <p:strVal val="visible"/>
                                      </p:to>
                                    </p:set>
                                    <p:anim calcmode="lin" valueType="num">
                                      <p:cBhvr additive="base">
                                        <p:cTn id="9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6">
                                            <p:bg/>
                                          </p:spTgt>
                                        </p:tgtEl>
                                        <p:attrNameLst>
                                          <p:attrName>style.visibility</p:attrName>
                                        </p:attrNameLst>
                                      </p:cBhvr>
                                      <p:to>
                                        <p:strVal val="visible"/>
                                      </p:to>
                                    </p:set>
                                    <p:anim calcmode="lin" valueType="num">
                                      <p:cBhvr additive="base">
                                        <p:cTn id="99"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100" dur="500" fill="hold"/>
                                        <p:tgtEl>
                                          <p:spTgt spid="26">
                                            <p:bg/>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 calcmode="lin" valueType="num">
                                      <p:cBhvr additive="base">
                                        <p:cTn id="10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7">
                                            <p:bg/>
                                          </p:spTgt>
                                        </p:tgtEl>
                                        <p:attrNameLst>
                                          <p:attrName>style.visibility</p:attrName>
                                        </p:attrNameLst>
                                      </p:cBhvr>
                                      <p:to>
                                        <p:strVal val="visible"/>
                                      </p:to>
                                    </p:set>
                                    <p:anim calcmode="lin" valueType="num">
                                      <p:cBhvr additive="base">
                                        <p:cTn id="109" dur="500" fill="hold"/>
                                        <p:tgtEl>
                                          <p:spTgt spid="27">
                                            <p:bg/>
                                          </p:spTgt>
                                        </p:tgtEl>
                                        <p:attrNameLst>
                                          <p:attrName>ppt_x</p:attrName>
                                        </p:attrNameLst>
                                      </p:cBhvr>
                                      <p:tavLst>
                                        <p:tav tm="0">
                                          <p:val>
                                            <p:strVal val="#ppt_x"/>
                                          </p:val>
                                        </p:tav>
                                        <p:tav tm="100000">
                                          <p:val>
                                            <p:strVal val="#ppt_x"/>
                                          </p:val>
                                        </p:tav>
                                      </p:tavLst>
                                    </p:anim>
                                    <p:anim calcmode="lin" valueType="num">
                                      <p:cBhvr additive="base">
                                        <p:cTn id="110" dur="500" fill="hold"/>
                                        <p:tgtEl>
                                          <p:spTgt spid="27">
                                            <p:bg/>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7">
                                            <p:txEl>
                                              <p:pRg st="0" end="0"/>
                                            </p:txEl>
                                          </p:spTgt>
                                        </p:tgtEl>
                                        <p:attrNameLst>
                                          <p:attrName>style.visibility</p:attrName>
                                        </p:attrNameLst>
                                      </p:cBhvr>
                                      <p:to>
                                        <p:strVal val="visible"/>
                                      </p:to>
                                    </p:set>
                                    <p:anim calcmode="lin" valueType="num">
                                      <p:cBhvr additive="base">
                                        <p:cTn id="11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8">
                                            <p:bg/>
                                          </p:spTgt>
                                        </p:tgtEl>
                                        <p:attrNameLst>
                                          <p:attrName>style.visibility</p:attrName>
                                        </p:attrNameLst>
                                      </p:cBhvr>
                                      <p:to>
                                        <p:strVal val="visible"/>
                                      </p:to>
                                    </p:set>
                                    <p:anim calcmode="lin" valueType="num">
                                      <p:cBhvr additive="base">
                                        <p:cTn id="119" dur="500" fill="hold"/>
                                        <p:tgtEl>
                                          <p:spTgt spid="28">
                                            <p:bg/>
                                          </p:spTgt>
                                        </p:tgtEl>
                                        <p:attrNameLst>
                                          <p:attrName>ppt_x</p:attrName>
                                        </p:attrNameLst>
                                      </p:cBhvr>
                                      <p:tavLst>
                                        <p:tav tm="0">
                                          <p:val>
                                            <p:strVal val="#ppt_x"/>
                                          </p:val>
                                        </p:tav>
                                        <p:tav tm="100000">
                                          <p:val>
                                            <p:strVal val="#ppt_x"/>
                                          </p:val>
                                        </p:tav>
                                      </p:tavLst>
                                    </p:anim>
                                    <p:anim calcmode="lin" valueType="num">
                                      <p:cBhvr additive="base">
                                        <p:cTn id="120" dur="500" fill="hold"/>
                                        <p:tgtEl>
                                          <p:spTgt spid="28">
                                            <p:bg/>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8">
                                            <p:txEl>
                                              <p:pRg st="0" end="0"/>
                                            </p:txEl>
                                          </p:spTgt>
                                        </p:tgtEl>
                                        <p:attrNameLst>
                                          <p:attrName>style.visibility</p:attrName>
                                        </p:attrNameLst>
                                      </p:cBhvr>
                                      <p:to>
                                        <p:strVal val="visible"/>
                                      </p:to>
                                    </p:set>
                                    <p:anim calcmode="lin" valueType="num">
                                      <p:cBhvr additive="base">
                                        <p:cTn id="1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allAtOnce" animBg="1"/>
      <p:bldP spid="19" grpId="0" uiExpand="1" build="allAtOnce" animBg="1"/>
      <p:bldP spid="20" grpId="0" uiExpand="1" build="allAtOnce" animBg="1"/>
      <p:bldP spid="21" grpId="0" uiExpand="1" build="allAtOnce" animBg="1"/>
      <p:bldP spid="22" grpId="0" uiExpand="1" build="allAtOnce" animBg="1"/>
      <p:bldP spid="24" grpId="0" uiExpand="1" build="allAtOnce" animBg="1"/>
      <p:bldP spid="25" grpId="0" uiExpand="1" build="allAtOnce" animBg="1"/>
      <p:bldP spid="26" grpId="0" uiExpand="1" build="allAtOnce" animBg="1"/>
      <p:bldP spid="27" grpId="0" uiExpand="1" build="allAtOnce" animBg="1"/>
      <p:bldP spid="28" grpId="0" uiExpand="1" build="allAtOnce" animBg="1"/>
      <p:bldP spid="29"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23" y="914146"/>
            <a:ext cx="9736623" cy="5474177"/>
          </a:xfrm>
          <a:prstGeom prst="rect">
            <a:avLst/>
          </a:prstGeom>
        </p:spPr>
      </p:pic>
      <p:pic>
        <p:nvPicPr>
          <p:cNvPr id="7" name="Bildobjekt 6" descr="markeradpost.jpg"/>
          <p:cNvPicPr>
            <a:picLocks noChangeAspect="1"/>
          </p:cNvPicPr>
          <p:nvPr/>
        </p:nvPicPr>
        <p:blipFill>
          <a:blip r:embed="rId3" cstate="print"/>
          <a:stretch>
            <a:fillRect/>
          </a:stretch>
        </p:blipFill>
        <p:spPr>
          <a:xfrm>
            <a:off x="1703311" y="1428737"/>
            <a:ext cx="7616883" cy="283985"/>
          </a:xfrm>
          <a:prstGeom prst="rect">
            <a:avLst/>
          </a:prstGeom>
        </p:spPr>
      </p:pic>
      <p:pic>
        <p:nvPicPr>
          <p:cNvPr id="9" name="Bildobjekt 8" descr="verktygsmeny.jpg"/>
          <p:cNvPicPr>
            <a:picLocks noChangeAspect="1"/>
          </p:cNvPicPr>
          <p:nvPr/>
        </p:nvPicPr>
        <p:blipFill>
          <a:blip r:embed="rId4" cstate="print"/>
          <a:stretch>
            <a:fillRect/>
          </a:stretch>
        </p:blipFill>
        <p:spPr>
          <a:xfrm>
            <a:off x="1620148" y="1071548"/>
            <a:ext cx="7809582" cy="354981"/>
          </a:xfrm>
          <a:prstGeom prst="rect">
            <a:avLst/>
          </a:prstGeom>
        </p:spPr>
      </p:pic>
      <p:pic>
        <p:nvPicPr>
          <p:cNvPr id="11" name="Bildobjekt 10" descr="skapameddelande.jpg"/>
          <p:cNvPicPr>
            <a:picLocks noChangeAspect="1"/>
          </p:cNvPicPr>
          <p:nvPr/>
        </p:nvPicPr>
        <p:blipFill>
          <a:blip r:embed="rId5" cstate="print"/>
          <a:stretch>
            <a:fillRect/>
          </a:stretch>
        </p:blipFill>
        <p:spPr>
          <a:xfrm>
            <a:off x="4293944" y="1785927"/>
            <a:ext cx="4959592" cy="4990019"/>
          </a:xfrm>
          <a:prstGeom prst="rect">
            <a:avLst/>
          </a:prstGeom>
        </p:spPr>
      </p:pic>
      <p:pic>
        <p:nvPicPr>
          <p:cNvPr id="12" name="Bildobjekt 11" descr="meddelandeVerktyg.jpg"/>
          <p:cNvPicPr>
            <a:picLocks noChangeAspect="1"/>
          </p:cNvPicPr>
          <p:nvPr/>
        </p:nvPicPr>
        <p:blipFill>
          <a:blip r:embed="rId6" cstate="print"/>
          <a:stretch>
            <a:fillRect/>
          </a:stretch>
        </p:blipFill>
        <p:spPr>
          <a:xfrm>
            <a:off x="5226681" y="6072207"/>
            <a:ext cx="2545723" cy="344839"/>
          </a:xfrm>
          <a:prstGeom prst="rect">
            <a:avLst/>
          </a:prstGeom>
        </p:spPr>
      </p:pic>
      <p:pic>
        <p:nvPicPr>
          <p:cNvPr id="23" name="Bildobjekt 22" descr="formatering.jpg"/>
          <p:cNvPicPr>
            <a:picLocks noChangeAspect="1"/>
          </p:cNvPicPr>
          <p:nvPr/>
        </p:nvPicPr>
        <p:blipFill>
          <a:blip r:embed="rId7" cstate="print"/>
          <a:stretch>
            <a:fillRect/>
          </a:stretch>
        </p:blipFill>
        <p:spPr>
          <a:xfrm>
            <a:off x="4432053" y="5643579"/>
            <a:ext cx="3864221" cy="456404"/>
          </a:xfrm>
          <a:prstGeom prst="rect">
            <a:avLst/>
          </a:prstGeom>
        </p:spPr>
      </p:pic>
      <p:sp>
        <p:nvSpPr>
          <p:cNvPr id="24" name="AutoShape 8"/>
          <p:cNvSpPr>
            <a:spLocks noChangeArrowheads="1"/>
          </p:cNvSpPr>
          <p:nvPr/>
        </p:nvSpPr>
        <p:spPr bwMode="auto">
          <a:xfrm>
            <a:off x="2467490" y="4929199"/>
            <a:ext cx="1842568" cy="684611"/>
          </a:xfrm>
          <a:prstGeom prst="wedgeEllipseCallout">
            <a:avLst>
              <a:gd name="adj1" fmla="val 134860"/>
              <a:gd name="adj2" fmla="val 147878"/>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انقر هنا لإرفاق ملف.</a:t>
            </a:r>
            <a:endParaRPr lang="en" sz="1200" b="1" dirty="0">
              <a:latin typeface="Tahoma" pitchFamily="34" charset="0"/>
              <a:ea typeface="Tahoma" pitchFamily="34" charset="0"/>
              <a:cs typeface="Tahoma" pitchFamily="34" charset="0"/>
            </a:endParaRPr>
          </a:p>
        </p:txBody>
      </p:sp>
      <p:pic>
        <p:nvPicPr>
          <p:cNvPr id="16" name="Bildobjekt 15" descr="bilder.jpg"/>
          <p:cNvPicPr>
            <a:picLocks noChangeAspect="1"/>
          </p:cNvPicPr>
          <p:nvPr/>
        </p:nvPicPr>
        <p:blipFill>
          <a:blip r:embed="rId8" cstate="print"/>
          <a:stretch>
            <a:fillRect/>
          </a:stretch>
        </p:blipFill>
        <p:spPr>
          <a:xfrm>
            <a:off x="2501202" y="1285861"/>
            <a:ext cx="5071158" cy="3630949"/>
          </a:xfrm>
          <a:prstGeom prst="rect">
            <a:avLst/>
          </a:prstGeom>
        </p:spPr>
      </p:pic>
      <p:sp>
        <p:nvSpPr>
          <p:cNvPr id="18" name="AutoShape 8"/>
          <p:cNvSpPr>
            <a:spLocks noChangeArrowheads="1"/>
          </p:cNvSpPr>
          <p:nvPr/>
        </p:nvSpPr>
        <p:spPr bwMode="auto">
          <a:xfrm>
            <a:off x="5025008" y="1785927"/>
            <a:ext cx="1928256" cy="836747"/>
          </a:xfrm>
          <a:prstGeom prst="wedgeEllipseCallout">
            <a:avLst>
              <a:gd name="adj1" fmla="val -66800"/>
              <a:gd name="adj2" fmla="val 143124"/>
            </a:avLst>
          </a:prstGeom>
          <a:solidFill>
            <a:schemeClr val="accent1">
              <a:lumMod val="40000"/>
              <a:lumOff val="60000"/>
            </a:schemeClr>
          </a:solidFill>
          <a:ln w="9525">
            <a:solidFill>
              <a:schemeClr val="tx1"/>
            </a:solidFill>
            <a:miter lim="800000"/>
            <a:headEnd/>
            <a:tailEnd/>
          </a:ln>
        </p:spPr>
        <p:txBody>
          <a:bodyPr/>
          <a:lstStyle/>
          <a:p>
            <a:pPr algn="ctr" rtl="1"/>
            <a:r>
              <a:rPr lang="en" sz="1200" dirty="0">
                <a:latin typeface="Tahoma" pitchFamily="34" charset="0"/>
                <a:ea typeface="Tahoma" pitchFamily="34" charset="0"/>
                <a:cs typeface="Tahoma" pitchFamily="34" charset="0"/>
              </a:rPr>
              <a:t> </a:t>
            </a:r>
            <a:r>
              <a:rPr lang="ar-EG" sz="1200" b="1" dirty="0">
                <a:latin typeface="Tahoma" pitchFamily="34" charset="0"/>
                <a:ea typeface="Tahoma" pitchFamily="34" charset="0"/>
                <a:cs typeface="Tahoma" pitchFamily="34" charset="0"/>
              </a:rPr>
              <a:t>اختر الملف الذي تريد إضافته إلى الرسالة.</a:t>
            </a:r>
            <a:r>
              <a:rPr lang="en" sz="1200"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19" name="AutoShape 8"/>
          <p:cNvSpPr>
            <a:spLocks noChangeArrowheads="1"/>
          </p:cNvSpPr>
          <p:nvPr/>
        </p:nvSpPr>
        <p:spPr bwMode="auto">
          <a:xfrm>
            <a:off x="6897216" y="4071943"/>
            <a:ext cx="2127750" cy="1445290"/>
          </a:xfrm>
          <a:prstGeom prst="wedgeEllipseCallout">
            <a:avLst>
              <a:gd name="adj1" fmla="val -70751"/>
              <a:gd name="adj2" fmla="val -8500"/>
            </a:avLst>
          </a:prstGeom>
          <a:solidFill>
            <a:schemeClr val="accent1">
              <a:lumMod val="40000"/>
              <a:lumOff val="60000"/>
            </a:schemeClr>
          </a:solidFill>
          <a:ln w="9525">
            <a:solidFill>
              <a:schemeClr val="tx1"/>
            </a:solidFill>
            <a:miter lim="800000"/>
            <a:headEnd/>
            <a:tailEnd/>
          </a:ln>
        </p:spPr>
        <p:txBody>
          <a:bodyPr/>
          <a:lstStyle/>
          <a:p>
            <a:pPr algn="ctr" rtl="1"/>
            <a:r>
              <a:rPr lang="en" sz="1200" dirty="0">
                <a:latin typeface="Tahoma" pitchFamily="34" charset="0"/>
                <a:ea typeface="Tahoma" pitchFamily="34" charset="0"/>
                <a:cs typeface="Tahoma" pitchFamily="34" charset="0"/>
              </a:rPr>
              <a:t> </a:t>
            </a:r>
            <a:endParaRPr lang="ar-EG" sz="1200" b="1" dirty="0">
              <a:latin typeface="Tahoma" pitchFamily="34" charset="0"/>
              <a:ea typeface="Tahoma" pitchFamily="34" charset="0"/>
              <a:cs typeface="Tahoma" pitchFamily="34" charset="0"/>
            </a:endParaRPr>
          </a:p>
          <a:p>
            <a:pPr algn="ctr" rtl="1"/>
            <a:r>
              <a:rPr lang="ar-EG" sz="1200" b="1" dirty="0">
                <a:latin typeface="Tahoma" pitchFamily="34" charset="0"/>
                <a:ea typeface="Tahoma" pitchFamily="34" charset="0"/>
                <a:cs typeface="Tahoma" pitchFamily="34" charset="0"/>
              </a:rPr>
              <a:t>انقر</a:t>
            </a:r>
            <a:r>
              <a:rPr lang="ar-SA" sz="1200" b="1" dirty="0">
                <a:latin typeface="Tahoma" pitchFamily="34" charset="0"/>
                <a:ea typeface="Tahoma" pitchFamily="34" charset="0"/>
                <a:cs typeface="Tahoma" pitchFamily="34" charset="0"/>
              </a:rPr>
              <a:t> على</a:t>
            </a:r>
            <a:r>
              <a:rPr lang="ar-EG" sz="1200" b="1" dirty="0">
                <a:latin typeface="Tahoma" pitchFamily="34" charset="0"/>
                <a:ea typeface="Tahoma" pitchFamily="34" charset="0"/>
                <a:cs typeface="Tahoma" pitchFamily="34" charset="0"/>
              </a:rPr>
              <a:t> ”فتح“ لإرفاق ملف برسالتك.</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0268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bg/>
                                          </p:spTgt>
                                        </p:tgtEl>
                                        <p:attrNameLst>
                                          <p:attrName>style.visibility</p:attrName>
                                        </p:attrNameLst>
                                      </p:cBhvr>
                                      <p:to>
                                        <p:strVal val="visible"/>
                                      </p:to>
                                    </p:set>
                                    <p:anim calcmode="lin" valueType="num">
                                      <p:cBhvr additive="base">
                                        <p:cTn id="7"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8">
                                            <p:bg/>
                                          </p:spTgt>
                                        </p:tgtEl>
                                        <p:attrNameLst>
                                          <p:attrName>style.visibility</p:attrName>
                                        </p:attrNameLst>
                                      </p:cBhvr>
                                      <p:to>
                                        <p:strVal val="visible"/>
                                      </p:to>
                                    </p:set>
                                    <p:anim calcmode="lin" valueType="num">
                                      <p:cBhvr additive="base">
                                        <p:cTn id="22"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bg/>
                                          </p:spTgt>
                                        </p:tgtEl>
                                        <p:attrNameLst>
                                          <p:attrName>style.visibility</p:attrName>
                                        </p:attrNameLst>
                                      </p:cBhvr>
                                      <p:to>
                                        <p:strVal val="visible"/>
                                      </p:to>
                                    </p:set>
                                    <p:anim calcmode="lin" valueType="num">
                                      <p:cBhvr additive="base">
                                        <p:cTn id="32"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 calcmode="lin" valueType="num">
                                      <p:cBhvr additive="base">
                                        <p:cTn id="36"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 calcmode="lin" valueType="num">
                                      <p:cBhvr additive="base">
                                        <p:cTn id="40"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animBg="1"/>
      <p:bldP spid="18" grpId="0" uiExpand="1" build="allAtOnce" animBg="1"/>
      <p:bldP spid="19"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inkorg0.jpg"/>
          <p:cNvPicPr>
            <a:picLocks noChangeAspect="1"/>
          </p:cNvPicPr>
          <p:nvPr/>
        </p:nvPicPr>
        <p:blipFill>
          <a:blip r:embed="rId2" cstate="print"/>
          <a:stretch>
            <a:fillRect/>
          </a:stretch>
        </p:blipFill>
        <p:spPr>
          <a:xfrm>
            <a:off x="663054" y="0"/>
            <a:ext cx="9630123" cy="7222592"/>
          </a:xfrm>
          <a:prstGeom prst="rect">
            <a:avLst/>
          </a:prstGeom>
        </p:spPr>
      </p:pic>
      <p:pic>
        <p:nvPicPr>
          <p:cNvPr id="7" name="Bildobjekt 6" descr="markeradpost.jpg"/>
          <p:cNvPicPr>
            <a:picLocks noChangeAspect="1"/>
          </p:cNvPicPr>
          <p:nvPr/>
        </p:nvPicPr>
        <p:blipFill>
          <a:blip r:embed="rId3" cstate="print"/>
          <a:stretch>
            <a:fillRect/>
          </a:stretch>
        </p:blipFill>
        <p:spPr>
          <a:xfrm>
            <a:off x="2386165" y="1428736"/>
            <a:ext cx="7533565" cy="280879"/>
          </a:xfrm>
          <a:prstGeom prst="rect">
            <a:avLst/>
          </a:prstGeom>
        </p:spPr>
      </p:pic>
      <p:pic>
        <p:nvPicPr>
          <p:cNvPr id="9" name="Bildobjekt 8" descr="verktygsmeny.jpg"/>
          <p:cNvPicPr>
            <a:picLocks noChangeAspect="1"/>
          </p:cNvPicPr>
          <p:nvPr/>
        </p:nvPicPr>
        <p:blipFill>
          <a:blip r:embed="rId4" cstate="print"/>
          <a:stretch>
            <a:fillRect/>
          </a:stretch>
        </p:blipFill>
        <p:spPr>
          <a:xfrm>
            <a:off x="2320437" y="1071546"/>
            <a:ext cx="7724161" cy="351098"/>
          </a:xfrm>
          <a:prstGeom prst="rect">
            <a:avLst/>
          </a:prstGeom>
        </p:spPr>
      </p:pic>
      <p:pic>
        <p:nvPicPr>
          <p:cNvPr id="11" name="Bildobjekt 10" descr="skapameddelande.jpg"/>
          <p:cNvPicPr>
            <a:picLocks noChangeAspect="1"/>
          </p:cNvPicPr>
          <p:nvPr/>
        </p:nvPicPr>
        <p:blipFill>
          <a:blip r:embed="rId5" cstate="print"/>
          <a:stretch>
            <a:fillRect/>
          </a:stretch>
        </p:blipFill>
        <p:spPr>
          <a:xfrm>
            <a:off x="4736976" y="1772816"/>
            <a:ext cx="4905344" cy="4935438"/>
          </a:xfrm>
          <a:prstGeom prst="rect">
            <a:avLst/>
          </a:prstGeom>
        </p:spPr>
      </p:pic>
      <p:pic>
        <p:nvPicPr>
          <p:cNvPr id="12" name="Bildobjekt 11" descr="meddelandeVerktyg.jpg"/>
          <p:cNvPicPr>
            <a:picLocks noChangeAspect="1"/>
          </p:cNvPicPr>
          <p:nvPr/>
        </p:nvPicPr>
        <p:blipFill>
          <a:blip r:embed="rId6" cstate="print"/>
          <a:stretch>
            <a:fillRect/>
          </a:stretch>
        </p:blipFill>
        <p:spPr>
          <a:xfrm>
            <a:off x="5450620" y="6072207"/>
            <a:ext cx="2517876" cy="341067"/>
          </a:xfrm>
          <a:prstGeom prst="rect">
            <a:avLst/>
          </a:prstGeom>
        </p:spPr>
      </p:pic>
      <p:pic>
        <p:nvPicPr>
          <p:cNvPr id="23" name="Bildobjekt 22" descr="formatering.jpg"/>
          <p:cNvPicPr>
            <a:picLocks noChangeAspect="1"/>
          </p:cNvPicPr>
          <p:nvPr/>
        </p:nvPicPr>
        <p:blipFill>
          <a:blip r:embed="rId7" cstate="print"/>
          <a:stretch>
            <a:fillRect/>
          </a:stretch>
        </p:blipFill>
        <p:spPr>
          <a:xfrm>
            <a:off x="4775307" y="5643579"/>
            <a:ext cx="3821955" cy="451412"/>
          </a:xfrm>
          <a:prstGeom prst="rect">
            <a:avLst/>
          </a:prstGeom>
        </p:spPr>
      </p:pic>
      <p:sp>
        <p:nvSpPr>
          <p:cNvPr id="24" name="AutoShape 8"/>
          <p:cNvSpPr>
            <a:spLocks noChangeArrowheads="1"/>
          </p:cNvSpPr>
          <p:nvPr/>
        </p:nvSpPr>
        <p:spPr bwMode="auto">
          <a:xfrm>
            <a:off x="1722232" y="5104516"/>
            <a:ext cx="2762940" cy="1603738"/>
          </a:xfrm>
          <a:prstGeom prst="wedgeEllipseCallout">
            <a:avLst>
              <a:gd name="adj1" fmla="val 103906"/>
              <a:gd name="adj2" fmla="val 23220"/>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انقر هنا لإرفاق ملف أو صورة من </a:t>
            </a:r>
            <a:r>
              <a:rPr lang="en-US" sz="1200" b="1" dirty="0">
                <a:latin typeface="Tahoma" pitchFamily="34" charset="0"/>
                <a:ea typeface="Tahoma" pitchFamily="34" charset="0"/>
                <a:cs typeface="Tahoma" pitchFamily="34" charset="0"/>
              </a:rPr>
              <a:t>Google Drive. </a:t>
            </a:r>
            <a:r>
              <a:rPr lang="ar-EG" sz="1200" b="1" dirty="0">
                <a:latin typeface="Tahoma" pitchFamily="34" charset="0"/>
                <a:ea typeface="Tahoma" pitchFamily="34" charset="0"/>
                <a:cs typeface="Tahoma" pitchFamily="34" charset="0"/>
              </a:rPr>
              <a:t>ملحوظة! ينبغي أن يكون لديك هذا النوع من الحسابات من أجل استخدام هذه الميزة!</a:t>
            </a:r>
          </a:p>
          <a:p>
            <a:pPr algn="ctr" rtl="1"/>
            <a:endParaRPr lang="en" sz="1200" b="1" dirty="0">
              <a:latin typeface="Tahoma" pitchFamily="34" charset="0"/>
              <a:ea typeface="Tahoma" pitchFamily="34" charset="0"/>
              <a:cs typeface="Tahoma" pitchFamily="34" charset="0"/>
            </a:endParaRPr>
          </a:p>
        </p:txBody>
      </p:sp>
      <p:sp>
        <p:nvSpPr>
          <p:cNvPr id="14" name="AutoShape 8"/>
          <p:cNvSpPr>
            <a:spLocks noChangeArrowheads="1"/>
          </p:cNvSpPr>
          <p:nvPr/>
        </p:nvSpPr>
        <p:spPr bwMode="auto">
          <a:xfrm>
            <a:off x="5772950" y="5447744"/>
            <a:ext cx="1700330" cy="455352"/>
          </a:xfrm>
          <a:prstGeom prst="wedgeEllipseCallout">
            <a:avLst>
              <a:gd name="adj1" fmla="val 11000"/>
              <a:gd name="adj2" fmla="val 11574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أدخل صورة</a:t>
            </a:r>
            <a:endParaRPr lang="en" sz="1200" b="1" dirty="0">
              <a:latin typeface="Tahoma" pitchFamily="34" charset="0"/>
              <a:ea typeface="Tahoma" pitchFamily="34" charset="0"/>
              <a:cs typeface="Tahoma" pitchFamily="34" charset="0"/>
            </a:endParaRPr>
          </a:p>
        </p:txBody>
      </p:sp>
      <p:pic>
        <p:nvPicPr>
          <p:cNvPr id="15" name="Bildobjekt 14" descr="LäggTillBild.jpg"/>
          <p:cNvPicPr>
            <a:picLocks noChangeAspect="1"/>
          </p:cNvPicPr>
          <p:nvPr/>
        </p:nvPicPr>
        <p:blipFill>
          <a:blip r:embed="rId8" cstate="print"/>
          <a:stretch>
            <a:fillRect/>
          </a:stretch>
        </p:blipFill>
        <p:spPr>
          <a:xfrm>
            <a:off x="2565318" y="2500306"/>
            <a:ext cx="6359894" cy="2156746"/>
          </a:xfrm>
          <a:prstGeom prst="rect">
            <a:avLst/>
          </a:prstGeom>
        </p:spPr>
      </p:pic>
      <p:pic>
        <p:nvPicPr>
          <p:cNvPr id="16" name="Bildobjekt 15" descr="bilder.jpg"/>
          <p:cNvPicPr>
            <a:picLocks noChangeAspect="1"/>
          </p:cNvPicPr>
          <p:nvPr/>
        </p:nvPicPr>
        <p:blipFill>
          <a:blip r:embed="rId9" cstate="print"/>
          <a:stretch>
            <a:fillRect/>
          </a:stretch>
        </p:blipFill>
        <p:spPr>
          <a:xfrm>
            <a:off x="1239167" y="785795"/>
            <a:ext cx="5015689" cy="3591233"/>
          </a:xfrm>
          <a:prstGeom prst="rect">
            <a:avLst/>
          </a:prstGeom>
        </p:spPr>
      </p:pic>
      <p:sp>
        <p:nvSpPr>
          <p:cNvPr id="17" name="AutoShape 8"/>
          <p:cNvSpPr>
            <a:spLocks noChangeArrowheads="1"/>
          </p:cNvSpPr>
          <p:nvPr/>
        </p:nvSpPr>
        <p:spPr bwMode="auto">
          <a:xfrm>
            <a:off x="7130272" y="2714620"/>
            <a:ext cx="1354246" cy="609211"/>
          </a:xfrm>
          <a:prstGeom prst="wedgeEllipseCallout">
            <a:avLst>
              <a:gd name="adj1" fmla="val -135736"/>
              <a:gd name="adj2" fmla="val 29300"/>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انقر </a:t>
            </a:r>
            <a:r>
              <a:rPr lang="ar-SA" sz="1200" b="1" dirty="0">
                <a:latin typeface="Tahoma" pitchFamily="34" charset="0"/>
                <a:ea typeface="Tahoma" pitchFamily="34" charset="0"/>
                <a:cs typeface="Tahoma" pitchFamily="34" charset="0"/>
              </a:rPr>
              <a:t>على </a:t>
            </a:r>
            <a:r>
              <a:rPr lang="ar-EG" sz="1200" b="1" dirty="0">
                <a:latin typeface="Tahoma" pitchFamily="34" charset="0"/>
                <a:ea typeface="Tahoma" pitchFamily="34" charset="0"/>
                <a:cs typeface="Tahoma" pitchFamily="34" charset="0"/>
              </a:rPr>
              <a:t>استعراض.</a:t>
            </a:r>
            <a:endParaRPr lang="en" sz="1200" b="1" dirty="0">
              <a:latin typeface="Tahoma" pitchFamily="34" charset="0"/>
              <a:ea typeface="Tahoma" pitchFamily="34" charset="0"/>
              <a:cs typeface="Tahoma" pitchFamily="34" charset="0"/>
            </a:endParaRPr>
          </a:p>
        </p:txBody>
      </p:sp>
      <p:sp>
        <p:nvSpPr>
          <p:cNvPr id="18" name="AutoShape 8"/>
          <p:cNvSpPr>
            <a:spLocks noChangeArrowheads="1"/>
          </p:cNvSpPr>
          <p:nvPr/>
        </p:nvSpPr>
        <p:spPr bwMode="auto">
          <a:xfrm>
            <a:off x="3292906" y="1571612"/>
            <a:ext cx="2031368" cy="860602"/>
          </a:xfrm>
          <a:prstGeom prst="wedgeEllipseCallout">
            <a:avLst>
              <a:gd name="adj1" fmla="val -72418"/>
              <a:gd name="adj2" fmla="val 127998"/>
            </a:avLst>
          </a:prstGeom>
          <a:solidFill>
            <a:schemeClr val="accent1">
              <a:lumMod val="40000"/>
              <a:lumOff val="60000"/>
            </a:schemeClr>
          </a:solidFill>
          <a:ln w="9525">
            <a:solidFill>
              <a:schemeClr val="tx1"/>
            </a:solidFill>
            <a:miter lim="800000"/>
            <a:headEnd/>
            <a:tailEnd/>
          </a:ln>
        </p:spPr>
        <p:txBody>
          <a:bodyPr/>
          <a:lstStyle/>
          <a:p>
            <a:pPr algn="ctr" rtl="1"/>
            <a:r>
              <a:rPr lang="en" sz="1200" dirty="0">
                <a:latin typeface="Tahoma" pitchFamily="34" charset="0"/>
                <a:ea typeface="Tahoma" pitchFamily="34" charset="0"/>
                <a:cs typeface="Tahoma" pitchFamily="34" charset="0"/>
              </a:rPr>
              <a:t> </a:t>
            </a:r>
            <a:r>
              <a:rPr lang="ar-EG" sz="1200" b="1" dirty="0">
                <a:latin typeface="Tahoma" pitchFamily="34" charset="0"/>
                <a:ea typeface="Tahoma" pitchFamily="34" charset="0"/>
                <a:cs typeface="Tahoma" pitchFamily="34" charset="0"/>
              </a:rPr>
              <a:t>اختر الملف الذي تريد إضافته إلى الرسالة.</a:t>
            </a:r>
            <a:r>
              <a:rPr lang="en" sz="1200"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19" name="AutoShape 8"/>
          <p:cNvSpPr>
            <a:spLocks noChangeArrowheads="1"/>
          </p:cNvSpPr>
          <p:nvPr/>
        </p:nvSpPr>
        <p:spPr bwMode="auto">
          <a:xfrm>
            <a:off x="5507484" y="3643314"/>
            <a:ext cx="2160160" cy="1081830"/>
          </a:xfrm>
          <a:prstGeom prst="wedgeEllipseCallout">
            <a:avLst>
              <a:gd name="adj1" fmla="val -87277"/>
              <a:gd name="adj2" fmla="val -20528"/>
            </a:avLst>
          </a:prstGeom>
          <a:solidFill>
            <a:schemeClr val="accent1">
              <a:lumMod val="40000"/>
              <a:lumOff val="60000"/>
            </a:schemeClr>
          </a:solidFill>
          <a:ln w="9525">
            <a:solidFill>
              <a:schemeClr val="tx1"/>
            </a:solidFill>
            <a:miter lim="800000"/>
            <a:headEnd/>
            <a:tailEnd/>
          </a:ln>
        </p:spPr>
        <p:txBody>
          <a:bodyPr/>
          <a:lstStyle/>
          <a:p>
            <a:pPr algn="ctr" rtl="1"/>
            <a:r>
              <a:rPr lang="en" sz="1200" dirty="0">
                <a:latin typeface="Tahoma" pitchFamily="34" charset="0"/>
                <a:ea typeface="Tahoma" pitchFamily="34" charset="0"/>
                <a:cs typeface="Tahoma" pitchFamily="34" charset="0"/>
              </a:rPr>
              <a:t> </a:t>
            </a:r>
            <a:r>
              <a:rPr lang="ar-EG" sz="1200" b="1" dirty="0">
                <a:latin typeface="Tahoma" pitchFamily="34" charset="0"/>
                <a:ea typeface="Tahoma" pitchFamily="34" charset="0"/>
                <a:cs typeface="Tahoma" pitchFamily="34" charset="0"/>
              </a:rPr>
              <a:t>انقر على ”فتح“ لإرفاق صورة إلى رسالتك</a:t>
            </a:r>
            <a:endParaRPr lang="en" sz="1200" b="1" dirty="0">
              <a:latin typeface="Tahoma" pitchFamily="34" charset="0"/>
              <a:ea typeface="Tahoma" pitchFamily="34" charset="0"/>
              <a:cs typeface="Tahoma" pitchFamily="34" charset="0"/>
            </a:endParaRPr>
          </a:p>
        </p:txBody>
      </p:sp>
      <p:sp>
        <p:nvSpPr>
          <p:cNvPr id="20" name="AutoShape 8"/>
          <p:cNvSpPr>
            <a:spLocks noChangeArrowheads="1"/>
          </p:cNvSpPr>
          <p:nvPr/>
        </p:nvSpPr>
        <p:spPr bwMode="auto">
          <a:xfrm>
            <a:off x="3656856" y="4377027"/>
            <a:ext cx="2257076" cy="849395"/>
          </a:xfrm>
          <a:prstGeom prst="wedgeEllipseCallout">
            <a:avLst>
              <a:gd name="adj1" fmla="val 25595"/>
              <a:gd name="adj2" fmla="val 156682"/>
            </a:avLst>
          </a:prstGeom>
          <a:solidFill>
            <a:srgbClr val="FFFF00"/>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اختتم بالنقر على ”إرسال“ لإرسال الرسالة.</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4505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bg/>
                                          </p:spTgt>
                                        </p:tgtEl>
                                        <p:attrNameLst>
                                          <p:attrName>style.visibility</p:attrName>
                                        </p:attrNameLst>
                                      </p:cBhvr>
                                      <p:to>
                                        <p:strVal val="visible"/>
                                      </p:to>
                                    </p:set>
                                    <p:anim calcmode="lin" valueType="num">
                                      <p:cBhvr additive="base">
                                        <p:cTn id="7"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 calcmode="lin" valueType="num">
                                      <p:cBhvr additive="base">
                                        <p:cTn id="1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bg/>
                                          </p:spTgt>
                                        </p:tgtEl>
                                        <p:attrNameLst>
                                          <p:attrName>style.visibility</p:attrName>
                                        </p:attrNameLst>
                                      </p:cBhvr>
                                      <p:to>
                                        <p:strVal val="visible"/>
                                      </p:to>
                                    </p:set>
                                    <p:anim calcmode="lin" valueType="num">
                                      <p:cBhvr additive="base">
                                        <p:cTn id="32"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17">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additive="base">
                                        <p:cTn id="3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bg/>
                                          </p:spTgt>
                                        </p:tgtEl>
                                        <p:attrNameLst>
                                          <p:attrName>style.visibility</p:attrName>
                                        </p:attrNameLst>
                                      </p:cBhvr>
                                      <p:to>
                                        <p:strVal val="visible"/>
                                      </p:to>
                                    </p:set>
                                    <p:anim calcmode="lin" valueType="num">
                                      <p:cBhvr additive="base">
                                        <p:cTn id="4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 calcmode="lin" valueType="num">
                                      <p:cBhvr additive="base">
                                        <p:cTn id="5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bg/>
                                          </p:spTgt>
                                        </p:tgtEl>
                                        <p:attrNameLst>
                                          <p:attrName>style.visibility</p:attrName>
                                        </p:attrNameLst>
                                      </p:cBhvr>
                                      <p:to>
                                        <p:strVal val="visible"/>
                                      </p:to>
                                    </p:set>
                                    <p:anim calcmode="lin" valueType="num">
                                      <p:cBhvr additive="base">
                                        <p:cTn id="5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9">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bg/>
                                          </p:spTgt>
                                        </p:tgtEl>
                                        <p:attrNameLst>
                                          <p:attrName>style.visibility</p:attrName>
                                        </p:attrNameLst>
                                      </p:cBhvr>
                                      <p:to>
                                        <p:strVal val="visible"/>
                                      </p:to>
                                    </p:set>
                                    <p:anim calcmode="lin" valueType="num">
                                      <p:cBhvr additive="base">
                                        <p:cTn id="6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20">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allAtOnce" animBg="1"/>
      <p:bldP spid="14" grpId="0" uiExpand="1" build="allAtOnce" animBg="1"/>
      <p:bldP spid="17" grpId="0" uiExpand="1" build="allAtOnce" animBg="1"/>
      <p:bldP spid="18" grpId="0" uiExpand="1" build="allAtOnce" animBg="1"/>
      <p:bldP spid="19" grpId="0" uiExpand="1" build="allAtOnce" animBg="1"/>
      <p:bldP spid="20"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58506"/>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2166919" y="1428736"/>
            <a:ext cx="7153275" cy="266700"/>
          </a:xfrm>
          <a:prstGeom prst="rect">
            <a:avLst/>
          </a:prstGeom>
        </p:spPr>
      </p:pic>
      <p:pic>
        <p:nvPicPr>
          <p:cNvPr id="9" name="Bildobjekt 8" descr="verktygsmeny.jpg"/>
          <p:cNvPicPr>
            <a:picLocks noChangeAspect="1"/>
          </p:cNvPicPr>
          <p:nvPr/>
        </p:nvPicPr>
        <p:blipFill>
          <a:blip r:embed="rId4" cstate="print"/>
          <a:stretch>
            <a:fillRect/>
          </a:stretch>
        </p:blipFill>
        <p:spPr>
          <a:xfrm>
            <a:off x="2095480" y="1071547"/>
            <a:ext cx="7334250" cy="333375"/>
          </a:xfrm>
          <a:prstGeom prst="rect">
            <a:avLst/>
          </a:prstGeom>
        </p:spPr>
      </p:pic>
      <p:sp>
        <p:nvSpPr>
          <p:cNvPr id="14" name="AutoShape 8"/>
          <p:cNvSpPr>
            <a:spLocks noChangeArrowheads="1"/>
          </p:cNvSpPr>
          <p:nvPr/>
        </p:nvSpPr>
        <p:spPr bwMode="auto">
          <a:xfrm>
            <a:off x="4016896" y="1357299"/>
            <a:ext cx="3007806" cy="1138245"/>
          </a:xfrm>
          <a:prstGeom prst="wedgeEllipseCallout">
            <a:avLst>
              <a:gd name="adj1" fmla="val 118673"/>
              <a:gd name="adj2" fmla="val -61106"/>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انقر على أيقونة الترس لعرض القائمة التي يمكنك منها إجراء تكوينات الإعدادات. </a:t>
            </a:r>
          </a:p>
          <a:p>
            <a:pPr algn="ctr" rtl="1"/>
            <a:endParaRPr lang="en" sz="1200" b="1" dirty="0">
              <a:latin typeface="Tahoma" pitchFamily="34" charset="0"/>
              <a:ea typeface="Tahoma" pitchFamily="34" charset="0"/>
              <a:cs typeface="Tahoma" pitchFamily="34" charset="0"/>
            </a:endParaRPr>
          </a:p>
        </p:txBody>
      </p:sp>
      <p:pic>
        <p:nvPicPr>
          <p:cNvPr id="21" name="Bildobjekt 20" descr="verktyg.jpg"/>
          <p:cNvPicPr>
            <a:picLocks noChangeAspect="1"/>
          </p:cNvPicPr>
          <p:nvPr/>
        </p:nvPicPr>
        <p:blipFill>
          <a:blip r:embed="rId5" cstate="print"/>
          <a:stretch>
            <a:fillRect/>
          </a:stretch>
        </p:blipFill>
        <p:spPr>
          <a:xfrm>
            <a:off x="7453330" y="1357298"/>
            <a:ext cx="1905000" cy="1866900"/>
          </a:xfrm>
          <a:prstGeom prst="rect">
            <a:avLst/>
          </a:prstGeom>
        </p:spPr>
      </p:pic>
      <p:sp>
        <p:nvSpPr>
          <p:cNvPr id="22" name="AutoShape 8"/>
          <p:cNvSpPr>
            <a:spLocks noChangeArrowheads="1"/>
          </p:cNvSpPr>
          <p:nvPr/>
        </p:nvSpPr>
        <p:spPr bwMode="auto">
          <a:xfrm>
            <a:off x="4520952" y="2786058"/>
            <a:ext cx="2003684" cy="642942"/>
          </a:xfrm>
          <a:prstGeom prst="wedgeEllipseCallout">
            <a:avLst>
              <a:gd name="adj1" fmla="val 106612"/>
              <a:gd name="adj2" fmla="val -100199"/>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انقر </a:t>
            </a:r>
            <a:r>
              <a:rPr lang="ar-SA" sz="1200" b="1" dirty="0">
                <a:latin typeface="Tahoma" pitchFamily="34" charset="0"/>
                <a:ea typeface="Tahoma" pitchFamily="34" charset="0"/>
                <a:cs typeface="Tahoma" pitchFamily="34" charset="0"/>
              </a:rPr>
              <a:t>على </a:t>
            </a:r>
            <a:r>
              <a:rPr lang="ar-EG" sz="1200" b="1" dirty="0">
                <a:latin typeface="Tahoma" pitchFamily="34" charset="0"/>
                <a:ea typeface="Tahoma" pitchFamily="34" charset="0"/>
                <a:cs typeface="Tahoma" pitchFamily="34" charset="0"/>
              </a:rPr>
              <a:t>”اعدادات“</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1426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bg/>
                                          </p:spTgt>
                                        </p:tgtEl>
                                        <p:attrNameLst>
                                          <p:attrName>style.visibility</p:attrName>
                                        </p:attrNameLst>
                                      </p:cBhvr>
                                      <p:to>
                                        <p:strVal val="visible"/>
                                      </p:to>
                                    </p:set>
                                    <p:anim calcmode="lin" valueType="num">
                                      <p:cBhvr additive="base">
                                        <p:cTn id="22"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22">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 calcmode="lin" valueType="num">
                                      <p:cBhvr additive="base">
                                        <p:cTn id="2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animBg="1"/>
      <p:bldP spid="22"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58506"/>
            <a:ext cx="9144000" cy="5140989"/>
          </a:xfrm>
          <a:prstGeom prst="rect">
            <a:avLst/>
          </a:prstGeom>
        </p:spPr>
      </p:pic>
      <p:sp>
        <p:nvSpPr>
          <p:cNvPr id="22" name="AutoShape 8"/>
          <p:cNvSpPr>
            <a:spLocks noChangeArrowheads="1"/>
          </p:cNvSpPr>
          <p:nvPr/>
        </p:nvSpPr>
        <p:spPr bwMode="auto">
          <a:xfrm>
            <a:off x="1712640" y="3573016"/>
            <a:ext cx="1714512" cy="857256"/>
          </a:xfrm>
          <a:prstGeom prst="wedgeEllipseCallout">
            <a:avLst>
              <a:gd name="adj1" fmla="val 120003"/>
              <a:gd name="adj2" fmla="val -83095"/>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انقر هنا لتعيين اللغة!</a:t>
            </a:r>
            <a:endParaRPr lang="en" sz="1200" b="1" dirty="0">
              <a:latin typeface="Tahoma" pitchFamily="34" charset="0"/>
              <a:ea typeface="Tahoma" pitchFamily="34" charset="0"/>
              <a:cs typeface="Tahoma" pitchFamily="34" charset="0"/>
            </a:endParaRPr>
          </a:p>
        </p:txBody>
      </p:sp>
      <p:pic>
        <p:nvPicPr>
          <p:cNvPr id="11" name="Bildobjekt 10" descr="språk.jpg"/>
          <p:cNvPicPr>
            <a:picLocks noChangeAspect="1"/>
          </p:cNvPicPr>
          <p:nvPr/>
        </p:nvPicPr>
        <p:blipFill>
          <a:blip r:embed="rId4" cstate="print"/>
          <a:stretch>
            <a:fillRect/>
          </a:stretch>
        </p:blipFill>
        <p:spPr>
          <a:xfrm>
            <a:off x="5524504" y="928670"/>
            <a:ext cx="1238250" cy="3352800"/>
          </a:xfrm>
          <a:prstGeom prst="rect">
            <a:avLst/>
          </a:prstGeom>
        </p:spPr>
      </p:pic>
      <p:sp>
        <p:nvSpPr>
          <p:cNvPr id="12" name="AutoShape 8"/>
          <p:cNvSpPr>
            <a:spLocks noChangeArrowheads="1"/>
          </p:cNvSpPr>
          <p:nvPr/>
        </p:nvSpPr>
        <p:spPr bwMode="auto">
          <a:xfrm>
            <a:off x="4304928" y="692696"/>
            <a:ext cx="1934526" cy="576064"/>
          </a:xfrm>
          <a:prstGeom prst="wedgeEllipseCallout">
            <a:avLst>
              <a:gd name="adj1" fmla="val 205295"/>
              <a:gd name="adj2" fmla="val -14711"/>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ثم انقر هنا!</a:t>
            </a:r>
            <a:endParaRPr lang="en" sz="1200" b="1" dirty="0">
              <a:latin typeface="Tahoma" pitchFamily="34" charset="0"/>
              <a:ea typeface="Tahoma" pitchFamily="34" charset="0"/>
              <a:cs typeface="Tahoma" pitchFamily="34" charset="0"/>
            </a:endParaRPr>
          </a:p>
        </p:txBody>
      </p:sp>
      <p:pic>
        <p:nvPicPr>
          <p:cNvPr id="9" name="Bildobjekt 8" descr="Namnlös.jpg"/>
          <p:cNvPicPr>
            <a:picLocks noChangeAspect="1"/>
          </p:cNvPicPr>
          <p:nvPr/>
        </p:nvPicPr>
        <p:blipFill>
          <a:blip r:embed="rId5" cstate="print"/>
          <a:stretch>
            <a:fillRect/>
          </a:stretch>
        </p:blipFill>
        <p:spPr>
          <a:xfrm>
            <a:off x="6393160" y="1052737"/>
            <a:ext cx="3009900" cy="1666875"/>
          </a:xfrm>
          <a:prstGeom prst="rect">
            <a:avLst/>
          </a:prstGeom>
        </p:spPr>
      </p:pic>
      <p:sp>
        <p:nvSpPr>
          <p:cNvPr id="15" name="AutoShape 8"/>
          <p:cNvSpPr>
            <a:spLocks noChangeArrowheads="1"/>
          </p:cNvSpPr>
          <p:nvPr/>
        </p:nvSpPr>
        <p:spPr bwMode="auto">
          <a:xfrm>
            <a:off x="4016896" y="3357562"/>
            <a:ext cx="3579310" cy="1857388"/>
          </a:xfrm>
          <a:prstGeom prst="wedgeEllipseCallout">
            <a:avLst>
              <a:gd name="adj1" fmla="val 81897"/>
              <a:gd name="adj2" fmla="val -94512"/>
            </a:avLst>
          </a:prstGeom>
          <a:solidFill>
            <a:srgbClr val="FFFF00"/>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للتأكد من عدم قدرة شخص آخر على قراءة رسائلك، سجل الخروج من حساب البريد الإلكتروني الخاص بك بمجرد الانتهاء من استخدامه. من المهم القيام بذلك في حالة استخدام كمبيوتر عام تحديدًا.</a:t>
            </a:r>
          </a:p>
          <a:p>
            <a:pPr algn="ctr" rtl="1"/>
            <a:br>
              <a:rPr lang="en" sz="1200" b="1" dirty="0">
                <a:latin typeface="Tahoma" pitchFamily="34" charset="0"/>
                <a:ea typeface="Tahoma" pitchFamily="34" charset="0"/>
                <a:cs typeface="Tahoma" pitchFamily="34" charset="0"/>
              </a:rPr>
            </a:br>
            <a:endParaRPr lang="en" sz="1200" b="1" dirty="0">
              <a:latin typeface="Tahoma" pitchFamily="34" charset="0"/>
              <a:ea typeface="Tahoma" pitchFamily="34" charset="0"/>
              <a:cs typeface="Tahoma" pitchFamily="34" charset="0"/>
            </a:endParaRPr>
          </a:p>
          <a:p>
            <a:pPr algn="ctr" rtl="1"/>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269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 calcmode="lin" valueType="num">
                                      <p:cBhvr additive="base">
                                        <p:cTn id="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bg/>
                                          </p:spTgt>
                                        </p:tgtEl>
                                        <p:attrNameLst>
                                          <p:attrName>style.visibility</p:attrName>
                                        </p:attrNameLst>
                                      </p:cBhvr>
                                      <p:to>
                                        <p:strVal val="visible"/>
                                      </p:to>
                                    </p:set>
                                    <p:anim calcmode="lin" valueType="num">
                                      <p:cBhvr additive="base">
                                        <p:cTn id="2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additive="base">
                                        <p:cTn id="2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bg/>
                                          </p:spTgt>
                                        </p:tgtEl>
                                        <p:attrNameLst>
                                          <p:attrName>style.visibility</p:attrName>
                                        </p:attrNameLst>
                                      </p:cBhvr>
                                      <p:to>
                                        <p:strVal val="visible"/>
                                      </p:to>
                                    </p:set>
                                    <p:anim calcmode="lin" valueType="num">
                                      <p:cBhvr additive="base">
                                        <p:cTn id="3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xEl>
                                              <p:pRg st="1" end="1"/>
                                            </p:txEl>
                                          </p:spTgt>
                                        </p:tgtEl>
                                        <p:attrNameLst>
                                          <p:attrName>style.visibility</p:attrName>
                                        </p:attrNameLst>
                                      </p:cBhvr>
                                      <p:to>
                                        <p:strVal val="visible"/>
                                      </p:to>
                                    </p:set>
                                    <p:anim calcmode="lin" valueType="num">
                                      <p:cBhvr additive="base">
                                        <p:cTn id="4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animBg="1"/>
      <p:bldP spid="12" grpId="0" uiExpand="1" build="allAtOnce" animBg="1"/>
      <p:bldP spid="15"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rtl="0"/>
            <a:r>
              <a:rPr lang="ar-EG" dirty="0"/>
              <a:t>حذف الحساب</a:t>
            </a:r>
            <a:endParaRPr lang="en"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6537" y="1124745"/>
            <a:ext cx="8050085" cy="4525963"/>
          </a:xfrm>
        </p:spPr>
      </p:pic>
      <p:sp>
        <p:nvSpPr>
          <p:cNvPr id="6" name="V-form med huvud 5"/>
          <p:cNvSpPr/>
          <p:nvPr/>
        </p:nvSpPr>
        <p:spPr>
          <a:xfrm>
            <a:off x="3440832" y="4509120"/>
            <a:ext cx="576064"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7" name="Bildobjekt 6"/>
          <p:cNvPicPr>
            <a:picLocks noChangeAspect="1"/>
          </p:cNvPicPr>
          <p:nvPr/>
        </p:nvPicPr>
        <p:blipFill rotWithShape="1">
          <a:blip r:embed="rId3">
            <a:extLst>
              <a:ext uri="{28A0092B-C50C-407E-A947-70E740481C1C}">
                <a14:useLocalDpi xmlns:a14="http://schemas.microsoft.com/office/drawing/2010/main" val="0"/>
              </a:ext>
            </a:extLst>
          </a:blip>
          <a:srcRect l="35000" t="18874" r="35000" b="15151"/>
          <a:stretch/>
        </p:blipFill>
        <p:spPr>
          <a:xfrm>
            <a:off x="3581400" y="1828800"/>
            <a:ext cx="2743200" cy="3391787"/>
          </a:xfrm>
          <a:prstGeom prst="rect">
            <a:avLst/>
          </a:prstGeom>
        </p:spPr>
      </p:pic>
      <p:sp>
        <p:nvSpPr>
          <p:cNvPr id="8" name="Ned 7"/>
          <p:cNvSpPr/>
          <p:nvPr/>
        </p:nvSpPr>
        <p:spPr>
          <a:xfrm>
            <a:off x="5961112" y="2492896"/>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9" name="Vänster 8"/>
          <p:cNvSpPr/>
          <p:nvPr/>
        </p:nvSpPr>
        <p:spPr>
          <a:xfrm>
            <a:off x="4592960" y="4869160"/>
            <a:ext cx="57606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337609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484632" indent="0" algn="ctr" rtl="1" eaLnBrk="1" fontAlgn="auto" hangingPunct="1">
              <a:spcAft>
                <a:spcPts val="0"/>
              </a:spcAft>
              <a:defRPr/>
            </a:pPr>
            <a:r>
              <a:rPr lang="ar-IQ" b="1" dirty="0">
                <a:solidFill>
                  <a:srgbClr val="0000FF"/>
                </a:solidFill>
              </a:rPr>
              <a:t>الإيميل(البريد الألكتروني) </a:t>
            </a:r>
            <a:r>
              <a:rPr lang="sv-SE" b="1" dirty="0">
                <a:solidFill>
                  <a:srgbClr val="0000FF"/>
                </a:solidFill>
              </a:rPr>
              <a:t>E-post</a:t>
            </a:r>
          </a:p>
        </p:txBody>
      </p:sp>
      <p:sp>
        <p:nvSpPr>
          <p:cNvPr id="3" name="Platshållare för innehåll 2"/>
          <p:cNvSpPr>
            <a:spLocks noGrp="1"/>
          </p:cNvSpPr>
          <p:nvPr>
            <p:ph idx="1"/>
          </p:nvPr>
        </p:nvSpPr>
        <p:spPr/>
        <p:txBody>
          <a:bodyPr>
            <a:normAutofit lnSpcReduction="10000"/>
          </a:bodyPr>
          <a:lstStyle/>
          <a:p>
            <a:pPr marL="448056" indent="-384048" algn="r" rtl="1" eaLnBrk="1" fontAlgn="auto" hangingPunct="1">
              <a:spcAft>
                <a:spcPts val="0"/>
              </a:spcAft>
              <a:buFont typeface="Wingdings 2"/>
              <a:buNone/>
              <a:defRPr/>
            </a:pPr>
            <a:r>
              <a:rPr lang="ar-IQ" dirty="0"/>
              <a:t>   ان الإيميل اصبح هو الوسيلة العصرية الاسهل للتواصل سواء على المستوى الرسمي او الشخصي لعدة اسباب ومنها :</a:t>
            </a:r>
          </a:p>
          <a:p>
            <a:pPr marL="448056" indent="-384048" algn="r" rtl="1" eaLnBrk="1" fontAlgn="auto" hangingPunct="1">
              <a:spcAft>
                <a:spcPts val="0"/>
              </a:spcAft>
              <a:buFont typeface="Wingdings 2"/>
              <a:buChar char=""/>
              <a:defRPr/>
            </a:pPr>
            <a:r>
              <a:rPr lang="ar-IQ" dirty="0"/>
              <a:t>انه لايكلف شيء سوى الاتصال بشبكة الانترنيت ولا تدفع اي كلفة لقاء ارسالك للبريد الالكتروني.</a:t>
            </a:r>
          </a:p>
          <a:p>
            <a:pPr marL="448056" indent="-384048" algn="r" rtl="1" eaLnBrk="1" fontAlgn="auto" hangingPunct="1">
              <a:spcAft>
                <a:spcPts val="0"/>
              </a:spcAft>
              <a:buFont typeface="Wingdings 2"/>
              <a:buChar char=""/>
              <a:defRPr/>
            </a:pPr>
            <a:r>
              <a:rPr lang="ar-IQ" dirty="0"/>
              <a:t>يمكنك من الوصول الى اي مكان بالعالم بوقت لا يتجاوز الدقائق او جزء من الدقيقة .</a:t>
            </a:r>
          </a:p>
          <a:p>
            <a:pPr marL="448056" indent="-384048" algn="r" rtl="1" eaLnBrk="1" fontAlgn="auto" hangingPunct="1">
              <a:spcAft>
                <a:spcPts val="0"/>
              </a:spcAft>
              <a:buFont typeface="Wingdings 2"/>
              <a:buChar char=""/>
              <a:defRPr/>
            </a:pPr>
            <a:r>
              <a:rPr lang="ar-IQ" dirty="0"/>
              <a:t>العنوان البريدي شخصي ولا يتغير بتغيير الشخص لمكان تواجده فلو سافرت الى اي مكان في العالم تستطيع التواصل بنفس العنوان البريدي .</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ox(i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484632" indent="0" eaLnBrk="1" fontAlgn="auto" hangingPunct="1">
              <a:spcAft>
                <a:spcPts val="0"/>
              </a:spcAft>
              <a:defRPr/>
            </a:pPr>
            <a:r>
              <a:rPr lang="ar-IQ" b="1" dirty="0">
                <a:solidFill>
                  <a:srgbClr val="0000FF"/>
                </a:solidFill>
              </a:rPr>
              <a:t>إنشاء عنوان بريد الكتروني جديد</a:t>
            </a:r>
            <a:endParaRPr lang="sv-SE" b="1" dirty="0">
              <a:solidFill>
                <a:srgbClr val="0000FF"/>
              </a:solidFill>
            </a:endParaRPr>
          </a:p>
        </p:txBody>
      </p:sp>
      <p:sp>
        <p:nvSpPr>
          <p:cNvPr id="3" name="Platshållare för innehåll 2"/>
          <p:cNvSpPr>
            <a:spLocks noGrp="1"/>
          </p:cNvSpPr>
          <p:nvPr>
            <p:ph idx="1"/>
          </p:nvPr>
        </p:nvSpPr>
        <p:spPr/>
        <p:txBody>
          <a:bodyPr/>
          <a:lstStyle/>
          <a:p>
            <a:pPr algn="r" rtl="1" eaLnBrk="1" hangingPunct="1"/>
            <a:r>
              <a:rPr lang="ar-IQ" dirty="0"/>
              <a:t>اذا لم يكن لديك عنوان بريد الكتروني لتستقبل به الرسائل الخاصة بك والاعلانات وغيرها فبأمكانك ان تنشأه بنفسك وهو لا يحتاج الى اي تصريحات او موافقات وهناك الكثير من المواقع الأكترونية التي توفر لك هذة الخدمة مجانا منها موقع الكوكل الذي يوفر بريد ال</a:t>
            </a:r>
            <a:r>
              <a:rPr lang="en-US" dirty="0"/>
              <a:t>Gmail  </a:t>
            </a:r>
            <a:r>
              <a:rPr lang="ar-IQ" dirty="0"/>
              <a:t> وكما الياهو </a:t>
            </a:r>
            <a:r>
              <a:rPr lang="en-US" dirty="0"/>
              <a:t>Yahoo </a:t>
            </a:r>
            <a:r>
              <a:rPr lang="ar-IQ" dirty="0"/>
              <a:t> و بريد الهوتميل  </a:t>
            </a:r>
            <a:r>
              <a:rPr lang="en-US" dirty="0"/>
              <a:t>Hotmail</a:t>
            </a:r>
            <a:r>
              <a:rPr lang="ar-IQ" dirty="0"/>
              <a:t> وغيرها كثيرا .لكننا هنا سنشرح كيفية عمل بريد الكتروني خاص على الكوكل وهو ال </a:t>
            </a:r>
            <a:r>
              <a:rPr lang="sv-SE" dirty="0"/>
              <a:t>Gmail</a:t>
            </a:r>
            <a:r>
              <a:rPr lang="ar-IQ" dirty="0"/>
              <a:t> .</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objekt 18" descr="Bild1.jpg"/>
          <p:cNvPicPr>
            <a:picLocks noChangeAspect="1"/>
          </p:cNvPicPr>
          <p:nvPr/>
        </p:nvPicPr>
        <p:blipFill>
          <a:blip r:embed="rId3" cstate="print"/>
          <a:stretch>
            <a:fillRect/>
          </a:stretch>
        </p:blipFill>
        <p:spPr>
          <a:xfrm>
            <a:off x="0" y="1428736"/>
            <a:ext cx="9906000" cy="5429264"/>
          </a:xfrm>
          <a:prstGeom prst="rect">
            <a:avLst/>
          </a:prstGeom>
        </p:spPr>
      </p:pic>
      <p:sp>
        <p:nvSpPr>
          <p:cNvPr id="4" name="Rubrik 1"/>
          <p:cNvSpPr>
            <a:spLocks noGrp="1"/>
          </p:cNvSpPr>
          <p:nvPr>
            <p:ph type="title"/>
          </p:nvPr>
        </p:nvSpPr>
        <p:spPr>
          <a:xfrm>
            <a:off x="0" y="0"/>
            <a:ext cx="9906000" cy="908720"/>
          </a:xfrm>
        </p:spPr>
        <p:txBody>
          <a:bodyPr>
            <a:noAutofit/>
          </a:bodyPr>
          <a:lstStyle/>
          <a:p>
            <a:pPr marL="484632" indent="0" eaLnBrk="1" fontAlgn="auto" hangingPunct="1">
              <a:spcAft>
                <a:spcPts val="0"/>
              </a:spcAft>
              <a:defRPr/>
            </a:pPr>
            <a:r>
              <a:rPr lang="ar-IQ" sz="2000" dirty="0">
                <a:solidFill>
                  <a:schemeClr val="tx1"/>
                </a:solidFill>
              </a:rPr>
              <a:t>  أكتب العنوان الألكتروني لكوكل في شريط العنوان -  اتبع السهم   </a:t>
            </a:r>
            <a:r>
              <a:rPr lang="sv-SE" sz="2000" b="1" dirty="0">
                <a:solidFill>
                  <a:schemeClr val="tx1"/>
                </a:solidFill>
                <a:hlinkClick r:id="rId4"/>
              </a:rPr>
              <a:t>www.google.com</a:t>
            </a:r>
            <a:r>
              <a:rPr lang="ar-IQ" sz="2000" b="1" dirty="0">
                <a:solidFill>
                  <a:schemeClr val="tx1"/>
                </a:solidFill>
              </a:rPr>
              <a:t> </a:t>
            </a:r>
            <a:endParaRPr lang="sv-SE" sz="2000" dirty="0">
              <a:solidFill>
                <a:schemeClr val="tx1"/>
              </a:solidFill>
            </a:endParaRPr>
          </a:p>
        </p:txBody>
      </p:sp>
      <p:sp>
        <p:nvSpPr>
          <p:cNvPr id="7" name="Ellips 6"/>
          <p:cNvSpPr/>
          <p:nvPr/>
        </p:nvSpPr>
        <p:spPr>
          <a:xfrm>
            <a:off x="6753200" y="188640"/>
            <a:ext cx="2406267" cy="64807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solidFill>
                <a:schemeClr val="bg1"/>
              </a:solidFill>
            </a:endParaRPr>
          </a:p>
        </p:txBody>
      </p:sp>
      <p:cxnSp>
        <p:nvCxnSpPr>
          <p:cNvPr id="9" name="Rak pil 8"/>
          <p:cNvCxnSpPr/>
          <p:nvPr/>
        </p:nvCxnSpPr>
        <p:spPr>
          <a:xfrm flipH="1">
            <a:off x="2268930" y="650136"/>
            <a:ext cx="4556278" cy="1093231"/>
          </a:xfrm>
          <a:prstGeom prst="straightConnector1">
            <a:avLst/>
          </a:prstGeom>
          <a:ln w="50800" cmpd="sng">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12" name="Rubrik 1"/>
          <p:cNvSpPr txBox="1">
            <a:spLocks/>
          </p:cNvSpPr>
          <p:nvPr/>
        </p:nvSpPr>
        <p:spPr>
          <a:xfrm>
            <a:off x="0" y="836712"/>
            <a:ext cx="9906000" cy="504056"/>
          </a:xfrm>
          <a:prstGeom prst="rect">
            <a:avLst/>
          </a:prstGeom>
        </p:spPr>
        <p:txBody>
          <a:bodyPr anchor="ctr"/>
          <a:lstStyle/>
          <a:p>
            <a:pPr marL="484632" fontAlgn="auto">
              <a:spcAft>
                <a:spcPts val="0"/>
              </a:spcAft>
              <a:defRPr/>
            </a:pPr>
            <a:r>
              <a:rPr lang="ar-IQ" sz="2000" dirty="0">
                <a:latin typeface="+mn-lt"/>
                <a:cs typeface="+mn-cs"/>
              </a:rPr>
              <a:t>أكبس على </a:t>
            </a:r>
            <a:r>
              <a:rPr lang="sv-SE" sz="2000" dirty="0">
                <a:latin typeface="+mn-lt"/>
                <a:cs typeface="+mn-cs"/>
              </a:rPr>
              <a:t> </a:t>
            </a:r>
            <a:r>
              <a:rPr lang="sv-SE" sz="2000" b="1" dirty="0">
                <a:latin typeface="+mn-lt"/>
                <a:cs typeface="+mn-cs"/>
              </a:rPr>
              <a:t>G-mail</a:t>
            </a:r>
            <a:r>
              <a:rPr lang="sv-SE" sz="2000" dirty="0"/>
              <a:t>. </a:t>
            </a:r>
            <a:endParaRPr lang="sv-SE" sz="1600" dirty="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endParaRPr>
          </a:p>
        </p:txBody>
      </p:sp>
      <p:sp>
        <p:nvSpPr>
          <p:cNvPr id="8" name="Ellips 7"/>
          <p:cNvSpPr/>
          <p:nvPr/>
        </p:nvSpPr>
        <p:spPr>
          <a:xfrm>
            <a:off x="344488" y="764704"/>
            <a:ext cx="2642066" cy="648072"/>
          </a:xfrm>
          <a:prstGeom prst="ellipse">
            <a:avLst/>
          </a:prstGeom>
          <a:noFill/>
          <a:ln w="539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solidFill>
                <a:schemeClr val="bg1"/>
              </a:solidFill>
            </a:endParaRPr>
          </a:p>
        </p:txBody>
      </p:sp>
      <p:cxnSp>
        <p:nvCxnSpPr>
          <p:cNvPr id="10" name="Rak pil 9"/>
          <p:cNvCxnSpPr/>
          <p:nvPr/>
        </p:nvCxnSpPr>
        <p:spPr>
          <a:xfrm>
            <a:off x="2922653" y="1196752"/>
            <a:ext cx="1238259" cy="785818"/>
          </a:xfrm>
          <a:prstGeom prst="straightConnector1">
            <a:avLst/>
          </a:prstGeom>
          <a:ln w="539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59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39" y="2057876"/>
            <a:ext cx="8537722" cy="4800125"/>
          </a:xfrm>
          <a:prstGeom prst="rect">
            <a:avLst/>
          </a:prstGeom>
        </p:spPr>
      </p:pic>
      <p:sp>
        <p:nvSpPr>
          <p:cNvPr id="11" name="Oval 10"/>
          <p:cNvSpPr>
            <a:spLocks noChangeArrowheads="1"/>
          </p:cNvSpPr>
          <p:nvPr/>
        </p:nvSpPr>
        <p:spPr bwMode="auto">
          <a:xfrm>
            <a:off x="1352600" y="5085185"/>
            <a:ext cx="1968438" cy="863749"/>
          </a:xfrm>
          <a:prstGeom prst="wedgeEllipseCallout">
            <a:avLst>
              <a:gd name="adj1" fmla="val 74539"/>
              <a:gd name="adj2" fmla="val -7494"/>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200" b="1" dirty="0">
                <a:latin typeface="Tahoma" pitchFamily="34" charset="0"/>
                <a:ea typeface="Tahoma" pitchFamily="34" charset="0"/>
                <a:cs typeface="Tahoma" pitchFamily="34" charset="0"/>
              </a:rPr>
              <a:t>انقر هنا لإنشاء حساب بريد إلكتروني.</a:t>
            </a:r>
            <a:endParaRPr lang="en" sz="1200" b="1" dirty="0">
              <a:latin typeface="Tahoma" pitchFamily="34" charset="0"/>
              <a:ea typeface="Tahoma" pitchFamily="34" charset="0"/>
              <a:cs typeface="Tahoma" pitchFamily="34" charset="0"/>
            </a:endParaRPr>
          </a:p>
        </p:txBody>
      </p:sp>
      <p:sp>
        <p:nvSpPr>
          <p:cNvPr id="17416" name="AutoShape 8"/>
          <p:cNvSpPr>
            <a:spLocks noChangeArrowheads="1"/>
          </p:cNvSpPr>
          <p:nvPr/>
        </p:nvSpPr>
        <p:spPr bwMode="auto">
          <a:xfrm>
            <a:off x="6367484" y="3646700"/>
            <a:ext cx="1923560" cy="936674"/>
          </a:xfrm>
          <a:prstGeom prst="wedgeEllipseCallout">
            <a:avLst>
              <a:gd name="adj1" fmla="val -94323"/>
              <a:gd name="adj2" fmla="val 23423"/>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أدخل عنوان بريدك الإلكتروني.</a:t>
            </a:r>
            <a:endParaRPr lang="en" sz="1200" b="1" dirty="0">
              <a:latin typeface="Tahoma" pitchFamily="34" charset="0"/>
              <a:ea typeface="Tahoma" pitchFamily="34" charset="0"/>
              <a:cs typeface="Tahoma" pitchFamily="34" charset="0"/>
            </a:endParaRPr>
          </a:p>
        </p:txBody>
      </p:sp>
      <p:sp>
        <p:nvSpPr>
          <p:cNvPr id="17418" name="AutoShape 10"/>
          <p:cNvSpPr>
            <a:spLocks noChangeArrowheads="1"/>
          </p:cNvSpPr>
          <p:nvPr/>
        </p:nvSpPr>
        <p:spPr bwMode="auto">
          <a:xfrm>
            <a:off x="7113240" y="5157192"/>
            <a:ext cx="1843916" cy="953774"/>
          </a:xfrm>
          <a:prstGeom prst="wedgeEllipseCallout">
            <a:avLst>
              <a:gd name="adj1" fmla="val -108020"/>
              <a:gd name="adj2" fmla="val -20591"/>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انقر التالي لإنشاء كلمة المرور.</a:t>
            </a:r>
            <a:endParaRPr lang="en" sz="1200" b="1" dirty="0">
              <a:latin typeface="Tahoma" pitchFamily="34" charset="0"/>
              <a:ea typeface="Tahoma" pitchFamily="34" charset="0"/>
              <a:cs typeface="Tahoma" pitchFamily="34" charset="0"/>
            </a:endParaRPr>
          </a:p>
        </p:txBody>
      </p:sp>
      <p:sp>
        <p:nvSpPr>
          <p:cNvPr id="12" name="Rubrik 1"/>
          <p:cNvSpPr txBox="1">
            <a:spLocks/>
          </p:cNvSpPr>
          <p:nvPr/>
        </p:nvSpPr>
        <p:spPr>
          <a:xfrm>
            <a:off x="381000" y="428604"/>
            <a:ext cx="9144000" cy="504056"/>
          </a:xfrm>
          <a:prstGeom prst="rect">
            <a:avLst/>
          </a:prstGeom>
        </p:spPr>
        <p:txBody>
          <a:bodyPr anchor="ctr"/>
          <a:lstStyle/>
          <a:p>
            <a:pPr marL="484632" algn="r" rtl="1">
              <a:defRPr/>
            </a:pPr>
            <a:endParaRPr lang="ar-EG" dirty="0">
              <a:latin typeface="Tahoma" pitchFamily="34" charset="0"/>
              <a:ea typeface="Tahoma" pitchFamily="34" charset="0"/>
              <a:cs typeface="Tahoma" pitchFamily="34" charset="0"/>
            </a:endParaRPr>
          </a:p>
          <a:p>
            <a:pPr marL="484632" algn="r" rtl="1">
              <a:defRPr/>
            </a:pPr>
            <a:endParaRPr lang="ar-EG" dirty="0">
              <a:latin typeface="Tahoma" pitchFamily="34" charset="0"/>
              <a:ea typeface="Tahoma" pitchFamily="34" charset="0"/>
              <a:cs typeface="Tahoma" pitchFamily="34" charset="0"/>
            </a:endParaRPr>
          </a:p>
          <a:p>
            <a:pPr marL="484632" algn="r" rtl="1">
              <a:defRPr/>
            </a:pPr>
            <a:r>
              <a:rPr lang="ar-EG" dirty="0">
                <a:latin typeface="Tahoma" pitchFamily="34" charset="0"/>
                <a:ea typeface="Tahoma" pitchFamily="34" charset="0"/>
                <a:cs typeface="Tahoma" pitchFamily="34" charset="0"/>
              </a:rPr>
              <a:t>إن لم يكن لد</a:t>
            </a:r>
            <a:r>
              <a:rPr lang="ar-SA" dirty="0">
                <a:latin typeface="Tahoma" pitchFamily="34" charset="0"/>
                <a:ea typeface="Tahoma" pitchFamily="34" charset="0"/>
                <a:cs typeface="Tahoma" pitchFamily="34" charset="0"/>
              </a:rPr>
              <a:t>ي</a:t>
            </a:r>
            <a:r>
              <a:rPr lang="ar-EG" dirty="0">
                <a:latin typeface="Tahoma" pitchFamily="34" charset="0"/>
                <a:ea typeface="Tahoma" pitchFamily="34" charset="0"/>
                <a:cs typeface="Tahoma" pitchFamily="34" charset="0"/>
              </a:rPr>
              <a:t>ك عنوان بريد إلكتروني وترغب في </a:t>
            </a:r>
            <a:r>
              <a:rPr lang="ar-SA" dirty="0">
                <a:latin typeface="Tahoma" pitchFamily="34" charset="0"/>
                <a:ea typeface="Tahoma" pitchFamily="34" charset="0"/>
                <a:cs typeface="Tahoma" pitchFamily="34" charset="0"/>
              </a:rPr>
              <a:t>تملك </a:t>
            </a:r>
            <a:r>
              <a:rPr lang="ar-EG" dirty="0">
                <a:latin typeface="Tahoma" pitchFamily="34" charset="0"/>
                <a:ea typeface="Tahoma" pitchFamily="34" charset="0"/>
                <a:cs typeface="Tahoma" pitchFamily="34" charset="0"/>
              </a:rPr>
              <a:t>حساب بريد إلكتروني، انقر على </a:t>
            </a:r>
            <a:r>
              <a:rPr lang="ar-EG" b="1" dirty="0">
                <a:latin typeface="Tahoma" pitchFamily="34" charset="0"/>
                <a:ea typeface="Tahoma" pitchFamily="34" charset="0"/>
                <a:cs typeface="Tahoma" pitchFamily="34" charset="0"/>
              </a:rPr>
              <a:t>إنشاء حساب.</a:t>
            </a:r>
          </a:p>
          <a:p>
            <a:pPr marL="484632" algn="r" rtl="1">
              <a:defRPr/>
            </a:pPr>
            <a:endParaRPr lang="en" b="0" i="0" u="none" dirty="0">
              <a:latin typeface="Tahoma" pitchFamily="34" charset="0"/>
              <a:ea typeface="Tahoma" pitchFamily="34" charset="0"/>
              <a:cs typeface="Tahoma" pitchFamily="34" charset="0"/>
            </a:endParaRPr>
          </a:p>
          <a:p>
            <a:pPr marL="484632" algn="r" rtl="1" fontAlgn="auto">
              <a:spcAft>
                <a:spcPts val="0"/>
              </a:spcAft>
              <a:defRPr/>
            </a:pPr>
            <a:endParaRPr lang="en" sz="1600" dirty="0">
              <a:ln w="6350">
                <a:solidFill>
                  <a:schemeClr val="accent1">
                    <a:shade val="43000"/>
                  </a:schemeClr>
                </a:solidFill>
              </a:ln>
              <a:effectLst>
                <a:outerShdw blurRad="26000" dist="26000" dir="14500000" algn="tl" rotWithShape="0">
                  <a:srgbClr val="000000">
                    <a:alpha val="40000"/>
                  </a:srgbClr>
                </a:outerShdw>
              </a:effectLst>
              <a:latin typeface="Tahoma" pitchFamily="34" charset="0"/>
              <a:ea typeface="Tahoma" pitchFamily="34" charset="0"/>
              <a:cs typeface="Tahoma" pitchFamily="34" charset="0"/>
            </a:endParaRPr>
          </a:p>
        </p:txBody>
      </p:sp>
      <p:sp>
        <p:nvSpPr>
          <p:cNvPr id="15" name="Rubrik 1"/>
          <p:cNvSpPr txBox="1">
            <a:spLocks/>
          </p:cNvSpPr>
          <p:nvPr/>
        </p:nvSpPr>
        <p:spPr>
          <a:xfrm>
            <a:off x="381000" y="928670"/>
            <a:ext cx="9144000" cy="719832"/>
          </a:xfrm>
          <a:prstGeom prst="rect">
            <a:avLst/>
          </a:prstGeom>
        </p:spPr>
        <p:txBody>
          <a:bodyPr anchor="ctr">
            <a:normAutofit fontScale="75000" lnSpcReduction="20000"/>
          </a:bodyPr>
          <a:lstStyle/>
          <a:p>
            <a:pPr marL="484632" algn="r" rtl="1">
              <a:defRPr/>
            </a:pPr>
            <a:endParaRPr lang="ar-EG" sz="2000" dirty="0"/>
          </a:p>
          <a:p>
            <a:pPr marL="484632" algn="r" rtl="1">
              <a:defRPr/>
            </a:pPr>
            <a:r>
              <a:rPr lang="ar-EG" sz="2400" dirty="0">
                <a:latin typeface="Tahoma" pitchFamily="34" charset="0"/>
                <a:ea typeface="Tahoma" pitchFamily="34" charset="0"/>
                <a:cs typeface="Tahoma" pitchFamily="34" charset="0"/>
              </a:rPr>
              <a:t>إن كان لديك حساب </a:t>
            </a:r>
            <a:r>
              <a:rPr lang="en-US" sz="2400" dirty="0">
                <a:latin typeface="Tahoma" pitchFamily="34" charset="0"/>
                <a:ea typeface="Tahoma" pitchFamily="34" charset="0"/>
                <a:cs typeface="Tahoma" pitchFamily="34" charset="0"/>
              </a:rPr>
              <a:t>Gmail</a:t>
            </a:r>
            <a:r>
              <a:rPr lang="ar-SA" sz="2400" dirty="0">
                <a:latin typeface="Tahoma" pitchFamily="34" charset="0"/>
                <a:ea typeface="Tahoma" pitchFamily="34" charset="0"/>
                <a:cs typeface="Tahoma" pitchFamily="34" charset="0"/>
              </a:rPr>
              <a:t> بالفعل</a:t>
            </a:r>
            <a:r>
              <a:rPr lang="ar-EG" sz="2400" dirty="0">
                <a:latin typeface="Tahoma" pitchFamily="34" charset="0"/>
                <a:ea typeface="Tahoma" pitchFamily="34" charset="0"/>
                <a:cs typeface="Tahoma" pitchFamily="34" charset="0"/>
              </a:rPr>
              <a:t>، أدخل عنوان بريدك الإلكتروني (في حقل اسم المستخدم) وكلمة المرور ثم انقر على زر "</a:t>
            </a:r>
            <a:r>
              <a:rPr lang="ar-EG" sz="2400" b="1" dirty="0">
                <a:latin typeface="Tahoma" pitchFamily="34" charset="0"/>
                <a:ea typeface="Tahoma" pitchFamily="34" charset="0"/>
                <a:cs typeface="Tahoma" pitchFamily="34" charset="0"/>
              </a:rPr>
              <a:t>تسجيل الدخول</a:t>
            </a:r>
            <a:r>
              <a:rPr lang="ar-EG" sz="2400" dirty="0">
                <a:latin typeface="Tahoma" pitchFamily="34" charset="0"/>
                <a:ea typeface="Tahoma" pitchFamily="34" charset="0"/>
                <a:cs typeface="Tahoma" pitchFamily="34" charset="0"/>
              </a:rPr>
              <a:t>".</a:t>
            </a:r>
            <a:endParaRPr lang="en-US" sz="2400" dirty="0">
              <a:latin typeface="Tahoma" pitchFamily="34" charset="0"/>
              <a:ea typeface="Tahoma" pitchFamily="34" charset="0"/>
              <a:cs typeface="Tahoma" pitchFamily="34" charset="0"/>
            </a:endParaRPr>
          </a:p>
          <a:p>
            <a:pPr marL="484632" algn="r" rtl="1" fontAlgn="auto">
              <a:spcAft>
                <a:spcPts val="0"/>
              </a:spcAft>
              <a:defRPr/>
            </a:pPr>
            <a:endParaRPr lang="ar-EG" sz="2000" dirty="0">
              <a:latin typeface="Tahoma" pitchFamily="34" charset="0"/>
              <a:ea typeface="Tahoma" pitchFamily="34" charset="0"/>
              <a:cs typeface="Tahoma" pitchFamily="34" charset="0"/>
            </a:endParaRPr>
          </a:p>
          <a:p>
            <a:pPr marL="484632" algn="r" rtl="1" fontAlgn="auto">
              <a:spcAft>
                <a:spcPts val="0"/>
              </a:spcAft>
              <a:defRPr/>
            </a:pPr>
            <a:endParaRPr lang="en" sz="2000" b="1" dirty="0">
              <a:ln w="6350">
                <a:solidFill>
                  <a:schemeClr val="accent1">
                    <a:shade val="43000"/>
                  </a:schemeClr>
                </a:solidFill>
              </a:ln>
              <a:effectLst>
                <a:outerShdw blurRad="26000" dist="26000" dir="14500000" algn="tl" rotWithShape="0">
                  <a:srgbClr val="000000">
                    <a:alpha val="40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6516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500"/>
                            </p:stCondLst>
                            <p:childTnLst>
                              <p:par>
                                <p:cTn id="18" presetID="16" presetClass="entr" presetSubtype="21" fill="hold" grpId="0" nodeType="afterEffect">
                                  <p:stCondLst>
                                    <p:cond delay="500"/>
                                  </p:stCondLst>
                                  <p:childTnLst>
                                    <p:set>
                                      <p:cBhvr>
                                        <p:cTn id="19" dur="1" fill="hold">
                                          <p:stCondLst>
                                            <p:cond delay="0"/>
                                          </p:stCondLst>
                                        </p:cTn>
                                        <p:tgtEl>
                                          <p:spTgt spid="17416"/>
                                        </p:tgtEl>
                                        <p:attrNameLst>
                                          <p:attrName>style.visibility</p:attrName>
                                        </p:attrNameLst>
                                      </p:cBhvr>
                                      <p:to>
                                        <p:strVal val="visible"/>
                                      </p:to>
                                    </p:set>
                                    <p:animEffect transition="in" filter="barn(inVertical)">
                                      <p:cBhvr>
                                        <p:cTn id="20" dur="500"/>
                                        <p:tgtEl>
                                          <p:spTgt spid="17416"/>
                                        </p:tgtEl>
                                      </p:cBhvr>
                                    </p:animEffect>
                                  </p:childTnLst>
                                </p:cTn>
                              </p:par>
                            </p:childTnLst>
                          </p:cTn>
                        </p:par>
                        <p:par>
                          <p:cTn id="21" fill="hold">
                            <p:stCondLst>
                              <p:cond delay="1500"/>
                            </p:stCondLst>
                            <p:childTnLst>
                              <p:par>
                                <p:cTn id="22" presetID="16" presetClass="entr" presetSubtype="21" fill="hold" grpId="0" nodeType="afterEffect">
                                  <p:stCondLst>
                                    <p:cond delay="500"/>
                                  </p:stCondLst>
                                  <p:childTnLst>
                                    <p:set>
                                      <p:cBhvr>
                                        <p:cTn id="23" dur="1" fill="hold">
                                          <p:stCondLst>
                                            <p:cond delay="0"/>
                                          </p:stCondLst>
                                        </p:cTn>
                                        <p:tgtEl>
                                          <p:spTgt spid="17418"/>
                                        </p:tgtEl>
                                        <p:attrNameLst>
                                          <p:attrName>style.visibility</p:attrName>
                                        </p:attrNameLst>
                                      </p:cBhvr>
                                      <p:to>
                                        <p:strVal val="visible"/>
                                      </p:to>
                                    </p:set>
                                    <p:animEffect transition="in" filter="barn(inVertical)">
                                      <p:cBhvr>
                                        <p:cTn id="24"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416" grpId="0" animBg="1"/>
      <p:bldP spid="174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bwMode="auto">
          <a:xfrm>
            <a:off x="838200" y="2"/>
            <a:ext cx="8229600" cy="620713"/>
          </a:xfrm>
        </p:spPr>
        <p:txBody>
          <a:bodyPr vert="horz" wrap="square" lIns="91440" tIns="45720" rIns="91440" bIns="45720" numCol="1" rtlCol="0" anchor="ctr" anchorCtr="0" compatLnSpc="1">
            <a:prstTxWarp prst="textNoShape">
              <a:avLst/>
            </a:prstTxWarp>
            <a:noAutofit/>
          </a:bodyPr>
          <a:lstStyle/>
          <a:p>
            <a:pPr rtl="0"/>
            <a:r>
              <a:rPr lang="ar-EG" sz="3600" dirty="0">
                <a:solidFill>
                  <a:schemeClr val="accent1"/>
                </a:solidFill>
                <a:latin typeface="Tahoma" pitchFamily="34" charset="0"/>
                <a:ea typeface="Tahoma" pitchFamily="34" charset="0"/>
                <a:cs typeface="Tahoma" pitchFamily="34" charset="0"/>
              </a:rPr>
              <a:t>نصائح لإنشاء عنوان بريد إلكتروني جديد</a:t>
            </a:r>
            <a:endParaRPr lang="en" sz="3600" dirty="0">
              <a:solidFill>
                <a:schemeClr val="accent1"/>
              </a:solidFill>
              <a:latin typeface="Tahoma" pitchFamily="34" charset="0"/>
              <a:ea typeface="Tahoma" pitchFamily="34" charset="0"/>
              <a:cs typeface="Tahoma" pitchFamily="34" charset="0"/>
            </a:endParaRPr>
          </a:p>
        </p:txBody>
      </p:sp>
      <p:sp>
        <p:nvSpPr>
          <p:cNvPr id="19458" name="Rectangle 3"/>
          <p:cNvSpPr>
            <a:spLocks noGrp="1"/>
          </p:cNvSpPr>
          <p:nvPr>
            <p:ph type="body" idx="1"/>
          </p:nvPr>
        </p:nvSpPr>
        <p:spPr>
          <a:xfrm>
            <a:off x="381000" y="857232"/>
            <a:ext cx="8856984" cy="6357982"/>
          </a:xfrm>
        </p:spPr>
        <p:txBody>
          <a:bodyPr>
            <a:normAutofit/>
          </a:bodyPr>
          <a:lstStyle/>
          <a:p>
            <a:pPr algn="r" rtl="1"/>
            <a:r>
              <a:rPr lang="ar-EG" sz="1650" dirty="0">
                <a:latin typeface="Tahoma" pitchFamily="34" charset="0"/>
                <a:ea typeface="Tahoma" pitchFamily="34" charset="0"/>
                <a:cs typeface="Tahoma" pitchFamily="34" charset="0"/>
              </a:rPr>
              <a:t>تعتمد المعلومات التي سوف تُدخلها على موفر البريد الإلكتروني الذي</a:t>
            </a:r>
            <a:r>
              <a:rPr lang="ar-SA" sz="1650" dirty="0">
                <a:latin typeface="Tahoma" pitchFamily="34" charset="0"/>
                <a:ea typeface="Tahoma" pitchFamily="34" charset="0"/>
                <a:cs typeface="Tahoma" pitchFamily="34" charset="0"/>
              </a:rPr>
              <a:t> </a:t>
            </a:r>
            <a:r>
              <a:rPr lang="ar-EG" sz="1650" dirty="0">
                <a:latin typeface="Tahoma" pitchFamily="34" charset="0"/>
                <a:ea typeface="Tahoma" pitchFamily="34" charset="0"/>
                <a:cs typeface="Tahoma" pitchFamily="34" charset="0"/>
              </a:rPr>
              <a:t>تختاره (على سبيل المثال </a:t>
            </a:r>
            <a:r>
              <a:rPr lang="en-US" sz="1650" dirty="0">
                <a:latin typeface="Tahoma" pitchFamily="34" charset="0"/>
                <a:ea typeface="Tahoma" pitchFamily="34" charset="0"/>
                <a:cs typeface="Tahoma" pitchFamily="34" charset="0"/>
              </a:rPr>
              <a:t>Gmail</a:t>
            </a:r>
            <a:r>
              <a:rPr lang="ar-EG" sz="1650" dirty="0">
                <a:latin typeface="Tahoma" pitchFamily="34" charset="0"/>
                <a:ea typeface="Tahoma" pitchFamily="34" charset="0"/>
                <a:cs typeface="Tahoma" pitchFamily="34" charset="0"/>
              </a:rPr>
              <a:t>).</a:t>
            </a:r>
            <a:endParaRPr lang="en" sz="1650" dirty="0">
              <a:latin typeface="Tahoma" pitchFamily="34" charset="0"/>
              <a:ea typeface="Tahoma" pitchFamily="34" charset="0"/>
              <a:cs typeface="Tahoma" pitchFamily="34" charset="0"/>
            </a:endParaRPr>
          </a:p>
          <a:p>
            <a:pPr algn="r" rtl="1"/>
            <a:endParaRPr lang="en" sz="1650" dirty="0">
              <a:latin typeface="Tahoma" pitchFamily="34" charset="0"/>
              <a:ea typeface="Tahoma" pitchFamily="34" charset="0"/>
              <a:cs typeface="Tahoma" pitchFamily="34" charset="0"/>
            </a:endParaRPr>
          </a:p>
          <a:p>
            <a:pPr algn="r" rtl="1"/>
            <a:r>
              <a:rPr lang="ar-EG" sz="1650" dirty="0">
                <a:latin typeface="Tahoma" pitchFamily="34" charset="0"/>
                <a:ea typeface="Tahoma" pitchFamily="34" charset="0"/>
                <a:cs typeface="Tahoma" pitchFamily="34" charset="0"/>
              </a:rPr>
              <a:t>كل عنوان بريد إلكتروني فريد</a:t>
            </a:r>
            <a:r>
              <a:rPr lang="ar-SA" sz="1650" dirty="0">
                <a:latin typeface="Tahoma" pitchFamily="34" charset="0"/>
                <a:ea typeface="Tahoma" pitchFamily="34" charset="0"/>
                <a:cs typeface="Tahoma" pitchFamily="34" charset="0"/>
              </a:rPr>
              <a:t>، وينبغي عليك اختيار </a:t>
            </a:r>
            <a:r>
              <a:rPr lang="ar-EG" sz="1650" dirty="0">
                <a:latin typeface="Tahoma" pitchFamily="34" charset="0"/>
                <a:ea typeface="Tahoma" pitchFamily="34" charset="0"/>
                <a:cs typeface="Tahoma" pitchFamily="34" charset="0"/>
              </a:rPr>
              <a:t>عنوان لا يمتلكه شخص آخر</a:t>
            </a:r>
            <a:r>
              <a:rPr lang="ar-SA" sz="1650" dirty="0">
                <a:latin typeface="Tahoma" pitchFamily="34" charset="0"/>
                <a:ea typeface="Tahoma" pitchFamily="34" charset="0"/>
                <a:cs typeface="Tahoma" pitchFamily="34" charset="0"/>
              </a:rPr>
              <a:t> فقط</a:t>
            </a:r>
            <a:r>
              <a:rPr lang="ar-EG" sz="1650" dirty="0">
                <a:latin typeface="Tahoma" pitchFamily="34" charset="0"/>
                <a:ea typeface="Tahoma" pitchFamily="34" charset="0"/>
                <a:cs typeface="Tahoma" pitchFamily="34" charset="0"/>
              </a:rPr>
              <a:t>. ت</a:t>
            </a:r>
            <a:r>
              <a:rPr lang="ar-SA" sz="1650" dirty="0">
                <a:latin typeface="Tahoma" pitchFamily="34" charset="0"/>
                <a:ea typeface="Tahoma" pitchFamily="34" charset="0"/>
                <a:cs typeface="Tahoma" pitchFamily="34" charset="0"/>
              </a:rPr>
              <a:t>ت</a:t>
            </a:r>
            <a:r>
              <a:rPr lang="ar-EG" sz="1650" dirty="0">
                <a:latin typeface="Tahoma" pitchFamily="34" charset="0"/>
                <a:ea typeface="Tahoma" pitchFamily="34" charset="0"/>
                <a:cs typeface="Tahoma" pitchFamily="34" charset="0"/>
              </a:rPr>
              <a:t>حقق خدمة البريد الإلكتروني من توفر العنوان الذي أدخلته ثم تقترح عناوين مماثلة إن كان العنوان الذي تريده مأخوذ بالفعل. لا يمكنك استخدام الحروف </a:t>
            </a:r>
            <a:r>
              <a:rPr lang="en" sz="1650" dirty="0">
                <a:latin typeface="Tahoma" pitchFamily="34" charset="0"/>
                <a:ea typeface="Tahoma" pitchFamily="34" charset="0"/>
                <a:cs typeface="Tahoma" pitchFamily="34" charset="0"/>
              </a:rPr>
              <a:t>å </a:t>
            </a:r>
            <a:r>
              <a:rPr lang="ar-EG" sz="1650" dirty="0">
                <a:latin typeface="Tahoma" pitchFamily="34" charset="0"/>
                <a:ea typeface="Tahoma" pitchFamily="34" charset="0"/>
                <a:cs typeface="Tahoma" pitchFamily="34" charset="0"/>
              </a:rPr>
              <a:t> أو </a:t>
            </a:r>
            <a:r>
              <a:rPr lang="en" sz="1650" dirty="0">
                <a:latin typeface="Tahoma" pitchFamily="34" charset="0"/>
                <a:ea typeface="Tahoma" pitchFamily="34" charset="0"/>
                <a:cs typeface="Tahoma" pitchFamily="34" charset="0"/>
              </a:rPr>
              <a:t>ä </a:t>
            </a:r>
            <a:r>
              <a:rPr lang="ar-EG" sz="1650" dirty="0">
                <a:latin typeface="Tahoma" pitchFamily="34" charset="0"/>
                <a:ea typeface="Tahoma" pitchFamily="34" charset="0"/>
                <a:cs typeface="Tahoma" pitchFamily="34" charset="0"/>
              </a:rPr>
              <a:t> أو </a:t>
            </a:r>
            <a:r>
              <a:rPr lang="en" sz="1650" dirty="0">
                <a:latin typeface="Tahoma" pitchFamily="34" charset="0"/>
                <a:ea typeface="Tahoma" pitchFamily="34" charset="0"/>
                <a:cs typeface="Tahoma" pitchFamily="34" charset="0"/>
              </a:rPr>
              <a:t>ö </a:t>
            </a:r>
            <a:r>
              <a:rPr lang="ar-EG" sz="1650" dirty="0">
                <a:latin typeface="Tahoma" pitchFamily="34" charset="0"/>
                <a:ea typeface="Tahoma" pitchFamily="34" charset="0"/>
                <a:cs typeface="Tahoma" pitchFamily="34" charset="0"/>
              </a:rPr>
              <a:t>. يمكنك اختيار استخدام اسمك الحقيقي أو اسم</a:t>
            </a:r>
            <a:r>
              <a:rPr lang="ar-SA" sz="1650" dirty="0">
                <a:latin typeface="Tahoma" pitchFamily="34" charset="0"/>
                <a:ea typeface="Tahoma" pitchFamily="34" charset="0"/>
                <a:cs typeface="Tahoma" pitchFamily="34" charset="0"/>
              </a:rPr>
              <a:t> مبتكر</a:t>
            </a:r>
            <a:r>
              <a:rPr lang="ar-EG" sz="1650" dirty="0">
                <a:latin typeface="Tahoma" pitchFamily="34" charset="0"/>
                <a:ea typeface="Tahoma" pitchFamily="34" charset="0"/>
                <a:cs typeface="Tahoma" pitchFamily="34" charset="0"/>
              </a:rPr>
              <a:t>.</a:t>
            </a:r>
            <a:br>
              <a:rPr lang="en" sz="1650" dirty="0">
                <a:latin typeface="Tahoma" pitchFamily="34" charset="0"/>
                <a:ea typeface="Tahoma" pitchFamily="34" charset="0"/>
                <a:cs typeface="Tahoma" pitchFamily="34" charset="0"/>
              </a:rPr>
            </a:br>
            <a:endParaRPr lang="en" sz="1650" dirty="0">
              <a:latin typeface="Tahoma" pitchFamily="34" charset="0"/>
              <a:ea typeface="Tahoma" pitchFamily="34" charset="0"/>
              <a:cs typeface="Tahoma" pitchFamily="34" charset="0"/>
            </a:endParaRPr>
          </a:p>
          <a:p>
            <a:pPr algn="r" rtl="1"/>
            <a:r>
              <a:rPr lang="ar-EG" sz="1650" dirty="0">
                <a:latin typeface="Tahoma" pitchFamily="34" charset="0"/>
                <a:ea typeface="Tahoma" pitchFamily="34" charset="0"/>
                <a:cs typeface="Tahoma" pitchFamily="34" charset="0"/>
              </a:rPr>
              <a:t>ينبغي أن تتكون كلمة المرور من ستة أحرف على الأقل. استخدم مزيج من الحروف و/أو الأرقام و/أو الأحرف الخاصة على سبيل المثال (!، @، #، $، %، ^، &amp;، *) </a:t>
            </a:r>
            <a:r>
              <a:rPr lang="ar-SA" sz="1650" dirty="0">
                <a:latin typeface="Tahoma" pitchFamily="34" charset="0"/>
                <a:ea typeface="Tahoma" pitchFamily="34" charset="0"/>
                <a:cs typeface="Tahoma" pitchFamily="34" charset="0"/>
              </a:rPr>
              <a:t>لكي </a:t>
            </a:r>
            <a:r>
              <a:rPr lang="ar-EG" sz="1650" dirty="0">
                <a:latin typeface="Tahoma" pitchFamily="34" charset="0"/>
                <a:ea typeface="Tahoma" pitchFamily="34" charset="0"/>
                <a:cs typeface="Tahoma" pitchFamily="34" charset="0"/>
              </a:rPr>
              <a:t>تكون كلمة </a:t>
            </a:r>
            <a:r>
              <a:rPr lang="ar-SA" sz="1650" dirty="0">
                <a:latin typeface="Tahoma" pitchFamily="34" charset="0"/>
                <a:ea typeface="Tahoma" pitchFamily="34" charset="0"/>
                <a:cs typeface="Tahoma" pitchFamily="34" charset="0"/>
              </a:rPr>
              <a:t>ال</a:t>
            </a:r>
            <a:r>
              <a:rPr lang="ar-EG" sz="1650" dirty="0">
                <a:latin typeface="Tahoma" pitchFamily="34" charset="0"/>
                <a:ea typeface="Tahoma" pitchFamily="34" charset="0"/>
                <a:cs typeface="Tahoma" pitchFamily="34" charset="0"/>
              </a:rPr>
              <a:t>مرور آمنة. تجنب استخدام اسمك أو تاريخ ميلادك في كلمة المرور.</a:t>
            </a:r>
            <a:br>
              <a:rPr lang="en" sz="1650" dirty="0">
                <a:latin typeface="Tahoma" pitchFamily="34" charset="0"/>
                <a:ea typeface="Tahoma" pitchFamily="34" charset="0"/>
                <a:cs typeface="Tahoma" pitchFamily="34" charset="0"/>
              </a:rPr>
            </a:br>
            <a:r>
              <a:rPr lang="en" sz="1650" dirty="0">
                <a:latin typeface="Tahoma" pitchFamily="34" charset="0"/>
                <a:ea typeface="Tahoma" pitchFamily="34" charset="0"/>
                <a:cs typeface="Tahoma" pitchFamily="34" charset="0"/>
              </a:rPr>
              <a:t> </a:t>
            </a:r>
          </a:p>
          <a:p>
            <a:pPr algn="r" rtl="1"/>
            <a:r>
              <a:rPr lang="ar-EG" sz="1650" dirty="0">
                <a:latin typeface="Tahoma" pitchFamily="34" charset="0"/>
                <a:ea typeface="Tahoma" pitchFamily="34" charset="0"/>
                <a:cs typeface="Tahoma" pitchFamily="34" charset="0"/>
              </a:rPr>
              <a:t>أنت غير مطالب بتقديم معلومات شخصية مثل رقم هويتك الشخصية أو نوعك. </a:t>
            </a:r>
            <a:br>
              <a:rPr lang="en" sz="1650" dirty="0">
                <a:latin typeface="Tahoma" pitchFamily="34" charset="0"/>
                <a:ea typeface="Tahoma" pitchFamily="34" charset="0"/>
                <a:cs typeface="Tahoma" pitchFamily="34" charset="0"/>
              </a:rPr>
            </a:br>
            <a:endParaRPr lang="en" sz="1650" dirty="0">
              <a:latin typeface="Tahoma" pitchFamily="34" charset="0"/>
              <a:ea typeface="Tahoma" pitchFamily="34" charset="0"/>
              <a:cs typeface="Tahoma" pitchFamily="34" charset="0"/>
            </a:endParaRPr>
          </a:p>
          <a:p>
            <a:pPr algn="r" rtl="1"/>
            <a:r>
              <a:rPr lang="ar-EG" sz="1650" dirty="0">
                <a:latin typeface="Tahoma" pitchFamily="34" charset="0"/>
                <a:ea typeface="Tahoma" pitchFamily="34" charset="0"/>
                <a:cs typeface="Tahoma" pitchFamily="34" charset="0"/>
              </a:rPr>
              <a:t>ي</a:t>
            </a:r>
            <a:r>
              <a:rPr lang="ar-SA" sz="1650" dirty="0">
                <a:latin typeface="Tahoma" pitchFamily="34" charset="0"/>
                <a:ea typeface="Tahoma" pitchFamily="34" charset="0"/>
                <a:cs typeface="Tahoma" pitchFamily="34" charset="0"/>
              </a:rPr>
              <a:t>ُستخدم</a:t>
            </a:r>
            <a:r>
              <a:rPr lang="ar-EG" sz="1650" dirty="0">
                <a:latin typeface="Tahoma" pitchFamily="34" charset="0"/>
                <a:ea typeface="Tahoma" pitchFamily="34" charset="0"/>
                <a:cs typeface="Tahoma" pitchFamily="34" charset="0"/>
              </a:rPr>
              <a:t> عنوان بريد إلكتروني بديل وسؤال </a:t>
            </a:r>
            <a:r>
              <a:rPr lang="ar-SA" sz="1650" dirty="0">
                <a:latin typeface="Tahoma" pitchFamily="34" charset="0"/>
                <a:ea typeface="Tahoma" pitchFamily="34" charset="0"/>
                <a:cs typeface="Tahoma" pitchFamily="34" charset="0"/>
              </a:rPr>
              <a:t>ال</a:t>
            </a:r>
            <a:r>
              <a:rPr lang="ar-EG" sz="1650" dirty="0">
                <a:latin typeface="Tahoma" pitchFamily="34" charset="0"/>
                <a:ea typeface="Tahoma" pitchFamily="34" charset="0"/>
                <a:cs typeface="Tahoma" pitchFamily="34" charset="0"/>
              </a:rPr>
              <a:t>أمان </a:t>
            </a:r>
            <a:r>
              <a:rPr lang="ar-SA" sz="1650" dirty="0">
                <a:latin typeface="Tahoma" pitchFamily="34" charset="0"/>
                <a:ea typeface="Tahoma" pitchFamily="34" charset="0"/>
                <a:cs typeface="Tahoma" pitchFamily="34" charset="0"/>
              </a:rPr>
              <a:t>المحتمل </a:t>
            </a:r>
            <a:r>
              <a:rPr lang="ar-EG" sz="1650" dirty="0">
                <a:latin typeface="Tahoma" pitchFamily="34" charset="0"/>
                <a:ea typeface="Tahoma" pitchFamily="34" charset="0"/>
                <a:cs typeface="Tahoma" pitchFamily="34" charset="0"/>
              </a:rPr>
              <a:t>لحماية حساب بريدك الإلكتروني. في حالة فقدانك إمكانية الوصول إلى حساب بريدك الإلكتروني، فسوف يكون من السهل استعادة حسابك إن ق</a:t>
            </a:r>
            <a:r>
              <a:rPr lang="ar-SA" sz="1650" dirty="0">
                <a:latin typeface="Tahoma" pitchFamily="34" charset="0"/>
                <a:ea typeface="Tahoma" pitchFamily="34" charset="0"/>
                <a:cs typeface="Tahoma" pitchFamily="34" charset="0"/>
              </a:rPr>
              <a:t>دمت</a:t>
            </a:r>
            <a:r>
              <a:rPr lang="ar-EG" sz="1650" dirty="0">
                <a:latin typeface="Tahoma" pitchFamily="34" charset="0"/>
                <a:ea typeface="Tahoma" pitchFamily="34" charset="0"/>
                <a:cs typeface="Tahoma" pitchFamily="34" charset="0"/>
              </a:rPr>
              <a:t> واحدًا من الخيارين أعلاه. تأكد من قدرتك على الوصول إلى عنوان البريد الإلكتروني الذي قدمته بوصفه عنوان البريد الإلكتروني البديل. تأكد من اختيارك إجابة لن تنساها ولن يستطيع أحد غيرك تخمينها في حالة إدخالك سؤال أمان (لا يقدم </a:t>
            </a:r>
            <a:r>
              <a:rPr lang="en-US" sz="1650" dirty="0">
                <a:latin typeface="Tahoma" pitchFamily="34" charset="0"/>
                <a:ea typeface="Tahoma" pitchFamily="34" charset="0"/>
                <a:cs typeface="Tahoma" pitchFamily="34" charset="0"/>
              </a:rPr>
              <a:t>Gmail </a:t>
            </a:r>
            <a:r>
              <a:rPr lang="ar-EG" sz="1650" dirty="0">
                <a:latin typeface="Tahoma" pitchFamily="34" charset="0"/>
                <a:ea typeface="Tahoma" pitchFamily="34" charset="0"/>
                <a:cs typeface="Tahoma" pitchFamily="34" charset="0"/>
              </a:rPr>
              <a:t>هذا الخيار).</a:t>
            </a:r>
            <a:endParaRPr lang="ar-SA" sz="1650" dirty="0">
              <a:latin typeface="Tahoma" pitchFamily="34" charset="0"/>
              <a:ea typeface="Tahoma" pitchFamily="34" charset="0"/>
              <a:cs typeface="Tahoma" pitchFamily="34" charset="0"/>
            </a:endParaRPr>
          </a:p>
          <a:p>
            <a:pPr algn="r" rtl="1"/>
            <a:endParaRPr lang="ar-EG" sz="1650" dirty="0">
              <a:latin typeface="Tahoma" pitchFamily="34" charset="0"/>
              <a:ea typeface="Tahoma" pitchFamily="34" charset="0"/>
              <a:cs typeface="Tahoma" pitchFamily="34" charset="0"/>
            </a:endParaRPr>
          </a:p>
          <a:p>
            <a:pPr algn="r" rtl="1"/>
            <a:r>
              <a:rPr lang="ar-EG" sz="1650" dirty="0">
                <a:latin typeface="Tahoma" pitchFamily="34" charset="0"/>
                <a:ea typeface="Tahoma" pitchFamily="34" charset="0"/>
                <a:cs typeface="Tahoma" pitchFamily="34" charset="0"/>
              </a:rPr>
              <a:t>احتفظ بكلمة المرور الخاصة بك في موقع آمن بحيث لا يستطيع أحد غيرك الوصول إليها.</a:t>
            </a:r>
            <a:endParaRPr lang="en" sz="165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7100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arn(inVertical)">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arn(inVertical)">
                                      <p:cBhvr>
                                        <p:cTn id="12" dur="5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Effect transition="in" filter="barn(inVertical)">
                                      <p:cBhvr>
                                        <p:cTn id="17" dur="500"/>
                                        <p:tgtEl>
                                          <p:spTgt spid="194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barn(inVertical)">
                                      <p:cBhvr>
                                        <p:cTn id="22" dur="500"/>
                                        <p:tgtEl>
                                          <p:spTgt spid="194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458">
                                            <p:txEl>
                                              <p:pRg st="4" end="4"/>
                                            </p:txEl>
                                          </p:spTgt>
                                        </p:tgtEl>
                                        <p:attrNameLst>
                                          <p:attrName>style.visibility</p:attrName>
                                        </p:attrNameLst>
                                      </p:cBhvr>
                                      <p:to>
                                        <p:strVal val="visible"/>
                                      </p:to>
                                    </p:set>
                                    <p:animEffect transition="in" filter="barn(inVertical)">
                                      <p:cBhvr>
                                        <p:cTn id="27" dur="500"/>
                                        <p:tgtEl>
                                          <p:spTgt spid="194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458">
                                            <p:txEl>
                                              <p:pRg st="5" end="5"/>
                                            </p:txEl>
                                          </p:spTgt>
                                        </p:tgtEl>
                                        <p:attrNameLst>
                                          <p:attrName>style.visibility</p:attrName>
                                        </p:attrNameLst>
                                      </p:cBhvr>
                                      <p:to>
                                        <p:strVal val="visible"/>
                                      </p:to>
                                    </p:set>
                                    <p:animEffect transition="in" filter="barn(inVertical)">
                                      <p:cBhvr>
                                        <p:cTn id="32" dur="500"/>
                                        <p:tgtEl>
                                          <p:spTgt spid="194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458">
                                            <p:txEl>
                                              <p:pRg st="7" end="7"/>
                                            </p:txEl>
                                          </p:spTgt>
                                        </p:tgtEl>
                                        <p:attrNameLst>
                                          <p:attrName>style.visibility</p:attrName>
                                        </p:attrNameLst>
                                      </p:cBhvr>
                                      <p:to>
                                        <p:strVal val="visible"/>
                                      </p:to>
                                    </p:set>
                                    <p:animEffect transition="in" filter="barn(inVertical)">
                                      <p:cBhvr>
                                        <p:cTn id="37" dur="500"/>
                                        <p:tgtEl>
                                          <p:spTgt spid="194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4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18300"/>
            <a:ext cx="9144000" cy="5140989"/>
          </a:xfrm>
          <a:prstGeom prst="rect">
            <a:avLst/>
          </a:prstGeom>
        </p:spPr>
      </p:pic>
      <p:sp>
        <p:nvSpPr>
          <p:cNvPr id="17412" name="Rectangle 4"/>
          <p:cNvSpPr>
            <a:spLocks noChangeArrowheads="1"/>
          </p:cNvSpPr>
          <p:nvPr/>
        </p:nvSpPr>
        <p:spPr bwMode="auto">
          <a:xfrm>
            <a:off x="381000" y="0"/>
            <a:ext cx="9144000" cy="523220"/>
          </a:xfrm>
          <a:prstGeom prst="rect">
            <a:avLst/>
          </a:prstGeom>
          <a:solidFill>
            <a:schemeClr val="bg1"/>
          </a:solidFill>
          <a:ln w="9525">
            <a:noFill/>
            <a:miter lim="800000"/>
            <a:headEnd/>
            <a:tailEnd/>
          </a:ln>
          <a:effectLst/>
        </p:spPr>
        <p:txBody>
          <a:bodyPr wrap="square">
            <a:spAutoFit/>
          </a:bodyPr>
          <a:lstStyle/>
          <a:p>
            <a:pPr algn="ctr" rtl="1">
              <a:defRPr/>
            </a:pPr>
            <a:r>
              <a:rPr lang="ar-EG" sz="2800" dirty="0">
                <a:solidFill>
                  <a:schemeClr val="accent1"/>
                </a:solidFill>
                <a:latin typeface="Tahoma" pitchFamily="34" charset="0"/>
                <a:ea typeface="Tahoma" pitchFamily="34" charset="0"/>
                <a:cs typeface="Tahoma" pitchFamily="34" charset="0"/>
              </a:rPr>
              <a:t>إنشاء حساب بريد إلكتروني جديد</a:t>
            </a:r>
            <a:endParaRPr lang="en" sz="2800" dirty="0">
              <a:solidFill>
                <a:schemeClr val="accent1"/>
              </a:solidFill>
              <a:latin typeface="Tahoma" pitchFamily="34" charset="0"/>
              <a:ea typeface="Tahoma" pitchFamily="34" charset="0"/>
              <a:cs typeface="Tahoma" pitchFamily="34" charset="0"/>
            </a:endParaRPr>
          </a:p>
        </p:txBody>
      </p:sp>
      <p:sp>
        <p:nvSpPr>
          <p:cNvPr id="24" name="Rektangel 23"/>
          <p:cNvSpPr/>
          <p:nvPr/>
        </p:nvSpPr>
        <p:spPr>
          <a:xfrm>
            <a:off x="3800872" y="1484784"/>
            <a:ext cx="86409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dirty="0">
              <a:latin typeface="Tahoma" pitchFamily="34" charset="0"/>
              <a:ea typeface="Tahoma" pitchFamily="34" charset="0"/>
              <a:cs typeface="Tahoma" pitchFamily="34" charset="0"/>
            </a:endParaRPr>
          </a:p>
        </p:txBody>
      </p:sp>
      <p:sp>
        <p:nvSpPr>
          <p:cNvPr id="43" name="AutoShape 7"/>
          <p:cNvSpPr>
            <a:spLocks noChangeArrowheads="1"/>
          </p:cNvSpPr>
          <p:nvPr/>
        </p:nvSpPr>
        <p:spPr bwMode="auto">
          <a:xfrm>
            <a:off x="5775988" y="5013176"/>
            <a:ext cx="2198586" cy="357190"/>
          </a:xfrm>
          <a:prstGeom prst="wedgeRoundRectCallout">
            <a:avLst>
              <a:gd name="adj1" fmla="val -91997"/>
              <a:gd name="adj2" fmla="val -115920"/>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en" sz="1200" b="1">
                <a:latin typeface="Tahoma" pitchFamily="34" charset="0"/>
                <a:ea typeface="Tahoma" pitchFamily="34" charset="0"/>
                <a:cs typeface="Tahoma" pitchFamily="34" charset="0"/>
              </a:rPr>
              <a:t>Repeat the password.</a:t>
            </a:r>
            <a:endParaRPr lang="en" sz="1200" b="1" dirty="0">
              <a:latin typeface="Tahoma" pitchFamily="34" charset="0"/>
              <a:ea typeface="Tahoma" pitchFamily="34" charset="0"/>
              <a:cs typeface="Tahoma" pitchFamily="34" charset="0"/>
            </a:endParaRPr>
          </a:p>
        </p:txBody>
      </p:sp>
      <p:sp>
        <p:nvSpPr>
          <p:cNvPr id="25" name="AutoShape 7"/>
          <p:cNvSpPr>
            <a:spLocks noChangeArrowheads="1"/>
          </p:cNvSpPr>
          <p:nvPr/>
        </p:nvSpPr>
        <p:spPr bwMode="auto">
          <a:xfrm>
            <a:off x="446489" y="2964653"/>
            <a:ext cx="2198586" cy="357190"/>
          </a:xfrm>
          <a:prstGeom prst="wedgeRoundRectCallout">
            <a:avLst>
              <a:gd name="adj1" fmla="val 46478"/>
              <a:gd name="adj2" fmla="val 97403"/>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أدخل اسمك.</a:t>
            </a:r>
            <a:endParaRPr lang="en" sz="1200" b="1" dirty="0">
              <a:latin typeface="Tahoma" pitchFamily="34" charset="0"/>
              <a:ea typeface="Tahoma" pitchFamily="34" charset="0"/>
              <a:cs typeface="Tahoma" pitchFamily="34" charset="0"/>
            </a:endParaRPr>
          </a:p>
        </p:txBody>
      </p:sp>
      <p:sp>
        <p:nvSpPr>
          <p:cNvPr id="41" name="AutoShape 7"/>
          <p:cNvSpPr>
            <a:spLocks noChangeArrowheads="1"/>
          </p:cNvSpPr>
          <p:nvPr/>
        </p:nvSpPr>
        <p:spPr bwMode="auto">
          <a:xfrm>
            <a:off x="480503" y="3384020"/>
            <a:ext cx="1735529" cy="785818"/>
          </a:xfrm>
          <a:prstGeom prst="wedgeRoundRectCallout">
            <a:avLst>
              <a:gd name="adj1" fmla="val 72245"/>
              <a:gd name="adj2" fmla="val 32301"/>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اختر عنوان البريد الإلكتروني الذي تريده.</a:t>
            </a:r>
            <a:endParaRPr lang="en" sz="1200" b="1" dirty="0">
              <a:latin typeface="Tahoma" pitchFamily="34" charset="0"/>
              <a:ea typeface="Tahoma" pitchFamily="34" charset="0"/>
              <a:cs typeface="Tahoma" pitchFamily="34" charset="0"/>
            </a:endParaRPr>
          </a:p>
        </p:txBody>
      </p:sp>
      <p:sp>
        <p:nvSpPr>
          <p:cNvPr id="42" name="AutoShape 7"/>
          <p:cNvSpPr>
            <a:spLocks noChangeArrowheads="1"/>
          </p:cNvSpPr>
          <p:nvPr/>
        </p:nvSpPr>
        <p:spPr bwMode="auto">
          <a:xfrm>
            <a:off x="480502" y="4408692"/>
            <a:ext cx="1858282" cy="357190"/>
          </a:xfrm>
          <a:prstGeom prst="wedgeRoundRectCallout">
            <a:avLst>
              <a:gd name="adj1" fmla="val 61106"/>
              <a:gd name="adj2" fmla="val 16400"/>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اختر كلمة المرور.</a:t>
            </a:r>
            <a:endParaRPr lang="en" sz="1200" b="1" dirty="0">
              <a:latin typeface="Tahoma" pitchFamily="34" charset="0"/>
              <a:ea typeface="Tahoma" pitchFamily="34" charset="0"/>
              <a:cs typeface="Tahoma" pitchFamily="34" charset="0"/>
            </a:endParaRPr>
          </a:p>
        </p:txBody>
      </p:sp>
      <p:sp>
        <p:nvSpPr>
          <p:cNvPr id="2" name="Upp 1"/>
          <p:cNvSpPr/>
          <p:nvPr/>
        </p:nvSpPr>
        <p:spPr>
          <a:xfrm>
            <a:off x="4808984" y="5661248"/>
            <a:ext cx="144016"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94" y="1456016"/>
            <a:ext cx="8248077" cy="4637280"/>
          </a:xfrm>
          <a:prstGeom prst="rect">
            <a:avLst/>
          </a:prstGeom>
        </p:spPr>
      </p:pic>
      <p:sp>
        <p:nvSpPr>
          <p:cNvPr id="44" name="AutoShape 7"/>
          <p:cNvSpPr>
            <a:spLocks noChangeArrowheads="1"/>
          </p:cNvSpPr>
          <p:nvPr/>
        </p:nvSpPr>
        <p:spPr bwMode="auto">
          <a:xfrm>
            <a:off x="526349" y="5058653"/>
            <a:ext cx="1885142" cy="722700"/>
          </a:xfrm>
          <a:prstGeom prst="wedgeRoundRectCallout">
            <a:avLst>
              <a:gd name="adj1" fmla="val 60510"/>
              <a:gd name="adj2" fmla="val -64864"/>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أدخل سنة وشهر ويوم ميلادك.</a:t>
            </a:r>
            <a:endParaRPr lang="en" sz="1200" b="1" dirty="0">
              <a:latin typeface="Tahoma" pitchFamily="34" charset="0"/>
              <a:ea typeface="Tahoma" pitchFamily="34" charset="0"/>
              <a:cs typeface="Tahoma" pitchFamily="34" charset="0"/>
            </a:endParaRPr>
          </a:p>
        </p:txBody>
      </p:sp>
      <p:sp>
        <p:nvSpPr>
          <p:cNvPr id="54" name="AutoShape 7"/>
          <p:cNvSpPr>
            <a:spLocks noChangeArrowheads="1"/>
          </p:cNvSpPr>
          <p:nvPr/>
        </p:nvSpPr>
        <p:spPr bwMode="auto">
          <a:xfrm>
            <a:off x="6105128" y="4799771"/>
            <a:ext cx="2355712" cy="648072"/>
          </a:xfrm>
          <a:prstGeom prst="wedgeRoundRectCallout">
            <a:avLst>
              <a:gd name="adj1" fmla="val -92796"/>
              <a:gd name="adj2" fmla="val -16186"/>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حدد ما إذا كنت رجل أم امرأة، أو اختر ”غير ذلك“.</a:t>
            </a:r>
            <a:endParaRPr lang="en" sz="1200" b="1" dirty="0">
              <a:latin typeface="Tahoma" pitchFamily="34" charset="0"/>
              <a:ea typeface="Tahoma" pitchFamily="34" charset="0"/>
              <a:cs typeface="Tahoma" pitchFamily="34" charset="0"/>
            </a:endParaRPr>
          </a:p>
        </p:txBody>
      </p:sp>
      <p:sp>
        <p:nvSpPr>
          <p:cNvPr id="27" name="AutoShape 12"/>
          <p:cNvSpPr>
            <a:spLocks noChangeArrowheads="1"/>
          </p:cNvSpPr>
          <p:nvPr/>
        </p:nvSpPr>
        <p:spPr bwMode="auto">
          <a:xfrm>
            <a:off x="4880992" y="2510375"/>
            <a:ext cx="2300266" cy="668592"/>
          </a:xfrm>
          <a:prstGeom prst="wedgeRoundRectCallout">
            <a:avLst>
              <a:gd name="adj1" fmla="val -78779"/>
              <a:gd name="adj2" fmla="val 55688"/>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أدخل رقم هاتفك الجوال بوصفه معرف إضافي فريد. </a:t>
            </a:r>
          </a:p>
          <a:p>
            <a:pPr algn="ctr" rtl="1"/>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973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arn(inVertical)">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5" grpId="0" animBg="1"/>
      <p:bldP spid="41" grpId="0" animBg="1"/>
      <p:bldP spid="42" grpId="0" animBg="1"/>
      <p:bldP spid="2" grpId="0" animBg="1"/>
      <p:bldP spid="44" grpId="0" animBg="1"/>
      <p:bldP spid="5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objekt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65729"/>
            <a:ext cx="9144000" cy="5140989"/>
          </a:xfrm>
          <a:prstGeom prst="rect">
            <a:avLst/>
          </a:prstGeom>
        </p:spPr>
      </p:pic>
      <p:sp>
        <p:nvSpPr>
          <p:cNvPr id="17412" name="Rectangle 4"/>
          <p:cNvSpPr>
            <a:spLocks noChangeArrowheads="1"/>
          </p:cNvSpPr>
          <p:nvPr/>
        </p:nvSpPr>
        <p:spPr bwMode="auto">
          <a:xfrm>
            <a:off x="381000" y="0"/>
            <a:ext cx="9144000" cy="523220"/>
          </a:xfrm>
          <a:prstGeom prst="rect">
            <a:avLst/>
          </a:prstGeom>
          <a:solidFill>
            <a:schemeClr val="bg1"/>
          </a:solidFill>
          <a:ln w="9525">
            <a:noFill/>
            <a:miter lim="800000"/>
            <a:headEnd/>
            <a:tailEnd/>
          </a:ln>
          <a:effectLst/>
        </p:spPr>
        <p:txBody>
          <a:bodyPr wrap="square">
            <a:spAutoFit/>
          </a:bodyPr>
          <a:lstStyle/>
          <a:p>
            <a:pPr algn="ctr">
              <a:defRPr/>
            </a:pPr>
            <a:r>
              <a:rPr lang="ar-EG" sz="2800" dirty="0">
                <a:solidFill>
                  <a:schemeClr val="accent1"/>
                </a:solidFill>
                <a:latin typeface="Tahoma" pitchFamily="34" charset="0"/>
                <a:ea typeface="Tahoma" pitchFamily="34" charset="0"/>
                <a:cs typeface="Tahoma" pitchFamily="34" charset="0"/>
              </a:rPr>
              <a:t>إنشاء حساب بريد إلكتروني جديد</a:t>
            </a:r>
            <a:endParaRPr lang="en" sz="2800" dirty="0">
              <a:solidFill>
                <a:schemeClr val="accent1"/>
              </a:solidFill>
              <a:latin typeface="Tahoma" pitchFamily="34" charset="0"/>
              <a:ea typeface="Tahoma" pitchFamily="34" charset="0"/>
              <a:cs typeface="Tahoma" pitchFamily="34" charset="0"/>
            </a:endParaRPr>
          </a:p>
        </p:txBody>
      </p:sp>
      <p:sp>
        <p:nvSpPr>
          <p:cNvPr id="24" name="Rektangel 23"/>
          <p:cNvSpPr/>
          <p:nvPr/>
        </p:nvSpPr>
        <p:spPr>
          <a:xfrm>
            <a:off x="3800872" y="1484784"/>
            <a:ext cx="86409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dirty="0">
              <a:latin typeface="Tahoma" pitchFamily="34" charset="0"/>
              <a:ea typeface="Tahoma" pitchFamily="34" charset="0"/>
              <a:cs typeface="Tahoma" pitchFamily="34" charset="0"/>
            </a:endParaRPr>
          </a:p>
        </p:txBody>
      </p:sp>
      <p:sp>
        <p:nvSpPr>
          <p:cNvPr id="33" name="AutoShape 12"/>
          <p:cNvSpPr>
            <a:spLocks noChangeArrowheads="1"/>
          </p:cNvSpPr>
          <p:nvPr/>
        </p:nvSpPr>
        <p:spPr bwMode="auto">
          <a:xfrm>
            <a:off x="560513" y="4581129"/>
            <a:ext cx="2233885" cy="936104"/>
          </a:xfrm>
          <a:prstGeom prst="wedgeRoundRectCallout">
            <a:avLst>
              <a:gd name="adj1" fmla="val 129517"/>
              <a:gd name="adj2" fmla="val -42551"/>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a:latin typeface="Tahoma" pitchFamily="34" charset="0"/>
                <a:ea typeface="Tahoma" pitchFamily="34" charset="0"/>
                <a:cs typeface="Tahoma" pitchFamily="34" charset="0"/>
              </a:rPr>
              <a:t>Click "Next step" to get a code from Gmail confirming your telephone number.</a:t>
            </a:r>
            <a:endParaRPr lang="en" sz="1200" b="1" dirty="0">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576" y="1587405"/>
            <a:ext cx="7847546" cy="4412090"/>
          </a:xfrm>
          <a:prstGeom prst="rect">
            <a:avLst/>
          </a:prstGeom>
        </p:spPr>
      </p:pic>
      <p:sp>
        <p:nvSpPr>
          <p:cNvPr id="27" name="AutoShape 12"/>
          <p:cNvSpPr>
            <a:spLocks noChangeArrowheads="1"/>
          </p:cNvSpPr>
          <p:nvPr/>
        </p:nvSpPr>
        <p:spPr bwMode="auto">
          <a:xfrm>
            <a:off x="2234815" y="5165153"/>
            <a:ext cx="2357454" cy="500066"/>
          </a:xfrm>
          <a:prstGeom prst="wedgeRoundRectCallout">
            <a:avLst>
              <a:gd name="adj1" fmla="val 67633"/>
              <a:gd name="adj2" fmla="val -116751"/>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a:latin typeface="Tahoma" pitchFamily="34" charset="0"/>
                <a:ea typeface="Tahoma" pitchFamily="34" charset="0"/>
                <a:cs typeface="Tahoma" pitchFamily="34" charset="0"/>
              </a:rPr>
              <a:t>Accept the agreement by placing a checkmark in the box.</a:t>
            </a:r>
            <a:endParaRPr lang="en" sz="1200" b="1" dirty="0">
              <a:latin typeface="Tahoma" pitchFamily="34" charset="0"/>
              <a:ea typeface="Tahoma" pitchFamily="34" charset="0"/>
              <a:cs typeface="Tahoma" pitchFamily="34" charset="0"/>
            </a:endParaRPr>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7786" y="2060848"/>
            <a:ext cx="7596336" cy="4270854"/>
          </a:xfrm>
          <a:prstGeom prst="rect">
            <a:avLst/>
          </a:prstGeom>
        </p:spPr>
      </p:pic>
      <p:pic>
        <p:nvPicPr>
          <p:cNvPr id="4" name="Bildobjekt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96" y="1635878"/>
            <a:ext cx="7847546" cy="4412090"/>
          </a:xfrm>
          <a:prstGeom prst="rect">
            <a:avLst/>
          </a:prstGeom>
        </p:spPr>
      </p:pic>
      <p:sp>
        <p:nvSpPr>
          <p:cNvPr id="13" name="AutoShape 12"/>
          <p:cNvSpPr>
            <a:spLocks noChangeArrowheads="1"/>
          </p:cNvSpPr>
          <p:nvPr/>
        </p:nvSpPr>
        <p:spPr bwMode="auto">
          <a:xfrm>
            <a:off x="422694" y="3513897"/>
            <a:ext cx="2154043" cy="851207"/>
          </a:xfrm>
          <a:prstGeom prst="wedgeRoundRectCallout">
            <a:avLst>
              <a:gd name="adj1" fmla="val 58747"/>
              <a:gd name="adj2" fmla="val 93572"/>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dirty="0">
                <a:latin typeface="Tahoma" pitchFamily="34" charset="0"/>
                <a:ea typeface="Tahoma" pitchFamily="34" charset="0"/>
                <a:cs typeface="Tahoma" pitchFamily="34" charset="0"/>
              </a:rPr>
              <a:t>اقرأ شروط الخدمة أو اطلب من شخص المساعدة.</a:t>
            </a:r>
          </a:p>
        </p:txBody>
      </p:sp>
    </p:spTree>
    <p:extLst>
      <p:ext uri="{BB962C8B-B14F-4D97-AF65-F5344CB8AC3E}">
        <p14:creationId xmlns:p14="http://schemas.microsoft.com/office/powerpoint/2010/main" val="427711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7"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58506"/>
            <a:ext cx="9144000" cy="5140989"/>
          </a:xfrm>
          <a:prstGeom prst="rect">
            <a:avLst/>
          </a:prstGeom>
        </p:spPr>
      </p:pic>
      <p:sp>
        <p:nvSpPr>
          <p:cNvPr id="7" name="Rektangel med rundade hörn 6"/>
          <p:cNvSpPr/>
          <p:nvPr/>
        </p:nvSpPr>
        <p:spPr>
          <a:xfrm>
            <a:off x="1523976" y="2000240"/>
            <a:ext cx="7143800" cy="36433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ar-EG" sz="3200" dirty="0">
                <a:solidFill>
                  <a:schemeClr val="tx1"/>
                </a:solidFill>
                <a:latin typeface="Tahoma" pitchFamily="34" charset="0"/>
                <a:ea typeface="Tahoma" pitchFamily="34" charset="0"/>
                <a:cs typeface="Tahoma" pitchFamily="34" charset="0"/>
              </a:rPr>
              <a:t>صندوق الوارد </a:t>
            </a:r>
            <a:endParaRPr lang="en" sz="3200" dirty="0">
              <a:solidFill>
                <a:schemeClr val="tx1"/>
              </a:solidFill>
              <a:latin typeface="Tahoma" pitchFamily="34" charset="0"/>
              <a:ea typeface="Tahoma" pitchFamily="34" charset="0"/>
              <a:cs typeface="Tahoma" pitchFamily="34" charset="0"/>
            </a:endParaRPr>
          </a:p>
          <a:p>
            <a:pPr algn="r" rtl="1">
              <a:defRPr/>
            </a:pPr>
            <a:endParaRPr lang="ar-SA" sz="1400" dirty="0">
              <a:solidFill>
                <a:schemeClr val="tx1"/>
              </a:solidFill>
              <a:latin typeface="Tahoma" pitchFamily="34" charset="0"/>
              <a:ea typeface="Tahoma" pitchFamily="34" charset="0"/>
              <a:cs typeface="Tahoma" pitchFamily="34" charset="0"/>
            </a:endParaRPr>
          </a:p>
          <a:p>
            <a:pPr algn="r" rtl="1">
              <a:defRPr/>
            </a:pPr>
            <a:r>
              <a:rPr lang="ar-EG" sz="1400" dirty="0">
                <a:solidFill>
                  <a:schemeClr val="tx1"/>
                </a:solidFill>
                <a:latin typeface="Tahoma" pitchFamily="34" charset="0"/>
                <a:ea typeface="Tahoma" pitchFamily="34" charset="0"/>
                <a:cs typeface="Tahoma" pitchFamily="34" charset="0"/>
              </a:rPr>
              <a:t>عند فتح صندوق الوارد، سوف تشاهد كافة الرسائل المرسلة إليك. </a:t>
            </a:r>
            <a:r>
              <a:rPr lang="ar-SA" sz="1400" dirty="0">
                <a:solidFill>
                  <a:schemeClr val="tx1"/>
                </a:solidFill>
                <a:latin typeface="Tahoma" pitchFamily="34" charset="0"/>
                <a:ea typeface="Tahoma" pitchFamily="34" charset="0"/>
                <a:cs typeface="Tahoma" pitchFamily="34" charset="0"/>
              </a:rPr>
              <a:t>حيث تُعرض</a:t>
            </a:r>
            <a:r>
              <a:rPr lang="ar-EG" sz="1400" dirty="0">
                <a:solidFill>
                  <a:schemeClr val="tx1"/>
                </a:solidFill>
                <a:latin typeface="Tahoma" pitchFamily="34" charset="0"/>
                <a:ea typeface="Tahoma" pitchFamily="34" charset="0"/>
                <a:cs typeface="Tahoma" pitchFamily="34" charset="0"/>
              </a:rPr>
              <a:t> كل رسالة على سطر خاص بها وتتكون من العناصر التالية: التاريخ والوقت، </a:t>
            </a:r>
            <a:r>
              <a:rPr lang="ar-SA" sz="1400" dirty="0">
                <a:solidFill>
                  <a:schemeClr val="tx1"/>
                </a:solidFill>
                <a:latin typeface="Tahoma" pitchFamily="34" charset="0"/>
                <a:ea typeface="Tahoma" pitchFamily="34" charset="0"/>
                <a:cs typeface="Tahoma" pitchFamily="34" charset="0"/>
              </a:rPr>
              <a:t>و</a:t>
            </a:r>
            <a:r>
              <a:rPr lang="ar-EG" sz="1400" dirty="0">
                <a:solidFill>
                  <a:schemeClr val="tx1"/>
                </a:solidFill>
                <a:latin typeface="Tahoma" pitchFamily="34" charset="0"/>
                <a:ea typeface="Tahoma" pitchFamily="34" charset="0"/>
                <a:cs typeface="Tahoma" pitchFamily="34" charset="0"/>
              </a:rPr>
              <a:t>الموضوع/العنوان، </a:t>
            </a:r>
            <a:r>
              <a:rPr lang="ar-SA" sz="1400" dirty="0">
                <a:solidFill>
                  <a:schemeClr val="tx1"/>
                </a:solidFill>
                <a:latin typeface="Tahoma" pitchFamily="34" charset="0"/>
                <a:ea typeface="Tahoma" pitchFamily="34" charset="0"/>
                <a:cs typeface="Tahoma" pitchFamily="34" charset="0"/>
              </a:rPr>
              <a:t>و</a:t>
            </a:r>
            <a:r>
              <a:rPr lang="ar-EG" sz="1400" dirty="0">
                <a:solidFill>
                  <a:schemeClr val="tx1"/>
                </a:solidFill>
                <a:latin typeface="Tahoma" pitchFamily="34" charset="0"/>
                <a:ea typeface="Tahoma" pitchFamily="34" charset="0"/>
                <a:cs typeface="Tahoma" pitchFamily="34" charset="0"/>
              </a:rPr>
              <a:t>المُرسل، ومربع يُستخدم لاختيار الرسالة. انقر في أي مكان على السطر لفتح الرسالة.</a:t>
            </a:r>
            <a:endParaRPr lang="en" sz="1400" dirty="0">
              <a:solidFill>
                <a:schemeClr val="tx1"/>
              </a:solidFill>
              <a:latin typeface="Tahoma" pitchFamily="34" charset="0"/>
              <a:ea typeface="Tahoma" pitchFamily="34" charset="0"/>
              <a:cs typeface="Tahoma" pitchFamily="34" charset="0"/>
            </a:endParaRPr>
          </a:p>
          <a:p>
            <a:pPr algn="l" rtl="0">
              <a:defRPr/>
            </a:pPr>
            <a:endParaRPr lang="en" sz="1400" dirty="0">
              <a:solidFill>
                <a:schemeClr val="tx1"/>
              </a:solidFill>
              <a:latin typeface="Tahoma" pitchFamily="34" charset="0"/>
              <a:ea typeface="Tahoma" pitchFamily="34" charset="0"/>
              <a:cs typeface="Tahoma" pitchFamily="34" charset="0"/>
            </a:endParaRPr>
          </a:p>
          <a:p>
            <a:pPr marL="171450" indent="-171450" algn="r" rtl="1">
              <a:buClr>
                <a:schemeClr val="accent1">
                  <a:lumMod val="75000"/>
                </a:schemeClr>
              </a:buClr>
              <a:buFont typeface="Arial" pitchFamily="34" charset="0"/>
              <a:buChar char="•"/>
              <a:defRPr/>
            </a:pPr>
            <a:r>
              <a:rPr lang="ar-EG" sz="1400" dirty="0">
                <a:solidFill>
                  <a:schemeClr val="tx1"/>
                </a:solidFill>
                <a:latin typeface="Tahoma" pitchFamily="34" charset="0"/>
                <a:ea typeface="Tahoma" pitchFamily="34" charset="0"/>
                <a:cs typeface="Tahoma" pitchFamily="34" charset="0"/>
              </a:rPr>
              <a:t>التوضيحات:</a:t>
            </a:r>
            <a:endParaRPr lang="en" sz="1400" dirty="0">
              <a:solidFill>
                <a:schemeClr val="tx1"/>
              </a:solidFill>
              <a:latin typeface="Tahoma" pitchFamily="34" charset="0"/>
              <a:ea typeface="Tahoma" pitchFamily="34" charset="0"/>
              <a:cs typeface="Tahoma" pitchFamily="34" charset="0"/>
            </a:endParaRPr>
          </a:p>
          <a:p>
            <a:pPr marL="461963" lvl="1" indent="-4763" algn="r" rtl="1">
              <a:buClr>
                <a:schemeClr val="accent1">
                  <a:lumMod val="75000"/>
                </a:schemeClr>
              </a:buClr>
              <a:defRPr/>
            </a:pPr>
            <a:r>
              <a:rPr lang="ar-SA" sz="1400" b="1" dirty="0">
                <a:solidFill>
                  <a:schemeClr val="tx1"/>
                </a:solidFill>
                <a:latin typeface="Tahoma" pitchFamily="34" charset="0"/>
                <a:ea typeface="Tahoma" pitchFamily="34" charset="0"/>
                <a:cs typeface="Tahoma" pitchFamily="34" charset="0"/>
              </a:rPr>
              <a:t>تحديد</a:t>
            </a:r>
            <a:r>
              <a:rPr lang="ar-EG" sz="1400" b="1" dirty="0">
                <a:solidFill>
                  <a:schemeClr val="tx1"/>
                </a:solidFill>
                <a:latin typeface="Tahoma" pitchFamily="34" charset="0"/>
                <a:ea typeface="Tahoma" pitchFamily="34" charset="0"/>
                <a:cs typeface="Tahoma" pitchFamily="34" charset="0"/>
              </a:rPr>
              <a:t>-</a:t>
            </a:r>
            <a:r>
              <a:rPr lang="ar-EG" sz="1400" dirty="0">
                <a:solidFill>
                  <a:schemeClr val="tx1"/>
                </a:solidFill>
                <a:latin typeface="Tahoma" pitchFamily="34" charset="0"/>
                <a:ea typeface="Tahoma" pitchFamily="34" charset="0"/>
                <a:cs typeface="Tahoma" pitchFamily="34" charset="0"/>
              </a:rPr>
              <a:t> </a:t>
            </a:r>
            <a:r>
              <a:rPr lang="ar-SA" sz="1400" dirty="0">
                <a:solidFill>
                  <a:schemeClr val="tx1"/>
                </a:solidFill>
                <a:latin typeface="Tahoma" pitchFamily="34" charset="0"/>
                <a:ea typeface="Tahoma" pitchFamily="34" charset="0"/>
                <a:cs typeface="Tahoma" pitchFamily="34" charset="0"/>
              </a:rPr>
              <a:t>استخدم هذا الخيار</a:t>
            </a:r>
            <a:r>
              <a:rPr lang="ar-EG" sz="1400" dirty="0">
                <a:solidFill>
                  <a:schemeClr val="tx1"/>
                </a:solidFill>
                <a:latin typeface="Tahoma" pitchFamily="34" charset="0"/>
                <a:ea typeface="Tahoma" pitchFamily="34" charset="0"/>
                <a:cs typeface="Tahoma" pitchFamily="34" charset="0"/>
              </a:rPr>
              <a:t> للعمل على رسائل محددة. على سبيل المثال نقلها أو حذفها.</a:t>
            </a:r>
            <a:endParaRPr lang="en" sz="1400" dirty="0">
              <a:solidFill>
                <a:schemeClr val="tx1"/>
              </a:solidFill>
              <a:latin typeface="Tahoma" pitchFamily="34" charset="0"/>
              <a:ea typeface="Tahoma" pitchFamily="34" charset="0"/>
              <a:cs typeface="Tahoma" pitchFamily="34" charset="0"/>
            </a:endParaRPr>
          </a:p>
          <a:p>
            <a:pPr marL="461963" lvl="1" indent="-4763" algn="r" rtl="1">
              <a:buClr>
                <a:schemeClr val="accent1">
                  <a:lumMod val="75000"/>
                </a:schemeClr>
              </a:buClr>
              <a:defRPr/>
            </a:pPr>
            <a:r>
              <a:rPr lang="ar-EG" sz="1400" b="1" dirty="0">
                <a:solidFill>
                  <a:schemeClr val="tx1"/>
                </a:solidFill>
                <a:latin typeface="Tahoma" pitchFamily="34" charset="0"/>
                <a:ea typeface="Tahoma" pitchFamily="34" charset="0"/>
                <a:cs typeface="Tahoma" pitchFamily="34" charset="0"/>
              </a:rPr>
              <a:t>تحديث-</a:t>
            </a:r>
            <a:r>
              <a:rPr lang="ar-EG" sz="1400" dirty="0">
                <a:solidFill>
                  <a:schemeClr val="tx1"/>
                </a:solidFill>
                <a:latin typeface="Tahoma" pitchFamily="34" charset="0"/>
                <a:ea typeface="Tahoma" pitchFamily="34" charset="0"/>
                <a:cs typeface="Tahoma" pitchFamily="34" charset="0"/>
              </a:rPr>
              <a:t> </a:t>
            </a:r>
            <a:r>
              <a:rPr lang="ar-SA" sz="1400" dirty="0">
                <a:solidFill>
                  <a:schemeClr val="tx1"/>
                </a:solidFill>
                <a:latin typeface="Tahoma" pitchFamily="34" charset="0"/>
                <a:ea typeface="Tahoma" pitchFamily="34" charset="0"/>
                <a:cs typeface="Tahoma" pitchFamily="34" charset="0"/>
              </a:rPr>
              <a:t>استخدم هذا الخيار</a:t>
            </a:r>
            <a:r>
              <a:rPr lang="ar-EG" sz="1400" dirty="0">
                <a:solidFill>
                  <a:schemeClr val="tx1"/>
                </a:solidFill>
                <a:latin typeface="Tahoma" pitchFamily="34" charset="0"/>
                <a:ea typeface="Tahoma" pitchFamily="34" charset="0"/>
                <a:cs typeface="Tahoma" pitchFamily="34" charset="0"/>
              </a:rPr>
              <a:t> لاسترداد أي رسائل جديدة قد تكون أُرسلت إليك.</a:t>
            </a:r>
            <a:endParaRPr lang="en" sz="1400" dirty="0">
              <a:solidFill>
                <a:schemeClr val="tx1"/>
              </a:solidFill>
              <a:latin typeface="Tahoma" pitchFamily="34" charset="0"/>
              <a:ea typeface="Tahoma" pitchFamily="34" charset="0"/>
              <a:cs typeface="Tahoma" pitchFamily="34" charset="0"/>
            </a:endParaRPr>
          </a:p>
          <a:p>
            <a:pPr marL="461963" lvl="1" indent="-4763" algn="r" rtl="1">
              <a:buClr>
                <a:schemeClr val="accent1">
                  <a:lumMod val="75000"/>
                </a:schemeClr>
              </a:buClr>
              <a:defRPr/>
            </a:pPr>
            <a:r>
              <a:rPr lang="ar-EG" sz="1400" b="1" dirty="0">
                <a:solidFill>
                  <a:schemeClr val="tx1"/>
                </a:solidFill>
                <a:latin typeface="Tahoma" pitchFamily="34" charset="0"/>
                <a:ea typeface="Tahoma" pitchFamily="34" charset="0"/>
                <a:cs typeface="Tahoma" pitchFamily="34" charset="0"/>
              </a:rPr>
              <a:t>إنشاء- </a:t>
            </a:r>
            <a:r>
              <a:rPr lang="ar-SA" sz="1400" dirty="0">
                <a:solidFill>
                  <a:schemeClr val="tx1"/>
                </a:solidFill>
                <a:latin typeface="Tahoma" pitchFamily="34" charset="0"/>
                <a:ea typeface="Tahoma" pitchFamily="34" charset="0"/>
                <a:cs typeface="Tahoma" pitchFamily="34" charset="0"/>
              </a:rPr>
              <a:t>استخدم هذا الخيار</a:t>
            </a:r>
            <a:r>
              <a:rPr lang="ar-EG" sz="1400" dirty="0">
                <a:solidFill>
                  <a:schemeClr val="tx1"/>
                </a:solidFill>
                <a:latin typeface="Tahoma" pitchFamily="34" charset="0"/>
                <a:ea typeface="Tahoma" pitchFamily="34" charset="0"/>
                <a:cs typeface="Tahoma" pitchFamily="34" charset="0"/>
              </a:rPr>
              <a:t> لإنشاء رسالة بريد إلكتروني جديدة.</a:t>
            </a:r>
          </a:p>
          <a:p>
            <a:pPr marL="461963" lvl="1" indent="-4763" algn="r" rtl="1">
              <a:buClr>
                <a:schemeClr val="accent1">
                  <a:lumMod val="75000"/>
                </a:schemeClr>
              </a:buClr>
              <a:defRPr/>
            </a:pPr>
            <a:r>
              <a:rPr lang="ar-EG" sz="1400" b="1" dirty="0">
                <a:solidFill>
                  <a:schemeClr val="tx1"/>
                </a:solidFill>
                <a:latin typeface="Tahoma" pitchFamily="34" charset="0"/>
                <a:ea typeface="Tahoma" pitchFamily="34" charset="0"/>
                <a:cs typeface="Tahoma" pitchFamily="34" charset="0"/>
              </a:rPr>
              <a:t>البريد العشوائي- </a:t>
            </a:r>
            <a:r>
              <a:rPr lang="ar-EG" sz="1400" dirty="0">
                <a:solidFill>
                  <a:schemeClr val="tx1"/>
                </a:solidFill>
                <a:latin typeface="Tahoma" pitchFamily="34" charset="0"/>
                <a:ea typeface="Tahoma" pitchFamily="34" charset="0"/>
                <a:cs typeface="Tahoma" pitchFamily="34" charset="0"/>
              </a:rPr>
              <a:t>رسائل البريد الإلكتروني غير المرغوب فيها التي تحتوي على إعلان عن منتج أو خدمة أو رسالة تحتوي</a:t>
            </a:r>
            <a:r>
              <a:rPr lang="ar-SA" sz="1400" dirty="0">
                <a:solidFill>
                  <a:schemeClr val="tx1"/>
                </a:solidFill>
                <a:latin typeface="Tahoma" pitchFamily="34" charset="0"/>
                <a:ea typeface="Tahoma" pitchFamily="34" charset="0"/>
                <a:cs typeface="Tahoma" pitchFamily="34" charset="0"/>
              </a:rPr>
              <a:t> على</a:t>
            </a:r>
            <a:r>
              <a:rPr lang="ar-EG" sz="1400" dirty="0">
                <a:solidFill>
                  <a:schemeClr val="tx1"/>
                </a:solidFill>
                <a:latin typeface="Tahoma" pitchFamily="34" charset="0"/>
                <a:ea typeface="Tahoma" pitchFamily="34" charset="0"/>
                <a:cs typeface="Tahoma" pitchFamily="34" charset="0"/>
              </a:rPr>
              <a:t> رسائل أو روابط أو ملفات مرفقة محجوبة. </a:t>
            </a:r>
            <a:endParaRPr lang="en" sz="14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300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1204</Words>
  <Application>Microsoft Office PowerPoint</Application>
  <PresentationFormat>A4 (210 x 297 mm)</PresentationFormat>
  <Paragraphs>101</Paragraphs>
  <Slides>18</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Tahoma</vt:lpstr>
      <vt:lpstr>Wingdings 2</vt:lpstr>
      <vt:lpstr>Office Theme</vt:lpstr>
      <vt:lpstr>PowerPoint-presentation</vt:lpstr>
      <vt:lpstr>الإيميل(البريد الألكتروني) E-post</vt:lpstr>
      <vt:lpstr>إنشاء عنوان بريد الكتروني جديد</vt:lpstr>
      <vt:lpstr>  أكتب العنوان الألكتروني لكوكل في شريط العنوان -  اتبع السهم   www.google.com </vt:lpstr>
      <vt:lpstr>PowerPoint-presentation</vt:lpstr>
      <vt:lpstr>نصائح لإنشاء عنوان بريد إلكتروني جديد</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حذف الحساب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Ditt användarnamn</dc:creator>
  <cp:lastModifiedBy>Eklund Lars T</cp:lastModifiedBy>
  <cp:revision>257</cp:revision>
  <dcterms:created xsi:type="dcterms:W3CDTF">2011-12-04T16:58:46Z</dcterms:created>
  <dcterms:modified xsi:type="dcterms:W3CDTF">2023-01-10T08:59:16Z</dcterms:modified>
</cp:coreProperties>
</file>