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1" r:id="rId4"/>
    <p:sldId id="262"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86380" autoAdjust="0"/>
  </p:normalViewPr>
  <p:slideViewPr>
    <p:cSldViewPr>
      <p:cViewPr varScale="1">
        <p:scale>
          <a:sx n="88" d="100"/>
          <a:sy n="88" d="100"/>
        </p:scale>
        <p:origin x="102" y="276"/>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E838E-F7BA-491F-A3A3-161397258C85}" type="datetimeFigureOut">
              <a:rPr lang="sv-SE" smtClean="0"/>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71047-F097-4473-B561-B7F76FC535E3}" type="slidenum">
              <a:rPr lang="sv-SE" smtClean="0"/>
              <a:pPr/>
              <a:t>‹#›</a:t>
            </a:fld>
            <a:endParaRPr lang="sv-SE"/>
          </a:p>
        </p:txBody>
      </p:sp>
    </p:spTree>
    <p:extLst>
      <p:ext uri="{BB962C8B-B14F-4D97-AF65-F5344CB8AC3E}">
        <p14:creationId xmlns:p14="http://schemas.microsoft.com/office/powerpoint/2010/main" val="61669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 dirty="0"/>
          </a:p>
        </p:txBody>
      </p:sp>
      <p:sp>
        <p:nvSpPr>
          <p:cNvPr id="4" name="Platshållare för bildnummer 3"/>
          <p:cNvSpPr>
            <a:spLocks noGrp="1"/>
          </p:cNvSpPr>
          <p:nvPr>
            <p:ph type="sldNum" sz="quarter" idx="10"/>
          </p:nvPr>
        </p:nvSpPr>
        <p:spPr/>
        <p:txBody>
          <a:bodyPr/>
          <a:lstStyle/>
          <a:p>
            <a:pPr algn="l" rtl="0"/>
            <a:fld id="{71D71047-F097-4473-B561-B7F76FC535E3}" type="slidenum">
              <a:rPr/>
              <a:pPr algn="l" rtl="0"/>
              <a:t>4</a:t>
            </a:fld>
            <a:endParaRPr lang="e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 dirty="0"/>
          </a:p>
        </p:txBody>
      </p:sp>
      <p:sp>
        <p:nvSpPr>
          <p:cNvPr id="4" name="Platshållare för bildnummer 3"/>
          <p:cNvSpPr>
            <a:spLocks noGrp="1"/>
          </p:cNvSpPr>
          <p:nvPr>
            <p:ph type="sldNum" sz="quarter" idx="10"/>
          </p:nvPr>
        </p:nvSpPr>
        <p:spPr/>
        <p:txBody>
          <a:bodyPr/>
          <a:lstStyle/>
          <a:p>
            <a:pPr algn="l" rtl="0"/>
            <a:fld id="{71D71047-F097-4473-B561-B7F76FC535E3}" type="slidenum">
              <a:rPr/>
              <a:pPr algn="l" rtl="0"/>
              <a:t>6</a:t>
            </a:fld>
            <a:endParaRPr lang="en"/>
          </a:p>
        </p:txBody>
      </p:sp>
    </p:spTree>
    <p:extLst>
      <p:ext uri="{BB962C8B-B14F-4D97-AF65-F5344CB8AC3E}">
        <p14:creationId xmlns:p14="http://schemas.microsoft.com/office/powerpoint/2010/main" val="203317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 dirty="0"/>
          </a:p>
        </p:txBody>
      </p:sp>
      <p:sp>
        <p:nvSpPr>
          <p:cNvPr id="4" name="Platshållare för bildnummer 3"/>
          <p:cNvSpPr>
            <a:spLocks noGrp="1"/>
          </p:cNvSpPr>
          <p:nvPr>
            <p:ph type="sldNum" sz="quarter" idx="10"/>
          </p:nvPr>
        </p:nvSpPr>
        <p:spPr/>
        <p:txBody>
          <a:bodyPr/>
          <a:lstStyle/>
          <a:p>
            <a:pPr algn="l" rtl="0"/>
            <a:fld id="{71D71047-F097-4473-B561-B7F76FC535E3}" type="slidenum">
              <a:rPr/>
              <a:pPr algn="l" rtl="0"/>
              <a:t>17</a:t>
            </a:fld>
            <a:endParaRPr lang="en"/>
          </a:p>
        </p:txBody>
      </p:sp>
    </p:spTree>
    <p:extLst>
      <p:ext uri="{BB962C8B-B14F-4D97-AF65-F5344CB8AC3E}">
        <p14:creationId xmlns:p14="http://schemas.microsoft.com/office/powerpoint/2010/main" val="116779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E398B-0C2B-4A6C-B28D-677E5F20B74C}"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656" y="1484784"/>
            <a:ext cx="9144000" cy="1470025"/>
          </a:xfrm>
        </p:spPr>
        <p:txBody>
          <a:bodyPr>
            <a:normAutofit/>
          </a:bodyPr>
          <a:lstStyle/>
          <a:p>
            <a:pPr rtl="0"/>
            <a:r>
              <a:rPr lang="en" sz="7200" b="1" i="0" u="none" dirty="0">
                <a:solidFill>
                  <a:schemeClr val="tx2"/>
                </a:solidFill>
                <a:latin typeface="Arial" panose="020B0604020202020204" pitchFamily="34" charset="0"/>
                <a:ea typeface="Tahoma" pitchFamily="34" charset="0"/>
                <a:cs typeface="Arial" panose="020B0604020202020204" pitchFamily="34" charset="0"/>
              </a:rPr>
              <a:t>Email</a:t>
            </a:r>
            <a:endParaRPr lang="en" sz="7200" b="1" dirty="0">
              <a:solidFill>
                <a:schemeClr val="tx2"/>
              </a:solidFill>
              <a:latin typeface="Arial" panose="020B0604020202020204" pitchFamily="34" charset="0"/>
              <a:ea typeface="Tahoma" pitchFamily="34" charset="0"/>
              <a:cs typeface="Arial" panose="020B0604020202020204" pitchFamily="34" charset="0"/>
            </a:endParaRPr>
          </a:p>
        </p:txBody>
      </p:sp>
      <p:pic>
        <p:nvPicPr>
          <p:cNvPr id="5" name="Bildobjekt 4">
            <a:extLst>
              <a:ext uri="{FF2B5EF4-FFF2-40B4-BE49-F238E27FC236}">
                <a16:creationId xmlns:a16="http://schemas.microsoft.com/office/drawing/2014/main" id="{95EF014D-7A5D-4E12-9927-E949D52B7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85184"/>
            <a:ext cx="1333500"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8641"/>
            <a:ext cx="10335453" cy="5810854"/>
          </a:xfrm>
          <a:prstGeom prst="rect">
            <a:avLst/>
          </a:prstGeom>
        </p:spPr>
      </p:pic>
      <p:pic>
        <p:nvPicPr>
          <p:cNvPr id="15" name="Bildobjekt 14" descr="Stjärna.jpg"/>
          <p:cNvPicPr>
            <a:picLocks noChangeAspect="1"/>
          </p:cNvPicPr>
          <p:nvPr/>
        </p:nvPicPr>
        <p:blipFill>
          <a:blip r:embed="rId3" cstate="print"/>
          <a:stretch>
            <a:fillRect/>
          </a:stretch>
        </p:blipFill>
        <p:spPr>
          <a:xfrm>
            <a:off x="2227817" y="2060848"/>
            <a:ext cx="257175" cy="161925"/>
          </a:xfrm>
          <a:prstGeom prst="rect">
            <a:avLst/>
          </a:prstGeom>
        </p:spPr>
      </p:pic>
      <p:sp>
        <p:nvSpPr>
          <p:cNvPr id="3" name="AutoShape 8"/>
          <p:cNvSpPr>
            <a:spLocks noChangeArrowheads="1"/>
          </p:cNvSpPr>
          <p:nvPr/>
        </p:nvSpPr>
        <p:spPr bwMode="auto">
          <a:xfrm>
            <a:off x="7313000" y="2636912"/>
            <a:ext cx="2299560" cy="714380"/>
          </a:xfrm>
          <a:prstGeom prst="wedgeEllipseCallout">
            <a:avLst>
              <a:gd name="adj1" fmla="val -132842"/>
              <a:gd name="adj2" fmla="val -9560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Your emails appears here.</a:t>
            </a:r>
            <a:endParaRPr lang="en" sz="1200" b="1" dirty="0">
              <a:latin typeface="Tahoma" pitchFamily="34" charset="0"/>
              <a:ea typeface="Tahoma" pitchFamily="34" charset="0"/>
              <a:cs typeface="Tahoma" pitchFamily="34" charset="0"/>
            </a:endParaRPr>
          </a:p>
        </p:txBody>
      </p:sp>
      <p:sp>
        <p:nvSpPr>
          <p:cNvPr id="19" name="AutoShape 7"/>
          <p:cNvSpPr>
            <a:spLocks noChangeArrowheads="1"/>
          </p:cNvSpPr>
          <p:nvPr/>
        </p:nvSpPr>
        <p:spPr bwMode="auto">
          <a:xfrm>
            <a:off x="2000232" y="6241302"/>
            <a:ext cx="3000396" cy="500066"/>
          </a:xfrm>
          <a:prstGeom prst="wedgeRoundRectCallout">
            <a:avLst>
              <a:gd name="adj1" fmla="val -97834"/>
              <a:gd name="adj2" fmla="val -646417"/>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Use "More" to display trash, spam, chats, etc.</a:t>
            </a:r>
            <a:endParaRPr lang="en" sz="1200" b="1" dirty="0">
              <a:latin typeface="Tahoma" pitchFamily="34" charset="0"/>
              <a:ea typeface="Tahoma" pitchFamily="34" charset="0"/>
              <a:cs typeface="Tahoma" pitchFamily="34" charset="0"/>
            </a:endParaRPr>
          </a:p>
        </p:txBody>
      </p:sp>
      <p:sp>
        <p:nvSpPr>
          <p:cNvPr id="10" name="AutoShape 7"/>
          <p:cNvSpPr>
            <a:spLocks noChangeArrowheads="1"/>
          </p:cNvSpPr>
          <p:nvPr/>
        </p:nvSpPr>
        <p:spPr bwMode="auto">
          <a:xfrm>
            <a:off x="1979712" y="5301208"/>
            <a:ext cx="3020916" cy="648072"/>
          </a:xfrm>
          <a:prstGeom prst="wedgeRoundRectCallout">
            <a:avLst>
              <a:gd name="adj1" fmla="val -89661"/>
              <a:gd name="adj2" fmla="val -40514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"Drafts" is where</a:t>
            </a:r>
            <a:r>
              <a:rPr lang="en" sz="1200" b="0" i="0" u="none">
                <a:latin typeface="Tahoma" pitchFamily="34" charset="0"/>
                <a:ea typeface="Tahoma" pitchFamily="34" charset="0"/>
                <a:cs typeface="Tahoma" pitchFamily="34" charset="0"/>
              </a:rPr>
              <a:t> </a:t>
            </a:r>
            <a:br>
              <a:rPr lang="en" sz="1200" b="1" dirty="0">
                <a:latin typeface="Tahoma" pitchFamily="34" charset="0"/>
                <a:ea typeface="Tahoma" pitchFamily="34" charset="0"/>
                <a:cs typeface="Tahoma" pitchFamily="34" charset="0"/>
              </a:rPr>
            </a:br>
            <a:r>
              <a:rPr lang="en" sz="1200" b="1" i="0" u="none">
                <a:latin typeface="Tahoma" pitchFamily="34" charset="0"/>
                <a:ea typeface="Tahoma" pitchFamily="34" charset="0"/>
                <a:cs typeface="Tahoma" pitchFamily="34" charset="0"/>
              </a:rPr>
              <a:t>email messages that have not yet been sent are stored.</a:t>
            </a:r>
            <a:endParaRPr lang="en" sz="1200" b="1" dirty="0">
              <a:latin typeface="Tahoma" pitchFamily="34" charset="0"/>
              <a:ea typeface="Tahoma" pitchFamily="34" charset="0"/>
              <a:cs typeface="Tahoma" pitchFamily="34" charset="0"/>
            </a:endParaRPr>
          </a:p>
        </p:txBody>
      </p:sp>
      <p:sp>
        <p:nvSpPr>
          <p:cNvPr id="20" name="AutoShape 7"/>
          <p:cNvSpPr>
            <a:spLocks noChangeArrowheads="1"/>
          </p:cNvSpPr>
          <p:nvPr/>
        </p:nvSpPr>
        <p:spPr bwMode="auto">
          <a:xfrm>
            <a:off x="2000232" y="4513110"/>
            <a:ext cx="3000396" cy="500066"/>
          </a:xfrm>
          <a:prstGeom prst="wedgeRoundRectCallout">
            <a:avLst>
              <a:gd name="adj1" fmla="val -91890"/>
              <a:gd name="adj2" fmla="val -39859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"Sent Mail" contains the</a:t>
            </a:r>
            <a:r>
              <a:rPr lang="en" sz="1200" b="0" i="0" u="none">
                <a:latin typeface="Tahoma" pitchFamily="34" charset="0"/>
                <a:ea typeface="Tahoma" pitchFamily="34" charset="0"/>
                <a:cs typeface="Tahoma" pitchFamily="34" charset="0"/>
              </a:rPr>
              <a:t> </a:t>
            </a:r>
          </a:p>
          <a:p>
            <a:pPr algn="ctr" rtl="0"/>
            <a:r>
              <a:rPr lang="en" sz="1200" b="1" i="0" u="none">
                <a:latin typeface="Tahoma" pitchFamily="34" charset="0"/>
                <a:ea typeface="Tahoma" pitchFamily="34" charset="0"/>
                <a:cs typeface="Tahoma" pitchFamily="34" charset="0"/>
              </a:rPr>
              <a:t>email messages you have sent.</a:t>
            </a:r>
          </a:p>
          <a:p>
            <a:pPr algn="ctr" rtl="0"/>
            <a:endParaRPr lang="en" sz="1200" b="1" dirty="0">
              <a:latin typeface="Tahoma" pitchFamily="34" charset="0"/>
              <a:ea typeface="Tahoma" pitchFamily="34" charset="0"/>
              <a:cs typeface="Tahoma" pitchFamily="34" charset="0"/>
            </a:endParaRPr>
          </a:p>
        </p:txBody>
      </p:sp>
      <p:sp>
        <p:nvSpPr>
          <p:cNvPr id="22" name="AutoShape 8"/>
          <p:cNvSpPr>
            <a:spLocks noChangeArrowheads="1"/>
          </p:cNvSpPr>
          <p:nvPr/>
        </p:nvSpPr>
        <p:spPr bwMode="auto">
          <a:xfrm>
            <a:off x="5580112" y="3214686"/>
            <a:ext cx="2706664" cy="1438450"/>
          </a:xfrm>
          <a:prstGeom prst="wedgeEllipseCallout">
            <a:avLst>
              <a:gd name="adj1" fmla="val -166503"/>
              <a:gd name="adj2" fmla="val -12159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You can star a message by clicking on the star shape next to a message.</a:t>
            </a:r>
            <a:endParaRPr lang="en" sz="1200" b="1" dirty="0">
              <a:latin typeface="Tahoma" pitchFamily="34" charset="0"/>
              <a:ea typeface="Tahoma" pitchFamily="34" charset="0"/>
              <a:cs typeface="Tahoma" pitchFamily="34" charset="0"/>
            </a:endParaRPr>
          </a:p>
        </p:txBody>
      </p:sp>
      <p:sp>
        <p:nvSpPr>
          <p:cNvPr id="8" name="AutoShape 7"/>
          <p:cNvSpPr>
            <a:spLocks noChangeArrowheads="1"/>
          </p:cNvSpPr>
          <p:nvPr/>
        </p:nvSpPr>
        <p:spPr bwMode="auto">
          <a:xfrm>
            <a:off x="1979712" y="3573016"/>
            <a:ext cx="3020916" cy="648072"/>
          </a:xfrm>
          <a:prstGeom prst="wedgeRoundRectCallout">
            <a:avLst>
              <a:gd name="adj1" fmla="val -80280"/>
              <a:gd name="adj2" fmla="val -249202"/>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Stars let you assign a special status to emails to make them easier to find.</a:t>
            </a:r>
            <a:endParaRPr lang="en" sz="1200" b="1" dirty="0">
              <a:latin typeface="Tahoma" pitchFamily="34" charset="0"/>
              <a:ea typeface="Tahoma" pitchFamily="34" charset="0"/>
              <a:cs typeface="Tahoma" pitchFamily="34" charset="0"/>
            </a:endParaRPr>
          </a:p>
        </p:txBody>
      </p:sp>
      <p:sp>
        <p:nvSpPr>
          <p:cNvPr id="7" name="AutoShape 7"/>
          <p:cNvSpPr>
            <a:spLocks noChangeArrowheads="1"/>
          </p:cNvSpPr>
          <p:nvPr/>
        </p:nvSpPr>
        <p:spPr bwMode="auto">
          <a:xfrm>
            <a:off x="2000232" y="2784918"/>
            <a:ext cx="3000396" cy="500066"/>
          </a:xfrm>
          <a:prstGeom prst="wedgeRoundRectCallout">
            <a:avLst>
              <a:gd name="adj1" fmla="val -78647"/>
              <a:gd name="adj2" fmla="val -204798"/>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the "Inbox" to</a:t>
            </a:r>
            <a:r>
              <a:rPr lang="en" sz="1200" b="0" i="0" u="none">
                <a:latin typeface="Tahoma" pitchFamily="34" charset="0"/>
                <a:ea typeface="Tahoma" pitchFamily="34" charset="0"/>
                <a:cs typeface="Tahoma" pitchFamily="34" charset="0"/>
              </a:rPr>
              <a:t> </a:t>
            </a:r>
          </a:p>
          <a:p>
            <a:pPr algn="ctr" rtl="0"/>
            <a:r>
              <a:rPr lang="en" sz="1200" b="1" i="0" u="none">
                <a:latin typeface="Tahoma" pitchFamily="34" charset="0"/>
                <a:ea typeface="Tahoma" pitchFamily="34" charset="0"/>
                <a:cs typeface="Tahoma" pitchFamily="34" charset="0"/>
              </a:rPr>
              <a:t>view your email messages.</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2710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bg/>
                                          </p:spTgt>
                                        </p:tgtEl>
                                        <p:attrNameLst>
                                          <p:attrName>style.visibility</p:attrName>
                                        </p:attrNameLst>
                                      </p:cBhvr>
                                      <p:to>
                                        <p:strVal val="visible"/>
                                      </p:to>
                                    </p:set>
                                    <p:anim calcmode="lin" valueType="num">
                                      <p:cBhvr additive="base">
                                        <p:cTn id="2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19" grpId="0" animBg="1"/>
      <p:bldP spid="10" grpId="0" animBg="1"/>
      <p:bldP spid="20" grpId="0" animBg="1"/>
      <p:bldP spid="22" grpId="0" build="allAtOnce" animBg="1"/>
      <p:bldP spid="8"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sp>
        <p:nvSpPr>
          <p:cNvPr id="4" name="AutoShape 8"/>
          <p:cNvSpPr>
            <a:spLocks noChangeArrowheads="1"/>
          </p:cNvSpPr>
          <p:nvPr/>
        </p:nvSpPr>
        <p:spPr bwMode="auto">
          <a:xfrm>
            <a:off x="1643042" y="2357430"/>
            <a:ext cx="3357586" cy="1143008"/>
          </a:xfrm>
          <a:prstGeom prst="wedgeEllipseCallout">
            <a:avLst>
              <a:gd name="adj1" fmla="val -40802"/>
              <a:gd name="adj2" fmla="val -11708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Select one or more messages in order to move them or put them in the trash.</a:t>
            </a:r>
            <a:endParaRPr lang="en" sz="1200" b="1" dirty="0">
              <a:latin typeface="Tahoma" pitchFamily="34" charset="0"/>
              <a:ea typeface="Tahoma" pitchFamily="34" charset="0"/>
              <a:cs typeface="Tahoma" pitchFamily="34" charset="0"/>
            </a:endParaRPr>
          </a:p>
        </p:txBody>
      </p:sp>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sp>
        <p:nvSpPr>
          <p:cNvPr id="11" name="AutoShape 7"/>
          <p:cNvSpPr>
            <a:spLocks noChangeArrowheads="1"/>
          </p:cNvSpPr>
          <p:nvPr/>
        </p:nvSpPr>
        <p:spPr bwMode="auto">
          <a:xfrm>
            <a:off x="1626512" y="692696"/>
            <a:ext cx="857256" cy="285752"/>
          </a:xfrm>
          <a:prstGeom prst="wedgeRoundRectCallout">
            <a:avLst>
              <a:gd name="adj1" fmla="val 66888"/>
              <a:gd name="adj2" fmla="val 125068"/>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Archive</a:t>
            </a:r>
            <a:endParaRPr lang="en" sz="1200" b="1" dirty="0">
              <a:latin typeface="Tahoma" pitchFamily="34" charset="0"/>
              <a:ea typeface="Tahoma" pitchFamily="34" charset="0"/>
              <a:cs typeface="Tahoma" pitchFamily="34" charset="0"/>
            </a:endParaRPr>
          </a:p>
        </p:txBody>
      </p:sp>
      <p:sp>
        <p:nvSpPr>
          <p:cNvPr id="12" name="AutoShape 7"/>
          <p:cNvSpPr>
            <a:spLocks noChangeArrowheads="1"/>
          </p:cNvSpPr>
          <p:nvPr/>
        </p:nvSpPr>
        <p:spPr bwMode="auto">
          <a:xfrm>
            <a:off x="2643174" y="575344"/>
            <a:ext cx="1784810" cy="333376"/>
          </a:xfrm>
          <a:prstGeom prst="wedgeRoundRectCallout">
            <a:avLst>
              <a:gd name="adj1" fmla="val 9372"/>
              <a:gd name="adj2" fmla="val 12451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Report spam</a:t>
            </a:r>
            <a:endParaRPr lang="en" sz="1200" b="1" dirty="0">
              <a:latin typeface="Tahoma" pitchFamily="34" charset="0"/>
              <a:ea typeface="Tahoma" pitchFamily="34" charset="0"/>
              <a:cs typeface="Tahoma" pitchFamily="34" charset="0"/>
            </a:endParaRPr>
          </a:p>
        </p:txBody>
      </p:sp>
      <p:sp>
        <p:nvSpPr>
          <p:cNvPr id="13" name="AutoShape 7"/>
          <p:cNvSpPr>
            <a:spLocks noChangeArrowheads="1"/>
          </p:cNvSpPr>
          <p:nvPr/>
        </p:nvSpPr>
        <p:spPr bwMode="auto">
          <a:xfrm>
            <a:off x="4355976" y="1428736"/>
            <a:ext cx="2073412" cy="333375"/>
          </a:xfrm>
          <a:prstGeom prst="wedgeRoundRectCallout">
            <a:avLst>
              <a:gd name="adj1" fmla="val -48831"/>
              <a:gd name="adj2" fmla="val -108686"/>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Delete emails</a:t>
            </a:r>
            <a:endParaRPr lang="en" sz="1200" b="1" dirty="0">
              <a:latin typeface="Tahoma" pitchFamily="34" charset="0"/>
              <a:ea typeface="Tahoma" pitchFamily="34" charset="0"/>
              <a:cs typeface="Tahoma" pitchFamily="34" charset="0"/>
            </a:endParaRPr>
          </a:p>
        </p:txBody>
      </p:sp>
      <p:sp>
        <p:nvSpPr>
          <p:cNvPr id="14" name="AutoShape 7"/>
          <p:cNvSpPr>
            <a:spLocks noChangeArrowheads="1"/>
          </p:cNvSpPr>
          <p:nvPr/>
        </p:nvSpPr>
        <p:spPr bwMode="auto">
          <a:xfrm>
            <a:off x="4644008" y="692696"/>
            <a:ext cx="928124" cy="307412"/>
          </a:xfrm>
          <a:prstGeom prst="wedgeRoundRectCallout">
            <a:avLst>
              <a:gd name="adj1" fmla="val 11457"/>
              <a:gd name="adj2" fmla="val 114834"/>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Move to</a:t>
            </a:r>
            <a:endParaRPr lang="en" sz="1200" b="1" dirty="0">
              <a:latin typeface="Tahoma" pitchFamily="34" charset="0"/>
              <a:ea typeface="Tahoma" pitchFamily="34" charset="0"/>
              <a:cs typeface="Tahoma" pitchFamily="34" charset="0"/>
            </a:endParaRPr>
          </a:p>
        </p:txBody>
      </p:sp>
      <p:sp>
        <p:nvSpPr>
          <p:cNvPr id="15" name="AutoShape 7"/>
          <p:cNvSpPr>
            <a:spLocks noChangeArrowheads="1"/>
          </p:cNvSpPr>
          <p:nvPr/>
        </p:nvSpPr>
        <p:spPr bwMode="auto">
          <a:xfrm>
            <a:off x="5580112" y="764704"/>
            <a:ext cx="920714" cy="306842"/>
          </a:xfrm>
          <a:prstGeom prst="wedgeRoundRectCallout">
            <a:avLst>
              <a:gd name="adj1" fmla="val -1"/>
              <a:gd name="adj2" fmla="val 11173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Labels</a:t>
            </a:r>
            <a:endParaRPr lang="en" sz="1200" b="1" dirty="0">
              <a:latin typeface="Tahoma" pitchFamily="34" charset="0"/>
              <a:ea typeface="Tahoma" pitchFamily="34" charset="0"/>
              <a:cs typeface="Tahoma" pitchFamily="34" charset="0"/>
            </a:endParaRPr>
          </a:p>
        </p:txBody>
      </p:sp>
      <p:sp>
        <p:nvSpPr>
          <p:cNvPr id="16" name="AutoShape 7"/>
          <p:cNvSpPr>
            <a:spLocks noChangeArrowheads="1"/>
          </p:cNvSpPr>
          <p:nvPr/>
        </p:nvSpPr>
        <p:spPr bwMode="auto">
          <a:xfrm>
            <a:off x="6588224" y="692696"/>
            <a:ext cx="1269924" cy="521726"/>
          </a:xfrm>
          <a:prstGeom prst="wedgeRoundRectCallout">
            <a:avLst>
              <a:gd name="adj1" fmla="val -36056"/>
              <a:gd name="adj2" fmla="val 65634"/>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More functions</a:t>
            </a:r>
            <a:endParaRPr lang="en" sz="1200" b="1" dirty="0">
              <a:latin typeface="Tahoma" pitchFamily="34" charset="0"/>
              <a:ea typeface="Tahoma" pitchFamily="34" charset="0"/>
              <a:cs typeface="Tahoma" pitchFamily="34" charset="0"/>
            </a:endParaRPr>
          </a:p>
        </p:txBody>
      </p:sp>
      <p:sp>
        <p:nvSpPr>
          <p:cNvPr id="5" name="AutoShape 8"/>
          <p:cNvSpPr>
            <a:spLocks noChangeArrowheads="1"/>
          </p:cNvSpPr>
          <p:nvPr/>
        </p:nvSpPr>
        <p:spPr bwMode="auto">
          <a:xfrm>
            <a:off x="5143504" y="2857496"/>
            <a:ext cx="3071834" cy="1071570"/>
          </a:xfrm>
          <a:prstGeom prst="wedgeEllipseCallout">
            <a:avLst>
              <a:gd name="adj1" fmla="val -106428"/>
              <a:gd name="adj2" fmla="val -187469"/>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If one or more</a:t>
            </a:r>
            <a:r>
              <a:rPr lang="en" sz="1200" b="0" i="0" u="none">
                <a:latin typeface="Tahoma" pitchFamily="34" charset="0"/>
                <a:ea typeface="Tahoma" pitchFamily="34" charset="0"/>
                <a:cs typeface="Tahoma" pitchFamily="34" charset="0"/>
              </a:rPr>
              <a:t> </a:t>
            </a:r>
            <a:br>
              <a:rPr lang="en" sz="1200" b="1" dirty="0">
                <a:latin typeface="Tahoma" pitchFamily="34" charset="0"/>
                <a:ea typeface="Tahoma" pitchFamily="34" charset="0"/>
                <a:cs typeface="Tahoma" pitchFamily="34" charset="0"/>
              </a:rPr>
            </a:br>
            <a:r>
              <a:rPr lang="en" sz="1200" b="1" i="0" u="none">
                <a:latin typeface="Tahoma" pitchFamily="34" charset="0"/>
                <a:ea typeface="Tahoma" pitchFamily="34" charset="0"/>
                <a:cs typeface="Tahoma" pitchFamily="34" charset="0"/>
              </a:rPr>
              <a:t>emails are selected, a new toolbar displays.</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730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11" grpId="0" animBg="1"/>
      <p:bldP spid="12" grpId="0" animBg="1"/>
      <p:bldP spid="13" grpId="0" animBg="1"/>
      <p:bldP spid="14" grpId="0" animBg="1"/>
      <p:bldP spid="15" grpId="0" animBg="1"/>
      <p:bldP spid="1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sp>
        <p:nvSpPr>
          <p:cNvPr id="14" name="AutoShape 7"/>
          <p:cNvSpPr>
            <a:spLocks noChangeArrowheads="1"/>
          </p:cNvSpPr>
          <p:nvPr/>
        </p:nvSpPr>
        <p:spPr bwMode="auto">
          <a:xfrm>
            <a:off x="4000496" y="785794"/>
            <a:ext cx="1071570" cy="285752"/>
          </a:xfrm>
          <a:prstGeom prst="wedgeRoundRectCallout">
            <a:avLst>
              <a:gd name="adj1" fmla="val 28888"/>
              <a:gd name="adj2" fmla="val 98402"/>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Move to</a:t>
            </a:r>
            <a:endParaRPr lang="en" sz="1200" b="1" dirty="0">
              <a:latin typeface="Tahoma" pitchFamily="34" charset="0"/>
              <a:ea typeface="Tahoma" pitchFamily="34" charset="0"/>
              <a:cs typeface="Tahoma" pitchFamily="34" charset="0"/>
            </a:endParaRPr>
          </a:p>
        </p:txBody>
      </p:sp>
      <p:sp>
        <p:nvSpPr>
          <p:cNvPr id="15" name="AutoShape 7"/>
          <p:cNvSpPr>
            <a:spLocks noChangeArrowheads="1"/>
          </p:cNvSpPr>
          <p:nvPr/>
        </p:nvSpPr>
        <p:spPr bwMode="auto">
          <a:xfrm>
            <a:off x="5148064" y="692696"/>
            <a:ext cx="924134" cy="338950"/>
          </a:xfrm>
          <a:prstGeom prst="wedgeRoundRectCallout">
            <a:avLst>
              <a:gd name="adj1" fmla="val -6668"/>
              <a:gd name="adj2" fmla="val 105068"/>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Labels</a:t>
            </a:r>
            <a:endParaRPr lang="en" sz="1200" b="1" dirty="0">
              <a:latin typeface="Tahoma" pitchFamily="34" charset="0"/>
              <a:ea typeface="Tahoma" pitchFamily="34" charset="0"/>
              <a:cs typeface="Tahoma" pitchFamily="34" charset="0"/>
            </a:endParaRPr>
          </a:p>
        </p:txBody>
      </p:sp>
      <p:sp>
        <p:nvSpPr>
          <p:cNvPr id="16" name="AutoShape 7"/>
          <p:cNvSpPr>
            <a:spLocks noChangeArrowheads="1"/>
          </p:cNvSpPr>
          <p:nvPr/>
        </p:nvSpPr>
        <p:spPr bwMode="auto">
          <a:xfrm>
            <a:off x="6228184" y="620688"/>
            <a:ext cx="1415650" cy="307982"/>
          </a:xfrm>
          <a:prstGeom prst="wedgeRoundRectCallout">
            <a:avLst>
              <a:gd name="adj1" fmla="val -14641"/>
              <a:gd name="adj2" fmla="val 145567"/>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More functions</a:t>
            </a:r>
            <a:endParaRPr lang="en" sz="1200" b="1" dirty="0">
              <a:latin typeface="Tahoma" pitchFamily="34" charset="0"/>
              <a:ea typeface="Tahoma" pitchFamily="34" charset="0"/>
              <a:cs typeface="Tahoma" pitchFamily="34" charset="0"/>
            </a:endParaRPr>
          </a:p>
        </p:txBody>
      </p:sp>
      <p:pic>
        <p:nvPicPr>
          <p:cNvPr id="18" name="Bildobjekt 17" descr="flyttaTill.jpg"/>
          <p:cNvPicPr>
            <a:picLocks noChangeAspect="1"/>
          </p:cNvPicPr>
          <p:nvPr/>
        </p:nvPicPr>
        <p:blipFill>
          <a:blip r:embed="rId5" cstate="print"/>
          <a:stretch>
            <a:fillRect/>
          </a:stretch>
        </p:blipFill>
        <p:spPr>
          <a:xfrm>
            <a:off x="4786314" y="1357298"/>
            <a:ext cx="1666875" cy="2400300"/>
          </a:xfrm>
          <a:prstGeom prst="rect">
            <a:avLst/>
          </a:prstGeom>
        </p:spPr>
      </p:pic>
      <p:pic>
        <p:nvPicPr>
          <p:cNvPr id="19" name="Bildobjekt 18" descr="etikett.jpg"/>
          <p:cNvPicPr>
            <a:picLocks noChangeAspect="1"/>
          </p:cNvPicPr>
          <p:nvPr/>
        </p:nvPicPr>
        <p:blipFill>
          <a:blip r:embed="rId6" cstate="print"/>
          <a:stretch>
            <a:fillRect/>
          </a:stretch>
        </p:blipFill>
        <p:spPr>
          <a:xfrm>
            <a:off x="5429256" y="1357298"/>
            <a:ext cx="1657350" cy="1895475"/>
          </a:xfrm>
          <a:prstGeom prst="rect">
            <a:avLst/>
          </a:prstGeom>
        </p:spPr>
      </p:pic>
      <p:pic>
        <p:nvPicPr>
          <p:cNvPr id="20" name="Bildobjekt 19" descr="mer.jpg"/>
          <p:cNvPicPr>
            <a:picLocks noChangeAspect="1"/>
          </p:cNvPicPr>
          <p:nvPr/>
        </p:nvPicPr>
        <p:blipFill>
          <a:blip r:embed="rId7" cstate="print"/>
          <a:stretch>
            <a:fillRect/>
          </a:stretch>
        </p:blipFill>
        <p:spPr>
          <a:xfrm>
            <a:off x="6286512" y="1357298"/>
            <a:ext cx="2524125" cy="1238250"/>
          </a:xfrm>
          <a:prstGeom prst="rect">
            <a:avLst/>
          </a:prstGeom>
        </p:spPr>
      </p:pic>
      <p:sp>
        <p:nvSpPr>
          <p:cNvPr id="21" name="AutoShape 8"/>
          <p:cNvSpPr>
            <a:spLocks noChangeArrowheads="1"/>
          </p:cNvSpPr>
          <p:nvPr/>
        </p:nvSpPr>
        <p:spPr bwMode="auto">
          <a:xfrm>
            <a:off x="1357290" y="2060848"/>
            <a:ext cx="2786082" cy="1800200"/>
          </a:xfrm>
          <a:prstGeom prst="wedgeEllipseCallout">
            <a:avLst>
              <a:gd name="adj1" fmla="val 74855"/>
              <a:gd name="adj2" fmla="val -7481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Use "Move to" to file selected emails under existing labels.</a:t>
            </a:r>
            <a:r>
              <a:rPr lang="en" sz="1200" b="0" i="0" u="none">
                <a:latin typeface="Tahoma" pitchFamily="34" charset="0"/>
                <a:ea typeface="Tahoma" pitchFamily="34" charset="0"/>
                <a:cs typeface="Tahoma" pitchFamily="34" charset="0"/>
              </a:rPr>
              <a:t> </a:t>
            </a:r>
            <a:r>
              <a:rPr lang="en" sz="1200" b="1" i="0" u="none">
                <a:latin typeface="Tahoma" pitchFamily="34" charset="0"/>
                <a:ea typeface="Tahoma" pitchFamily="34" charset="0"/>
                <a:cs typeface="Tahoma" pitchFamily="34" charset="0"/>
              </a:rPr>
              <a:t>You can also choose to create new labels.</a:t>
            </a:r>
            <a:r>
              <a:rPr lang="en" sz="1200" b="0" i="0" u="none">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22" name="AutoShape 8"/>
          <p:cNvSpPr>
            <a:spLocks noChangeArrowheads="1"/>
          </p:cNvSpPr>
          <p:nvPr/>
        </p:nvSpPr>
        <p:spPr bwMode="auto">
          <a:xfrm>
            <a:off x="1928794" y="3786190"/>
            <a:ext cx="2928958" cy="1714512"/>
          </a:xfrm>
          <a:prstGeom prst="wedgeEllipseCallout">
            <a:avLst>
              <a:gd name="adj1" fmla="val 72575"/>
              <a:gd name="adj2" fmla="val -17650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You can use "Label as" to connect one or more email addresses to various labels.</a:t>
            </a:r>
            <a:r>
              <a:rPr lang="en" sz="1200" b="0" i="0" u="none">
                <a:latin typeface="Tahoma" pitchFamily="34" charset="0"/>
                <a:ea typeface="Tahoma" pitchFamily="34" charset="0"/>
                <a:cs typeface="Tahoma" pitchFamily="34" charset="0"/>
              </a:rPr>
              <a:t> </a:t>
            </a:r>
            <a:r>
              <a:rPr lang="en" sz="1200" b="1" i="0" u="none">
                <a:latin typeface="Tahoma" pitchFamily="34" charset="0"/>
                <a:ea typeface="Tahoma" pitchFamily="34" charset="0"/>
                <a:cs typeface="Tahoma" pitchFamily="34" charset="0"/>
              </a:rPr>
              <a:t>You can also create new labels.</a:t>
            </a:r>
            <a:endParaRPr lang="en" sz="1200" b="1" dirty="0">
              <a:latin typeface="Tahoma" pitchFamily="34" charset="0"/>
              <a:ea typeface="Tahoma" pitchFamily="34" charset="0"/>
              <a:cs typeface="Tahoma" pitchFamily="34" charset="0"/>
            </a:endParaRPr>
          </a:p>
        </p:txBody>
      </p:sp>
      <p:sp>
        <p:nvSpPr>
          <p:cNvPr id="23" name="AutoShape 8"/>
          <p:cNvSpPr>
            <a:spLocks noChangeArrowheads="1"/>
          </p:cNvSpPr>
          <p:nvPr/>
        </p:nvSpPr>
        <p:spPr bwMode="auto">
          <a:xfrm>
            <a:off x="4932040" y="3929066"/>
            <a:ext cx="2854670" cy="1143008"/>
          </a:xfrm>
          <a:prstGeom prst="wedgeEllipseCallout">
            <a:avLst>
              <a:gd name="adj1" fmla="val 7765"/>
              <a:gd name="adj2" fmla="val -281499"/>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Go to "More" for more choices with regard to assigning a status to selected</a:t>
            </a:r>
            <a:r>
              <a:rPr lang="en" sz="1200" b="0" i="0" u="none">
                <a:latin typeface="Tahoma" pitchFamily="34" charset="0"/>
                <a:ea typeface="Tahoma" pitchFamily="34" charset="0"/>
                <a:cs typeface="Tahoma" pitchFamily="34" charset="0"/>
              </a:rPr>
              <a:t> </a:t>
            </a:r>
            <a:br>
              <a:rPr lang="en" sz="1200" b="1" dirty="0">
                <a:latin typeface="Tahoma" pitchFamily="34" charset="0"/>
                <a:ea typeface="Tahoma" pitchFamily="34" charset="0"/>
                <a:cs typeface="Tahoma" pitchFamily="34" charset="0"/>
              </a:rPr>
            </a:br>
            <a:r>
              <a:rPr lang="en" sz="1200" b="1" i="0" u="none">
                <a:latin typeface="Tahoma" pitchFamily="34" charset="0"/>
                <a:ea typeface="Tahoma" pitchFamily="34" charset="0"/>
                <a:cs typeface="Tahoma" pitchFamily="34" charset="0"/>
              </a:rPr>
              <a:t>emails.</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364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1">
                                            <p:bg/>
                                          </p:spTgt>
                                        </p:tgtEl>
                                        <p:attrNameLst>
                                          <p:attrName>style.visibility</p:attrName>
                                        </p:attrNameLst>
                                      </p:cBhvr>
                                      <p:to>
                                        <p:strVal val="visible"/>
                                      </p:to>
                                    </p:set>
                                    <p:anim calcmode="lin" valueType="num">
                                      <p:cBhvr additive="base">
                                        <p:cTn id="16"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21">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2">
                                            <p:bg/>
                                          </p:spTgt>
                                        </p:tgtEl>
                                        <p:attrNameLst>
                                          <p:attrName>style.visibility</p:attrName>
                                        </p:attrNameLst>
                                      </p:cBhvr>
                                      <p:to>
                                        <p:strVal val="visible"/>
                                      </p:to>
                                    </p:set>
                                    <p:anim calcmode="lin" valueType="num">
                                      <p:cBhvr additive="base">
                                        <p:cTn id="35"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 calcmode="lin" valueType="num">
                                      <p:cBhvr additive="base">
                                        <p:cTn id="3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23">
                                            <p:bg/>
                                          </p:spTgt>
                                        </p:tgtEl>
                                        <p:attrNameLst>
                                          <p:attrName>style.visibility</p:attrName>
                                        </p:attrNameLst>
                                      </p:cBhvr>
                                      <p:to>
                                        <p:strVal val="visible"/>
                                      </p:to>
                                    </p:set>
                                    <p:anim calcmode="lin" valueType="num">
                                      <p:cBhvr additive="base">
                                        <p:cTn id="54"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 calcmode="lin" valueType="num">
                                      <p:cBhvr additive="base">
                                        <p:cTn id="5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1" grpId="0" uiExpand="1" build="allAtOnce" animBg="1"/>
      <p:bldP spid="22" grpId="0" uiExpand="1" build="allAtOnce" animBg="1"/>
      <p:bldP spid="23"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pic>
        <p:nvPicPr>
          <p:cNvPr id="11" name="Bildobjekt 10" descr="skapameddelande.jpg"/>
          <p:cNvPicPr>
            <a:picLocks noChangeAspect="1"/>
          </p:cNvPicPr>
          <p:nvPr/>
        </p:nvPicPr>
        <p:blipFill>
          <a:blip r:embed="rId5" cstate="print"/>
          <a:stretch>
            <a:fillRect/>
          </a:stretch>
        </p:blipFill>
        <p:spPr>
          <a:xfrm>
            <a:off x="4214810" y="1785926"/>
            <a:ext cx="4657725" cy="4686300"/>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5000628" y="6072206"/>
            <a:ext cx="2390775" cy="323850"/>
          </a:xfrm>
          <a:prstGeom prst="rect">
            <a:avLst/>
          </a:prstGeom>
        </p:spPr>
      </p:pic>
      <p:sp>
        <p:nvSpPr>
          <p:cNvPr id="18" name="AutoShape 8"/>
          <p:cNvSpPr>
            <a:spLocks noChangeArrowheads="1"/>
          </p:cNvSpPr>
          <p:nvPr/>
        </p:nvSpPr>
        <p:spPr bwMode="auto">
          <a:xfrm>
            <a:off x="1763688" y="3717032"/>
            <a:ext cx="2214578" cy="1071570"/>
          </a:xfrm>
          <a:prstGeom prst="wedgeEllipseCallout">
            <a:avLst>
              <a:gd name="adj1" fmla="val 70968"/>
              <a:gd name="adj2" fmla="val -134315"/>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The "Subject" field is used to briefly summarize what the message is about.</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1785918" y="1142984"/>
            <a:ext cx="2643206" cy="857256"/>
          </a:xfrm>
          <a:prstGeom prst="wedgeEllipseCallout">
            <a:avLst>
              <a:gd name="adj1" fmla="val -82888"/>
              <a:gd name="adj2" fmla="val 37000"/>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"COMPOSE" to open a new message window.</a:t>
            </a:r>
            <a:endParaRPr lang="en" sz="1200" b="1" dirty="0">
              <a:latin typeface="Tahoma" pitchFamily="34" charset="0"/>
              <a:ea typeface="Tahoma" pitchFamily="34" charset="0"/>
              <a:cs typeface="Tahoma" pitchFamily="34" charset="0"/>
            </a:endParaRPr>
          </a:p>
        </p:txBody>
      </p:sp>
      <p:sp>
        <p:nvSpPr>
          <p:cNvPr id="20" name="AutoShape 8"/>
          <p:cNvSpPr>
            <a:spLocks noChangeArrowheads="1"/>
          </p:cNvSpPr>
          <p:nvPr/>
        </p:nvSpPr>
        <p:spPr bwMode="auto">
          <a:xfrm>
            <a:off x="4143372" y="3000372"/>
            <a:ext cx="2571768" cy="1436740"/>
          </a:xfrm>
          <a:prstGeom prst="wedgeEllipseCallout">
            <a:avLst>
              <a:gd name="adj1" fmla="val 87410"/>
              <a:gd name="adj2" fmla="val -93579"/>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The "Cc" field can be used to enter the email address of the person you want to receive a copy of the message.</a:t>
            </a:r>
            <a:endParaRPr lang="en" sz="1200" b="1" dirty="0">
              <a:latin typeface="Tahoma" pitchFamily="34" charset="0"/>
              <a:ea typeface="Tahoma" pitchFamily="34" charset="0"/>
              <a:cs typeface="Tahoma" pitchFamily="34" charset="0"/>
            </a:endParaRPr>
          </a:p>
        </p:txBody>
      </p:sp>
      <p:sp>
        <p:nvSpPr>
          <p:cNvPr id="21" name="AutoShape 8"/>
          <p:cNvSpPr>
            <a:spLocks noChangeArrowheads="1"/>
          </p:cNvSpPr>
          <p:nvPr/>
        </p:nvSpPr>
        <p:spPr bwMode="auto">
          <a:xfrm>
            <a:off x="6588224" y="2786058"/>
            <a:ext cx="2412932" cy="1651054"/>
          </a:xfrm>
          <a:prstGeom prst="wedgeEllipseCallout">
            <a:avLst>
              <a:gd name="adj1" fmla="val 15768"/>
              <a:gd name="adj2" fmla="val -7389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Use the "Bcc" field to send a copy of the message without this address being shown to the rest of the recipients.</a:t>
            </a:r>
            <a:r>
              <a:rPr lang="en" sz="1200" b="0" i="0" u="none">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pic>
        <p:nvPicPr>
          <p:cNvPr id="23" name="Bildobjekt 22" descr="formatering.jpg"/>
          <p:cNvPicPr>
            <a:picLocks noChangeAspect="1"/>
          </p:cNvPicPr>
          <p:nvPr/>
        </p:nvPicPr>
        <p:blipFill>
          <a:blip r:embed="rId7" cstate="print"/>
          <a:stretch>
            <a:fillRect/>
          </a:stretch>
        </p:blipFill>
        <p:spPr>
          <a:xfrm>
            <a:off x="4286248" y="5643578"/>
            <a:ext cx="3629025" cy="428625"/>
          </a:xfrm>
          <a:prstGeom prst="rect">
            <a:avLst/>
          </a:prstGeom>
        </p:spPr>
      </p:pic>
      <p:sp>
        <p:nvSpPr>
          <p:cNvPr id="22" name="AutoShape 8"/>
          <p:cNvSpPr>
            <a:spLocks noChangeArrowheads="1"/>
          </p:cNvSpPr>
          <p:nvPr/>
        </p:nvSpPr>
        <p:spPr bwMode="auto">
          <a:xfrm>
            <a:off x="1714480" y="4857760"/>
            <a:ext cx="2428892" cy="1163528"/>
          </a:xfrm>
          <a:prstGeom prst="wedgeEllipseCallout">
            <a:avLst>
              <a:gd name="adj1" fmla="val 91624"/>
              <a:gd name="adj2" fmla="val 6150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here to display text formatting options.</a:t>
            </a:r>
            <a:endParaRPr lang="en" sz="1200" b="1" dirty="0">
              <a:latin typeface="Tahoma" pitchFamily="34" charset="0"/>
              <a:ea typeface="Tahoma" pitchFamily="34" charset="0"/>
              <a:cs typeface="Tahoma" pitchFamily="34" charset="0"/>
            </a:endParaRPr>
          </a:p>
        </p:txBody>
      </p:sp>
      <p:sp>
        <p:nvSpPr>
          <p:cNvPr id="24" name="AutoShape 8"/>
          <p:cNvSpPr>
            <a:spLocks noChangeArrowheads="1"/>
          </p:cNvSpPr>
          <p:nvPr/>
        </p:nvSpPr>
        <p:spPr bwMode="auto">
          <a:xfrm>
            <a:off x="4067944" y="4653136"/>
            <a:ext cx="1357322" cy="785818"/>
          </a:xfrm>
          <a:prstGeom prst="wedgeEllipseCallout">
            <a:avLst>
              <a:gd name="adj1" fmla="val 64856"/>
              <a:gd name="adj2" fmla="val 148655"/>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here to attach a file.</a:t>
            </a:r>
            <a:endParaRPr lang="en" sz="1200" b="1" dirty="0">
              <a:latin typeface="Tahoma" pitchFamily="34" charset="0"/>
              <a:ea typeface="Tahoma" pitchFamily="34" charset="0"/>
              <a:cs typeface="Tahoma" pitchFamily="34" charset="0"/>
            </a:endParaRPr>
          </a:p>
        </p:txBody>
      </p:sp>
      <p:sp>
        <p:nvSpPr>
          <p:cNvPr id="25" name="AutoShape 8"/>
          <p:cNvSpPr>
            <a:spLocks noChangeArrowheads="1"/>
          </p:cNvSpPr>
          <p:nvPr/>
        </p:nvSpPr>
        <p:spPr bwMode="auto">
          <a:xfrm>
            <a:off x="5220072" y="4365104"/>
            <a:ext cx="1800200" cy="1296144"/>
          </a:xfrm>
          <a:prstGeom prst="wedgeEllipseCallout">
            <a:avLst>
              <a:gd name="adj1" fmla="val -10505"/>
              <a:gd name="adj2" fmla="val 9026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here to attach a file or image from Google Drive.</a:t>
            </a:r>
            <a:r>
              <a:rPr lang="en" sz="1200" b="0" i="0" u="none">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26" name="AutoShape 8"/>
          <p:cNvSpPr>
            <a:spLocks noChangeArrowheads="1"/>
          </p:cNvSpPr>
          <p:nvPr/>
        </p:nvSpPr>
        <p:spPr bwMode="auto">
          <a:xfrm>
            <a:off x="6300192" y="4509120"/>
            <a:ext cx="1629394" cy="920144"/>
          </a:xfrm>
          <a:prstGeom prst="wedgeEllipseCallout">
            <a:avLst>
              <a:gd name="adj1" fmla="val -48718"/>
              <a:gd name="adj2" fmla="val 136940"/>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here to attach a photo.</a:t>
            </a:r>
            <a:endParaRPr lang="en" sz="1200" b="1" dirty="0">
              <a:latin typeface="Tahoma" pitchFamily="34" charset="0"/>
              <a:ea typeface="Tahoma" pitchFamily="34" charset="0"/>
              <a:cs typeface="Tahoma" pitchFamily="34" charset="0"/>
            </a:endParaRPr>
          </a:p>
        </p:txBody>
      </p:sp>
      <p:sp>
        <p:nvSpPr>
          <p:cNvPr id="27" name="AutoShape 8"/>
          <p:cNvSpPr>
            <a:spLocks noChangeArrowheads="1"/>
          </p:cNvSpPr>
          <p:nvPr/>
        </p:nvSpPr>
        <p:spPr bwMode="auto">
          <a:xfrm>
            <a:off x="6948264" y="4643446"/>
            <a:ext cx="1552826" cy="1071570"/>
          </a:xfrm>
          <a:prstGeom prst="wedgeEllipseCallout">
            <a:avLst>
              <a:gd name="adj1" fmla="val -64271"/>
              <a:gd name="adj2" fmla="val 100832"/>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here to insert a link.</a:t>
            </a:r>
            <a:endParaRPr lang="en" sz="1200" b="1" dirty="0">
              <a:latin typeface="Tahoma" pitchFamily="34" charset="0"/>
              <a:ea typeface="Tahoma" pitchFamily="34" charset="0"/>
              <a:cs typeface="Tahoma" pitchFamily="34" charset="0"/>
            </a:endParaRPr>
          </a:p>
        </p:txBody>
      </p:sp>
      <p:sp>
        <p:nvSpPr>
          <p:cNvPr id="28" name="AutoShape 8"/>
          <p:cNvSpPr>
            <a:spLocks noChangeArrowheads="1"/>
          </p:cNvSpPr>
          <p:nvPr/>
        </p:nvSpPr>
        <p:spPr bwMode="auto">
          <a:xfrm>
            <a:off x="7452320" y="4714884"/>
            <a:ext cx="1548836" cy="1071570"/>
          </a:xfrm>
          <a:prstGeom prst="wedgeEllipseCallout">
            <a:avLst>
              <a:gd name="adj1" fmla="val -75607"/>
              <a:gd name="adj2" fmla="val 97288"/>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here to insert emoticons.</a:t>
            </a:r>
            <a:endParaRPr lang="en" sz="1200" b="1" dirty="0">
              <a:latin typeface="Tahoma" pitchFamily="34" charset="0"/>
              <a:ea typeface="Tahoma" pitchFamily="34" charset="0"/>
              <a:cs typeface="Tahoma" pitchFamily="34" charset="0"/>
            </a:endParaRPr>
          </a:p>
        </p:txBody>
      </p:sp>
      <p:sp>
        <p:nvSpPr>
          <p:cNvPr id="29" name="AutoShape 8"/>
          <p:cNvSpPr>
            <a:spLocks noChangeArrowheads="1"/>
          </p:cNvSpPr>
          <p:nvPr/>
        </p:nvSpPr>
        <p:spPr bwMode="auto">
          <a:xfrm>
            <a:off x="1214414" y="1844824"/>
            <a:ext cx="2643206" cy="1872208"/>
          </a:xfrm>
          <a:prstGeom prst="wedgeEllipseCallout">
            <a:avLst>
              <a:gd name="adj1" fmla="val 66986"/>
              <a:gd name="adj2" fmla="val -2336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In the "To" field, enter the email address of the person or people you want to send the message to.</a:t>
            </a:r>
            <a:r>
              <a:rPr lang="en" sz="1200" b="0" i="0" u="none">
                <a:latin typeface="Tahoma" pitchFamily="34" charset="0"/>
                <a:ea typeface="Tahoma" pitchFamily="34" charset="0"/>
                <a:cs typeface="Tahoma" pitchFamily="34" charset="0"/>
              </a:rPr>
              <a:t> </a:t>
            </a:r>
            <a:r>
              <a:rPr lang="en" sz="1200" b="1" i="0" u="none">
                <a:latin typeface="Tahoma" pitchFamily="34" charset="0"/>
                <a:ea typeface="Tahoma" pitchFamily="34" charset="0"/>
                <a:cs typeface="Tahoma" pitchFamily="34" charset="0"/>
              </a:rPr>
              <a:t>The message can be sent to any number of recipients.</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5823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9">
                                            <p:bg/>
                                          </p:spTgt>
                                        </p:tgtEl>
                                        <p:attrNameLst>
                                          <p:attrName>style.visibility</p:attrName>
                                        </p:attrNameLst>
                                      </p:cBhvr>
                                      <p:to>
                                        <p:strVal val="visible"/>
                                      </p:to>
                                    </p:set>
                                    <p:anim calcmode="lin" valueType="num">
                                      <p:cBhvr additive="base">
                                        <p:cTn id="26"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bg/>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 calcmode="lin" valueType="num">
                                      <p:cBhvr additive="base">
                                        <p:cTn id="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bg/>
                                          </p:spTgt>
                                        </p:tgtEl>
                                        <p:attrNameLst>
                                          <p:attrName>style.visibility</p:attrName>
                                        </p:attrNameLst>
                                      </p:cBhvr>
                                      <p:to>
                                        <p:strVal val="visible"/>
                                      </p:to>
                                    </p:set>
                                    <p:anim calcmode="lin" valueType="num">
                                      <p:cBhvr additive="base">
                                        <p:cTn id="36"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
                                            <p:bg/>
                                          </p:spTgt>
                                        </p:tgtEl>
                                        <p:attrNameLst>
                                          <p:attrName>style.visibility</p:attrName>
                                        </p:attrNameLst>
                                      </p:cBhvr>
                                      <p:to>
                                        <p:strVal val="visible"/>
                                      </p:to>
                                    </p:set>
                                    <p:anim calcmode="lin" valueType="num">
                                      <p:cBhvr additive="base">
                                        <p:cTn id="46"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47" dur="500" fill="hold"/>
                                        <p:tgtEl>
                                          <p:spTgt spid="22">
                                            <p:bg/>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 calcmode="lin" valueType="num">
                                      <p:cBhvr additive="base">
                                        <p:cTn id="5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bg/>
                                          </p:spTgt>
                                        </p:tgtEl>
                                        <p:attrNameLst>
                                          <p:attrName>style.visibility</p:attrName>
                                        </p:attrNameLst>
                                      </p:cBhvr>
                                      <p:to>
                                        <p:strVal val="visible"/>
                                      </p:to>
                                    </p:set>
                                    <p:anim calcmode="lin" valueType="num">
                                      <p:cBhvr additive="base">
                                        <p:cTn id="5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 calcmode="lin" valueType="num">
                                      <p:cBhvr additive="base">
                                        <p:cTn id="6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bg/>
                                          </p:spTgt>
                                        </p:tgtEl>
                                        <p:attrNameLst>
                                          <p:attrName>style.visibility</p:attrName>
                                        </p:attrNameLst>
                                      </p:cBhvr>
                                      <p:to>
                                        <p:strVal val="visible"/>
                                      </p:to>
                                    </p:set>
                                    <p:anim calcmode="lin" valueType="num">
                                      <p:cBhvr additive="base">
                                        <p:cTn id="69"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21">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anim calcmode="lin" valueType="num">
                                      <p:cBhvr additive="base">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bg/>
                                          </p:spTgt>
                                        </p:tgtEl>
                                        <p:attrNameLst>
                                          <p:attrName>style.visibility</p:attrName>
                                        </p:attrNameLst>
                                      </p:cBhvr>
                                      <p:to>
                                        <p:strVal val="visible"/>
                                      </p:to>
                                    </p:set>
                                    <p:anim calcmode="lin" valueType="num">
                                      <p:cBhvr additive="base">
                                        <p:cTn id="79"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24">
                                            <p:bg/>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xEl>
                                              <p:pRg st="0" end="0"/>
                                            </p:txEl>
                                          </p:spTgt>
                                        </p:tgtEl>
                                        <p:attrNameLst>
                                          <p:attrName>style.visibility</p:attrName>
                                        </p:attrNameLst>
                                      </p:cBhvr>
                                      <p:to>
                                        <p:strVal val="visible"/>
                                      </p:to>
                                    </p:set>
                                    <p:anim calcmode="lin" valueType="num">
                                      <p:cBhvr additive="base">
                                        <p:cTn id="8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bg/>
                                          </p:spTgt>
                                        </p:tgtEl>
                                        <p:attrNameLst>
                                          <p:attrName>style.visibility</p:attrName>
                                        </p:attrNameLst>
                                      </p:cBhvr>
                                      <p:to>
                                        <p:strVal val="visible"/>
                                      </p:to>
                                    </p:set>
                                    <p:anim calcmode="lin" valueType="num">
                                      <p:cBhvr additive="base">
                                        <p:cTn id="89"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bg/>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xEl>
                                              <p:pRg st="0" end="0"/>
                                            </p:txEl>
                                          </p:spTgt>
                                        </p:tgtEl>
                                        <p:attrNameLst>
                                          <p:attrName>style.visibility</p:attrName>
                                        </p:attrNameLst>
                                      </p:cBhvr>
                                      <p:to>
                                        <p:strVal val="visible"/>
                                      </p:to>
                                    </p:set>
                                    <p:anim calcmode="lin" valueType="num">
                                      <p:cBhvr additive="base">
                                        <p:cTn id="9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bg/>
                                          </p:spTgt>
                                        </p:tgtEl>
                                        <p:attrNameLst>
                                          <p:attrName>style.visibility</p:attrName>
                                        </p:attrNameLst>
                                      </p:cBhvr>
                                      <p:to>
                                        <p:strVal val="visible"/>
                                      </p:to>
                                    </p:set>
                                    <p:anim calcmode="lin" valueType="num">
                                      <p:cBhvr additive="base">
                                        <p:cTn id="99"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100" dur="500" fill="hold"/>
                                        <p:tgtEl>
                                          <p:spTgt spid="26">
                                            <p:bg/>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 calcmode="lin" valueType="num">
                                      <p:cBhvr additive="base">
                                        <p:cTn id="10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7">
                                            <p:bg/>
                                          </p:spTgt>
                                        </p:tgtEl>
                                        <p:attrNameLst>
                                          <p:attrName>style.visibility</p:attrName>
                                        </p:attrNameLst>
                                      </p:cBhvr>
                                      <p:to>
                                        <p:strVal val="visible"/>
                                      </p:to>
                                    </p:set>
                                    <p:anim calcmode="lin" valueType="num">
                                      <p:cBhvr additive="base">
                                        <p:cTn id="109"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110" dur="500" fill="hold"/>
                                        <p:tgtEl>
                                          <p:spTgt spid="27">
                                            <p:bg/>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7">
                                            <p:txEl>
                                              <p:pRg st="0" end="0"/>
                                            </p:txEl>
                                          </p:spTgt>
                                        </p:tgtEl>
                                        <p:attrNameLst>
                                          <p:attrName>style.visibility</p:attrName>
                                        </p:attrNameLst>
                                      </p:cBhvr>
                                      <p:to>
                                        <p:strVal val="visible"/>
                                      </p:to>
                                    </p:set>
                                    <p:anim calcmode="lin" valueType="num">
                                      <p:cBhvr additive="base">
                                        <p:cTn id="1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8">
                                            <p:bg/>
                                          </p:spTgt>
                                        </p:tgtEl>
                                        <p:attrNameLst>
                                          <p:attrName>style.visibility</p:attrName>
                                        </p:attrNameLst>
                                      </p:cBhvr>
                                      <p:to>
                                        <p:strVal val="visible"/>
                                      </p:to>
                                    </p:set>
                                    <p:anim calcmode="lin" valueType="num">
                                      <p:cBhvr additive="base">
                                        <p:cTn id="119"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28">
                                            <p:bg/>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8">
                                            <p:txEl>
                                              <p:pRg st="0" end="0"/>
                                            </p:txEl>
                                          </p:spTgt>
                                        </p:tgtEl>
                                        <p:attrNameLst>
                                          <p:attrName>style.visibility</p:attrName>
                                        </p:attrNameLst>
                                      </p:cBhvr>
                                      <p:to>
                                        <p:strVal val="visible"/>
                                      </p:to>
                                    </p:set>
                                    <p:anim calcmode="lin" valueType="num">
                                      <p:cBhvr additive="base">
                                        <p:cTn id="1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P spid="19" grpId="0" uiExpand="1" build="allAtOnce" animBg="1"/>
      <p:bldP spid="20" grpId="0" uiExpand="1" build="allAtOnce" animBg="1"/>
      <p:bldP spid="21" grpId="0" uiExpand="1" build="allAtOnce" animBg="1"/>
      <p:bldP spid="22" grpId="0" uiExpand="1" build="allAtOnce" animBg="1"/>
      <p:bldP spid="24" grpId="0" uiExpand="1" build="allAtOnce" animBg="1"/>
      <p:bldP spid="25" grpId="0" uiExpand="1" build="allAtOnce" animBg="1"/>
      <p:bldP spid="26" grpId="0" uiExpand="1" build="allAtOnce" animBg="1"/>
      <p:bldP spid="27" grpId="0" uiExpand="1" build="allAtOnce" animBg="1"/>
      <p:bldP spid="28" grpId="0" uiExpand="1" build="allAtOnce" animBg="1"/>
      <p:bldP spid="29"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23" y="914145"/>
            <a:ext cx="9736623" cy="5474177"/>
          </a:xfrm>
          <a:prstGeom prst="rect">
            <a:avLst/>
          </a:prstGeom>
        </p:spPr>
      </p:pic>
      <p:pic>
        <p:nvPicPr>
          <p:cNvPr id="7" name="Bildobjekt 6" descr="markeradpost.jpg"/>
          <p:cNvPicPr>
            <a:picLocks noChangeAspect="1"/>
          </p:cNvPicPr>
          <p:nvPr/>
        </p:nvPicPr>
        <p:blipFill>
          <a:blip r:embed="rId3" cstate="print"/>
          <a:stretch>
            <a:fillRect/>
          </a:stretch>
        </p:blipFill>
        <p:spPr>
          <a:xfrm>
            <a:off x="1322310" y="1428736"/>
            <a:ext cx="7616883" cy="283985"/>
          </a:xfrm>
          <a:prstGeom prst="rect">
            <a:avLst/>
          </a:prstGeom>
        </p:spPr>
      </p:pic>
      <p:pic>
        <p:nvPicPr>
          <p:cNvPr id="9" name="Bildobjekt 8" descr="verktygsmeny.jpg"/>
          <p:cNvPicPr>
            <a:picLocks noChangeAspect="1"/>
          </p:cNvPicPr>
          <p:nvPr/>
        </p:nvPicPr>
        <p:blipFill>
          <a:blip r:embed="rId4" cstate="print"/>
          <a:stretch>
            <a:fillRect/>
          </a:stretch>
        </p:blipFill>
        <p:spPr>
          <a:xfrm>
            <a:off x="1239148" y="1071547"/>
            <a:ext cx="7809582" cy="354981"/>
          </a:xfrm>
          <a:prstGeom prst="rect">
            <a:avLst/>
          </a:prstGeom>
        </p:spPr>
      </p:pic>
      <p:pic>
        <p:nvPicPr>
          <p:cNvPr id="11" name="Bildobjekt 10" descr="skapameddelande.jpg"/>
          <p:cNvPicPr>
            <a:picLocks noChangeAspect="1"/>
          </p:cNvPicPr>
          <p:nvPr/>
        </p:nvPicPr>
        <p:blipFill>
          <a:blip r:embed="rId5" cstate="print"/>
          <a:stretch>
            <a:fillRect/>
          </a:stretch>
        </p:blipFill>
        <p:spPr>
          <a:xfrm>
            <a:off x="3912944" y="1785926"/>
            <a:ext cx="4959592" cy="4990019"/>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4845680" y="6072206"/>
            <a:ext cx="2545723" cy="344839"/>
          </a:xfrm>
          <a:prstGeom prst="rect">
            <a:avLst/>
          </a:prstGeom>
        </p:spPr>
      </p:pic>
      <p:pic>
        <p:nvPicPr>
          <p:cNvPr id="23" name="Bildobjekt 22" descr="formatering.jpg"/>
          <p:cNvPicPr>
            <a:picLocks noChangeAspect="1"/>
          </p:cNvPicPr>
          <p:nvPr/>
        </p:nvPicPr>
        <p:blipFill>
          <a:blip r:embed="rId7" cstate="print"/>
          <a:stretch>
            <a:fillRect/>
          </a:stretch>
        </p:blipFill>
        <p:spPr>
          <a:xfrm>
            <a:off x="4051052" y="5643579"/>
            <a:ext cx="3864221" cy="456404"/>
          </a:xfrm>
          <a:prstGeom prst="rect">
            <a:avLst/>
          </a:prstGeom>
        </p:spPr>
      </p:pic>
      <p:sp>
        <p:nvSpPr>
          <p:cNvPr id="24" name="AutoShape 8"/>
          <p:cNvSpPr>
            <a:spLocks noChangeArrowheads="1"/>
          </p:cNvSpPr>
          <p:nvPr/>
        </p:nvSpPr>
        <p:spPr bwMode="auto">
          <a:xfrm>
            <a:off x="2086490" y="4929198"/>
            <a:ext cx="1842568" cy="684611"/>
          </a:xfrm>
          <a:prstGeom prst="wedgeEllipseCallout">
            <a:avLst>
              <a:gd name="adj1" fmla="val 134860"/>
              <a:gd name="adj2" fmla="val 147878"/>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here to attach a file.</a:t>
            </a:r>
            <a:endParaRPr lang="en" sz="1200" b="1" dirty="0">
              <a:latin typeface="Tahoma" pitchFamily="34" charset="0"/>
              <a:ea typeface="Tahoma" pitchFamily="34" charset="0"/>
              <a:cs typeface="Tahoma" pitchFamily="34" charset="0"/>
            </a:endParaRPr>
          </a:p>
        </p:txBody>
      </p:sp>
      <p:pic>
        <p:nvPicPr>
          <p:cNvPr id="16" name="Bildobjekt 15" descr="bilder.jpg"/>
          <p:cNvPicPr>
            <a:picLocks noChangeAspect="1"/>
          </p:cNvPicPr>
          <p:nvPr/>
        </p:nvPicPr>
        <p:blipFill>
          <a:blip r:embed="rId8" cstate="print"/>
          <a:stretch>
            <a:fillRect/>
          </a:stretch>
        </p:blipFill>
        <p:spPr>
          <a:xfrm>
            <a:off x="2120202" y="1285860"/>
            <a:ext cx="5071158" cy="3630949"/>
          </a:xfrm>
          <a:prstGeom prst="rect">
            <a:avLst/>
          </a:prstGeom>
        </p:spPr>
      </p:pic>
      <p:sp>
        <p:nvSpPr>
          <p:cNvPr id="18" name="AutoShape 8"/>
          <p:cNvSpPr>
            <a:spLocks noChangeArrowheads="1"/>
          </p:cNvSpPr>
          <p:nvPr/>
        </p:nvSpPr>
        <p:spPr bwMode="auto">
          <a:xfrm>
            <a:off x="4658828" y="1785926"/>
            <a:ext cx="1913436" cy="836747"/>
          </a:xfrm>
          <a:prstGeom prst="wedgeEllipseCallout">
            <a:avLst>
              <a:gd name="adj1" fmla="val -66800"/>
              <a:gd name="adj2" fmla="val 143124"/>
            </a:avLst>
          </a:prstGeom>
          <a:solidFill>
            <a:schemeClr val="accent1">
              <a:lumMod val="40000"/>
              <a:lumOff val="60000"/>
            </a:schemeClr>
          </a:solidFill>
          <a:ln w="9525">
            <a:solidFill>
              <a:schemeClr val="tx1"/>
            </a:solidFill>
            <a:miter lim="800000"/>
            <a:headEnd/>
            <a:tailEnd/>
          </a:ln>
        </p:spPr>
        <p:txBody>
          <a:bodyPr/>
          <a:lstStyle/>
          <a:p>
            <a:pPr algn="ctr" rtl="0"/>
            <a:r>
              <a:rPr lang="en" sz="1200" b="0" i="0" u="none">
                <a:latin typeface="Tahoma" pitchFamily="34" charset="0"/>
                <a:ea typeface="Tahoma" pitchFamily="34" charset="0"/>
                <a:cs typeface="Tahoma" pitchFamily="34" charset="0"/>
              </a:rPr>
              <a:t> </a:t>
            </a:r>
            <a:r>
              <a:rPr lang="en" sz="1200" b="1" i="0" u="none">
                <a:latin typeface="Tahoma" pitchFamily="34" charset="0"/>
                <a:ea typeface="Tahoma" pitchFamily="34" charset="0"/>
                <a:cs typeface="Tahoma" pitchFamily="34" charset="0"/>
              </a:rPr>
              <a:t>Select the file you want to add to the message.</a:t>
            </a:r>
            <a:r>
              <a:rPr lang="en" sz="1200" b="0" i="0" u="none">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6516216" y="4071943"/>
            <a:ext cx="2127750" cy="1445290"/>
          </a:xfrm>
          <a:prstGeom prst="wedgeEllipseCallout">
            <a:avLst>
              <a:gd name="adj1" fmla="val -70751"/>
              <a:gd name="adj2" fmla="val -8500"/>
            </a:avLst>
          </a:prstGeom>
          <a:solidFill>
            <a:schemeClr val="accent1">
              <a:lumMod val="40000"/>
              <a:lumOff val="60000"/>
            </a:schemeClr>
          </a:solidFill>
          <a:ln w="9525">
            <a:solidFill>
              <a:schemeClr val="tx1"/>
            </a:solidFill>
            <a:miter lim="800000"/>
            <a:headEnd/>
            <a:tailEnd/>
          </a:ln>
        </p:spPr>
        <p:txBody>
          <a:bodyPr/>
          <a:lstStyle/>
          <a:p>
            <a:pPr algn="ctr" rtl="0"/>
            <a:r>
              <a:rPr lang="en" sz="1200" b="0" i="0" u="none">
                <a:latin typeface="Tahoma" pitchFamily="34" charset="0"/>
                <a:ea typeface="Tahoma" pitchFamily="34" charset="0"/>
                <a:cs typeface="Tahoma" pitchFamily="34" charset="0"/>
              </a:rPr>
              <a:t> </a:t>
            </a:r>
            <a:r>
              <a:rPr lang="en" sz="1200" b="1" i="0" u="none">
                <a:latin typeface="Tahoma" pitchFamily="34" charset="0"/>
                <a:ea typeface="Tahoma" pitchFamily="34" charset="0"/>
                <a:cs typeface="Tahoma" pitchFamily="34" charset="0"/>
              </a:rPr>
              <a:t>Click "Open" to attach the file to your message.</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0601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8">
                                            <p:bg/>
                                          </p:spTgt>
                                        </p:tgtEl>
                                        <p:attrNameLst>
                                          <p:attrName>style.visibility</p:attrName>
                                        </p:attrNameLst>
                                      </p:cBhvr>
                                      <p:to>
                                        <p:strVal val="visible"/>
                                      </p:to>
                                    </p:set>
                                    <p:anim calcmode="lin" valueType="num">
                                      <p:cBhvr additive="base">
                                        <p:cTn id="2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bg/>
                                          </p:spTgt>
                                        </p:tgtEl>
                                        <p:attrNameLst>
                                          <p:attrName>style.visibility</p:attrName>
                                        </p:attrNameLst>
                                      </p:cBhvr>
                                      <p:to>
                                        <p:strVal val="visible"/>
                                      </p:to>
                                    </p:set>
                                    <p:anim calcmode="lin" valueType="num">
                                      <p:cBhvr additive="base">
                                        <p:cTn id="32"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 calcmode="lin" valueType="num">
                                      <p:cBhvr additive="base">
                                        <p:cTn id="3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animBg="1"/>
      <p:bldP spid="18" grpId="0" uiExpand="1" build="allAtOnce" animBg="1"/>
      <p:bldP spid="19"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inkorg0.jpg"/>
          <p:cNvPicPr>
            <a:picLocks noChangeAspect="1"/>
          </p:cNvPicPr>
          <p:nvPr/>
        </p:nvPicPr>
        <p:blipFill>
          <a:blip r:embed="rId2" cstate="print"/>
          <a:stretch>
            <a:fillRect/>
          </a:stretch>
        </p:blipFill>
        <p:spPr>
          <a:xfrm>
            <a:off x="282053" y="0"/>
            <a:ext cx="9630123" cy="7222592"/>
          </a:xfrm>
          <a:prstGeom prst="rect">
            <a:avLst/>
          </a:prstGeom>
        </p:spPr>
      </p:pic>
      <p:pic>
        <p:nvPicPr>
          <p:cNvPr id="7" name="Bildobjekt 6" descr="markeradpost.jpg"/>
          <p:cNvPicPr>
            <a:picLocks noChangeAspect="1"/>
          </p:cNvPicPr>
          <p:nvPr/>
        </p:nvPicPr>
        <p:blipFill>
          <a:blip r:embed="rId3" cstate="print"/>
          <a:stretch>
            <a:fillRect/>
          </a:stretch>
        </p:blipFill>
        <p:spPr>
          <a:xfrm>
            <a:off x="2005164" y="1428735"/>
            <a:ext cx="7533565" cy="280879"/>
          </a:xfrm>
          <a:prstGeom prst="rect">
            <a:avLst/>
          </a:prstGeom>
        </p:spPr>
      </p:pic>
      <p:pic>
        <p:nvPicPr>
          <p:cNvPr id="9" name="Bildobjekt 8" descr="verktygsmeny.jpg"/>
          <p:cNvPicPr>
            <a:picLocks noChangeAspect="1"/>
          </p:cNvPicPr>
          <p:nvPr/>
        </p:nvPicPr>
        <p:blipFill>
          <a:blip r:embed="rId4" cstate="print"/>
          <a:stretch>
            <a:fillRect/>
          </a:stretch>
        </p:blipFill>
        <p:spPr>
          <a:xfrm>
            <a:off x="1939436" y="1071546"/>
            <a:ext cx="7724161" cy="351098"/>
          </a:xfrm>
          <a:prstGeom prst="rect">
            <a:avLst/>
          </a:prstGeom>
        </p:spPr>
      </p:pic>
      <p:pic>
        <p:nvPicPr>
          <p:cNvPr id="11" name="Bildobjekt 10" descr="skapameddelande.jpg"/>
          <p:cNvPicPr>
            <a:picLocks noChangeAspect="1"/>
          </p:cNvPicPr>
          <p:nvPr/>
        </p:nvPicPr>
        <p:blipFill>
          <a:blip r:embed="rId5" cstate="print"/>
          <a:stretch>
            <a:fillRect/>
          </a:stretch>
        </p:blipFill>
        <p:spPr>
          <a:xfrm>
            <a:off x="4355976" y="1772816"/>
            <a:ext cx="4905344" cy="4935438"/>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5069620" y="6072206"/>
            <a:ext cx="2517876" cy="341067"/>
          </a:xfrm>
          <a:prstGeom prst="rect">
            <a:avLst/>
          </a:prstGeom>
        </p:spPr>
      </p:pic>
      <p:pic>
        <p:nvPicPr>
          <p:cNvPr id="23" name="Bildobjekt 22" descr="formatering.jpg"/>
          <p:cNvPicPr>
            <a:picLocks noChangeAspect="1"/>
          </p:cNvPicPr>
          <p:nvPr/>
        </p:nvPicPr>
        <p:blipFill>
          <a:blip r:embed="rId7" cstate="print"/>
          <a:stretch>
            <a:fillRect/>
          </a:stretch>
        </p:blipFill>
        <p:spPr>
          <a:xfrm>
            <a:off x="4394306" y="5643579"/>
            <a:ext cx="3821955" cy="451412"/>
          </a:xfrm>
          <a:prstGeom prst="rect">
            <a:avLst/>
          </a:prstGeom>
        </p:spPr>
      </p:pic>
      <p:sp>
        <p:nvSpPr>
          <p:cNvPr id="24" name="AutoShape 8"/>
          <p:cNvSpPr>
            <a:spLocks noChangeArrowheads="1"/>
          </p:cNvSpPr>
          <p:nvPr/>
        </p:nvSpPr>
        <p:spPr bwMode="auto">
          <a:xfrm>
            <a:off x="1341232" y="5104516"/>
            <a:ext cx="2762940" cy="1603738"/>
          </a:xfrm>
          <a:prstGeom prst="wedgeEllipseCallout">
            <a:avLst>
              <a:gd name="adj1" fmla="val 103906"/>
              <a:gd name="adj2" fmla="val 23220"/>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Click here to attach a file or image from Google Drive.</a:t>
            </a:r>
            <a:r>
              <a:rPr lang="en" sz="1200" b="0" i="0" u="none" dirty="0">
                <a:latin typeface="Tahoma" pitchFamily="34" charset="0"/>
                <a:ea typeface="Tahoma" pitchFamily="34" charset="0"/>
                <a:cs typeface="Tahoma" pitchFamily="34" charset="0"/>
              </a:rPr>
              <a:t>  </a:t>
            </a:r>
            <a:r>
              <a:rPr lang="en" sz="1200" b="1" i="0" u="none" dirty="0">
                <a:latin typeface="Tahoma" pitchFamily="34" charset="0"/>
                <a:ea typeface="Tahoma" pitchFamily="34" charset="0"/>
                <a:cs typeface="Tahoma" pitchFamily="34" charset="0"/>
              </a:rPr>
              <a:t>NB!</a:t>
            </a:r>
            <a:r>
              <a:rPr lang="en" sz="1200" b="0" i="0" u="none" dirty="0">
                <a:latin typeface="Tahoma" pitchFamily="34" charset="0"/>
                <a:ea typeface="Tahoma" pitchFamily="34" charset="0"/>
                <a:cs typeface="Tahoma" pitchFamily="34" charset="0"/>
              </a:rPr>
              <a:t> </a:t>
            </a:r>
            <a:r>
              <a:rPr lang="en" sz="1200" b="1" i="0" u="none" dirty="0">
                <a:latin typeface="Tahoma" pitchFamily="34" charset="0"/>
                <a:ea typeface="Tahoma" pitchFamily="34" charset="0"/>
                <a:cs typeface="Tahoma" pitchFamily="34" charset="0"/>
              </a:rPr>
              <a:t>You need to have this type of account in order to use this feature!</a:t>
            </a:r>
            <a:endParaRPr lang="en" sz="1200" b="1" dirty="0">
              <a:latin typeface="Tahoma" pitchFamily="34" charset="0"/>
              <a:ea typeface="Tahoma" pitchFamily="34" charset="0"/>
              <a:cs typeface="Tahoma" pitchFamily="34" charset="0"/>
            </a:endParaRPr>
          </a:p>
        </p:txBody>
      </p:sp>
      <p:sp>
        <p:nvSpPr>
          <p:cNvPr id="14" name="AutoShape 8"/>
          <p:cNvSpPr>
            <a:spLocks noChangeArrowheads="1"/>
          </p:cNvSpPr>
          <p:nvPr/>
        </p:nvSpPr>
        <p:spPr bwMode="auto">
          <a:xfrm>
            <a:off x="5391950" y="5447744"/>
            <a:ext cx="1700330" cy="455352"/>
          </a:xfrm>
          <a:prstGeom prst="wedgeEllipseCallout">
            <a:avLst>
              <a:gd name="adj1" fmla="val 11000"/>
              <a:gd name="adj2" fmla="val 11574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Insert photo</a:t>
            </a:r>
            <a:endParaRPr lang="en" sz="1200" b="1" dirty="0">
              <a:latin typeface="Tahoma" pitchFamily="34" charset="0"/>
              <a:ea typeface="Tahoma" pitchFamily="34" charset="0"/>
              <a:cs typeface="Tahoma" pitchFamily="34" charset="0"/>
            </a:endParaRPr>
          </a:p>
        </p:txBody>
      </p:sp>
      <p:pic>
        <p:nvPicPr>
          <p:cNvPr id="15" name="Bildobjekt 14" descr="LäggTillBild.jpg"/>
          <p:cNvPicPr>
            <a:picLocks noChangeAspect="1"/>
          </p:cNvPicPr>
          <p:nvPr/>
        </p:nvPicPr>
        <p:blipFill>
          <a:blip r:embed="rId8" cstate="print"/>
          <a:stretch>
            <a:fillRect/>
          </a:stretch>
        </p:blipFill>
        <p:spPr>
          <a:xfrm>
            <a:off x="2184318" y="2500306"/>
            <a:ext cx="6359894" cy="2156746"/>
          </a:xfrm>
          <a:prstGeom prst="rect">
            <a:avLst/>
          </a:prstGeom>
        </p:spPr>
      </p:pic>
      <p:pic>
        <p:nvPicPr>
          <p:cNvPr id="16" name="Bildobjekt 15" descr="bilder.jpg"/>
          <p:cNvPicPr>
            <a:picLocks noChangeAspect="1"/>
          </p:cNvPicPr>
          <p:nvPr/>
        </p:nvPicPr>
        <p:blipFill>
          <a:blip r:embed="rId9" cstate="print"/>
          <a:stretch>
            <a:fillRect/>
          </a:stretch>
        </p:blipFill>
        <p:spPr>
          <a:xfrm>
            <a:off x="858166" y="785794"/>
            <a:ext cx="5015689" cy="3591233"/>
          </a:xfrm>
          <a:prstGeom prst="rect">
            <a:avLst/>
          </a:prstGeom>
        </p:spPr>
      </p:pic>
      <p:sp>
        <p:nvSpPr>
          <p:cNvPr id="17" name="AutoShape 8"/>
          <p:cNvSpPr>
            <a:spLocks noChangeArrowheads="1"/>
          </p:cNvSpPr>
          <p:nvPr/>
        </p:nvSpPr>
        <p:spPr bwMode="auto">
          <a:xfrm>
            <a:off x="6749272" y="2714619"/>
            <a:ext cx="1354246" cy="609211"/>
          </a:xfrm>
          <a:prstGeom prst="wedgeEllipseCallout">
            <a:avLst>
              <a:gd name="adj1" fmla="val -135736"/>
              <a:gd name="adj2" fmla="val 29300"/>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browse.</a:t>
            </a:r>
            <a:endParaRPr lang="en" sz="1200" b="1" dirty="0">
              <a:latin typeface="Tahoma" pitchFamily="34" charset="0"/>
              <a:ea typeface="Tahoma" pitchFamily="34" charset="0"/>
              <a:cs typeface="Tahoma" pitchFamily="34" charset="0"/>
            </a:endParaRPr>
          </a:p>
        </p:txBody>
      </p:sp>
      <p:sp>
        <p:nvSpPr>
          <p:cNvPr id="18" name="AutoShape 8"/>
          <p:cNvSpPr>
            <a:spLocks noChangeArrowheads="1"/>
          </p:cNvSpPr>
          <p:nvPr/>
        </p:nvSpPr>
        <p:spPr bwMode="auto">
          <a:xfrm>
            <a:off x="2911906" y="1571612"/>
            <a:ext cx="2031368" cy="860602"/>
          </a:xfrm>
          <a:prstGeom prst="wedgeEllipseCallout">
            <a:avLst>
              <a:gd name="adj1" fmla="val -72418"/>
              <a:gd name="adj2" fmla="val 127998"/>
            </a:avLst>
          </a:prstGeom>
          <a:solidFill>
            <a:schemeClr val="accent1">
              <a:lumMod val="40000"/>
              <a:lumOff val="60000"/>
            </a:schemeClr>
          </a:solidFill>
          <a:ln w="9525">
            <a:solidFill>
              <a:schemeClr val="tx1"/>
            </a:solidFill>
            <a:miter lim="800000"/>
            <a:headEnd/>
            <a:tailEnd/>
          </a:ln>
        </p:spPr>
        <p:txBody>
          <a:bodyPr/>
          <a:lstStyle/>
          <a:p>
            <a:pPr algn="ctr" rtl="0"/>
            <a:r>
              <a:rPr lang="en" sz="1200" b="0" i="0" u="none" dirty="0">
                <a:latin typeface="Tahoma" pitchFamily="34" charset="0"/>
                <a:ea typeface="Tahoma" pitchFamily="34" charset="0"/>
                <a:cs typeface="Tahoma" pitchFamily="34" charset="0"/>
              </a:rPr>
              <a:t> </a:t>
            </a:r>
            <a:r>
              <a:rPr lang="en" sz="1200" b="1" i="0" u="none" dirty="0">
                <a:latin typeface="Tahoma" pitchFamily="34" charset="0"/>
                <a:ea typeface="Tahoma" pitchFamily="34" charset="0"/>
                <a:cs typeface="Tahoma" pitchFamily="34" charset="0"/>
              </a:rPr>
              <a:t>Select the file you want to add to the message.</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5126484" y="3643314"/>
            <a:ext cx="2160160" cy="1081830"/>
          </a:xfrm>
          <a:prstGeom prst="wedgeEllipseCallout">
            <a:avLst>
              <a:gd name="adj1" fmla="val -87277"/>
              <a:gd name="adj2" fmla="val -20528"/>
            </a:avLst>
          </a:prstGeom>
          <a:solidFill>
            <a:schemeClr val="accent1">
              <a:lumMod val="40000"/>
              <a:lumOff val="60000"/>
            </a:schemeClr>
          </a:solidFill>
          <a:ln w="9525">
            <a:solidFill>
              <a:schemeClr val="tx1"/>
            </a:solidFill>
            <a:miter lim="800000"/>
            <a:headEnd/>
            <a:tailEnd/>
          </a:ln>
        </p:spPr>
        <p:txBody>
          <a:bodyPr/>
          <a:lstStyle/>
          <a:p>
            <a:pPr algn="ctr" rtl="0"/>
            <a:r>
              <a:rPr lang="en" sz="1200" b="0" i="0" u="none">
                <a:latin typeface="Tahoma" pitchFamily="34" charset="0"/>
                <a:ea typeface="Tahoma" pitchFamily="34" charset="0"/>
                <a:cs typeface="Tahoma" pitchFamily="34" charset="0"/>
              </a:rPr>
              <a:t> </a:t>
            </a:r>
            <a:r>
              <a:rPr lang="en" sz="1200" b="1" i="0" u="none">
                <a:latin typeface="Tahoma" pitchFamily="34" charset="0"/>
                <a:ea typeface="Tahoma" pitchFamily="34" charset="0"/>
                <a:cs typeface="Tahoma" pitchFamily="34" charset="0"/>
              </a:rPr>
              <a:t>Click "Open" to attach the photo to your message</a:t>
            </a:r>
            <a:endParaRPr lang="en" sz="1200" b="1" dirty="0">
              <a:latin typeface="Tahoma" pitchFamily="34" charset="0"/>
              <a:ea typeface="Tahoma" pitchFamily="34" charset="0"/>
              <a:cs typeface="Tahoma" pitchFamily="34" charset="0"/>
            </a:endParaRPr>
          </a:p>
        </p:txBody>
      </p:sp>
      <p:sp>
        <p:nvSpPr>
          <p:cNvPr id="20" name="AutoShape 8"/>
          <p:cNvSpPr>
            <a:spLocks noChangeArrowheads="1"/>
          </p:cNvSpPr>
          <p:nvPr/>
        </p:nvSpPr>
        <p:spPr bwMode="auto">
          <a:xfrm>
            <a:off x="3275856" y="4377026"/>
            <a:ext cx="2257076" cy="849395"/>
          </a:xfrm>
          <a:prstGeom prst="wedgeEllipseCallout">
            <a:avLst>
              <a:gd name="adj1" fmla="val 25595"/>
              <a:gd name="adj2" fmla="val 156682"/>
            </a:avLst>
          </a:prstGeom>
          <a:solidFill>
            <a:srgbClr val="FFFF00"/>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Finish by clicking "Send" to send the message.</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8568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 calcmode="lin" valueType="num">
                                      <p:cBhvr additive="base">
                                        <p:cTn id="1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bg/>
                                          </p:spTgt>
                                        </p:tgtEl>
                                        <p:attrNameLst>
                                          <p:attrName>style.visibility</p:attrName>
                                        </p:attrNameLst>
                                      </p:cBhvr>
                                      <p:to>
                                        <p:strVal val="visible"/>
                                      </p:to>
                                    </p:set>
                                    <p:anim calcmode="lin" valueType="num">
                                      <p:cBhvr additive="base">
                                        <p:cTn id="3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additive="base">
                                        <p:cTn id="3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bg/>
                                          </p:spTgt>
                                        </p:tgtEl>
                                        <p:attrNameLst>
                                          <p:attrName>style.visibility</p:attrName>
                                        </p:attrNameLst>
                                      </p:cBhvr>
                                      <p:to>
                                        <p:strVal val="visible"/>
                                      </p:to>
                                    </p:set>
                                    <p:anim calcmode="lin" valueType="num">
                                      <p:cBhvr additive="base">
                                        <p:cTn id="4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 calcmode="lin" valueType="num">
                                      <p:cBhvr additive="base">
                                        <p:cTn id="5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bg/>
                                          </p:spTgt>
                                        </p:tgtEl>
                                        <p:attrNameLst>
                                          <p:attrName>style.visibility</p:attrName>
                                        </p:attrNameLst>
                                      </p:cBhvr>
                                      <p:to>
                                        <p:strVal val="visible"/>
                                      </p:to>
                                    </p:set>
                                    <p:anim calcmode="lin" valueType="num">
                                      <p:cBhvr additive="base">
                                        <p:cTn id="5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9">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bg/>
                                          </p:spTgt>
                                        </p:tgtEl>
                                        <p:attrNameLst>
                                          <p:attrName>style.visibility</p:attrName>
                                        </p:attrNameLst>
                                      </p:cBhvr>
                                      <p:to>
                                        <p:strVal val="visible"/>
                                      </p:to>
                                    </p:set>
                                    <p:anim calcmode="lin" valueType="num">
                                      <p:cBhvr additive="base">
                                        <p:cTn id="6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allAtOnce" animBg="1"/>
      <p:bldP spid="14" grpId="0" uiExpand="1" build="allAtOnce" animBg="1"/>
      <p:bldP spid="17" grpId="0" uiExpand="1" build="allAtOnce" animBg="1"/>
      <p:bldP spid="18" grpId="0" uiExpand="1" build="allAtOnce" animBg="1"/>
      <p:bldP spid="19" grpId="0" uiExpand="1" build="allAtOnce" animBg="1"/>
      <p:bldP spid="20"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sp>
        <p:nvSpPr>
          <p:cNvPr id="14" name="AutoShape 8"/>
          <p:cNvSpPr>
            <a:spLocks noChangeArrowheads="1"/>
          </p:cNvSpPr>
          <p:nvPr/>
        </p:nvSpPr>
        <p:spPr bwMode="auto">
          <a:xfrm>
            <a:off x="3635896" y="1357298"/>
            <a:ext cx="3007806" cy="1138245"/>
          </a:xfrm>
          <a:prstGeom prst="wedgeEllipseCallout">
            <a:avLst>
              <a:gd name="adj1" fmla="val 118673"/>
              <a:gd name="adj2" fmla="val -61106"/>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Click the gear icon to display a menu where you can make settings configurations.</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pic>
        <p:nvPicPr>
          <p:cNvPr id="21" name="Bildobjekt 20" descr="verktyg.jpg"/>
          <p:cNvPicPr>
            <a:picLocks noChangeAspect="1"/>
          </p:cNvPicPr>
          <p:nvPr/>
        </p:nvPicPr>
        <p:blipFill>
          <a:blip r:embed="rId5" cstate="print"/>
          <a:stretch>
            <a:fillRect/>
          </a:stretch>
        </p:blipFill>
        <p:spPr>
          <a:xfrm>
            <a:off x="7072330" y="1357298"/>
            <a:ext cx="1905000" cy="1866900"/>
          </a:xfrm>
          <a:prstGeom prst="rect">
            <a:avLst/>
          </a:prstGeom>
        </p:spPr>
      </p:pic>
      <p:sp>
        <p:nvSpPr>
          <p:cNvPr id="22" name="AutoShape 8"/>
          <p:cNvSpPr>
            <a:spLocks noChangeArrowheads="1"/>
          </p:cNvSpPr>
          <p:nvPr/>
        </p:nvSpPr>
        <p:spPr bwMode="auto">
          <a:xfrm>
            <a:off x="4139952" y="2786058"/>
            <a:ext cx="2003684" cy="642942"/>
          </a:xfrm>
          <a:prstGeom prst="wedgeEllipseCallout">
            <a:avLst>
              <a:gd name="adj1" fmla="val 106612"/>
              <a:gd name="adj2" fmla="val -100199"/>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on "Settings".</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3165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bg/>
                                          </p:spTgt>
                                        </p:tgtEl>
                                        <p:attrNameLst>
                                          <p:attrName>style.visibility</p:attrName>
                                        </p:attrNameLst>
                                      </p:cBhvr>
                                      <p:to>
                                        <p:strVal val="visible"/>
                                      </p:to>
                                    </p:set>
                                    <p:anim calcmode="lin" valueType="num">
                                      <p:cBhvr additive="base">
                                        <p:cTn id="22"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22">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 calcmode="lin" valueType="num">
                                      <p:cBhvr additive="base">
                                        <p:cTn id="2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P spid="22"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sp>
        <p:nvSpPr>
          <p:cNvPr id="22" name="AutoShape 8"/>
          <p:cNvSpPr>
            <a:spLocks noChangeArrowheads="1"/>
          </p:cNvSpPr>
          <p:nvPr/>
        </p:nvSpPr>
        <p:spPr bwMode="auto">
          <a:xfrm>
            <a:off x="1331640" y="3573016"/>
            <a:ext cx="1714512" cy="857256"/>
          </a:xfrm>
          <a:prstGeom prst="wedgeEllipseCallout">
            <a:avLst>
              <a:gd name="adj1" fmla="val 120003"/>
              <a:gd name="adj2" fmla="val -83095"/>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here to set the language!</a:t>
            </a:r>
            <a:endParaRPr lang="en" sz="1200" b="1" dirty="0">
              <a:latin typeface="Tahoma" pitchFamily="34" charset="0"/>
              <a:ea typeface="Tahoma" pitchFamily="34" charset="0"/>
              <a:cs typeface="Tahoma" pitchFamily="34" charset="0"/>
            </a:endParaRPr>
          </a:p>
        </p:txBody>
      </p:sp>
      <p:pic>
        <p:nvPicPr>
          <p:cNvPr id="11" name="Bildobjekt 10" descr="språk.jpg"/>
          <p:cNvPicPr>
            <a:picLocks noChangeAspect="1"/>
          </p:cNvPicPr>
          <p:nvPr/>
        </p:nvPicPr>
        <p:blipFill>
          <a:blip r:embed="rId4" cstate="print"/>
          <a:stretch>
            <a:fillRect/>
          </a:stretch>
        </p:blipFill>
        <p:spPr>
          <a:xfrm>
            <a:off x="5143504" y="928670"/>
            <a:ext cx="1238250" cy="3352800"/>
          </a:xfrm>
          <a:prstGeom prst="rect">
            <a:avLst/>
          </a:prstGeom>
        </p:spPr>
      </p:pic>
      <p:sp>
        <p:nvSpPr>
          <p:cNvPr id="12" name="AutoShape 8"/>
          <p:cNvSpPr>
            <a:spLocks noChangeArrowheads="1"/>
          </p:cNvSpPr>
          <p:nvPr/>
        </p:nvSpPr>
        <p:spPr bwMode="auto">
          <a:xfrm>
            <a:off x="3923928" y="692696"/>
            <a:ext cx="1934526" cy="576064"/>
          </a:xfrm>
          <a:prstGeom prst="wedgeEllipseCallout">
            <a:avLst>
              <a:gd name="adj1" fmla="val 205295"/>
              <a:gd name="adj2" fmla="val -14711"/>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Then click here!</a:t>
            </a:r>
            <a:endParaRPr lang="en" sz="1200" b="1" dirty="0">
              <a:latin typeface="Tahoma" pitchFamily="34" charset="0"/>
              <a:ea typeface="Tahoma" pitchFamily="34" charset="0"/>
              <a:cs typeface="Tahoma" pitchFamily="34" charset="0"/>
            </a:endParaRPr>
          </a:p>
        </p:txBody>
      </p:sp>
      <p:pic>
        <p:nvPicPr>
          <p:cNvPr id="9" name="Bildobjekt 8" descr="Namnlös.jpg"/>
          <p:cNvPicPr>
            <a:picLocks noChangeAspect="1"/>
          </p:cNvPicPr>
          <p:nvPr/>
        </p:nvPicPr>
        <p:blipFill>
          <a:blip r:embed="rId5" cstate="print"/>
          <a:stretch>
            <a:fillRect/>
          </a:stretch>
        </p:blipFill>
        <p:spPr>
          <a:xfrm>
            <a:off x="6012160" y="1052736"/>
            <a:ext cx="3009900" cy="1666875"/>
          </a:xfrm>
          <a:prstGeom prst="rect">
            <a:avLst/>
          </a:prstGeom>
        </p:spPr>
      </p:pic>
      <p:sp>
        <p:nvSpPr>
          <p:cNvPr id="15" name="AutoShape 8"/>
          <p:cNvSpPr>
            <a:spLocks noChangeArrowheads="1"/>
          </p:cNvSpPr>
          <p:nvPr/>
        </p:nvSpPr>
        <p:spPr bwMode="auto">
          <a:xfrm>
            <a:off x="3635896" y="3357562"/>
            <a:ext cx="3579310" cy="1857388"/>
          </a:xfrm>
          <a:prstGeom prst="wedgeEllipseCallout">
            <a:avLst>
              <a:gd name="adj1" fmla="val 81897"/>
              <a:gd name="adj2" fmla="val -94512"/>
            </a:avLst>
          </a:prstGeom>
          <a:solidFill>
            <a:srgbClr val="FFFF00"/>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To make sure that no one else will be able to read your messages, sign out of your email account once you're finished using it .</a:t>
            </a:r>
            <a:r>
              <a:rPr lang="en" sz="1200" b="0" i="0" u="none" dirty="0">
                <a:latin typeface="Tahoma" pitchFamily="34" charset="0"/>
                <a:ea typeface="Tahoma" pitchFamily="34" charset="0"/>
                <a:cs typeface="Tahoma" pitchFamily="34" charset="0"/>
              </a:rPr>
              <a:t> </a:t>
            </a:r>
            <a:r>
              <a:rPr lang="en" sz="1200" b="1" i="0" u="none" dirty="0">
                <a:latin typeface="Tahoma" pitchFamily="34" charset="0"/>
                <a:ea typeface="Tahoma" pitchFamily="34" charset="0"/>
                <a:cs typeface="Tahoma" pitchFamily="34" charset="0"/>
              </a:rPr>
              <a:t>This is particularly important if you are using a public computer.</a:t>
            </a:r>
            <a:br>
              <a:rPr lang="en" sz="1200" b="1" dirty="0">
                <a:latin typeface="Tahoma" pitchFamily="34" charset="0"/>
                <a:ea typeface="Tahoma" pitchFamily="34" charset="0"/>
                <a:cs typeface="Tahoma" pitchFamily="34" charset="0"/>
              </a:rPr>
            </a:br>
            <a:endParaRPr lang="en" sz="1200" b="1" dirty="0">
              <a:latin typeface="Tahoma" pitchFamily="34" charset="0"/>
              <a:ea typeface="Tahoma" pitchFamily="34" charset="0"/>
              <a:cs typeface="Tahoma" pitchFamily="34" charset="0"/>
            </a:endParaRPr>
          </a:p>
          <a:p>
            <a:pPr algn="ctr" rtl="0"/>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732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 calcmode="lin" valueType="num">
                                      <p:cBhvr additive="base">
                                        <p:cTn id="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bg/>
                                          </p:spTgt>
                                        </p:tgtEl>
                                        <p:attrNameLst>
                                          <p:attrName>style.visibility</p:attrName>
                                        </p:attrNameLst>
                                      </p:cBhvr>
                                      <p:to>
                                        <p:strVal val="visible"/>
                                      </p:to>
                                    </p:set>
                                    <p:anim calcmode="lin" valueType="num">
                                      <p:cBhvr additive="base">
                                        <p:cTn id="2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 calcmode="lin" valueType="num">
                                      <p:cBhvr additive="base">
                                        <p:cTn id="3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P spid="12" grpId="0" uiExpand="1" build="allAtOnce" animBg="1"/>
      <p:bldP spid="15"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rtl="0"/>
            <a:r>
              <a:rPr lang="en" b="0" i="0" u="none"/>
              <a:t>Delete account</a:t>
            </a:r>
            <a:endParaRPr lang="en"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24744"/>
            <a:ext cx="8050085" cy="4525963"/>
          </a:xfrm>
        </p:spPr>
      </p:pic>
      <p:sp>
        <p:nvSpPr>
          <p:cNvPr id="6" name="V-form med huvud 5"/>
          <p:cNvSpPr/>
          <p:nvPr/>
        </p:nvSpPr>
        <p:spPr>
          <a:xfrm>
            <a:off x="3059832" y="4509120"/>
            <a:ext cx="576064"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l="35000" t="18874" r="35000" b="15151"/>
          <a:stretch/>
        </p:blipFill>
        <p:spPr>
          <a:xfrm>
            <a:off x="3200400" y="1828799"/>
            <a:ext cx="2743200" cy="3391787"/>
          </a:xfrm>
          <a:prstGeom prst="rect">
            <a:avLst/>
          </a:prstGeom>
        </p:spPr>
      </p:pic>
      <p:sp>
        <p:nvSpPr>
          <p:cNvPr id="8" name="Ned 7"/>
          <p:cNvSpPr/>
          <p:nvPr/>
        </p:nvSpPr>
        <p:spPr>
          <a:xfrm>
            <a:off x="5580112" y="249289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9" name="Vänster 8"/>
          <p:cNvSpPr/>
          <p:nvPr/>
        </p:nvSpPr>
        <p:spPr>
          <a:xfrm>
            <a:off x="4211960" y="4869160"/>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80161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ln>
            <a:noFill/>
          </a:ln>
          <a:effectLst/>
        </p:spPr>
        <p:txBody>
          <a:bodyPr>
            <a:normAutofit/>
          </a:bodyPr>
          <a:lstStyle/>
          <a:p>
            <a:pPr marL="484632" indent="0" algn="ctr" rtl="0" eaLnBrk="1" fontAlgn="auto" hangingPunct="1">
              <a:spcAft>
                <a:spcPts val="0"/>
              </a:spcAft>
              <a:defRPr/>
            </a:pPr>
            <a:r>
              <a:rPr lang="en" b="0" i="0" u="none">
                <a:solidFill>
                  <a:schemeClr val="accent1"/>
                </a:solidFill>
                <a:latin typeface="Tahoma" pitchFamily="34" charset="0"/>
                <a:ea typeface="Tahoma" pitchFamily="34" charset="0"/>
                <a:cs typeface="Tahoma" pitchFamily="34" charset="0"/>
              </a:rPr>
              <a:t>Email</a:t>
            </a:r>
            <a:endParaRPr lang="en" sz="4800" dirty="0">
              <a:solidFill>
                <a:schemeClr val="accent1"/>
              </a:solidFill>
              <a:latin typeface="Tahoma" pitchFamily="34" charset="0"/>
              <a:ea typeface="Tahoma" pitchFamily="34" charset="0"/>
              <a:cs typeface="Tahoma" pitchFamily="34" charset="0"/>
            </a:endParaRPr>
          </a:p>
        </p:txBody>
      </p:sp>
      <p:sp>
        <p:nvSpPr>
          <p:cNvPr id="3" name="Platshållare för innehåll 2"/>
          <p:cNvSpPr>
            <a:spLocks noGrp="1"/>
          </p:cNvSpPr>
          <p:nvPr>
            <p:ph idx="1"/>
          </p:nvPr>
        </p:nvSpPr>
        <p:spPr>
          <a:xfrm>
            <a:off x="457200" y="1882775"/>
            <a:ext cx="8229600" cy="4572000"/>
          </a:xfrm>
        </p:spPr>
        <p:txBody>
          <a:bodyPr>
            <a:normAutofit/>
          </a:bodyPr>
          <a:lstStyle/>
          <a:p>
            <a:pPr marL="65087" indent="0" algn="l" rtl="0">
              <a:buNone/>
              <a:defRPr/>
            </a:pPr>
            <a:r>
              <a:rPr lang="en" sz="2800" b="0" i="0" u="none" dirty="0">
                <a:latin typeface="Tahoma" pitchFamily="34" charset="0"/>
                <a:ea typeface="Tahoma" pitchFamily="34" charset="0"/>
                <a:cs typeface="Tahoma" pitchFamily="34" charset="0"/>
              </a:rPr>
              <a:t>Email is an easy way to communicate. </a:t>
            </a:r>
          </a:p>
          <a:p>
            <a:pPr marL="65087" indent="0" algn="l" rtl="0">
              <a:buNone/>
              <a:defRPr/>
            </a:pPr>
            <a:endParaRPr lang="en" sz="2800" dirty="0">
              <a:latin typeface="Tahoma" pitchFamily="34" charset="0"/>
              <a:ea typeface="Tahoma" pitchFamily="34" charset="0"/>
              <a:cs typeface="Tahoma" pitchFamily="34" charset="0"/>
            </a:endParaRPr>
          </a:p>
          <a:p>
            <a:pPr algn="l" rtl="0">
              <a:buClr>
                <a:schemeClr val="tx2"/>
              </a:buClr>
              <a:defRPr/>
            </a:pPr>
            <a:r>
              <a:rPr lang="en" sz="2800" b="0" i="0" u="none" dirty="0">
                <a:latin typeface="Tahoma" pitchFamily="34" charset="0"/>
                <a:ea typeface="Tahoma" pitchFamily="34" charset="0"/>
                <a:cs typeface="Tahoma" pitchFamily="34" charset="0"/>
              </a:rPr>
              <a:t>It costs nothing to send an email, but it does require a connection to the Internet. </a:t>
            </a:r>
            <a:endParaRPr lang="en" sz="2800" dirty="0">
              <a:latin typeface="Tahoma" pitchFamily="34" charset="0"/>
              <a:ea typeface="Tahoma" pitchFamily="34" charset="0"/>
              <a:cs typeface="Tahoma" pitchFamily="34" charset="0"/>
            </a:endParaRPr>
          </a:p>
          <a:p>
            <a:pPr algn="l" rtl="0">
              <a:buClr>
                <a:schemeClr val="tx2"/>
              </a:buClr>
              <a:defRPr/>
            </a:pPr>
            <a:r>
              <a:rPr lang="en" sz="2800" b="0" i="0" u="none" dirty="0">
                <a:latin typeface="Tahoma" pitchFamily="34" charset="0"/>
                <a:ea typeface="Tahoma" pitchFamily="34" charset="0"/>
                <a:cs typeface="Tahoma" pitchFamily="34" charset="0"/>
              </a:rPr>
              <a:t>You can send email to anyone, anywhere in the world. </a:t>
            </a:r>
            <a:endParaRPr lang="en" sz="2800" dirty="0">
              <a:latin typeface="Tahoma" pitchFamily="34" charset="0"/>
              <a:ea typeface="Tahoma" pitchFamily="34" charset="0"/>
              <a:cs typeface="Tahoma" pitchFamily="34" charset="0"/>
            </a:endParaRPr>
          </a:p>
          <a:p>
            <a:pPr algn="l" rtl="0">
              <a:buClr>
                <a:schemeClr val="tx2"/>
              </a:buClr>
              <a:defRPr/>
            </a:pPr>
            <a:r>
              <a:rPr lang="en" sz="2800" b="0" i="0" u="none" dirty="0">
                <a:latin typeface="Tahoma" pitchFamily="34" charset="0"/>
                <a:ea typeface="Tahoma" pitchFamily="34" charset="0"/>
                <a:cs typeface="Tahoma" pitchFamily="34" charset="0"/>
              </a:rPr>
              <a:t>Your email address is personal, and does not change if you move or travel to a different location. </a:t>
            </a:r>
          </a:p>
          <a:p>
            <a:pPr marL="65087" indent="0" algn="l" rtl="0">
              <a:buFont typeface="Wingdings 2" pitchFamily="18" charset="2"/>
              <a:buNone/>
              <a:defRPr/>
            </a:pPr>
            <a:endParaRPr lang="en"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484632" indent="0" rtl="0" eaLnBrk="1" fontAlgn="auto" hangingPunct="1">
              <a:spcAft>
                <a:spcPts val="0"/>
              </a:spcAft>
              <a:defRPr/>
            </a:pPr>
            <a:r>
              <a:rPr lang="en" b="0" i="0" u="none">
                <a:solidFill>
                  <a:schemeClr val="accent1"/>
                </a:solidFill>
                <a:effectLst/>
                <a:latin typeface="Tahoma" pitchFamily="34" charset="0"/>
                <a:ea typeface="Tahoma" pitchFamily="34" charset="0"/>
                <a:cs typeface="Tahoma" pitchFamily="34" charset="0"/>
              </a:rPr>
              <a:t>Setting up an </a:t>
            </a:r>
            <a:r>
              <a:rPr lang="en" sz="4400" b="0" i="0" u="none">
                <a:solidFill>
                  <a:schemeClr val="accent1"/>
                </a:solidFill>
                <a:effectLst/>
                <a:latin typeface="Tahoma" pitchFamily="34" charset="0"/>
                <a:ea typeface="Tahoma" pitchFamily="34" charset="0"/>
                <a:cs typeface="Tahoma" pitchFamily="34" charset="0"/>
              </a:rPr>
              <a:t>email account</a:t>
            </a:r>
            <a:endParaRPr lang="en" dirty="0">
              <a:solidFill>
                <a:schemeClr val="accent1"/>
              </a:solidFill>
              <a:effectLst/>
              <a:latin typeface="Tahoma" pitchFamily="34" charset="0"/>
              <a:ea typeface="Tahoma" pitchFamily="34" charset="0"/>
              <a:cs typeface="Tahoma" pitchFamily="34" charset="0"/>
            </a:endParaRPr>
          </a:p>
        </p:txBody>
      </p:sp>
      <p:sp>
        <p:nvSpPr>
          <p:cNvPr id="3" name="Platshållare för innehåll 2"/>
          <p:cNvSpPr>
            <a:spLocks noGrp="1"/>
          </p:cNvSpPr>
          <p:nvPr>
            <p:ph idx="1"/>
          </p:nvPr>
        </p:nvSpPr>
        <p:spPr>
          <a:xfrm>
            <a:off x="457200" y="1882775"/>
            <a:ext cx="8229600" cy="4572000"/>
          </a:xfrm>
        </p:spPr>
        <p:txBody>
          <a:bodyPr/>
          <a:lstStyle/>
          <a:p>
            <a:pPr algn="l" rtl="0">
              <a:buClr>
                <a:schemeClr val="tx2"/>
              </a:buClr>
              <a:buNone/>
              <a:defRPr/>
            </a:pPr>
            <a:r>
              <a:rPr lang="en" sz="2800" b="0" i="0" u="none">
                <a:latin typeface="Tahoma" pitchFamily="34" charset="0"/>
                <a:ea typeface="Tahoma" pitchFamily="34" charset="0"/>
                <a:cs typeface="Tahoma" pitchFamily="34" charset="0"/>
              </a:rPr>
              <a:t>	If you do not have an email address, you can create one yourself. There are several free email services. A few examples:</a:t>
            </a:r>
          </a:p>
          <a:p>
            <a:pPr algn="l" rtl="0">
              <a:buClr>
                <a:schemeClr val="tx2"/>
              </a:buClr>
              <a:buNone/>
              <a:defRPr/>
            </a:pPr>
            <a:br>
              <a:rPr lang="en" sz="2800" dirty="0">
                <a:latin typeface="Tahoma" pitchFamily="34" charset="0"/>
                <a:ea typeface="Tahoma" pitchFamily="34" charset="0"/>
                <a:cs typeface="Tahoma" pitchFamily="34" charset="0"/>
              </a:rPr>
            </a:br>
            <a:r>
              <a:rPr lang="en" sz="2800" b="0" i="0" u="none">
                <a:latin typeface="Tahoma" pitchFamily="34" charset="0"/>
                <a:ea typeface="Tahoma" pitchFamily="34" charset="0"/>
                <a:cs typeface="Tahoma" pitchFamily="34" charset="0"/>
              </a:rPr>
              <a:t>Gmail (provided by Google), Yahoo Mail and many others. </a:t>
            </a:r>
          </a:p>
          <a:p>
            <a:pPr algn="l" rtl="0">
              <a:buClr>
                <a:schemeClr val="tx2"/>
              </a:buClr>
              <a:buNone/>
              <a:defRPr/>
            </a:pPr>
            <a:r>
              <a:rPr lang="en" sz="2800" b="0" i="0" u="none">
                <a:latin typeface="Tahoma" pitchFamily="34" charset="0"/>
                <a:ea typeface="Tahoma" pitchFamily="34" charset="0"/>
                <a:cs typeface="Tahoma" pitchFamily="34" charset="0"/>
              </a:rPr>
              <a:t>	In this presentation we will be explaining how to create a Gmail account.</a:t>
            </a:r>
            <a:endParaRPr lang="en" sz="2800" dirty="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descr="Bild1.jpg"/>
          <p:cNvPicPr>
            <a:picLocks noChangeAspect="1"/>
          </p:cNvPicPr>
          <p:nvPr/>
        </p:nvPicPr>
        <p:blipFill>
          <a:blip r:embed="rId3" cstate="print"/>
          <a:stretch>
            <a:fillRect/>
          </a:stretch>
        </p:blipFill>
        <p:spPr>
          <a:xfrm>
            <a:off x="0" y="1428736"/>
            <a:ext cx="9144000" cy="5429264"/>
          </a:xfrm>
          <a:prstGeom prst="rect">
            <a:avLst/>
          </a:prstGeom>
        </p:spPr>
      </p:pic>
      <p:sp>
        <p:nvSpPr>
          <p:cNvPr id="4" name="Rubrik 1"/>
          <p:cNvSpPr>
            <a:spLocks noGrp="1"/>
          </p:cNvSpPr>
          <p:nvPr>
            <p:ph type="title"/>
          </p:nvPr>
        </p:nvSpPr>
        <p:spPr>
          <a:xfrm>
            <a:off x="0" y="0"/>
            <a:ext cx="9144000" cy="908720"/>
          </a:xfrm>
        </p:spPr>
        <p:txBody>
          <a:bodyPr>
            <a:noAutofit/>
          </a:bodyPr>
          <a:lstStyle/>
          <a:p>
            <a:pPr marL="484632" indent="0" algn="l" rtl="0" eaLnBrk="1" fontAlgn="auto" hangingPunct="1">
              <a:spcAft>
                <a:spcPts val="0"/>
              </a:spcAft>
              <a:defRPr/>
            </a:pPr>
            <a:r>
              <a:rPr lang="en" sz="2000" b="0" i="0" u="none"/>
              <a:t>Enter the Google web address in your browser:     </a:t>
            </a:r>
            <a:r>
              <a:rPr lang="en" sz="2000" b="1" i="0" u="none"/>
              <a:t>http://www.google.com</a:t>
            </a:r>
            <a:endParaRPr lang="en" sz="2000" dirty="0"/>
          </a:p>
        </p:txBody>
      </p:sp>
      <p:sp>
        <p:nvSpPr>
          <p:cNvPr id="7" name="Ellips 6"/>
          <p:cNvSpPr/>
          <p:nvPr/>
        </p:nvSpPr>
        <p:spPr>
          <a:xfrm>
            <a:off x="5687616" y="260648"/>
            <a:ext cx="3456384"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 dirty="0">
              <a:solidFill>
                <a:schemeClr val="bg1"/>
              </a:solidFill>
            </a:endParaRPr>
          </a:p>
        </p:txBody>
      </p:sp>
      <p:cxnSp>
        <p:nvCxnSpPr>
          <p:cNvPr id="9" name="Rak pil 8"/>
          <p:cNvCxnSpPr/>
          <p:nvPr/>
        </p:nvCxnSpPr>
        <p:spPr>
          <a:xfrm rot="10800000" flipV="1">
            <a:off x="2000232" y="692696"/>
            <a:ext cx="4804016" cy="1093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ubrik 1"/>
          <p:cNvSpPr txBox="1">
            <a:spLocks/>
          </p:cNvSpPr>
          <p:nvPr/>
        </p:nvSpPr>
        <p:spPr>
          <a:xfrm>
            <a:off x="0" y="836712"/>
            <a:ext cx="9144000" cy="504056"/>
          </a:xfrm>
          <a:prstGeom prst="rect">
            <a:avLst/>
          </a:prstGeom>
        </p:spPr>
        <p:txBody>
          <a:bodyPr anchor="ctr"/>
          <a:lstStyle/>
          <a:p>
            <a:pPr marL="484632" algn="l" rtl="0" fontAlgn="auto">
              <a:spcAft>
                <a:spcPts val="0"/>
              </a:spcAft>
              <a:defRPr/>
            </a:pPr>
            <a:r>
              <a:rPr lang="en" sz="2000" b="0" i="0" u="none">
                <a:latin typeface="+mn-lt"/>
                <a:cs typeface="+mn-cs"/>
              </a:rPr>
              <a:t>Click </a:t>
            </a:r>
            <a:r>
              <a:rPr lang="en" sz="2000" b="1" i="0" u="none">
                <a:latin typeface="+mn-lt"/>
                <a:cs typeface="+mn-cs"/>
              </a:rPr>
              <a:t>Gmail</a:t>
            </a:r>
            <a:r>
              <a:rPr lang="en" sz="2000" b="0" i="0" u="none"/>
              <a:t>. </a:t>
            </a:r>
            <a:endParaRPr lang="en" sz="1600" dirty="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endParaRPr>
          </a:p>
        </p:txBody>
      </p:sp>
      <p:sp>
        <p:nvSpPr>
          <p:cNvPr id="8" name="Ellips 7"/>
          <p:cNvSpPr/>
          <p:nvPr/>
        </p:nvSpPr>
        <p:spPr>
          <a:xfrm>
            <a:off x="214282" y="857232"/>
            <a:ext cx="2571768"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 dirty="0">
              <a:solidFill>
                <a:schemeClr val="bg1"/>
              </a:solidFill>
            </a:endParaRPr>
          </a:p>
        </p:txBody>
      </p:sp>
      <p:cxnSp>
        <p:nvCxnSpPr>
          <p:cNvPr id="10" name="Rak pil 9"/>
          <p:cNvCxnSpPr/>
          <p:nvPr/>
        </p:nvCxnSpPr>
        <p:spPr>
          <a:xfrm>
            <a:off x="2643174" y="1142984"/>
            <a:ext cx="114300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39" y="2057875"/>
            <a:ext cx="8537722" cy="4800125"/>
          </a:xfrm>
          <a:prstGeom prst="rect">
            <a:avLst/>
          </a:prstGeom>
        </p:spPr>
      </p:pic>
      <p:sp>
        <p:nvSpPr>
          <p:cNvPr id="11" name="Oval 10"/>
          <p:cNvSpPr>
            <a:spLocks noChangeArrowheads="1"/>
          </p:cNvSpPr>
          <p:nvPr/>
        </p:nvSpPr>
        <p:spPr bwMode="auto">
          <a:xfrm>
            <a:off x="971600" y="5085184"/>
            <a:ext cx="1968438" cy="863749"/>
          </a:xfrm>
          <a:prstGeom prst="wedgeEllipseCallout">
            <a:avLst>
              <a:gd name="adj1" fmla="val 74539"/>
              <a:gd name="adj2" fmla="val -7494"/>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a:latin typeface="Tahoma" pitchFamily="34" charset="0"/>
                <a:ea typeface="Tahoma" pitchFamily="34" charset="0"/>
                <a:cs typeface="Tahoma" pitchFamily="34" charset="0"/>
              </a:rPr>
              <a:t>Click here</a:t>
            </a:r>
            <a:r>
              <a:rPr lang="en" sz="1200" b="0" i="0" u="none">
                <a:latin typeface="Tahoma" pitchFamily="34" charset="0"/>
                <a:ea typeface="Tahoma" pitchFamily="34" charset="0"/>
                <a:cs typeface="Tahoma" pitchFamily="34" charset="0"/>
              </a:rPr>
              <a:t> </a:t>
            </a:r>
            <a:br>
              <a:rPr lang="en" sz="1200" b="1" dirty="0">
                <a:latin typeface="Tahoma" pitchFamily="34" charset="0"/>
                <a:ea typeface="Tahoma" pitchFamily="34" charset="0"/>
                <a:cs typeface="Tahoma" pitchFamily="34" charset="0"/>
              </a:rPr>
            </a:br>
            <a:r>
              <a:rPr lang="en" sz="1200" b="1" i="0" u="none">
                <a:latin typeface="Tahoma" pitchFamily="34" charset="0"/>
                <a:ea typeface="Tahoma" pitchFamily="34" charset="0"/>
                <a:cs typeface="Tahoma" pitchFamily="34" charset="0"/>
              </a:rPr>
              <a:t>to create an</a:t>
            </a:r>
            <a:r>
              <a:rPr lang="en" sz="1200" b="0" i="0" u="none">
                <a:latin typeface="Tahoma" pitchFamily="34" charset="0"/>
                <a:ea typeface="Tahoma" pitchFamily="34" charset="0"/>
                <a:cs typeface="Tahoma" pitchFamily="34" charset="0"/>
              </a:rPr>
              <a:t> </a:t>
            </a:r>
            <a:br>
              <a:rPr lang="en" sz="1200" b="1" dirty="0">
                <a:latin typeface="Tahoma" pitchFamily="34" charset="0"/>
                <a:ea typeface="Tahoma" pitchFamily="34" charset="0"/>
                <a:cs typeface="Tahoma" pitchFamily="34" charset="0"/>
              </a:rPr>
            </a:br>
            <a:r>
              <a:rPr lang="en" sz="1200" b="1" i="0" u="none">
                <a:latin typeface="Tahoma" pitchFamily="34" charset="0"/>
                <a:ea typeface="Tahoma" pitchFamily="34" charset="0"/>
                <a:cs typeface="Tahoma" pitchFamily="34" charset="0"/>
              </a:rPr>
              <a:t>email account.</a:t>
            </a:r>
            <a:endParaRPr lang="en" sz="1200" b="1" dirty="0">
              <a:latin typeface="Tahoma" pitchFamily="34" charset="0"/>
              <a:ea typeface="Tahoma" pitchFamily="34" charset="0"/>
              <a:cs typeface="Tahoma" pitchFamily="34" charset="0"/>
            </a:endParaRPr>
          </a:p>
        </p:txBody>
      </p:sp>
      <p:sp>
        <p:nvSpPr>
          <p:cNvPr id="17416" name="AutoShape 8"/>
          <p:cNvSpPr>
            <a:spLocks noChangeArrowheads="1"/>
          </p:cNvSpPr>
          <p:nvPr/>
        </p:nvSpPr>
        <p:spPr bwMode="auto">
          <a:xfrm>
            <a:off x="5986484" y="3646700"/>
            <a:ext cx="1923560" cy="936674"/>
          </a:xfrm>
          <a:prstGeom prst="wedgeEllipseCallout">
            <a:avLst>
              <a:gd name="adj1" fmla="val -94323"/>
              <a:gd name="adj2" fmla="val 2342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Enter your</a:t>
            </a:r>
            <a:r>
              <a:rPr lang="en" sz="1200" b="0" i="0" u="none">
                <a:latin typeface="Tahoma" pitchFamily="34" charset="0"/>
                <a:ea typeface="Tahoma" pitchFamily="34" charset="0"/>
                <a:cs typeface="Tahoma" pitchFamily="34" charset="0"/>
              </a:rPr>
              <a:t> </a:t>
            </a:r>
            <a:br>
              <a:rPr lang="en" sz="1200" b="1" dirty="0">
                <a:latin typeface="Tahoma" pitchFamily="34" charset="0"/>
                <a:ea typeface="Tahoma" pitchFamily="34" charset="0"/>
                <a:cs typeface="Tahoma" pitchFamily="34" charset="0"/>
              </a:rPr>
            </a:br>
            <a:r>
              <a:rPr lang="en" sz="1200" b="1" i="0" u="none">
                <a:latin typeface="Tahoma" pitchFamily="34" charset="0"/>
                <a:ea typeface="Tahoma" pitchFamily="34" charset="0"/>
                <a:cs typeface="Tahoma" pitchFamily="34" charset="0"/>
              </a:rPr>
              <a:t>email address.</a:t>
            </a:r>
            <a:endParaRPr lang="en" sz="1200" b="1" dirty="0">
              <a:latin typeface="Tahoma" pitchFamily="34" charset="0"/>
              <a:ea typeface="Tahoma" pitchFamily="34" charset="0"/>
              <a:cs typeface="Tahoma" pitchFamily="34" charset="0"/>
            </a:endParaRPr>
          </a:p>
        </p:txBody>
      </p:sp>
      <p:sp>
        <p:nvSpPr>
          <p:cNvPr id="17418" name="AutoShape 10"/>
          <p:cNvSpPr>
            <a:spLocks noChangeArrowheads="1"/>
          </p:cNvSpPr>
          <p:nvPr/>
        </p:nvSpPr>
        <p:spPr bwMode="auto">
          <a:xfrm>
            <a:off x="6732240" y="5157192"/>
            <a:ext cx="1843916" cy="953774"/>
          </a:xfrm>
          <a:prstGeom prst="wedgeEllipseCallout">
            <a:avLst>
              <a:gd name="adj1" fmla="val -108020"/>
              <a:gd name="adj2" fmla="val -20591"/>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next to create your password.</a:t>
            </a:r>
            <a:endParaRPr lang="en" sz="1200" b="1" dirty="0">
              <a:latin typeface="Tahoma" pitchFamily="34" charset="0"/>
              <a:ea typeface="Tahoma" pitchFamily="34" charset="0"/>
              <a:cs typeface="Tahoma" pitchFamily="34" charset="0"/>
            </a:endParaRPr>
          </a:p>
        </p:txBody>
      </p:sp>
      <p:sp>
        <p:nvSpPr>
          <p:cNvPr id="12" name="Rubrik 1"/>
          <p:cNvSpPr txBox="1">
            <a:spLocks/>
          </p:cNvSpPr>
          <p:nvPr/>
        </p:nvSpPr>
        <p:spPr>
          <a:xfrm>
            <a:off x="0" y="428604"/>
            <a:ext cx="9144000" cy="504056"/>
          </a:xfrm>
          <a:prstGeom prst="rect">
            <a:avLst/>
          </a:prstGeom>
        </p:spPr>
        <p:txBody>
          <a:bodyPr anchor="ctr"/>
          <a:lstStyle/>
          <a:p>
            <a:pPr marL="484632" algn="l" rtl="0" fontAlgn="auto">
              <a:spcAft>
                <a:spcPts val="0"/>
              </a:spcAft>
              <a:defRPr/>
            </a:pPr>
            <a:r>
              <a:rPr lang="en" sz="2000" b="0" i="0" u="none">
                <a:latin typeface="Tahoma" pitchFamily="34" charset="0"/>
                <a:ea typeface="Tahoma" pitchFamily="34" charset="0"/>
                <a:cs typeface="Tahoma" pitchFamily="34" charset="0"/>
              </a:rPr>
              <a:t>If you do not have an email address and you want an email account, click </a:t>
            </a:r>
            <a:r>
              <a:rPr lang="en" sz="2000" b="1" i="0" u="none">
                <a:latin typeface="Tahoma" pitchFamily="34" charset="0"/>
                <a:ea typeface="Tahoma" pitchFamily="34" charset="0"/>
                <a:cs typeface="Tahoma" pitchFamily="34" charset="0"/>
              </a:rPr>
              <a:t>Create account</a:t>
            </a:r>
            <a:r>
              <a:rPr lang="en" b="0" i="0" u="none">
                <a:latin typeface="Tahoma" pitchFamily="34" charset="0"/>
                <a:ea typeface="Tahoma" pitchFamily="34" charset="0"/>
                <a:cs typeface="Tahoma" pitchFamily="34" charset="0"/>
              </a:rPr>
              <a:t>.</a:t>
            </a:r>
            <a:endParaRPr lang="en" sz="1600" dirty="0">
              <a:ln w="6350">
                <a:solidFill>
                  <a:schemeClr val="accent1">
                    <a:shade val="43000"/>
                  </a:schemeClr>
                </a:solidFill>
              </a:ln>
              <a:effectLst>
                <a:outerShdw blurRad="26000" dist="26000" dir="14500000" algn="tl" rotWithShape="0">
                  <a:srgbClr val="000000">
                    <a:alpha val="40000"/>
                  </a:srgbClr>
                </a:outerShdw>
              </a:effectLst>
              <a:latin typeface="Tahoma" pitchFamily="34" charset="0"/>
              <a:ea typeface="Tahoma" pitchFamily="34" charset="0"/>
              <a:cs typeface="Tahoma" pitchFamily="34" charset="0"/>
            </a:endParaRPr>
          </a:p>
        </p:txBody>
      </p:sp>
      <p:sp>
        <p:nvSpPr>
          <p:cNvPr id="15" name="Rubrik 1"/>
          <p:cNvSpPr txBox="1">
            <a:spLocks/>
          </p:cNvSpPr>
          <p:nvPr/>
        </p:nvSpPr>
        <p:spPr>
          <a:xfrm>
            <a:off x="0" y="928670"/>
            <a:ext cx="9144000" cy="719832"/>
          </a:xfrm>
          <a:prstGeom prst="rect">
            <a:avLst/>
          </a:prstGeom>
        </p:spPr>
        <p:txBody>
          <a:bodyPr anchor="ctr">
            <a:normAutofit fontScale="97500"/>
          </a:bodyPr>
          <a:lstStyle/>
          <a:p>
            <a:pPr marL="484632" algn="l" rtl="0" fontAlgn="auto">
              <a:spcAft>
                <a:spcPts val="0"/>
              </a:spcAft>
              <a:defRPr/>
            </a:pPr>
            <a:r>
              <a:rPr lang="en" sz="2000" b="0" i="0" u="none">
                <a:latin typeface="Tahoma" pitchFamily="34" charset="0"/>
                <a:ea typeface="Tahoma" pitchFamily="34" charset="0"/>
                <a:cs typeface="Tahoma" pitchFamily="34" charset="0"/>
              </a:rPr>
              <a:t>If you already have a Gmail account, enter your email address (in the username field) and your password, and then click the “</a:t>
            </a:r>
            <a:r>
              <a:rPr lang="en" sz="2000" b="1" i="0" u="none">
                <a:latin typeface="Tahoma" pitchFamily="34" charset="0"/>
                <a:ea typeface="Tahoma" pitchFamily="34" charset="0"/>
                <a:cs typeface="Tahoma" pitchFamily="34" charset="0"/>
              </a:rPr>
              <a:t>Sign in</a:t>
            </a:r>
            <a:r>
              <a:rPr lang="en" sz="2000" b="0" i="0" u="none">
                <a:latin typeface="Tahoma" pitchFamily="34" charset="0"/>
                <a:ea typeface="Tahoma" pitchFamily="34" charset="0"/>
                <a:cs typeface="Tahoma" pitchFamily="34" charset="0"/>
              </a:rPr>
              <a:t>” button.</a:t>
            </a:r>
            <a:endParaRPr lang="en" sz="2000" b="1" dirty="0">
              <a:ln w="6350">
                <a:solidFill>
                  <a:schemeClr val="accent1">
                    <a:shade val="43000"/>
                  </a:schemeClr>
                </a:solidFill>
              </a:ln>
              <a:effectLst>
                <a:outerShdw blurRad="26000" dist="26000" dir="14500000" algn="tl" rotWithShape="0">
                  <a:srgbClr val="000000">
                    <a:alpha val="40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967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500"/>
                            </p:stCondLst>
                            <p:childTnLst>
                              <p:par>
                                <p:cTn id="18" presetID="16" presetClass="entr" presetSubtype="21" fill="hold" grpId="0" nodeType="afterEffect">
                                  <p:stCondLst>
                                    <p:cond delay="500"/>
                                  </p:stCondLst>
                                  <p:childTnLst>
                                    <p:set>
                                      <p:cBhvr>
                                        <p:cTn id="19" dur="1" fill="hold">
                                          <p:stCondLst>
                                            <p:cond delay="0"/>
                                          </p:stCondLst>
                                        </p:cTn>
                                        <p:tgtEl>
                                          <p:spTgt spid="17416"/>
                                        </p:tgtEl>
                                        <p:attrNameLst>
                                          <p:attrName>style.visibility</p:attrName>
                                        </p:attrNameLst>
                                      </p:cBhvr>
                                      <p:to>
                                        <p:strVal val="visible"/>
                                      </p:to>
                                    </p:set>
                                    <p:animEffect transition="in" filter="barn(inVertical)">
                                      <p:cBhvr>
                                        <p:cTn id="20" dur="500"/>
                                        <p:tgtEl>
                                          <p:spTgt spid="17416"/>
                                        </p:tgtEl>
                                      </p:cBhvr>
                                    </p:animEffect>
                                  </p:childTnLst>
                                </p:cTn>
                              </p:par>
                            </p:childTnLst>
                          </p:cTn>
                        </p:par>
                        <p:par>
                          <p:cTn id="21" fill="hold">
                            <p:stCondLst>
                              <p:cond delay="1500"/>
                            </p:stCondLst>
                            <p:childTnLst>
                              <p:par>
                                <p:cTn id="22" presetID="16" presetClass="entr" presetSubtype="21" fill="hold" grpId="0" nodeType="afterEffect">
                                  <p:stCondLst>
                                    <p:cond delay="500"/>
                                  </p:stCondLst>
                                  <p:childTnLst>
                                    <p:set>
                                      <p:cBhvr>
                                        <p:cTn id="23" dur="1" fill="hold">
                                          <p:stCondLst>
                                            <p:cond delay="0"/>
                                          </p:stCondLst>
                                        </p:cTn>
                                        <p:tgtEl>
                                          <p:spTgt spid="17418"/>
                                        </p:tgtEl>
                                        <p:attrNameLst>
                                          <p:attrName>style.visibility</p:attrName>
                                        </p:attrNameLst>
                                      </p:cBhvr>
                                      <p:to>
                                        <p:strVal val="visible"/>
                                      </p:to>
                                    </p:set>
                                    <p:animEffect transition="in" filter="barn(inVertical)">
                                      <p:cBhvr>
                                        <p:cTn id="24"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416" grpId="0" animBg="1"/>
      <p:bldP spid="174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bwMode="auto">
          <a:xfrm>
            <a:off x="457200" y="1"/>
            <a:ext cx="8229600" cy="620713"/>
          </a:xfrm>
        </p:spPr>
        <p:txBody>
          <a:bodyPr wrap="square" lIns="91440" tIns="45720" rIns="91440" bIns="45720" numCol="1" anchorCtr="0" compatLnSpc="1">
            <a:prstTxWarp prst="textNoShape">
              <a:avLst/>
            </a:prstTxWarp>
            <a:noAutofit/>
          </a:bodyPr>
          <a:lstStyle/>
          <a:p>
            <a:pPr rtl="0"/>
            <a:r>
              <a:rPr lang="en" sz="3600" b="0" i="0" u="none">
                <a:ln>
                  <a:noFill/>
                </a:ln>
                <a:solidFill>
                  <a:schemeClr val="accent1"/>
                </a:solidFill>
                <a:effectLst/>
                <a:latin typeface="Tahoma" pitchFamily="34" charset="0"/>
                <a:ea typeface="Tahoma" pitchFamily="34" charset="0"/>
                <a:cs typeface="Tahoma" pitchFamily="34" charset="0"/>
              </a:rPr>
              <a:t>Tips for creating a new email address</a:t>
            </a:r>
          </a:p>
        </p:txBody>
      </p:sp>
      <p:sp>
        <p:nvSpPr>
          <p:cNvPr id="19458" name="Rectangle 3"/>
          <p:cNvSpPr>
            <a:spLocks noGrp="1"/>
          </p:cNvSpPr>
          <p:nvPr>
            <p:ph type="body" idx="1"/>
          </p:nvPr>
        </p:nvSpPr>
        <p:spPr>
          <a:xfrm>
            <a:off x="0" y="857232"/>
            <a:ext cx="8856984" cy="6357982"/>
          </a:xfrm>
        </p:spPr>
        <p:txBody>
          <a:bodyPr>
            <a:normAutofit lnSpcReduction="10000"/>
          </a:bodyPr>
          <a:lstStyle/>
          <a:p>
            <a:pPr algn="l" rtl="0"/>
            <a:r>
              <a:rPr lang="en" sz="1700" b="0" i="0" u="none">
                <a:latin typeface="Tahoma" pitchFamily="34" charset="0"/>
                <a:ea typeface="Tahoma" pitchFamily="34" charset="0"/>
                <a:cs typeface="Tahoma" pitchFamily="34" charset="0"/>
              </a:rPr>
              <a:t>The information you will have to enter depends on which email provider you select (for instance Gmail).</a:t>
            </a:r>
          </a:p>
          <a:p>
            <a:endParaRPr lang="en" sz="1700" dirty="0">
              <a:latin typeface="Tahoma" pitchFamily="34" charset="0"/>
              <a:ea typeface="Tahoma" pitchFamily="34" charset="0"/>
              <a:cs typeface="Tahoma" pitchFamily="34" charset="0"/>
            </a:endParaRPr>
          </a:p>
          <a:p>
            <a:pPr algn="l" rtl="0"/>
            <a:r>
              <a:rPr lang="en" sz="1700" b="0" i="0" u="none">
                <a:latin typeface="Tahoma" pitchFamily="34" charset="0"/>
                <a:ea typeface="Tahoma" pitchFamily="34" charset="0"/>
                <a:cs typeface="Tahoma" pitchFamily="34" charset="0"/>
              </a:rPr>
              <a:t>Every email address is unique, and you can only choose an address that no one else has. The email service verifies the availability of the address you entered and then suggests similar addresses if the one you want is already taken. You cannot use the letters å, ä or ö. You can choose to use your real name or an invented one. </a:t>
            </a:r>
            <a:br>
              <a:rPr lang="en" sz="1700" dirty="0">
                <a:latin typeface="Tahoma" pitchFamily="34" charset="0"/>
                <a:ea typeface="Tahoma" pitchFamily="34" charset="0"/>
                <a:cs typeface="Tahoma" pitchFamily="34" charset="0"/>
              </a:rPr>
            </a:br>
            <a:endParaRPr lang="en" sz="1700" dirty="0">
              <a:latin typeface="Tahoma" pitchFamily="34" charset="0"/>
              <a:ea typeface="Tahoma" pitchFamily="34" charset="0"/>
              <a:cs typeface="Tahoma" pitchFamily="34" charset="0"/>
            </a:endParaRPr>
          </a:p>
          <a:p>
            <a:pPr algn="l" rtl="0"/>
            <a:r>
              <a:rPr lang="en" sz="1700" b="0" i="0" u="none">
                <a:latin typeface="Tahoma" pitchFamily="34" charset="0"/>
                <a:ea typeface="Tahoma" pitchFamily="34" charset="0"/>
                <a:cs typeface="Tahoma" pitchFamily="34" charset="0"/>
              </a:rPr>
              <a:t>A password should consist of at least six characters. Use a mix of letters, numbers and/or special characters (for instance !, @, #, $, %, ^, &amp;, *) in order to compose a secure password. Avoid using your name or date of birth as your password. </a:t>
            </a:r>
            <a:br>
              <a:rPr lang="en" sz="1700" dirty="0">
                <a:latin typeface="Tahoma" pitchFamily="34" charset="0"/>
                <a:ea typeface="Tahoma" pitchFamily="34" charset="0"/>
                <a:cs typeface="Tahoma" pitchFamily="34" charset="0"/>
              </a:rPr>
            </a:br>
            <a:r>
              <a:rPr lang="en" sz="1700" b="0" i="0" u="none">
                <a:latin typeface="Tahoma" pitchFamily="34" charset="0"/>
                <a:ea typeface="Tahoma" pitchFamily="34" charset="0"/>
                <a:cs typeface="Tahoma" pitchFamily="34" charset="0"/>
              </a:rPr>
              <a:t> </a:t>
            </a:r>
          </a:p>
          <a:p>
            <a:pPr algn="l" rtl="0"/>
            <a:r>
              <a:rPr lang="en" sz="1700" b="0" i="0" u="none">
                <a:latin typeface="Tahoma" pitchFamily="34" charset="0"/>
                <a:ea typeface="Tahoma" pitchFamily="34" charset="0"/>
                <a:cs typeface="Tahoma" pitchFamily="34" charset="0"/>
              </a:rPr>
              <a:t>You are not required to provide personal information, such as your personal identity number or gender. </a:t>
            </a:r>
            <a:br>
              <a:rPr lang="en" sz="1700" dirty="0">
                <a:latin typeface="Tahoma" pitchFamily="34" charset="0"/>
                <a:ea typeface="Tahoma" pitchFamily="34" charset="0"/>
                <a:cs typeface="Tahoma" pitchFamily="34" charset="0"/>
              </a:rPr>
            </a:br>
            <a:endParaRPr lang="en" sz="1700" dirty="0">
              <a:latin typeface="Tahoma" pitchFamily="34" charset="0"/>
              <a:ea typeface="Tahoma" pitchFamily="34" charset="0"/>
              <a:cs typeface="Tahoma" pitchFamily="34" charset="0"/>
            </a:endParaRPr>
          </a:p>
          <a:p>
            <a:pPr algn="l" rtl="0"/>
            <a:r>
              <a:rPr lang="en" sz="1700" b="0" i="0" u="none">
                <a:latin typeface="Tahoma" pitchFamily="34" charset="0"/>
                <a:ea typeface="Tahoma" pitchFamily="34" charset="0"/>
                <a:cs typeface="Tahoma" pitchFamily="34" charset="0"/>
              </a:rPr>
              <a:t>The alternate email address and possible security question are used to protect your email account. If you lose access to your email account, it will be easier to recover your account if you have provided one of the above. Make sure you have access to the email address you provided as your alternate email address. Make sure you choose an answer that you will not forget and which no one else will be able to guess if you have entered a security question (Gmail does not offer this option). </a:t>
            </a:r>
          </a:p>
          <a:p>
            <a:endParaRPr lang="en" sz="1700" dirty="0">
              <a:latin typeface="Tahoma" pitchFamily="34" charset="0"/>
              <a:ea typeface="Tahoma" pitchFamily="34" charset="0"/>
              <a:cs typeface="Tahoma" pitchFamily="34" charset="0"/>
            </a:endParaRPr>
          </a:p>
          <a:p>
            <a:pPr algn="l" rtl="0"/>
            <a:r>
              <a:rPr lang="en" sz="1700" b="0" i="0" u="none">
                <a:latin typeface="Tahoma" pitchFamily="34" charset="0"/>
                <a:ea typeface="Tahoma" pitchFamily="34" charset="0"/>
                <a:cs typeface="Tahoma" pitchFamily="34" charset="0"/>
              </a:rPr>
              <a:t>Keep your password in a secure location so that no one else can access it.</a:t>
            </a:r>
          </a:p>
          <a:p>
            <a:endParaRPr lang="en" sz="16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6212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arn(inVertic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arn(inVertic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barn(inVertical)">
                                      <p:cBhvr>
                                        <p:cTn id="17" dur="500"/>
                                        <p:tgtEl>
                                          <p:spTgt spid="19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barn(inVertical)">
                                      <p:cBhvr>
                                        <p:cTn id="22" dur="500"/>
                                        <p:tgtEl>
                                          <p:spTgt spid="19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barn(inVertical)">
                                      <p:cBhvr>
                                        <p:cTn id="27" dur="500"/>
                                        <p:tgtEl>
                                          <p:spTgt spid="194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458">
                                            <p:txEl>
                                              <p:pRg st="5" end="5"/>
                                            </p:txEl>
                                          </p:spTgt>
                                        </p:tgtEl>
                                        <p:attrNameLst>
                                          <p:attrName>style.visibility</p:attrName>
                                        </p:attrNameLst>
                                      </p:cBhvr>
                                      <p:to>
                                        <p:strVal val="visible"/>
                                      </p:to>
                                    </p:set>
                                    <p:animEffect transition="in" filter="barn(inVertical)">
                                      <p:cBhvr>
                                        <p:cTn id="32" dur="500"/>
                                        <p:tgtEl>
                                          <p:spTgt spid="194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458">
                                            <p:txEl>
                                              <p:pRg st="7" end="7"/>
                                            </p:txEl>
                                          </p:spTgt>
                                        </p:tgtEl>
                                        <p:attrNameLst>
                                          <p:attrName>style.visibility</p:attrName>
                                        </p:attrNameLst>
                                      </p:cBhvr>
                                      <p:to>
                                        <p:strVal val="visible"/>
                                      </p:to>
                                    </p:set>
                                    <p:animEffect transition="in" filter="barn(inVertical)">
                                      <p:cBhvr>
                                        <p:cTn id="37" dur="5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299"/>
            <a:ext cx="9144000" cy="5140989"/>
          </a:xfrm>
          <a:prstGeom prst="rect">
            <a:avLst/>
          </a:prstGeom>
        </p:spPr>
      </p:pic>
      <p:sp>
        <p:nvSpPr>
          <p:cNvPr id="17412" name="Rectangle 4"/>
          <p:cNvSpPr>
            <a:spLocks noChangeArrowheads="1"/>
          </p:cNvSpPr>
          <p:nvPr/>
        </p:nvSpPr>
        <p:spPr bwMode="auto">
          <a:xfrm>
            <a:off x="0" y="0"/>
            <a:ext cx="9144000" cy="523220"/>
          </a:xfrm>
          <a:prstGeom prst="rect">
            <a:avLst/>
          </a:prstGeom>
          <a:solidFill>
            <a:schemeClr val="bg1"/>
          </a:solidFill>
          <a:ln w="9525">
            <a:noFill/>
            <a:miter lim="800000"/>
            <a:headEnd/>
            <a:tailEnd/>
          </a:ln>
          <a:effectLst/>
        </p:spPr>
        <p:txBody>
          <a:bodyPr wrap="square">
            <a:spAutoFit/>
          </a:bodyPr>
          <a:lstStyle/>
          <a:p>
            <a:pPr algn="ctr" rtl="0">
              <a:defRPr/>
            </a:pPr>
            <a:r>
              <a:rPr lang="en" sz="2800" b="0" i="0" u="none">
                <a:solidFill>
                  <a:schemeClr val="accent1"/>
                </a:solidFill>
                <a:latin typeface="Tahoma" pitchFamily="34" charset="0"/>
                <a:ea typeface="Tahoma" pitchFamily="34" charset="0"/>
                <a:cs typeface="Tahoma" pitchFamily="34" charset="0"/>
              </a:rPr>
              <a:t>Creating a new email account</a:t>
            </a:r>
            <a:endParaRPr lang="en" sz="2800" dirty="0">
              <a:solidFill>
                <a:schemeClr val="accent1"/>
              </a:solidFill>
              <a:latin typeface="Tahoma" pitchFamily="34" charset="0"/>
              <a:ea typeface="Tahoma" pitchFamily="34" charset="0"/>
              <a:cs typeface="Tahoma" pitchFamily="34" charset="0"/>
            </a:endParaRPr>
          </a:p>
        </p:txBody>
      </p:sp>
      <p:sp>
        <p:nvSpPr>
          <p:cNvPr id="24" name="Rektangel 23"/>
          <p:cNvSpPr/>
          <p:nvPr/>
        </p:nvSpPr>
        <p:spPr>
          <a:xfrm>
            <a:off x="3419872" y="1484784"/>
            <a:ext cx="86409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dirty="0">
              <a:latin typeface="Tahoma" pitchFamily="34" charset="0"/>
              <a:ea typeface="Tahoma" pitchFamily="34" charset="0"/>
              <a:cs typeface="Tahoma" pitchFamily="34" charset="0"/>
            </a:endParaRPr>
          </a:p>
        </p:txBody>
      </p:sp>
      <p:sp>
        <p:nvSpPr>
          <p:cNvPr id="43" name="AutoShape 7"/>
          <p:cNvSpPr>
            <a:spLocks noChangeArrowheads="1"/>
          </p:cNvSpPr>
          <p:nvPr/>
        </p:nvSpPr>
        <p:spPr bwMode="auto">
          <a:xfrm>
            <a:off x="5394988" y="5013176"/>
            <a:ext cx="2198586" cy="357190"/>
          </a:xfrm>
          <a:prstGeom prst="wedgeRoundRectCallout">
            <a:avLst>
              <a:gd name="adj1" fmla="val -91997"/>
              <a:gd name="adj2" fmla="val -11592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Repeat the password.</a:t>
            </a:r>
            <a:endParaRPr lang="en" sz="1200" b="1" dirty="0">
              <a:latin typeface="Tahoma" pitchFamily="34" charset="0"/>
              <a:ea typeface="Tahoma" pitchFamily="34" charset="0"/>
              <a:cs typeface="Tahoma" pitchFamily="34" charset="0"/>
            </a:endParaRPr>
          </a:p>
        </p:txBody>
      </p:sp>
      <p:sp>
        <p:nvSpPr>
          <p:cNvPr id="25" name="AutoShape 7"/>
          <p:cNvSpPr>
            <a:spLocks noChangeArrowheads="1"/>
          </p:cNvSpPr>
          <p:nvPr/>
        </p:nvSpPr>
        <p:spPr bwMode="auto">
          <a:xfrm>
            <a:off x="-7624" y="2821777"/>
            <a:ext cx="2198586" cy="357190"/>
          </a:xfrm>
          <a:prstGeom prst="wedgeRoundRectCallout">
            <a:avLst>
              <a:gd name="adj1" fmla="val 46100"/>
              <a:gd name="adj2" fmla="val 12067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Enter your name.</a:t>
            </a:r>
            <a:endParaRPr lang="en" sz="1200" b="1" dirty="0">
              <a:latin typeface="Tahoma" pitchFamily="34" charset="0"/>
              <a:ea typeface="Tahoma" pitchFamily="34" charset="0"/>
              <a:cs typeface="Tahoma" pitchFamily="34" charset="0"/>
            </a:endParaRPr>
          </a:p>
        </p:txBody>
      </p:sp>
      <p:sp>
        <p:nvSpPr>
          <p:cNvPr id="41" name="AutoShape 7"/>
          <p:cNvSpPr>
            <a:spLocks noChangeArrowheads="1"/>
          </p:cNvSpPr>
          <p:nvPr/>
        </p:nvSpPr>
        <p:spPr bwMode="auto">
          <a:xfrm>
            <a:off x="28159" y="3648729"/>
            <a:ext cx="1735529" cy="520558"/>
          </a:xfrm>
          <a:prstGeom prst="wedgeRoundRectCallout">
            <a:avLst>
              <a:gd name="adj1" fmla="val 76556"/>
              <a:gd name="adj2" fmla="val 3018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Choose the email address you want.</a:t>
            </a:r>
            <a:endParaRPr lang="en" sz="1200" b="1" dirty="0">
              <a:latin typeface="Tahoma" pitchFamily="34" charset="0"/>
              <a:ea typeface="Tahoma" pitchFamily="34" charset="0"/>
              <a:cs typeface="Tahoma" pitchFamily="34" charset="0"/>
            </a:endParaRPr>
          </a:p>
        </p:txBody>
      </p:sp>
      <p:sp>
        <p:nvSpPr>
          <p:cNvPr id="42" name="AutoShape 7"/>
          <p:cNvSpPr>
            <a:spLocks noChangeArrowheads="1"/>
          </p:cNvSpPr>
          <p:nvPr/>
        </p:nvSpPr>
        <p:spPr bwMode="auto">
          <a:xfrm>
            <a:off x="28159" y="4419034"/>
            <a:ext cx="1858282" cy="357190"/>
          </a:xfrm>
          <a:prstGeom prst="wedgeRoundRectCallout">
            <a:avLst>
              <a:gd name="adj1" fmla="val 61106"/>
              <a:gd name="adj2" fmla="val 1640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Choose a password.</a:t>
            </a:r>
            <a:endParaRPr lang="en" sz="1200" b="1" dirty="0">
              <a:latin typeface="Tahoma" pitchFamily="34" charset="0"/>
              <a:ea typeface="Tahoma" pitchFamily="34" charset="0"/>
              <a:cs typeface="Tahoma" pitchFamily="34" charset="0"/>
            </a:endParaRPr>
          </a:p>
        </p:txBody>
      </p:sp>
      <p:sp>
        <p:nvSpPr>
          <p:cNvPr id="2" name="Upp 1"/>
          <p:cNvSpPr/>
          <p:nvPr/>
        </p:nvSpPr>
        <p:spPr>
          <a:xfrm>
            <a:off x="4427984" y="5661248"/>
            <a:ext cx="144016"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61" y="1484784"/>
            <a:ext cx="8248077" cy="4637280"/>
          </a:xfrm>
          <a:prstGeom prst="rect">
            <a:avLst/>
          </a:prstGeom>
        </p:spPr>
      </p:pic>
      <p:sp>
        <p:nvSpPr>
          <p:cNvPr id="44" name="AutoShape 7"/>
          <p:cNvSpPr>
            <a:spLocks noChangeArrowheads="1"/>
          </p:cNvSpPr>
          <p:nvPr/>
        </p:nvSpPr>
        <p:spPr bwMode="auto">
          <a:xfrm>
            <a:off x="166578" y="4077071"/>
            <a:ext cx="1885142" cy="722700"/>
          </a:xfrm>
          <a:prstGeom prst="wedgeRoundRectCallout">
            <a:avLst>
              <a:gd name="adj1" fmla="val 74180"/>
              <a:gd name="adj2" fmla="val -16554"/>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Enter the year, month and</a:t>
            </a:r>
            <a:r>
              <a:rPr lang="en" sz="1200" b="0" i="0" u="none" dirty="0">
                <a:latin typeface="Tahoma" pitchFamily="34" charset="0"/>
                <a:ea typeface="Tahoma" pitchFamily="34" charset="0"/>
                <a:cs typeface="Tahoma" pitchFamily="34" charset="0"/>
              </a:rPr>
              <a:t> </a:t>
            </a:r>
          </a:p>
          <a:p>
            <a:pPr algn="ctr" rtl="0"/>
            <a:r>
              <a:rPr lang="en" sz="1200" b="1" i="0" u="none" dirty="0">
                <a:latin typeface="Tahoma" pitchFamily="34" charset="0"/>
                <a:ea typeface="Tahoma" pitchFamily="34" charset="0"/>
                <a:cs typeface="Tahoma" pitchFamily="34" charset="0"/>
              </a:rPr>
              <a:t>day you were born.</a:t>
            </a:r>
            <a:endParaRPr lang="en" sz="1200" b="1" dirty="0">
              <a:latin typeface="Tahoma" pitchFamily="34" charset="0"/>
              <a:ea typeface="Tahoma" pitchFamily="34" charset="0"/>
              <a:cs typeface="Tahoma" pitchFamily="34" charset="0"/>
            </a:endParaRPr>
          </a:p>
        </p:txBody>
      </p:sp>
      <p:sp>
        <p:nvSpPr>
          <p:cNvPr id="54" name="AutoShape 7"/>
          <p:cNvSpPr>
            <a:spLocks noChangeArrowheads="1"/>
          </p:cNvSpPr>
          <p:nvPr/>
        </p:nvSpPr>
        <p:spPr bwMode="auto">
          <a:xfrm>
            <a:off x="5724128" y="4799771"/>
            <a:ext cx="2355712" cy="648072"/>
          </a:xfrm>
          <a:prstGeom prst="wedgeRoundRectCallout">
            <a:avLst>
              <a:gd name="adj1" fmla="val -84327"/>
              <a:gd name="adj2" fmla="val -14903"/>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Indicate whether you are a man or woman, or select "Other".</a:t>
            </a:r>
            <a:endParaRPr lang="en" sz="1200" b="1" dirty="0">
              <a:latin typeface="Tahoma" pitchFamily="34" charset="0"/>
              <a:ea typeface="Tahoma" pitchFamily="34" charset="0"/>
              <a:cs typeface="Tahoma" pitchFamily="34" charset="0"/>
            </a:endParaRPr>
          </a:p>
        </p:txBody>
      </p:sp>
      <p:sp>
        <p:nvSpPr>
          <p:cNvPr id="27" name="AutoShape 12"/>
          <p:cNvSpPr>
            <a:spLocks noChangeArrowheads="1"/>
          </p:cNvSpPr>
          <p:nvPr/>
        </p:nvSpPr>
        <p:spPr bwMode="auto">
          <a:xfrm>
            <a:off x="4499992" y="2510375"/>
            <a:ext cx="2300266" cy="668592"/>
          </a:xfrm>
          <a:prstGeom prst="wedgeRoundRectCallout">
            <a:avLst>
              <a:gd name="adj1" fmla="val -78779"/>
              <a:gd name="adj2" fmla="val 55688"/>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Enter your mobile number as an additional unique identifier.</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4833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arn(inVertical)">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5" grpId="0" animBg="1"/>
      <p:bldP spid="41" grpId="0" animBg="1"/>
      <p:bldP spid="42" grpId="0" animBg="1"/>
      <p:bldP spid="2" grpId="0" animBg="1"/>
      <p:bldP spid="44" grpId="0" animBg="1"/>
      <p:bldP spid="5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objekt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5728"/>
            <a:ext cx="9144000" cy="5140989"/>
          </a:xfrm>
          <a:prstGeom prst="rect">
            <a:avLst/>
          </a:prstGeom>
        </p:spPr>
      </p:pic>
      <p:sp>
        <p:nvSpPr>
          <p:cNvPr id="17412" name="Rectangle 4"/>
          <p:cNvSpPr>
            <a:spLocks noChangeArrowheads="1"/>
          </p:cNvSpPr>
          <p:nvPr/>
        </p:nvSpPr>
        <p:spPr bwMode="auto">
          <a:xfrm>
            <a:off x="0" y="0"/>
            <a:ext cx="9144000" cy="523220"/>
          </a:xfrm>
          <a:prstGeom prst="rect">
            <a:avLst/>
          </a:prstGeom>
          <a:solidFill>
            <a:schemeClr val="bg1"/>
          </a:solidFill>
          <a:ln w="9525">
            <a:noFill/>
            <a:miter lim="800000"/>
            <a:headEnd/>
            <a:tailEnd/>
          </a:ln>
          <a:effectLst/>
        </p:spPr>
        <p:txBody>
          <a:bodyPr wrap="square">
            <a:spAutoFit/>
          </a:bodyPr>
          <a:lstStyle/>
          <a:p>
            <a:pPr algn="ctr" rtl="0">
              <a:defRPr/>
            </a:pPr>
            <a:r>
              <a:rPr lang="en" sz="2800" b="0" i="0" u="none">
                <a:solidFill>
                  <a:schemeClr val="accent1"/>
                </a:solidFill>
                <a:latin typeface="Tahoma" pitchFamily="34" charset="0"/>
                <a:ea typeface="Tahoma" pitchFamily="34" charset="0"/>
                <a:cs typeface="Tahoma" pitchFamily="34" charset="0"/>
              </a:rPr>
              <a:t>Creating a new email account</a:t>
            </a:r>
            <a:endParaRPr lang="en" sz="2800" dirty="0">
              <a:solidFill>
                <a:schemeClr val="accent1"/>
              </a:solidFill>
              <a:latin typeface="Tahoma" pitchFamily="34" charset="0"/>
              <a:ea typeface="Tahoma" pitchFamily="34" charset="0"/>
              <a:cs typeface="Tahoma" pitchFamily="34" charset="0"/>
            </a:endParaRPr>
          </a:p>
        </p:txBody>
      </p:sp>
      <p:sp>
        <p:nvSpPr>
          <p:cNvPr id="24" name="Rektangel 23"/>
          <p:cNvSpPr/>
          <p:nvPr/>
        </p:nvSpPr>
        <p:spPr>
          <a:xfrm>
            <a:off x="3419872" y="1484784"/>
            <a:ext cx="86409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dirty="0">
              <a:latin typeface="Tahoma" pitchFamily="34" charset="0"/>
              <a:ea typeface="Tahoma" pitchFamily="34" charset="0"/>
              <a:cs typeface="Tahoma" pitchFamily="34" charset="0"/>
            </a:endParaRPr>
          </a:p>
        </p:txBody>
      </p:sp>
      <p:sp>
        <p:nvSpPr>
          <p:cNvPr id="33" name="AutoShape 12"/>
          <p:cNvSpPr>
            <a:spLocks noChangeArrowheads="1"/>
          </p:cNvSpPr>
          <p:nvPr/>
        </p:nvSpPr>
        <p:spPr bwMode="auto">
          <a:xfrm>
            <a:off x="179512" y="4581129"/>
            <a:ext cx="2233885" cy="936104"/>
          </a:xfrm>
          <a:prstGeom prst="wedgeRoundRectCallout">
            <a:avLst>
              <a:gd name="adj1" fmla="val 129517"/>
              <a:gd name="adj2" fmla="val -42551"/>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Click "Next step" to get a code from Gmail confirming your telephone number.</a:t>
            </a:r>
            <a:endParaRPr lang="en" sz="1200" b="1" dirty="0">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87405"/>
            <a:ext cx="7847546" cy="4412090"/>
          </a:xfrm>
          <a:prstGeom prst="rect">
            <a:avLst/>
          </a:prstGeom>
        </p:spPr>
      </p:pic>
      <p:sp>
        <p:nvSpPr>
          <p:cNvPr id="27" name="AutoShape 12"/>
          <p:cNvSpPr>
            <a:spLocks noChangeArrowheads="1"/>
          </p:cNvSpPr>
          <p:nvPr/>
        </p:nvSpPr>
        <p:spPr bwMode="auto">
          <a:xfrm>
            <a:off x="1853815" y="5165153"/>
            <a:ext cx="2357454" cy="500066"/>
          </a:xfrm>
          <a:prstGeom prst="wedgeRoundRectCallout">
            <a:avLst>
              <a:gd name="adj1" fmla="val 67633"/>
              <a:gd name="adj2" fmla="val -116751"/>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Accept the agreement by placing a checkmark in the box.</a:t>
            </a:r>
            <a:endParaRPr lang="en" sz="1200" b="1" dirty="0">
              <a:latin typeface="Tahoma" pitchFamily="34" charset="0"/>
              <a:ea typeface="Tahoma" pitchFamily="34" charset="0"/>
              <a:cs typeface="Tahoma" pitchFamily="34" charset="0"/>
            </a:endParaRPr>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786" y="2060848"/>
            <a:ext cx="7596336" cy="4270854"/>
          </a:xfrm>
          <a:prstGeom prst="rect">
            <a:avLst/>
          </a:prstGeom>
        </p:spPr>
      </p:pic>
      <p:pic>
        <p:nvPicPr>
          <p:cNvPr id="4" name="Bildobjekt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96" y="1635878"/>
            <a:ext cx="7847546" cy="4412090"/>
          </a:xfrm>
          <a:prstGeom prst="rect">
            <a:avLst/>
          </a:prstGeom>
        </p:spPr>
      </p:pic>
      <p:sp>
        <p:nvSpPr>
          <p:cNvPr id="13" name="AutoShape 12"/>
          <p:cNvSpPr>
            <a:spLocks noChangeArrowheads="1"/>
          </p:cNvSpPr>
          <p:nvPr/>
        </p:nvSpPr>
        <p:spPr bwMode="auto">
          <a:xfrm>
            <a:off x="41693" y="3513896"/>
            <a:ext cx="2154043" cy="851207"/>
          </a:xfrm>
          <a:prstGeom prst="wedgeRoundRectCallout">
            <a:avLst>
              <a:gd name="adj1" fmla="val 58747"/>
              <a:gd name="adj2" fmla="val 93572"/>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Read through the terms of service or ask someone to help you.</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5427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sp>
        <p:nvSpPr>
          <p:cNvPr id="7" name="Rektangel med rundade hörn 6"/>
          <p:cNvSpPr/>
          <p:nvPr/>
        </p:nvSpPr>
        <p:spPr>
          <a:xfrm>
            <a:off x="1142976" y="2000240"/>
            <a:ext cx="7143800" cy="36433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 sz="3200" b="0" i="0" u="none">
                <a:solidFill>
                  <a:schemeClr val="tx1"/>
                </a:solidFill>
                <a:latin typeface="Tahoma" pitchFamily="34" charset="0"/>
                <a:ea typeface="Tahoma" pitchFamily="34" charset="0"/>
                <a:cs typeface="Tahoma" pitchFamily="34" charset="0"/>
              </a:rPr>
              <a:t>INBOX</a:t>
            </a:r>
          </a:p>
          <a:p>
            <a:pPr algn="l" rtl="0">
              <a:defRPr/>
            </a:pPr>
            <a:r>
              <a:rPr lang="en" sz="1400" b="0" i="0" u="none">
                <a:solidFill>
                  <a:schemeClr val="tx1"/>
                </a:solidFill>
                <a:latin typeface="Tahoma" pitchFamily="34" charset="0"/>
                <a:ea typeface="Tahoma" pitchFamily="34" charset="0"/>
                <a:cs typeface="Tahoma" pitchFamily="34" charset="0"/>
              </a:rPr>
              <a:t>When you open your inbox, you will see all the messages that have been sent to you. Every message is displayed on its own line, and consists of the following elements: date and time, subject/title, sender, and a box used to select the message. Click anywhere on the line to open the message.</a:t>
            </a:r>
          </a:p>
          <a:p>
            <a:pPr algn="l" rtl="0">
              <a:defRPr/>
            </a:pPr>
            <a:endParaRPr lang="en" sz="1400" dirty="0">
              <a:solidFill>
                <a:schemeClr val="tx1"/>
              </a:solidFill>
              <a:latin typeface="Tahoma" pitchFamily="34" charset="0"/>
              <a:ea typeface="Tahoma" pitchFamily="34" charset="0"/>
              <a:cs typeface="Tahoma" pitchFamily="34" charset="0"/>
            </a:endParaRPr>
          </a:p>
          <a:p>
            <a:pPr marL="171450" indent="-171450" algn="l" rtl="0">
              <a:buClr>
                <a:schemeClr val="accent1">
                  <a:lumMod val="75000"/>
                </a:schemeClr>
              </a:buClr>
              <a:buFont typeface="Arial" pitchFamily="34" charset="0"/>
              <a:buChar char="•"/>
              <a:defRPr/>
            </a:pPr>
            <a:r>
              <a:rPr lang="en" sz="1400" b="0" i="0" u="none">
                <a:solidFill>
                  <a:schemeClr val="tx1"/>
                </a:solidFill>
                <a:latin typeface="Tahoma" pitchFamily="34" charset="0"/>
                <a:ea typeface="Tahoma" pitchFamily="34" charset="0"/>
                <a:cs typeface="Tahoma" pitchFamily="34" charset="0"/>
              </a:rPr>
              <a:t>Explanations:</a:t>
            </a:r>
          </a:p>
          <a:p>
            <a:pPr marL="685800" lvl="1" indent="-228600" algn="l" rtl="0">
              <a:buClr>
                <a:schemeClr val="accent1">
                  <a:lumMod val="75000"/>
                </a:schemeClr>
              </a:buClr>
              <a:defRPr/>
            </a:pPr>
            <a:r>
              <a:rPr lang="en" sz="1400" b="1" i="0" u="none">
                <a:solidFill>
                  <a:schemeClr val="tx1"/>
                </a:solidFill>
                <a:latin typeface="Tahoma" pitchFamily="34" charset="0"/>
                <a:ea typeface="Tahoma" pitchFamily="34" charset="0"/>
                <a:cs typeface="Tahoma" pitchFamily="34" charset="0"/>
              </a:rPr>
              <a:t>Select</a:t>
            </a:r>
            <a:r>
              <a:rPr lang="en" sz="1400" b="0" i="0" u="none">
                <a:solidFill>
                  <a:schemeClr val="tx1"/>
                </a:solidFill>
                <a:latin typeface="Tahoma" pitchFamily="34" charset="0"/>
                <a:ea typeface="Tahoma" pitchFamily="34" charset="0"/>
                <a:cs typeface="Tahoma" pitchFamily="34" charset="0"/>
              </a:rPr>
              <a:t> – use this to work with specific messages. For instance to move or delete them.</a:t>
            </a:r>
          </a:p>
          <a:p>
            <a:pPr marL="685800" lvl="1" indent="-228600" algn="l" rtl="0">
              <a:buClr>
                <a:schemeClr val="accent1">
                  <a:lumMod val="75000"/>
                </a:schemeClr>
              </a:buClr>
              <a:defRPr/>
            </a:pPr>
            <a:r>
              <a:rPr lang="en" sz="1400" b="1" i="0" u="none">
                <a:solidFill>
                  <a:schemeClr val="tx1"/>
                </a:solidFill>
                <a:latin typeface="Tahoma" pitchFamily="34" charset="0"/>
                <a:ea typeface="Tahoma" pitchFamily="34" charset="0"/>
                <a:cs typeface="Tahoma" pitchFamily="34" charset="0"/>
              </a:rPr>
              <a:t>Refresh</a:t>
            </a:r>
            <a:r>
              <a:rPr lang="en" sz="1400" b="0" i="0" u="none">
                <a:solidFill>
                  <a:schemeClr val="tx1"/>
                </a:solidFill>
                <a:latin typeface="Tahoma" pitchFamily="34" charset="0"/>
                <a:ea typeface="Tahoma" pitchFamily="34" charset="0"/>
                <a:cs typeface="Tahoma" pitchFamily="34" charset="0"/>
              </a:rPr>
              <a:t> - use this to retrieve any new messages that may have been sent to you.</a:t>
            </a:r>
          </a:p>
          <a:p>
            <a:pPr marL="685800" lvl="1" indent="-228600" algn="l" rtl="0">
              <a:buClr>
                <a:schemeClr val="accent1">
                  <a:lumMod val="75000"/>
                </a:schemeClr>
              </a:buClr>
              <a:defRPr/>
            </a:pPr>
            <a:r>
              <a:rPr lang="en" sz="1400" b="1" i="0" u="none">
                <a:solidFill>
                  <a:schemeClr val="tx1"/>
                </a:solidFill>
                <a:latin typeface="Tahoma" pitchFamily="34" charset="0"/>
                <a:ea typeface="Tahoma" pitchFamily="34" charset="0"/>
                <a:cs typeface="Tahoma" pitchFamily="34" charset="0"/>
              </a:rPr>
              <a:t>Compose</a:t>
            </a:r>
            <a:r>
              <a:rPr lang="en" sz="1400" b="0" i="0" u="none">
                <a:solidFill>
                  <a:schemeClr val="tx1"/>
                </a:solidFill>
                <a:latin typeface="Tahoma" pitchFamily="34" charset="0"/>
                <a:ea typeface="Tahoma" pitchFamily="34" charset="0"/>
                <a:cs typeface="Tahoma" pitchFamily="34" charset="0"/>
              </a:rPr>
              <a:t> - use this to create a new email message.</a:t>
            </a:r>
            <a:endParaRPr lang="en" sz="1400" b="1" dirty="0">
              <a:solidFill>
                <a:schemeClr val="tx1"/>
              </a:solidFill>
              <a:latin typeface="Tahoma" pitchFamily="34" charset="0"/>
              <a:ea typeface="Tahoma" pitchFamily="34" charset="0"/>
              <a:cs typeface="Tahoma" pitchFamily="34" charset="0"/>
            </a:endParaRPr>
          </a:p>
          <a:p>
            <a:pPr marL="685800" lvl="1" indent="-228600" algn="l" rtl="0">
              <a:buClr>
                <a:schemeClr val="accent1">
                  <a:lumMod val="75000"/>
                </a:schemeClr>
              </a:buClr>
              <a:defRPr/>
            </a:pPr>
            <a:r>
              <a:rPr lang="en" sz="1400" b="1" i="0" u="none">
                <a:solidFill>
                  <a:schemeClr val="tx1"/>
                </a:solidFill>
                <a:latin typeface="Tahoma" pitchFamily="34" charset="0"/>
                <a:ea typeface="Tahoma" pitchFamily="34" charset="0"/>
                <a:cs typeface="Tahoma" pitchFamily="34" charset="0"/>
              </a:rPr>
              <a:t>Spam</a:t>
            </a:r>
            <a:r>
              <a:rPr lang="en" sz="1400" b="0" i="0" u="none">
                <a:solidFill>
                  <a:schemeClr val="tx1"/>
                </a:solidFill>
                <a:latin typeface="Tahoma" pitchFamily="34" charset="0"/>
                <a:ea typeface="Tahoma" pitchFamily="34" charset="0"/>
                <a:cs typeface="Tahoma" pitchFamily="34" charset="0"/>
              </a:rPr>
              <a:t> - These are unwanted emails that may contain advertising for a product or service, or messages that contain blocked images, links or file attachments.  </a:t>
            </a:r>
          </a:p>
        </p:txBody>
      </p:sp>
    </p:spTree>
    <p:extLst>
      <p:ext uri="{BB962C8B-B14F-4D97-AF65-F5344CB8AC3E}">
        <p14:creationId xmlns:p14="http://schemas.microsoft.com/office/powerpoint/2010/main" val="135305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1327</TotalTime>
  <Words>1278</Words>
  <Application>Microsoft Office PowerPoint</Application>
  <PresentationFormat>Bildspel på skärmen (4:3)</PresentationFormat>
  <Paragraphs>100</Paragraphs>
  <Slides>18</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Tahoma</vt:lpstr>
      <vt:lpstr>Wingdings 2</vt:lpstr>
      <vt:lpstr>Office-tema</vt:lpstr>
      <vt:lpstr>Email</vt:lpstr>
      <vt:lpstr>Email</vt:lpstr>
      <vt:lpstr>Setting up an email account</vt:lpstr>
      <vt:lpstr>Enter the Google web address in your browser:     http://www.google.com</vt:lpstr>
      <vt:lpstr>PowerPoint-presentation</vt:lpstr>
      <vt:lpstr>Tips for creating a new email address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Delete account</vt:lpstr>
    </vt:vector>
  </TitlesOfParts>
  <Company>Linköpings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annhed</dc:creator>
  <cp:lastModifiedBy>Eklund Lars T</cp:lastModifiedBy>
  <cp:revision>183</cp:revision>
  <dcterms:created xsi:type="dcterms:W3CDTF">2013-06-10T11:11:30Z</dcterms:created>
  <dcterms:modified xsi:type="dcterms:W3CDTF">2023-01-10T08:59:24Z</dcterms:modified>
</cp:coreProperties>
</file>