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1" r:id="rId4"/>
    <p:sldId id="262" r:id="rId5"/>
    <p:sldId id="269" r:id="rId6"/>
    <p:sldId id="263" r:id="rId7"/>
    <p:sldId id="264" r:id="rId8"/>
    <p:sldId id="281" r:id="rId9"/>
    <p:sldId id="284" r:id="rId10"/>
    <p:sldId id="273" r:id="rId11"/>
    <p:sldId id="282" r:id="rId12"/>
    <p:sldId id="283" r:id="rId13"/>
    <p:sldId id="285" r:id="rId14"/>
    <p:sldId id="290" r:id="rId15"/>
    <p:sldId id="287" r:id="rId16"/>
    <p:sldId id="288" r:id="rId17"/>
    <p:sldId id="289" r:id="rId18"/>
    <p:sldId id="291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0" autoAdjust="0"/>
    <p:restoredTop sz="95204" autoAdjust="0"/>
  </p:normalViewPr>
  <p:slideViewPr>
    <p:cSldViewPr>
      <p:cViewPr varScale="1">
        <p:scale>
          <a:sx n="92" d="100"/>
          <a:sy n="92" d="100"/>
        </p:scale>
        <p:origin x="5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E838E-F7BA-491F-A3A3-161397258C85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71047-F097-4473-B561-B7F76FC535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9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1047-F097-4473-B561-B7F76FC535E3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1047-F097-4473-B561-B7F76FC535E3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1047-F097-4473-B561-B7F76FC535E3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19B6-053E-490F-9A14-A80C254246BB}" type="datetimeFigureOut">
              <a:rPr lang="sv-SE" smtClean="0"/>
              <a:pPr/>
              <a:t>2023-01-10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E398B-0C2B-4A6C-B28D-677E5F20B74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470025"/>
          </a:xfrm>
        </p:spPr>
        <p:txBody>
          <a:bodyPr>
            <a:normAutofit/>
          </a:bodyPr>
          <a:lstStyle/>
          <a:p>
            <a:r>
              <a:rPr lang="sv-SE" sz="72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 </a:t>
            </a:r>
            <a:r>
              <a:rPr lang="sv-SE" sz="7200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endParaRPr lang="sv-SE" sz="72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CFFDD3-ED24-4BAC-8B64-13154860A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085184"/>
            <a:ext cx="133350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1"/>
            <a:ext cx="10335453" cy="5810854"/>
          </a:xfrm>
          <a:prstGeom prst="rect">
            <a:avLst/>
          </a:prstGeom>
        </p:spPr>
      </p:pic>
      <p:pic>
        <p:nvPicPr>
          <p:cNvPr id="15" name="Bildobjekt 14" descr="Stjär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7817" y="2060848"/>
            <a:ext cx="257175" cy="161925"/>
          </a:xfrm>
          <a:prstGeom prst="rect">
            <a:avLst/>
          </a:prstGeom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7313000" y="2636912"/>
            <a:ext cx="2299560" cy="714380"/>
          </a:xfrm>
          <a:prstGeom prst="wedgeEllipseCallout">
            <a:avLst>
              <a:gd name="adj1" fmla="val -132842"/>
              <a:gd name="adj2" fmla="val -9560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Vos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trouvent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000232" y="6093296"/>
            <a:ext cx="3000396" cy="648072"/>
          </a:xfrm>
          <a:prstGeom prst="wedgeRoundRectCallout">
            <a:avLst>
              <a:gd name="adj1" fmla="val -93210"/>
              <a:gd name="adj2" fmla="val -48780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”Plus”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trouvez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Corbeille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Indérisables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chats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etc.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979712" y="5301208"/>
            <a:ext cx="3020916" cy="648072"/>
          </a:xfrm>
          <a:prstGeom prst="wedgeRoundRectCallout">
            <a:avLst>
              <a:gd name="adj1" fmla="val -89661"/>
              <a:gd name="adj2" fmla="val -40514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Dans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Brouillons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placés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messages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non envoyés.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000232" y="4513110"/>
            <a:ext cx="3000396" cy="500066"/>
          </a:xfrm>
          <a:prstGeom prst="wedgeRoundRectCallout">
            <a:avLst>
              <a:gd name="adj1" fmla="val -91890"/>
              <a:gd name="adj2" fmla="val -39859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”Envoyés”,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trouvez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avez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envoyés.</a:t>
            </a:r>
          </a:p>
          <a:p>
            <a:pPr algn="ctr"/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5580112" y="3214686"/>
            <a:ext cx="2706664" cy="1438450"/>
          </a:xfrm>
          <a:prstGeom prst="wedgeEllipseCallout">
            <a:avLst>
              <a:gd name="adj1" fmla="val -166503"/>
              <a:gd name="adj2" fmla="val -12159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Marquez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d’une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étoile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en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cliquant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sur 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d’étoile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à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côté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du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979712" y="3573016"/>
            <a:ext cx="3020916" cy="648072"/>
          </a:xfrm>
          <a:prstGeom prst="wedgeRoundRectCallout">
            <a:avLst>
              <a:gd name="adj1" fmla="val -80280"/>
              <a:gd name="adj2" fmla="val -24920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l’aide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d’étoiles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pouvez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donner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aux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messages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statut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spécial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qu’ils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soient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plus faciles à </a:t>
            </a:r>
            <a:r>
              <a:rPr lang="sv-SE" sz="11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trouver</a:t>
            </a:r>
            <a:r>
              <a:rPr lang="sv-SE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00232" y="2784918"/>
            <a:ext cx="3000396" cy="500066"/>
          </a:xfrm>
          <a:prstGeom prst="wedgeRoundRectCallout">
            <a:avLst>
              <a:gd name="adj1" fmla="val -78647"/>
              <a:gd name="adj2" fmla="val -20479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sur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entrant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afficher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courriels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19" grpId="0" animBg="1"/>
      <p:bldP spid="10" grpId="0" animBg="1"/>
      <p:bldP spid="20" grpId="0" animBg="1"/>
      <p:bldP spid="22" grpId="0" build="allAtOnce" animBg="1"/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428736"/>
            <a:ext cx="7153275" cy="266700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43042" y="2357430"/>
            <a:ext cx="3357586" cy="1143008"/>
          </a:xfrm>
          <a:prstGeom prst="wedgeEllipseCallout">
            <a:avLst>
              <a:gd name="adj1" fmla="val -40802"/>
              <a:gd name="adj2" fmla="val -11708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Sélectionnez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plusieurs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déplacer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mettres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dans la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Corbeille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071546"/>
            <a:ext cx="7334250" cy="333375"/>
          </a:xfrm>
          <a:prstGeom prst="rect">
            <a:avLst/>
          </a:prstGeom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626512" y="692696"/>
            <a:ext cx="857256" cy="285752"/>
          </a:xfrm>
          <a:prstGeom prst="wedgeRoundRectCallout">
            <a:avLst>
              <a:gd name="adj1" fmla="val 66888"/>
              <a:gd name="adj2" fmla="val 1250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Archiver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643174" y="548680"/>
            <a:ext cx="1784810" cy="360040"/>
          </a:xfrm>
          <a:prstGeom prst="wedgeRoundRectCallout">
            <a:avLst>
              <a:gd name="adj1" fmla="val 9725"/>
              <a:gd name="adj2" fmla="val 13852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Signaler les spams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355976" y="1428736"/>
            <a:ext cx="2073412" cy="304804"/>
          </a:xfrm>
          <a:prstGeom prst="wedgeRoundRectCallout">
            <a:avLst>
              <a:gd name="adj1" fmla="val -47502"/>
              <a:gd name="adj2" fmla="val -1062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Supprimer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644008" y="488072"/>
            <a:ext cx="928124" cy="512036"/>
          </a:xfrm>
          <a:prstGeom prst="wedgeRoundRectCallout">
            <a:avLst>
              <a:gd name="adj1" fmla="val 16893"/>
              <a:gd name="adj2" fmla="val 9882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Déplacer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vers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580112" y="764704"/>
            <a:ext cx="1008112" cy="306842"/>
          </a:xfrm>
          <a:prstGeom prst="wedgeRoundRectCallout">
            <a:avLst>
              <a:gd name="adj1" fmla="val -11261"/>
              <a:gd name="adj2" fmla="val 1117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Étiquettes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732240" y="466916"/>
            <a:ext cx="1269924" cy="521726"/>
          </a:xfrm>
          <a:prstGeom prst="wedgeRoundRectCallout">
            <a:avLst>
              <a:gd name="adj1" fmla="val -45491"/>
              <a:gd name="adj2" fmla="val 898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Plus de </a:t>
            </a:r>
            <a:r>
              <a:rPr lang="sv-SE" sz="1200" b="1">
                <a:latin typeface="Tahoma" pitchFamily="34" charset="0"/>
                <a:ea typeface="Tahoma" pitchFamily="34" charset="0"/>
                <a:cs typeface="Tahoma" pitchFamily="34" charset="0"/>
              </a:rPr>
              <a:t>fonctions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143504" y="2857496"/>
            <a:ext cx="3071834" cy="1071570"/>
          </a:xfrm>
          <a:prstGeom prst="wedgeEllipseCallout">
            <a:avLst>
              <a:gd name="adj1" fmla="val -106428"/>
              <a:gd name="adj2" fmla="val -1874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Si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plusieurs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sélections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nouvel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espace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d’outils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s’affiche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428736"/>
            <a:ext cx="7153275" cy="266700"/>
          </a:xfrm>
          <a:prstGeom prst="rect">
            <a:avLst/>
          </a:prstGeom>
        </p:spPr>
      </p:pic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071546"/>
            <a:ext cx="7334250" cy="333375"/>
          </a:xfrm>
          <a:prstGeom prst="rect">
            <a:avLst/>
          </a:prstGeom>
        </p:spPr>
      </p:pic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707904" y="785794"/>
            <a:ext cx="1364162" cy="285752"/>
          </a:xfrm>
          <a:prstGeom prst="wedgeRoundRectCallout">
            <a:avLst>
              <a:gd name="adj1" fmla="val 39520"/>
              <a:gd name="adj2" fmla="val 1138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Déplacer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vers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148064" y="692696"/>
            <a:ext cx="1008112" cy="338950"/>
          </a:xfrm>
          <a:prstGeom prst="wedgeRoundRectCallout">
            <a:avLst>
              <a:gd name="adj1" fmla="val -6668"/>
              <a:gd name="adj2" fmla="val 10506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Étiquettes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228184" y="620688"/>
            <a:ext cx="1800200" cy="307982"/>
          </a:xfrm>
          <a:prstGeom prst="wedgeRoundRectCallout">
            <a:avLst>
              <a:gd name="adj1" fmla="val -19545"/>
              <a:gd name="adj2" fmla="val 14761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Plus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fonctions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Bildobjekt 17" descr="flyttaTi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357298"/>
            <a:ext cx="1666875" cy="2400300"/>
          </a:xfrm>
          <a:prstGeom prst="rect">
            <a:avLst/>
          </a:prstGeom>
        </p:spPr>
      </p:pic>
      <p:pic>
        <p:nvPicPr>
          <p:cNvPr id="19" name="Bildobjekt 18" descr="etiket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357298"/>
            <a:ext cx="1657350" cy="1895475"/>
          </a:xfrm>
          <a:prstGeom prst="rect">
            <a:avLst/>
          </a:prstGeom>
        </p:spPr>
      </p:pic>
      <p:pic>
        <p:nvPicPr>
          <p:cNvPr id="20" name="Bildobjekt 19" descr="m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1357298"/>
            <a:ext cx="2524125" cy="1238250"/>
          </a:xfrm>
          <a:prstGeom prst="rect">
            <a:avLst/>
          </a:prstGeom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357290" y="1861245"/>
            <a:ext cx="2786082" cy="1999803"/>
          </a:xfrm>
          <a:prstGeom prst="wedgeEllipseCallout">
            <a:avLst>
              <a:gd name="adj1" fmla="val 74176"/>
              <a:gd name="adj2" fmla="val -6409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Déplacer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vers” on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peut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déplacer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sélectionnés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vers des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étiquettes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existantes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On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peut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aussi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choisir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nouvelles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étiquettes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1928794" y="3786190"/>
            <a:ext cx="2928958" cy="1714512"/>
          </a:xfrm>
          <a:prstGeom prst="wedgeEllipseCallout">
            <a:avLst>
              <a:gd name="adj1" fmla="val 72575"/>
              <a:gd name="adj2" fmla="val -17650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Attribuer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étiquettes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”, on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peut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plusieurs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à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différentes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étiquettes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On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peut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aussi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nouvelles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étiquettes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4932040" y="3929066"/>
            <a:ext cx="2854670" cy="1143008"/>
          </a:xfrm>
          <a:prstGeom prst="wedgeEllipseCallout">
            <a:avLst>
              <a:gd name="adj1" fmla="val 7765"/>
              <a:gd name="adj2" fmla="val -28149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”Plus” il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existe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plusieurs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choix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attribuer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statut aux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sélectionnés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uiExpand="1" build="allAtOnce" animBg="1"/>
      <p:bldP spid="22" grpId="0" uiExpand="1" build="allAtOnce" animBg="1"/>
      <p:bldP spid="23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428736"/>
            <a:ext cx="7153275" cy="266700"/>
          </a:xfrm>
          <a:prstGeom prst="rect">
            <a:avLst/>
          </a:prstGeom>
        </p:spPr>
      </p:pic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071546"/>
            <a:ext cx="7334250" cy="333375"/>
          </a:xfrm>
          <a:prstGeom prst="rect">
            <a:avLst/>
          </a:prstGeom>
        </p:spPr>
      </p:pic>
      <p:pic>
        <p:nvPicPr>
          <p:cNvPr id="11" name="Bildobjekt 10" descr="skapameddela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785926"/>
            <a:ext cx="4657725" cy="4686300"/>
          </a:xfrm>
          <a:prstGeom prst="rect">
            <a:avLst/>
          </a:prstGeom>
        </p:spPr>
      </p:pic>
      <p:pic>
        <p:nvPicPr>
          <p:cNvPr id="12" name="Bildobjekt 11" descr="meddelandeVerkty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6072206"/>
            <a:ext cx="2390775" cy="323850"/>
          </a:xfrm>
          <a:prstGeom prst="rect">
            <a:avLst/>
          </a:prstGeom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403648" y="3717032"/>
            <a:ext cx="2574618" cy="1071570"/>
          </a:xfrm>
          <a:prstGeom prst="wedgeEllipseCallout">
            <a:avLst>
              <a:gd name="adj1" fmla="val 68029"/>
              <a:gd name="adj2" fmla="val -13490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Dans 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champ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Sujet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écrivez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brièvement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quoi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parle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85918" y="1142984"/>
            <a:ext cx="2643206" cy="857256"/>
          </a:xfrm>
          <a:prstGeom prst="wedgeEllipseCallout">
            <a:avLst>
              <a:gd name="adj1" fmla="val -82888"/>
              <a:gd name="adj2" fmla="val 37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sur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ÉCRIRE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ouvrir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nouvelle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fenêtre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143372" y="3000372"/>
            <a:ext cx="2876900" cy="2012804"/>
          </a:xfrm>
          <a:prstGeom prst="wedgeEllipseCallout">
            <a:avLst>
              <a:gd name="adj1" fmla="val 87410"/>
              <a:gd name="adj2" fmla="val -9357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Dans 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champ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Copie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pouvez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inscrire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l’adresse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à la personne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doit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recevoir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copie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du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6558889" y="2814080"/>
            <a:ext cx="2555776" cy="1741544"/>
          </a:xfrm>
          <a:prstGeom prst="wedgeEllipseCallout">
            <a:avLst>
              <a:gd name="adj1" fmla="val 15768"/>
              <a:gd name="adj2" fmla="val -7389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champ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Copie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cachée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permet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d’envoyer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copie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du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sans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l’adresse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soit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par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autres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destinataires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3" name="Bildobjekt 22" descr="formate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5643578"/>
            <a:ext cx="3629025" cy="428625"/>
          </a:xfrm>
          <a:prstGeom prst="rect">
            <a:avLst/>
          </a:prstGeom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1714480" y="4857760"/>
            <a:ext cx="2428892" cy="1163528"/>
          </a:xfrm>
          <a:prstGeom prst="wedgeEllipseCallout">
            <a:avLst>
              <a:gd name="adj1" fmla="val 91624"/>
              <a:gd name="adj2" fmla="val 6150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montrer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possibilités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formatage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texte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711324" y="4653136"/>
            <a:ext cx="1713942" cy="785818"/>
          </a:xfrm>
          <a:prstGeom prst="wedgeEllipseCallout">
            <a:avLst>
              <a:gd name="adj1" fmla="val 59705"/>
              <a:gd name="adj2" fmla="val 14384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joindre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fichier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4842362" y="4365104"/>
            <a:ext cx="2177910" cy="1296144"/>
          </a:xfrm>
          <a:prstGeom prst="wedgeEllipseCallout">
            <a:avLst>
              <a:gd name="adj1" fmla="val -1529"/>
              <a:gd name="adj2" fmla="val 883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joindre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fichier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image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provenant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Google Drive. 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300192" y="4509120"/>
            <a:ext cx="1629394" cy="920144"/>
          </a:xfrm>
          <a:prstGeom prst="wedgeEllipseCallout">
            <a:avLst>
              <a:gd name="adj1" fmla="val -48718"/>
              <a:gd name="adj2" fmla="val 13694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Cliquex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jointre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photo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..</a:t>
            </a: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6869524" y="4612091"/>
            <a:ext cx="1552826" cy="1071570"/>
          </a:xfrm>
          <a:prstGeom prst="wedgeEllipseCallout">
            <a:avLst>
              <a:gd name="adj1" fmla="val -64271"/>
              <a:gd name="adj2" fmla="val 10083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insérer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lien.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7452320" y="4714884"/>
            <a:ext cx="1548836" cy="1071570"/>
          </a:xfrm>
          <a:prstGeom prst="wedgeEllipseCallout">
            <a:avLst>
              <a:gd name="adj1" fmla="val -75607"/>
              <a:gd name="adj2" fmla="val 9728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insérer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des smileys.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539552" y="1844824"/>
            <a:ext cx="3318068" cy="1872208"/>
          </a:xfrm>
          <a:prstGeom prst="wedgeEllipseCallout">
            <a:avLst>
              <a:gd name="adj1" fmla="val 66986"/>
              <a:gd name="adj2" fmla="val -2336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Dans 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champ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écrivez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l’adresse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personnes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auxquelle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désirez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envoyer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Peuvent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être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envoyés à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nombre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choisi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destinataires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 animBg="1"/>
      <p:bldP spid="19" grpId="0" uiExpand="1" build="allAtOnce" animBg="1"/>
      <p:bldP spid="20" grpId="0" uiExpand="1" build="allAtOnce" animBg="1"/>
      <p:bldP spid="21" grpId="0" uiExpand="1" build="allAtOnce" animBg="1"/>
      <p:bldP spid="22" grpId="0" uiExpand="1" build="allAtOnce" animBg="1"/>
      <p:bldP spid="24" grpId="0" uiExpand="1" build="allAtOnce" animBg="1"/>
      <p:bldP spid="25" grpId="0" uiExpand="1" build="allAtOnce" animBg="1"/>
      <p:bldP spid="26" grpId="0" uiExpand="1" build="allAtOnce" animBg="1"/>
      <p:bldP spid="27" grpId="0" uiExpand="1" build="allAtOnce" animBg="1"/>
      <p:bldP spid="28" grpId="0" uiExpand="1" build="allAtOnce" animBg="1"/>
      <p:bldP spid="29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23" y="914145"/>
            <a:ext cx="9736623" cy="5474177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2310" y="1428736"/>
            <a:ext cx="7616883" cy="283985"/>
          </a:xfrm>
          <a:prstGeom prst="rect">
            <a:avLst/>
          </a:prstGeom>
        </p:spPr>
      </p:pic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9148" y="1071547"/>
            <a:ext cx="7809582" cy="354981"/>
          </a:xfrm>
          <a:prstGeom prst="rect">
            <a:avLst/>
          </a:prstGeom>
        </p:spPr>
      </p:pic>
      <p:pic>
        <p:nvPicPr>
          <p:cNvPr id="11" name="Bildobjekt 10" descr="skapameddela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9338" y="1785926"/>
            <a:ext cx="4959592" cy="4990019"/>
          </a:xfrm>
          <a:prstGeom prst="rect">
            <a:avLst/>
          </a:prstGeom>
        </p:spPr>
      </p:pic>
      <p:pic>
        <p:nvPicPr>
          <p:cNvPr id="12" name="Bildobjekt 11" descr="meddelandeVerkty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5680" y="6072206"/>
            <a:ext cx="2545723" cy="344839"/>
          </a:xfrm>
          <a:prstGeom prst="rect">
            <a:avLst/>
          </a:prstGeom>
        </p:spPr>
      </p:pic>
      <p:pic>
        <p:nvPicPr>
          <p:cNvPr id="23" name="Bildobjekt 22" descr="formate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51052" y="5643579"/>
            <a:ext cx="3864221" cy="456404"/>
          </a:xfrm>
          <a:prstGeom prst="rect">
            <a:avLst/>
          </a:prstGeom>
        </p:spPr>
      </p:pic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086490" y="4929198"/>
            <a:ext cx="1842568" cy="804058"/>
          </a:xfrm>
          <a:prstGeom prst="wedgeEllipseCallout">
            <a:avLst>
              <a:gd name="adj1" fmla="val 131398"/>
              <a:gd name="adj2" fmla="val 11437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Cliquez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ici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joindre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fichier</a:t>
            </a:r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6" name="Bildobjekt 15" descr="bil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8952" y="1298249"/>
            <a:ext cx="5071158" cy="3630949"/>
          </a:xfrm>
          <a:prstGeom prst="rect">
            <a:avLst/>
          </a:prstGeom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658828" y="1785926"/>
            <a:ext cx="1913436" cy="1067010"/>
          </a:xfrm>
          <a:prstGeom prst="wedgeEllipseCallout">
            <a:avLst>
              <a:gd name="adj1" fmla="val -108656"/>
              <a:gd name="adj2" fmla="val 10943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Marquez le fichier que vous voulez joindre.. 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6516216" y="4071943"/>
            <a:ext cx="2127750" cy="1445290"/>
          </a:xfrm>
          <a:prstGeom prst="wedgeEllipseCallout">
            <a:avLst>
              <a:gd name="adj1" fmla="val -115801"/>
              <a:gd name="adj2" fmla="val -762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Cliquez sur  ”Ouvrir” et le fichier est prêt à être joint au message.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  <p:bldP spid="18" grpId="0" uiExpand="1" build="allAtOnce" animBg="1"/>
      <p:bldP spid="1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inkor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53" y="0"/>
            <a:ext cx="9630123" cy="7222592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5164" y="1428735"/>
            <a:ext cx="7533565" cy="280879"/>
          </a:xfrm>
          <a:prstGeom prst="rect">
            <a:avLst/>
          </a:prstGeom>
        </p:spPr>
      </p:pic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9436" y="1071546"/>
            <a:ext cx="7724161" cy="351098"/>
          </a:xfrm>
          <a:prstGeom prst="rect">
            <a:avLst/>
          </a:prstGeom>
        </p:spPr>
      </p:pic>
      <p:pic>
        <p:nvPicPr>
          <p:cNvPr id="11" name="Bildobjekt 10" descr="skapameddela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772816"/>
            <a:ext cx="4905344" cy="4935438"/>
          </a:xfrm>
          <a:prstGeom prst="rect">
            <a:avLst/>
          </a:prstGeom>
        </p:spPr>
      </p:pic>
      <p:pic>
        <p:nvPicPr>
          <p:cNvPr id="12" name="Bildobjekt 11" descr="meddelandeVerkty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9620" y="6072206"/>
            <a:ext cx="2517876" cy="341067"/>
          </a:xfrm>
          <a:prstGeom prst="rect">
            <a:avLst/>
          </a:prstGeom>
        </p:spPr>
      </p:pic>
      <p:pic>
        <p:nvPicPr>
          <p:cNvPr id="23" name="Bildobjekt 22" descr="formate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4306" y="5643579"/>
            <a:ext cx="3821955" cy="451412"/>
          </a:xfrm>
          <a:prstGeom prst="rect">
            <a:avLst/>
          </a:prstGeom>
        </p:spPr>
      </p:pic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971600" y="4714884"/>
            <a:ext cx="3132572" cy="1556872"/>
          </a:xfrm>
          <a:prstGeom prst="wedgeEllipseCallout">
            <a:avLst>
              <a:gd name="adj1" fmla="val 111649"/>
              <a:gd name="adj2" fmla="val 4720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joindre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fichier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image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provenant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Google Drive.  ATTENTION!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cela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devez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avoir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type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.!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391950" y="5325298"/>
            <a:ext cx="1537504" cy="577798"/>
          </a:xfrm>
          <a:prstGeom prst="wedgeEllipseCallout">
            <a:avLst>
              <a:gd name="adj1" fmla="val 14983"/>
              <a:gd name="adj2" fmla="val 11183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Insérez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photo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Bildobjekt 14" descr="LäggTillBil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4318" y="2500306"/>
            <a:ext cx="6359894" cy="2156746"/>
          </a:xfrm>
          <a:prstGeom prst="rect">
            <a:avLst/>
          </a:prstGeom>
        </p:spPr>
      </p:pic>
      <p:pic>
        <p:nvPicPr>
          <p:cNvPr id="16" name="Bildobjekt 15" descr="bild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8166" y="785794"/>
            <a:ext cx="5015689" cy="3591233"/>
          </a:xfrm>
          <a:prstGeom prst="rect">
            <a:avLst/>
          </a:prstGeom>
        </p:spPr>
      </p:pic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6749272" y="2714619"/>
            <a:ext cx="1354246" cy="860603"/>
          </a:xfrm>
          <a:prstGeom prst="wedgeEllipseCallout">
            <a:avLst>
              <a:gd name="adj1" fmla="val -127354"/>
              <a:gd name="adj2" fmla="val 658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sur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Parcourir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2911906" y="1571612"/>
            <a:ext cx="2031368" cy="744591"/>
          </a:xfrm>
          <a:prstGeom prst="wedgeEllipseCallout">
            <a:avLst>
              <a:gd name="adj1" fmla="val -70751"/>
              <a:gd name="adj2" fmla="val 15160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Sélectionnez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fichier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voulez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joindre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126484" y="3643314"/>
            <a:ext cx="2461012" cy="1081830"/>
          </a:xfrm>
          <a:prstGeom prst="wedgeEllipseCallout">
            <a:avLst>
              <a:gd name="adj1" fmla="val -79846"/>
              <a:gd name="adj2" fmla="val -2169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sur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Ouvrir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et la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photo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sera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insérée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dans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275856" y="4143380"/>
            <a:ext cx="2257076" cy="1241162"/>
          </a:xfrm>
          <a:prstGeom prst="wedgeEllipseCallout">
            <a:avLst>
              <a:gd name="adj1" fmla="val 25595"/>
              <a:gd name="adj2" fmla="val 13143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terminer,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sur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Envoyer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envoyer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 animBg="1"/>
      <p:bldP spid="14" grpId="0" uiExpand="1" build="allAtOnce" animBg="1"/>
      <p:bldP spid="17" grpId="0" uiExpand="1" build="allAtOnce" animBg="1"/>
      <p:bldP spid="18" grpId="0" uiExpand="1" build="allAtOnce" animBg="1"/>
      <p:bldP spid="19" grpId="0" uiExpand="1" build="allAtOnce" animBg="1"/>
      <p:bldP spid="2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pic>
        <p:nvPicPr>
          <p:cNvPr id="7" name="Bildobjekt 6" descr="markerad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428736"/>
            <a:ext cx="7153275" cy="266700"/>
          </a:xfrm>
          <a:prstGeom prst="rect">
            <a:avLst/>
          </a:prstGeom>
        </p:spPr>
      </p:pic>
      <p:pic>
        <p:nvPicPr>
          <p:cNvPr id="9" name="Bildobjekt 8" descr="verktygs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071546"/>
            <a:ext cx="7334250" cy="333375"/>
          </a:xfrm>
          <a:prstGeom prst="rect">
            <a:avLst/>
          </a:prstGeom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4143372" y="1357298"/>
            <a:ext cx="2500330" cy="1279614"/>
          </a:xfrm>
          <a:prstGeom prst="wedgeEllipseCallout">
            <a:avLst>
              <a:gd name="adj1" fmla="val 125429"/>
              <a:gd name="adj2" fmla="val -5713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sur la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roue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dentée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s’ouvre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faire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propres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réglages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21" name="Bildobjekt 20" descr="verkty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357298"/>
            <a:ext cx="1905000" cy="1866900"/>
          </a:xfrm>
          <a:prstGeom prst="rect">
            <a:avLst/>
          </a:prstGeom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139952" y="2786058"/>
            <a:ext cx="2003684" cy="1074990"/>
          </a:xfrm>
          <a:prstGeom prst="wedgeEllipseCallout">
            <a:avLst>
              <a:gd name="adj1" fmla="val 106612"/>
              <a:gd name="adj2" fmla="val -7912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sur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Paramètres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 animBg="1"/>
      <p:bldP spid="22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1331640" y="3573016"/>
            <a:ext cx="1714512" cy="857256"/>
          </a:xfrm>
          <a:prstGeom prst="wedgeEllipseCallout">
            <a:avLst>
              <a:gd name="adj1" fmla="val 120003"/>
              <a:gd name="adj2" fmla="val -8309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choisir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langue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  <p:pic>
        <p:nvPicPr>
          <p:cNvPr id="11" name="Bildobjekt 10" descr="språ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928670"/>
            <a:ext cx="1238250" cy="3352800"/>
          </a:xfrm>
          <a:prstGeom prst="rect">
            <a:avLst/>
          </a:prstGeom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828103" y="764704"/>
            <a:ext cx="1934526" cy="736040"/>
          </a:xfrm>
          <a:prstGeom prst="wedgeEllipseCallout">
            <a:avLst>
              <a:gd name="adj1" fmla="val 210547"/>
              <a:gd name="adj2" fmla="val -2842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finir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  <p:pic>
        <p:nvPicPr>
          <p:cNvPr id="9" name="Bildobjekt 8" descr="Namnlö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052736"/>
            <a:ext cx="3009900" cy="1666875"/>
          </a:xfrm>
          <a:prstGeom prst="rect">
            <a:avLst/>
          </a:prstGeom>
        </p:spPr>
      </p:pic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071934" y="3357562"/>
            <a:ext cx="3884442" cy="1857388"/>
          </a:xfrm>
          <a:prstGeom prst="wedgeEllipseCallout">
            <a:avLst>
              <a:gd name="adj1" fmla="val 63227"/>
              <a:gd name="adj2" fmla="val -928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assurer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personne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lira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messages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déconnectez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après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avoir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fini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travail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C’est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particulìèrement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important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si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utilisez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ordinateur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public.</a:t>
            </a:r>
          </a:p>
          <a:p>
            <a:pPr algn="ctr"/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12" grpId="0" uiExpand="1" build="allAtOnce" animBg="1"/>
      <p:bldP spid="1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Supprimer</a:t>
            </a:r>
            <a:r>
              <a:rPr lang="sv-SE" dirty="0"/>
              <a:t> </a:t>
            </a:r>
            <a:r>
              <a:rPr lang="sv-SE" dirty="0" err="1"/>
              <a:t>un</a:t>
            </a:r>
            <a:r>
              <a:rPr lang="sv-SE" dirty="0"/>
              <a:t> </a:t>
            </a:r>
            <a:r>
              <a:rPr lang="sv-SE" dirty="0" err="1"/>
              <a:t>compte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050085" cy="4525963"/>
          </a:xfrm>
        </p:spPr>
      </p:pic>
      <p:sp>
        <p:nvSpPr>
          <p:cNvPr id="6" name="V-form med huvud 5"/>
          <p:cNvSpPr/>
          <p:nvPr/>
        </p:nvSpPr>
        <p:spPr>
          <a:xfrm>
            <a:off x="3059832" y="4509120"/>
            <a:ext cx="576064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8874" r="35000" b="15151"/>
          <a:stretch/>
        </p:blipFill>
        <p:spPr>
          <a:xfrm>
            <a:off x="3200400" y="1828799"/>
            <a:ext cx="2743200" cy="3391787"/>
          </a:xfrm>
          <a:prstGeom prst="rect">
            <a:avLst/>
          </a:prstGeom>
        </p:spPr>
      </p:pic>
      <p:sp>
        <p:nvSpPr>
          <p:cNvPr id="8" name="Ned 7"/>
          <p:cNvSpPr/>
          <p:nvPr/>
        </p:nvSpPr>
        <p:spPr>
          <a:xfrm>
            <a:off x="5580112" y="2492896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Vänster 8"/>
          <p:cNvSpPr/>
          <p:nvPr/>
        </p:nvSpPr>
        <p:spPr>
          <a:xfrm>
            <a:off x="4211960" y="4869160"/>
            <a:ext cx="57606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0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/>
          </a:bodyPr>
          <a:lstStyle/>
          <a:p>
            <a:pPr marL="484632" indent="0" algn="ctr" rtl="1" eaLnBrk="1" fontAlgn="auto" hangingPunct="1">
              <a:spcAft>
                <a:spcPts val="0"/>
              </a:spcAft>
              <a:defRPr/>
            </a:pPr>
            <a:r>
              <a:rPr lang="sv-SE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 </a:t>
            </a:r>
            <a:r>
              <a:rPr lang="sv-SE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endParaRPr lang="sv-SE" sz="48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65087" indent="0">
              <a:buNone/>
              <a:defRPr/>
            </a:pP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Le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est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manière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facile de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communiquer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buClr>
                <a:schemeClr val="tx2"/>
              </a:buClr>
              <a:defRPr/>
            </a:pPr>
            <a:endParaRPr lang="sv-SE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tx2"/>
              </a:buClr>
              <a:defRPr/>
            </a:pP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Cela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coûte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rien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d’envoyer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mais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il faut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être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connecté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à Internet. </a:t>
            </a:r>
          </a:p>
          <a:p>
            <a:pPr>
              <a:buClr>
                <a:schemeClr val="tx2"/>
              </a:buClr>
              <a:defRPr/>
            </a:pP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pouvez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envoyer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à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n’importe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qui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n’importe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où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dans le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monde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buClr>
                <a:schemeClr val="tx2"/>
              </a:buClr>
              <a:defRPr/>
            </a:pP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L’adresse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est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personnelle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n’a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besoin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d’être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modifiée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si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déménagez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si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partez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ailleurs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65087" indent="0">
              <a:buFont typeface="Wingdings 2" pitchFamily="18" charset="2"/>
              <a:buNone/>
              <a:defRPr/>
            </a:pPr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sv-SE" dirty="0" err="1"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dirty="0"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dirty="0" err="1"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dirty="0"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dirty="0" err="1"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dirty="0"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dirty="0" err="1"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endParaRPr lang="sv-SE" dirty="0"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None/>
              <a:defRPr/>
            </a:pP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Si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n’avez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d’adresse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pouvez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en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vous-même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Il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existe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plusieurs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services de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gratuits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En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voici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des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exemples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Clr>
                <a:schemeClr val="tx2"/>
              </a:buClr>
              <a:buNone/>
              <a:defRPr/>
            </a:pPr>
            <a:b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G-mail (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fourni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par Google), Yahoo mail et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beaucoup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d’autres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buClr>
                <a:schemeClr val="tx2"/>
              </a:buClr>
              <a:buNone/>
              <a:defRPr/>
            </a:pP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Nous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expliquons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comment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sur G-mail.</a:t>
            </a:r>
            <a:endParaRPr lang="sv-SE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873"/>
            <a:ext cx="9144000" cy="5140989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-36512" y="0"/>
            <a:ext cx="9144000" cy="908720"/>
          </a:xfrm>
        </p:spPr>
        <p:txBody>
          <a:bodyPr>
            <a:no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sv-SE" sz="1800" dirty="0" err="1"/>
              <a:t>Inscrivez</a:t>
            </a:r>
            <a:r>
              <a:rPr lang="sv-SE" sz="1800" dirty="0"/>
              <a:t> </a:t>
            </a:r>
            <a:r>
              <a:rPr lang="sv-SE" sz="1800" dirty="0" err="1"/>
              <a:t>l’adresse</a:t>
            </a:r>
            <a:r>
              <a:rPr lang="sv-SE" sz="1800" dirty="0"/>
              <a:t> Internet de Google dans le </a:t>
            </a:r>
            <a:r>
              <a:rPr lang="sv-SE" sz="1800" dirty="0" err="1"/>
              <a:t>navigateur</a:t>
            </a:r>
            <a:r>
              <a:rPr lang="sv-SE" sz="1800" dirty="0"/>
              <a:t>:       </a:t>
            </a:r>
            <a:r>
              <a:rPr lang="sv-SE" sz="1800" b="1" dirty="0"/>
              <a:t>http://www.google.com</a:t>
            </a:r>
            <a:endParaRPr lang="sv-SE" sz="1800" dirty="0"/>
          </a:p>
        </p:txBody>
      </p:sp>
      <p:sp>
        <p:nvSpPr>
          <p:cNvPr id="7" name="Ellips 6"/>
          <p:cNvSpPr/>
          <p:nvPr/>
        </p:nvSpPr>
        <p:spPr>
          <a:xfrm>
            <a:off x="5868144" y="260648"/>
            <a:ext cx="2952328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9" name="Rak pil 8"/>
          <p:cNvCxnSpPr/>
          <p:nvPr/>
        </p:nvCxnSpPr>
        <p:spPr>
          <a:xfrm flipH="1">
            <a:off x="2267744" y="692696"/>
            <a:ext cx="453650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ubrik 1"/>
          <p:cNvSpPr txBox="1">
            <a:spLocks/>
          </p:cNvSpPr>
          <p:nvPr/>
        </p:nvSpPr>
        <p:spPr>
          <a:xfrm>
            <a:off x="-1813" y="701068"/>
            <a:ext cx="9144000" cy="504056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sv-SE" dirty="0" err="1"/>
              <a:t>Cliquez</a:t>
            </a:r>
            <a:r>
              <a:rPr lang="sv-SE" dirty="0"/>
              <a:t> sur </a:t>
            </a:r>
            <a:r>
              <a:rPr lang="sv-SE" b="1" dirty="0"/>
              <a:t>G-mail</a:t>
            </a:r>
            <a:r>
              <a:rPr lang="sv-SE" dirty="0"/>
              <a:t>. </a:t>
            </a:r>
            <a:endParaRPr lang="sv-SE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Upp 10"/>
          <p:cNvSpPr/>
          <p:nvPr/>
        </p:nvSpPr>
        <p:spPr>
          <a:xfrm>
            <a:off x="7524328" y="2420888"/>
            <a:ext cx="18052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9" y="2057875"/>
            <a:ext cx="8537722" cy="4800125"/>
          </a:xfrm>
          <a:prstGeom prst="rect">
            <a:avLst/>
          </a:prstGeom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71600" y="5013176"/>
            <a:ext cx="1968438" cy="935757"/>
          </a:xfrm>
          <a:prstGeom prst="wedgeEllipseCallout">
            <a:avLst>
              <a:gd name="adj1" fmla="val 76412"/>
              <a:gd name="adj2" fmla="val -1978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ici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986484" y="3646700"/>
            <a:ext cx="1923560" cy="936674"/>
          </a:xfrm>
          <a:prstGeom prst="wedgeEllipseCallout">
            <a:avLst>
              <a:gd name="adj1" fmla="val -94323"/>
              <a:gd name="adj2" fmla="val 2342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Inscrivez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adresse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6732240" y="5157192"/>
            <a:ext cx="1843916" cy="1080120"/>
          </a:xfrm>
          <a:prstGeom prst="wedgeEllipseCallout">
            <a:avLst>
              <a:gd name="adj1" fmla="val -108020"/>
              <a:gd name="adj2" fmla="val -2059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sur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suivant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entrer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mot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passe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0" y="428604"/>
            <a:ext cx="9144000" cy="504056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Si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n’avez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désirez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sur </a:t>
            </a:r>
            <a:r>
              <a:rPr lang="sv-SE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sv-SE" sz="160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>
          <a:xfrm>
            <a:off x="0" y="928670"/>
            <a:ext cx="9144000" cy="71983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Si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avez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déjà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sur G-mail,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inscrivez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adresse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(dans la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gase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du nom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d’utilisateur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mot de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passe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sur le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bouton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”</a:t>
            </a:r>
            <a:r>
              <a:rPr lang="sv-S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sv-SE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connecter</a:t>
            </a:r>
            <a:r>
              <a:rPr lang="sv-S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”.</a:t>
            </a:r>
            <a:endParaRPr lang="sv-SE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416" grpId="0" animBg="1"/>
      <p:bldP spid="174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 bwMode="auto">
          <a:xfrm>
            <a:off x="457200" y="332656"/>
            <a:ext cx="8229600" cy="6207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sv-SE" sz="3600" dirty="0" err="1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Conseils</a:t>
            </a:r>
            <a:r>
              <a:rPr lang="sv-SE" sz="3600" dirty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3600" dirty="0" err="1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3600" dirty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3600" dirty="0" err="1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sz="3600" dirty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3600" dirty="0" err="1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3600" dirty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nouvelle </a:t>
            </a:r>
            <a:r>
              <a:rPr lang="sv-SE" sz="3600" dirty="0" err="1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adresse</a:t>
            </a:r>
            <a:r>
              <a:rPr lang="sv-SE" sz="3600" dirty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3600" dirty="0" err="1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3600" dirty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43508" y="1412776"/>
            <a:ext cx="8856984" cy="6357982"/>
          </a:xfrm>
        </p:spPr>
        <p:txBody>
          <a:bodyPr>
            <a:normAutofit/>
          </a:bodyPr>
          <a:lstStyle/>
          <a:p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Les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renseignements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devez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fournir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dépendent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du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domaine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(par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exemple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G-mail)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choisissez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sv-SE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Chaque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adresse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est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unique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pouvez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choisir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qu’une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adresse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personne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n’a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déjà. Le service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contrôle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l’accessibilité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propose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des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adresses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similaires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si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celle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désirez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est déjà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Il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n’est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possible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d’utiliser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lettres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å, ä och ö.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pouvez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choisir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d’utiliser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vrai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nom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nom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inventé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sv-SE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mot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doit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comporter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au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moins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six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signes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Mélangez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lettres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les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chiffres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et/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des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signes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spéciaux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(par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exemple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!, @, #, $,%, ^, &amp;, *)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obtenir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mot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sécurisé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Évitez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d’utiliser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nom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date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naissance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comme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mot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sv-SE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Il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n’est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obligatoire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fournir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renseignements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personnels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comme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numéro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national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d’identité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sexe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b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pouvez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avoir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adresse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secondaire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éventuelle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question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sécurité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protéger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Si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perdez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l’accès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à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il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sera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plus facile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restaurer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si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avez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indiqué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l’un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éléments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Faites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en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sorte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d’avoir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accès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à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l’adresse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avez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donnée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comme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adresse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secondaire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Choisissez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réponse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n’oubliez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d’autres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peuvent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deviner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si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avez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fourni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question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sécurité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n’existe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le G-mail). </a:t>
            </a:r>
          </a:p>
          <a:p>
            <a:endParaRPr lang="sv-SE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Conservez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mot de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passe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dans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endroit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sûr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personne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puisse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sv-SE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accéder</a:t>
            </a:r>
            <a:r>
              <a:rPr lang="sv-S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sv-SE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299"/>
            <a:ext cx="9144000" cy="5140989"/>
          </a:xfrm>
          <a:prstGeom prst="rect">
            <a:avLst/>
          </a:prstGeo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8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sz="28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28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nouveau </a:t>
            </a:r>
            <a:r>
              <a:rPr lang="sv-SE" sz="28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28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endParaRPr lang="sv-SE" sz="28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3419872" y="1484784"/>
            <a:ext cx="86409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4873813" y="4905383"/>
            <a:ext cx="2198586" cy="357190"/>
          </a:xfrm>
          <a:prstGeom prst="wedgeRoundRectCallout">
            <a:avLst>
              <a:gd name="adj1" fmla="val -91997"/>
              <a:gd name="adj2" fmla="val -11592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Répétez le mot de passe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89534" y="2789586"/>
            <a:ext cx="2098087" cy="357190"/>
          </a:xfrm>
          <a:prstGeom prst="wedgeRoundRectCallout">
            <a:avLst>
              <a:gd name="adj1" fmla="val 50432"/>
              <a:gd name="adj2" fmla="val 1500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Inscrivez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votre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nom</a:t>
            </a: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89535" y="3343940"/>
            <a:ext cx="1735529" cy="644367"/>
          </a:xfrm>
          <a:prstGeom prst="wedgeRoundRectCallout">
            <a:avLst>
              <a:gd name="adj1" fmla="val 71312"/>
              <a:gd name="adj2" fmla="val 5364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Choisissez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l’adresse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courriel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vous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désirez</a:t>
            </a:r>
            <a:endParaRPr lang="sv-S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141746" y="4330742"/>
            <a:ext cx="1474403" cy="574641"/>
          </a:xfrm>
          <a:prstGeom prst="wedgeRoundRectCallout">
            <a:avLst>
              <a:gd name="adj1" fmla="val 92115"/>
              <a:gd name="adj2" fmla="val 64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Choisissez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mot de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</a:t>
            </a:r>
            <a:endParaRPr lang="sv-S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Upp 1"/>
          <p:cNvSpPr/>
          <p:nvPr/>
        </p:nvSpPr>
        <p:spPr>
          <a:xfrm>
            <a:off x="4427984" y="5661248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3" y="1460941"/>
            <a:ext cx="8248077" cy="4637280"/>
          </a:xfrm>
          <a:prstGeom prst="rect">
            <a:avLst/>
          </a:prstGeom>
        </p:spPr>
      </p:pic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41746" y="3988307"/>
            <a:ext cx="1885142" cy="936105"/>
          </a:xfrm>
          <a:prstGeom prst="wedgeRoundRectCallout">
            <a:avLst>
              <a:gd name="adj1" fmla="val 79073"/>
              <a:gd name="adj2" fmla="val -176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année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mois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jour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naissance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5406378" y="4759942"/>
            <a:ext cx="2355712" cy="648072"/>
          </a:xfrm>
          <a:prstGeom prst="wedgeRoundRectCallout">
            <a:avLst>
              <a:gd name="adj1" fmla="val -84327"/>
              <a:gd name="adj2" fmla="val -1490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si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êtes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homme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femme,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bien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choisissez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”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Autres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”.</a:t>
            </a: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4291955" y="2246676"/>
            <a:ext cx="2300266" cy="846617"/>
          </a:xfrm>
          <a:prstGeom prst="wedgeRoundRectCallout">
            <a:avLst>
              <a:gd name="adj1" fmla="val -79607"/>
              <a:gd name="adj2" fmla="val 6243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Indiquez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numéro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téléphone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portable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identification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encore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plus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unique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5" grpId="0" animBg="1"/>
      <p:bldP spid="41" grpId="0" animBg="1"/>
      <p:bldP spid="42" grpId="0" animBg="1"/>
      <p:bldP spid="2" grpId="0" animBg="1"/>
      <p:bldP spid="44" grpId="0" animBg="1"/>
      <p:bldP spid="5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28"/>
            <a:ext cx="9144000" cy="5140989"/>
          </a:xfrm>
          <a:prstGeom prst="rect">
            <a:avLst/>
          </a:prstGeo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84165"/>
            <a:ext cx="9144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8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sz="28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28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nouveau </a:t>
            </a:r>
            <a:r>
              <a:rPr lang="sv-SE" sz="28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compte</a:t>
            </a:r>
            <a:r>
              <a:rPr lang="sv-SE" sz="28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courriel</a:t>
            </a:r>
            <a:endParaRPr lang="sv-SE" sz="28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3419872" y="1484784"/>
            <a:ext cx="86409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195994" y="4664306"/>
            <a:ext cx="2233885" cy="1140958"/>
          </a:xfrm>
          <a:prstGeom prst="wedgeRoundRectCallout">
            <a:avLst>
              <a:gd name="adj1" fmla="val 134029"/>
              <a:gd name="adj2" fmla="val -494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Cliquez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 ”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Étape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suivante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obtenir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Gmail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confirme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votre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numéro</a:t>
            </a:r>
            <a:r>
              <a:rPr lang="sv-SE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sv-SE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téléphone</a:t>
            </a:r>
            <a:endParaRPr lang="sv-S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2" y="1515024"/>
            <a:ext cx="7847546" cy="4412090"/>
          </a:xfrm>
          <a:prstGeom prst="rect">
            <a:avLst/>
          </a:prstGeom>
        </p:spPr>
      </p:pic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1728385" y="5023395"/>
            <a:ext cx="2357454" cy="500066"/>
          </a:xfrm>
          <a:prstGeom prst="wedgeRoundRectCallout">
            <a:avLst>
              <a:gd name="adj1" fmla="val 67633"/>
              <a:gd name="adj2" fmla="val -11675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Approuvez le contrat en cliquant dans la case.</a:t>
            </a:r>
            <a:endParaRPr lang="sv-S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1" y="1636496"/>
            <a:ext cx="7596336" cy="427085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50272"/>
            <a:ext cx="7847546" cy="4412090"/>
          </a:xfrm>
          <a:prstGeom prst="rect">
            <a:avLst/>
          </a:prstGeom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02885" y="3620075"/>
            <a:ext cx="2154043" cy="851207"/>
          </a:xfrm>
          <a:prstGeom prst="wedgeRoundRectCallout">
            <a:avLst>
              <a:gd name="adj1" fmla="val 58747"/>
              <a:gd name="adj2" fmla="val 9357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conditions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d’utilisation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demandez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à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quelqu’un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aider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89"/>
          </a:xfrm>
          <a:prstGeom prst="rect">
            <a:avLst/>
          </a:prstGeom>
        </p:spPr>
      </p:pic>
      <p:sp>
        <p:nvSpPr>
          <p:cNvPr id="7" name="Rektangel med rundade hörn 6"/>
          <p:cNvSpPr/>
          <p:nvPr/>
        </p:nvSpPr>
        <p:spPr>
          <a:xfrm>
            <a:off x="1142976" y="2000240"/>
            <a:ext cx="7605488" cy="4237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 </a:t>
            </a:r>
            <a:r>
              <a:rPr lang="sv-SE" sz="32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COURRIER</a:t>
            </a:r>
            <a:r>
              <a:rPr lang="sv-SE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32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ENTRANT</a:t>
            </a:r>
            <a:endParaRPr lang="sv-SE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sv-SE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Lorsque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ouvrez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votre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boîte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courrier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entrant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trouvez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tous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messages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qui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ont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été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envoyés.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Chaque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est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présenté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sur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ligne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se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compose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de: date et heure,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Titre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expéditeur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oú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figure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ouvrie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vous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cliquez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quelque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part sur la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ligne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defRPr/>
            </a:pPr>
            <a:endParaRPr lang="sv-SE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Explications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685800" lvl="1" indent="-228600">
              <a:buClr>
                <a:schemeClr val="accent1">
                  <a:lumMod val="75000"/>
                </a:schemeClr>
              </a:buClr>
              <a:defRPr/>
            </a:pPr>
            <a:r>
              <a:rPr lang="sv-SE" sz="1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Sélectionner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pouvoir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gérer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messages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par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déplacer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supprimer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685800" lvl="1" indent="-228600">
              <a:buClr>
                <a:schemeClr val="accent1">
                  <a:lumMod val="75000"/>
                </a:schemeClr>
              </a:buClr>
              <a:defRPr/>
            </a:pPr>
            <a:r>
              <a:rPr lang="sv-SE" sz="1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Relever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aller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chercher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les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messages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éventuellement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arrivés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récemment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685800" lvl="1" indent="-228600">
              <a:buClr>
                <a:schemeClr val="accent1">
                  <a:lumMod val="75000"/>
                </a:schemeClr>
              </a:buClr>
              <a:defRPr/>
            </a:pPr>
            <a:r>
              <a:rPr lang="sv-SE" sz="1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Écrire</a:t>
            </a:r>
            <a:r>
              <a:rPr lang="sv-SE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créer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nouveau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message</a:t>
            </a:r>
            <a:endParaRPr lang="sv-SE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lvl="1" indent="-228600">
              <a:buClr>
                <a:schemeClr val="accent1">
                  <a:lumMod val="75000"/>
                </a:schemeClr>
              </a:buClr>
              <a:defRPr/>
            </a:pPr>
            <a:endParaRPr lang="sv-SE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lvl="1" indent="-228600">
              <a:buClr>
                <a:schemeClr val="accent1">
                  <a:lumMod val="75000"/>
                </a:schemeClr>
              </a:buClr>
              <a:defRPr/>
            </a:pPr>
            <a:r>
              <a:rPr lang="sv-SE" sz="1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Indésirables</a:t>
            </a:r>
            <a:r>
              <a:rPr lang="sv-SE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(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appelés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aussi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spam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sv-SE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sont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courriels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non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désirés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qui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peuvent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contenir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publicité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pour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produit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sevice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bien des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messages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contenant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 images, des liens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annexes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bloquées</a:t>
            </a:r>
            <a:r>
              <a:rPr lang="sv-S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sv-SE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1274</Words>
  <Application>Microsoft Office PowerPoint</Application>
  <PresentationFormat>Bildspel på skärmen (4:3)</PresentationFormat>
  <Paragraphs>102</Paragraphs>
  <Slides>18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 2</vt:lpstr>
      <vt:lpstr>Office-tema</vt:lpstr>
      <vt:lpstr>Le courriel</vt:lpstr>
      <vt:lpstr>Le courriel</vt:lpstr>
      <vt:lpstr>Créer un compte courriel</vt:lpstr>
      <vt:lpstr>Inscrivez l’adresse Internet de Google dans le navigateur:       http://www.google.com</vt:lpstr>
      <vt:lpstr>PowerPoint-presentation</vt:lpstr>
      <vt:lpstr>Conseils pour créer une nouvelle adresse courriel.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Supprimer un compte</vt:lpstr>
    </vt:vector>
  </TitlesOfParts>
  <Company>Linköpings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annhed</dc:creator>
  <cp:lastModifiedBy>Eklund Lars T</cp:lastModifiedBy>
  <cp:revision>228</cp:revision>
  <dcterms:created xsi:type="dcterms:W3CDTF">2013-06-10T11:11:30Z</dcterms:created>
  <dcterms:modified xsi:type="dcterms:W3CDTF">2023-01-10T08:59:01Z</dcterms:modified>
</cp:coreProperties>
</file>