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6" r:id="rId2"/>
    <p:sldId id="297" r:id="rId3"/>
    <p:sldId id="298" r:id="rId4"/>
    <p:sldId id="299" r:id="rId5"/>
    <p:sldId id="269" r:id="rId6"/>
    <p:sldId id="263" r:id="rId7"/>
    <p:sldId id="264" r:id="rId8"/>
    <p:sldId id="281" r:id="rId9"/>
    <p:sldId id="284" r:id="rId10"/>
    <p:sldId id="273" r:id="rId11"/>
    <p:sldId id="282" r:id="rId12"/>
    <p:sldId id="283" r:id="rId13"/>
    <p:sldId id="285" r:id="rId14"/>
    <p:sldId id="290" r:id="rId15"/>
    <p:sldId id="287" r:id="rId16"/>
    <p:sldId id="288" r:id="rId17"/>
    <p:sldId id="289" r:id="rId18"/>
    <p:sldId id="291"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5157" autoAdjust="0"/>
  </p:normalViewPr>
  <p:slideViewPr>
    <p:cSldViewPr>
      <p:cViewPr varScale="1">
        <p:scale>
          <a:sx n="92" d="100"/>
          <a:sy n="92" d="100"/>
        </p:scale>
        <p:origin x="648" y="84"/>
      </p:cViewPr>
      <p:guideLst>
        <p:guide orient="horz" pos="2160"/>
        <p:guide pos="2880"/>
      </p:guideLst>
    </p:cSldViewPr>
  </p:slideViewPr>
  <p:outlineViewPr>
    <p:cViewPr>
      <p:scale>
        <a:sx n="33" d="100"/>
        <a:sy n="33" d="100"/>
      </p:scale>
      <p:origin x="0" y="-107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E838E-F7BA-491F-A3A3-161397258C85}" type="datetimeFigureOut">
              <a:rPr lang="sv-SE" smtClean="0"/>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71047-F097-4473-B561-B7F76FC535E3}" type="slidenum">
              <a:rPr lang="sv-SE" smtClean="0"/>
              <a:pPr/>
              <a:t>‹#›</a:t>
            </a:fld>
            <a:endParaRPr lang="sv-SE"/>
          </a:p>
        </p:txBody>
      </p:sp>
    </p:spTree>
    <p:extLst>
      <p:ext uri="{BB962C8B-B14F-4D97-AF65-F5344CB8AC3E}">
        <p14:creationId xmlns:p14="http://schemas.microsoft.com/office/powerpoint/2010/main" val="303896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1D71047-F097-4473-B561-B7F76FC535E3}" type="slidenum">
              <a:rPr lang="sv-SE" smtClean="0"/>
              <a:pPr/>
              <a:t>4</a:t>
            </a:fld>
            <a:endParaRPr lang="sv-SE"/>
          </a:p>
        </p:txBody>
      </p:sp>
    </p:spTree>
    <p:extLst>
      <p:ext uri="{BB962C8B-B14F-4D97-AF65-F5344CB8AC3E}">
        <p14:creationId xmlns:p14="http://schemas.microsoft.com/office/powerpoint/2010/main" val="121099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 dirty="0"/>
          </a:p>
        </p:txBody>
      </p:sp>
      <p:sp>
        <p:nvSpPr>
          <p:cNvPr id="4" name="Platshållare för bildnummer 3"/>
          <p:cNvSpPr>
            <a:spLocks noGrp="1"/>
          </p:cNvSpPr>
          <p:nvPr>
            <p:ph type="sldNum" sz="quarter" idx="10"/>
          </p:nvPr>
        </p:nvSpPr>
        <p:spPr/>
        <p:txBody>
          <a:bodyPr/>
          <a:lstStyle/>
          <a:p>
            <a:pPr algn="l" rtl="0"/>
            <a:fld id="{71D71047-F097-4473-B561-B7F76FC535E3}" type="slidenum">
              <a:rPr/>
              <a:pPr algn="l" rtl="0"/>
              <a:t>6</a:t>
            </a:fld>
            <a:endParaRPr lang="e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 dirty="0"/>
          </a:p>
        </p:txBody>
      </p:sp>
      <p:sp>
        <p:nvSpPr>
          <p:cNvPr id="4" name="Platshållare för bildnummer 3"/>
          <p:cNvSpPr>
            <a:spLocks noGrp="1"/>
          </p:cNvSpPr>
          <p:nvPr>
            <p:ph type="sldNum" sz="quarter" idx="10"/>
          </p:nvPr>
        </p:nvSpPr>
        <p:spPr/>
        <p:txBody>
          <a:bodyPr/>
          <a:lstStyle/>
          <a:p>
            <a:pPr algn="l" rtl="0"/>
            <a:fld id="{71D71047-F097-4473-B561-B7F76FC535E3}" type="slidenum">
              <a:rPr/>
              <a:pPr algn="l" rtl="0"/>
              <a:t>17</a:t>
            </a:fld>
            <a:endParaRPr lang="e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E398B-0C2B-4A6C-B28D-677E5F20B74C}"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p:spPr>
        <p:txBody>
          <a:bodyPr>
            <a:normAutofit/>
          </a:bodyPr>
          <a:lstStyle/>
          <a:p>
            <a:r>
              <a:rPr lang="fa-IR" sz="7200" dirty="0">
                <a:solidFill>
                  <a:schemeClr val="tx2"/>
                </a:solidFill>
                <a:latin typeface="Tahoma" pitchFamily="34" charset="0"/>
                <a:ea typeface="Tahoma" pitchFamily="34" charset="0"/>
                <a:cs typeface="Tahoma" pitchFamily="34" charset="0"/>
              </a:rPr>
              <a:t>ایمیل</a:t>
            </a:r>
            <a:endParaRPr lang="sv-SE" sz="7200" dirty="0">
              <a:solidFill>
                <a:schemeClr val="tx2"/>
              </a:solidFill>
              <a:latin typeface="Tahoma" pitchFamily="34" charset="0"/>
              <a:ea typeface="Tahoma" pitchFamily="34" charset="0"/>
              <a:cs typeface="Tahoma" pitchFamily="34" charset="0"/>
            </a:endParaRPr>
          </a:p>
        </p:txBody>
      </p:sp>
      <p:pic>
        <p:nvPicPr>
          <p:cNvPr id="5" name="Bildobjekt 4">
            <a:extLst>
              <a:ext uri="{FF2B5EF4-FFF2-40B4-BE49-F238E27FC236}">
                <a16:creationId xmlns:a16="http://schemas.microsoft.com/office/drawing/2014/main" id="{396385AC-59B8-4734-B057-0C3D31E4B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85184"/>
            <a:ext cx="1333500" cy="1171575"/>
          </a:xfrm>
          <a:prstGeom prst="rect">
            <a:avLst/>
          </a:prstGeom>
        </p:spPr>
      </p:pic>
    </p:spTree>
    <p:extLst>
      <p:ext uri="{BB962C8B-B14F-4D97-AF65-F5344CB8AC3E}">
        <p14:creationId xmlns:p14="http://schemas.microsoft.com/office/powerpoint/2010/main" val="393110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8641"/>
            <a:ext cx="10335453" cy="5810854"/>
          </a:xfrm>
          <a:prstGeom prst="rect">
            <a:avLst/>
          </a:prstGeom>
        </p:spPr>
      </p:pic>
      <p:pic>
        <p:nvPicPr>
          <p:cNvPr id="15" name="Bildobjekt 14" descr="Stjärna.jpg"/>
          <p:cNvPicPr>
            <a:picLocks noChangeAspect="1"/>
          </p:cNvPicPr>
          <p:nvPr/>
        </p:nvPicPr>
        <p:blipFill>
          <a:blip r:embed="rId3" cstate="print"/>
          <a:stretch>
            <a:fillRect/>
          </a:stretch>
        </p:blipFill>
        <p:spPr>
          <a:xfrm>
            <a:off x="2227817" y="2060848"/>
            <a:ext cx="257175" cy="161925"/>
          </a:xfrm>
          <a:prstGeom prst="rect">
            <a:avLst/>
          </a:prstGeom>
        </p:spPr>
      </p:pic>
      <p:sp>
        <p:nvSpPr>
          <p:cNvPr id="3" name="AutoShape 8"/>
          <p:cNvSpPr>
            <a:spLocks noChangeArrowheads="1"/>
          </p:cNvSpPr>
          <p:nvPr/>
        </p:nvSpPr>
        <p:spPr bwMode="auto">
          <a:xfrm>
            <a:off x="7313000" y="2636912"/>
            <a:ext cx="2299560" cy="714380"/>
          </a:xfrm>
          <a:prstGeom prst="wedgeEllipseCallout">
            <a:avLst>
              <a:gd name="adj1" fmla="val -132842"/>
              <a:gd name="adj2" fmla="val -9560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ایمیل های شما در اینجا نمایش داده می شوند</a:t>
            </a:r>
            <a:endParaRPr lang="en" sz="1200" b="1" dirty="0">
              <a:latin typeface="Tahoma" pitchFamily="34" charset="0"/>
              <a:ea typeface="Tahoma" pitchFamily="34" charset="0"/>
              <a:cs typeface="Tahoma" pitchFamily="34" charset="0"/>
            </a:endParaRPr>
          </a:p>
        </p:txBody>
      </p:sp>
      <p:sp>
        <p:nvSpPr>
          <p:cNvPr id="19" name="AutoShape 7"/>
          <p:cNvSpPr>
            <a:spLocks noChangeArrowheads="1"/>
          </p:cNvSpPr>
          <p:nvPr/>
        </p:nvSpPr>
        <p:spPr bwMode="auto">
          <a:xfrm>
            <a:off x="2000232" y="6241302"/>
            <a:ext cx="3000396" cy="500066"/>
          </a:xfrm>
          <a:prstGeom prst="wedgeRoundRectCallout">
            <a:avLst>
              <a:gd name="adj1" fmla="val -97834"/>
              <a:gd name="adj2" fmla="val -646417"/>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دکمه </a:t>
            </a:r>
            <a:r>
              <a:rPr lang="en-US" sz="1200" b="1" i="0" u="none" dirty="0" err="1">
                <a:latin typeface="Tahoma" pitchFamily="34" charset="0"/>
                <a:ea typeface="Tahoma" pitchFamily="34" charset="0"/>
                <a:cs typeface="Tahoma" pitchFamily="34" charset="0"/>
              </a:rPr>
              <a:t>Mer</a:t>
            </a:r>
            <a:r>
              <a:rPr lang="fa-IR" sz="1200" b="1" i="0" u="none" dirty="0">
                <a:latin typeface="Tahoma" pitchFamily="34" charset="0"/>
                <a:ea typeface="Tahoma" pitchFamily="34" charset="0"/>
                <a:cs typeface="Tahoma" pitchFamily="34" charset="0"/>
              </a:rPr>
              <a:t> را بزنید تا </a:t>
            </a:r>
            <a:r>
              <a:rPr lang="en-US" sz="1200" b="1" i="0" u="none" dirty="0" err="1">
                <a:latin typeface="Tahoma" pitchFamily="34" charset="0"/>
                <a:ea typeface="Tahoma" pitchFamily="34" charset="0"/>
                <a:cs typeface="Tahoma" pitchFamily="34" charset="0"/>
              </a:rPr>
              <a:t>papperskorg</a:t>
            </a:r>
            <a:r>
              <a:rPr lang="fa-IR" sz="1200" b="1" i="0" u="none" dirty="0">
                <a:latin typeface="Tahoma" pitchFamily="34" charset="0"/>
                <a:ea typeface="Tahoma" pitchFamily="34" charset="0"/>
                <a:cs typeface="Tahoma" pitchFamily="34" charset="0"/>
              </a:rPr>
              <a:t>، </a:t>
            </a:r>
            <a:r>
              <a:rPr lang="en-US" sz="1200" b="1" i="0" u="none" dirty="0">
                <a:latin typeface="Tahoma" pitchFamily="34" charset="0"/>
                <a:ea typeface="Tahoma" pitchFamily="34" charset="0"/>
                <a:cs typeface="Tahoma" pitchFamily="34" charset="0"/>
              </a:rPr>
              <a:t>spam</a:t>
            </a:r>
            <a:r>
              <a:rPr lang="fa-IR" sz="1200" b="1" i="0" u="none" dirty="0">
                <a:latin typeface="Tahoma" pitchFamily="34" charset="0"/>
                <a:ea typeface="Tahoma" pitchFamily="34" charset="0"/>
                <a:cs typeface="Tahoma" pitchFamily="34" charset="0"/>
              </a:rPr>
              <a:t> و </a:t>
            </a:r>
            <a:r>
              <a:rPr lang="en-US" sz="1200" b="1" i="0" u="none" dirty="0" err="1">
                <a:latin typeface="Tahoma" pitchFamily="34" charset="0"/>
                <a:ea typeface="Tahoma" pitchFamily="34" charset="0"/>
                <a:cs typeface="Tahoma" pitchFamily="34" charset="0"/>
              </a:rPr>
              <a:t>Chatt</a:t>
            </a:r>
            <a:r>
              <a:rPr lang="fa-IR" sz="1200" b="1" dirty="0">
                <a:latin typeface="Tahoma" pitchFamily="34" charset="0"/>
                <a:ea typeface="Tahoma" pitchFamily="34" charset="0"/>
                <a:cs typeface="Tahoma" pitchFamily="34" charset="0"/>
              </a:rPr>
              <a:t> و غیره به نمایش در آید.</a:t>
            </a:r>
            <a:endParaRPr lang="en" sz="1200" b="1" dirty="0">
              <a:latin typeface="Tahoma" pitchFamily="34" charset="0"/>
              <a:ea typeface="Tahoma" pitchFamily="34" charset="0"/>
              <a:cs typeface="Tahoma" pitchFamily="34" charset="0"/>
            </a:endParaRPr>
          </a:p>
        </p:txBody>
      </p:sp>
      <p:sp>
        <p:nvSpPr>
          <p:cNvPr id="10" name="AutoShape 7"/>
          <p:cNvSpPr>
            <a:spLocks noChangeArrowheads="1"/>
          </p:cNvSpPr>
          <p:nvPr/>
        </p:nvSpPr>
        <p:spPr bwMode="auto">
          <a:xfrm>
            <a:off x="1979712" y="5301208"/>
            <a:ext cx="3020916" cy="648072"/>
          </a:xfrm>
          <a:prstGeom prst="wedgeRoundRectCallout">
            <a:avLst>
              <a:gd name="adj1" fmla="val -89661"/>
              <a:gd name="adj2" fmla="val -405140"/>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en" sz="1200" b="1" i="0" u="none" dirty="0">
                <a:latin typeface="Tahoma" pitchFamily="34" charset="0"/>
                <a:ea typeface="Tahoma" pitchFamily="34" charset="0"/>
                <a:cs typeface="Tahoma" pitchFamily="34" charset="0"/>
              </a:rPr>
              <a:t>Utkast</a:t>
            </a:r>
            <a:r>
              <a:rPr lang="fa-IR" sz="1200" b="1" i="0" u="none" dirty="0">
                <a:latin typeface="Tahoma" pitchFamily="34" charset="0"/>
                <a:ea typeface="Tahoma" pitchFamily="34" charset="0"/>
                <a:cs typeface="Tahoma" pitchFamily="34" charset="0"/>
              </a:rPr>
              <a:t> قسمتی است که ایمیل هایی که ارسال نکردید در آن جا ذخیره می شود</a:t>
            </a:r>
            <a:endParaRPr lang="en" sz="1200" b="1" dirty="0">
              <a:latin typeface="Tahoma" pitchFamily="34" charset="0"/>
              <a:ea typeface="Tahoma" pitchFamily="34" charset="0"/>
              <a:cs typeface="Tahoma" pitchFamily="34" charset="0"/>
            </a:endParaRPr>
          </a:p>
        </p:txBody>
      </p:sp>
      <p:sp>
        <p:nvSpPr>
          <p:cNvPr id="20" name="AutoShape 7"/>
          <p:cNvSpPr>
            <a:spLocks noChangeArrowheads="1"/>
          </p:cNvSpPr>
          <p:nvPr/>
        </p:nvSpPr>
        <p:spPr bwMode="auto">
          <a:xfrm>
            <a:off x="2000232" y="4513110"/>
            <a:ext cx="3000396" cy="500066"/>
          </a:xfrm>
          <a:prstGeom prst="wedgeRoundRectCallout">
            <a:avLst>
              <a:gd name="adj1" fmla="val -91890"/>
              <a:gd name="adj2" fmla="val -398595"/>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en-US" sz="1200" b="1" dirty="0" err="1">
                <a:latin typeface="Tahoma" pitchFamily="34" charset="0"/>
                <a:ea typeface="Tahoma" pitchFamily="34" charset="0"/>
                <a:cs typeface="Tahoma" pitchFamily="34" charset="0"/>
              </a:rPr>
              <a:t>Skickade</a:t>
            </a:r>
            <a:r>
              <a:rPr lang="en-US" sz="1200" b="1" dirty="0">
                <a:latin typeface="Tahoma" pitchFamily="34" charset="0"/>
                <a:ea typeface="Tahoma" pitchFamily="34" charset="0"/>
                <a:cs typeface="Tahoma" pitchFamily="34" charset="0"/>
              </a:rPr>
              <a:t> mail</a:t>
            </a:r>
            <a:r>
              <a:rPr lang="fa-IR" sz="1200" b="1" dirty="0">
                <a:latin typeface="Tahoma" pitchFamily="34" charset="0"/>
                <a:ea typeface="Tahoma" pitchFamily="34" charset="0"/>
                <a:cs typeface="Tahoma" pitchFamily="34" charset="0"/>
              </a:rPr>
              <a:t>  حاوی پیام های ایمیلی است که شما ارسال کردید</a:t>
            </a:r>
            <a:endParaRPr lang="en" sz="1200" b="1" dirty="0">
              <a:latin typeface="Tahoma" pitchFamily="34" charset="0"/>
              <a:ea typeface="Tahoma" pitchFamily="34" charset="0"/>
              <a:cs typeface="Tahoma" pitchFamily="34" charset="0"/>
            </a:endParaRPr>
          </a:p>
        </p:txBody>
      </p:sp>
      <p:sp>
        <p:nvSpPr>
          <p:cNvPr id="22" name="AutoShape 8"/>
          <p:cNvSpPr>
            <a:spLocks noChangeArrowheads="1"/>
          </p:cNvSpPr>
          <p:nvPr/>
        </p:nvSpPr>
        <p:spPr bwMode="auto">
          <a:xfrm>
            <a:off x="5580112" y="3214686"/>
            <a:ext cx="2706664" cy="1438450"/>
          </a:xfrm>
          <a:prstGeom prst="wedgeEllipseCallout">
            <a:avLst>
              <a:gd name="adj1" fmla="val -166503"/>
              <a:gd name="adj2" fmla="val -12159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شما با زدن آیکون ستاره می توانید پیام ها را ستاره دار کنید</a:t>
            </a:r>
            <a:endParaRPr lang="en" sz="1200" b="1" dirty="0">
              <a:latin typeface="Tahoma" pitchFamily="34" charset="0"/>
              <a:ea typeface="Tahoma" pitchFamily="34" charset="0"/>
              <a:cs typeface="Tahoma" pitchFamily="34" charset="0"/>
            </a:endParaRPr>
          </a:p>
        </p:txBody>
      </p:sp>
      <p:sp>
        <p:nvSpPr>
          <p:cNvPr id="8" name="AutoShape 7"/>
          <p:cNvSpPr>
            <a:spLocks noChangeArrowheads="1"/>
          </p:cNvSpPr>
          <p:nvPr/>
        </p:nvSpPr>
        <p:spPr bwMode="auto">
          <a:xfrm>
            <a:off x="1979712" y="3573016"/>
            <a:ext cx="3020916" cy="648072"/>
          </a:xfrm>
          <a:prstGeom prst="wedgeRoundRectCallout">
            <a:avLst>
              <a:gd name="adj1" fmla="val -80280"/>
              <a:gd name="adj2" fmla="val -249202"/>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ستاره (</a:t>
            </a:r>
            <a:r>
              <a:rPr lang="en-US" sz="1200" b="1" i="0" u="none" dirty="0" err="1">
                <a:latin typeface="Tahoma" pitchFamily="34" charset="0"/>
                <a:ea typeface="Tahoma" pitchFamily="34" charset="0"/>
                <a:cs typeface="Tahoma" pitchFamily="34" charset="0"/>
              </a:rPr>
              <a:t>Stjärnor</a:t>
            </a:r>
            <a:r>
              <a:rPr lang="fa-IR" sz="1200" b="1" i="0" u="none" dirty="0">
                <a:latin typeface="Tahoma" pitchFamily="34" charset="0"/>
                <a:ea typeface="Tahoma" pitchFamily="34" charset="0"/>
                <a:cs typeface="Tahoma" pitchFamily="34" charset="0"/>
              </a:rPr>
              <a:t>) به شما امکان می دهد یک ایمیل را نشان دار کرده و راحت تر آن را بیابید</a:t>
            </a:r>
            <a:endParaRPr lang="en" sz="1200" b="1" dirty="0">
              <a:latin typeface="Tahoma" pitchFamily="34" charset="0"/>
              <a:ea typeface="Tahoma" pitchFamily="34" charset="0"/>
              <a:cs typeface="Tahoma" pitchFamily="34" charset="0"/>
            </a:endParaRPr>
          </a:p>
        </p:txBody>
      </p:sp>
      <p:sp>
        <p:nvSpPr>
          <p:cNvPr id="7" name="AutoShape 7"/>
          <p:cNvSpPr>
            <a:spLocks noChangeArrowheads="1"/>
          </p:cNvSpPr>
          <p:nvPr/>
        </p:nvSpPr>
        <p:spPr bwMode="auto">
          <a:xfrm>
            <a:off x="2000232" y="2784918"/>
            <a:ext cx="3000396" cy="500066"/>
          </a:xfrm>
          <a:prstGeom prst="wedgeRoundRectCallout">
            <a:avLst>
              <a:gd name="adj1" fmla="val -78647"/>
              <a:gd name="adj2" fmla="val -204798"/>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روی </a:t>
            </a:r>
            <a:r>
              <a:rPr lang="en-US" sz="1200" b="1" i="0" u="none" dirty="0" err="1">
                <a:latin typeface="Tahoma" pitchFamily="34" charset="0"/>
                <a:ea typeface="Tahoma" pitchFamily="34" charset="0"/>
                <a:cs typeface="Tahoma" pitchFamily="34" charset="0"/>
              </a:rPr>
              <a:t>Inkorgen</a:t>
            </a:r>
            <a:r>
              <a:rPr lang="fa-IR" sz="1200" b="1" i="0" u="none" dirty="0">
                <a:latin typeface="Tahoma" pitchFamily="34" charset="0"/>
                <a:ea typeface="Tahoma" pitchFamily="34" charset="0"/>
                <a:cs typeface="Tahoma" pitchFamily="34" charset="0"/>
              </a:rPr>
              <a:t> کلیک کنید تا پیام های ایمیل خود را ببینید</a:t>
            </a:r>
            <a:endParaRPr lang="en"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bg/>
                                          </p:spTgt>
                                        </p:tgtEl>
                                        <p:attrNameLst>
                                          <p:attrName>style.visibility</p:attrName>
                                        </p:attrNameLst>
                                      </p:cBhvr>
                                      <p:to>
                                        <p:strVal val="visible"/>
                                      </p:to>
                                    </p:set>
                                    <p:anim calcmode="lin" valueType="num">
                                      <p:cBhvr additive="base">
                                        <p:cTn id="2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19" grpId="0" animBg="1"/>
      <p:bldP spid="10" grpId="0" animBg="1"/>
      <p:bldP spid="20" grpId="0" animBg="1"/>
      <p:bldP spid="22" grpId="0" build="allAtOnce" animBg="1"/>
      <p:bldP spid="8"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sp>
        <p:nvSpPr>
          <p:cNvPr id="4" name="AutoShape 8"/>
          <p:cNvSpPr>
            <a:spLocks noChangeArrowheads="1"/>
          </p:cNvSpPr>
          <p:nvPr/>
        </p:nvSpPr>
        <p:spPr bwMode="auto">
          <a:xfrm>
            <a:off x="1643042" y="2357430"/>
            <a:ext cx="3357586" cy="1143008"/>
          </a:xfrm>
          <a:prstGeom prst="wedgeEllipseCallout">
            <a:avLst>
              <a:gd name="adj1" fmla="val -40802"/>
              <a:gd name="adj2" fmla="val -117083"/>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یک یا چند ایمیل را انتخاب کرده و آن ها را جابجا کرده یا در فولدر </a:t>
            </a:r>
            <a:r>
              <a:rPr lang="en-US" sz="1200" b="1" i="0" u="none" dirty="0" err="1">
                <a:latin typeface="Tahoma" pitchFamily="34" charset="0"/>
                <a:ea typeface="Tahoma" pitchFamily="34" charset="0"/>
                <a:cs typeface="Tahoma" pitchFamily="34" charset="0"/>
              </a:rPr>
              <a:t>papperskorgen</a:t>
            </a:r>
            <a:r>
              <a:rPr lang="fa-IR" sz="1200" b="1" i="0" u="none" dirty="0">
                <a:latin typeface="Tahoma" pitchFamily="34" charset="0"/>
                <a:ea typeface="Tahoma" pitchFamily="34" charset="0"/>
                <a:cs typeface="Tahoma" pitchFamily="34" charset="0"/>
              </a:rPr>
              <a:t> بریزید</a:t>
            </a:r>
            <a:endParaRPr lang="en" sz="1200" b="1" dirty="0">
              <a:latin typeface="Tahoma" pitchFamily="34" charset="0"/>
              <a:ea typeface="Tahoma" pitchFamily="34" charset="0"/>
              <a:cs typeface="Tahoma" pitchFamily="34" charset="0"/>
            </a:endParaRPr>
          </a:p>
        </p:txBody>
      </p:sp>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sp>
        <p:nvSpPr>
          <p:cNvPr id="11" name="AutoShape 7"/>
          <p:cNvSpPr>
            <a:spLocks noChangeArrowheads="1"/>
          </p:cNvSpPr>
          <p:nvPr/>
        </p:nvSpPr>
        <p:spPr bwMode="auto">
          <a:xfrm>
            <a:off x="1115616" y="692696"/>
            <a:ext cx="1368152" cy="216024"/>
          </a:xfrm>
          <a:prstGeom prst="wedgeRoundRectCallout">
            <a:avLst>
              <a:gd name="adj1" fmla="val 71793"/>
              <a:gd name="adj2" fmla="val 191085"/>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dirty="0">
                <a:latin typeface="Tahoma" pitchFamily="34" charset="0"/>
                <a:ea typeface="Tahoma" pitchFamily="34" charset="0"/>
                <a:cs typeface="Tahoma" pitchFamily="34" charset="0"/>
              </a:rPr>
              <a:t>آرشیو </a:t>
            </a:r>
            <a:r>
              <a:rPr lang="en" sz="1200" b="1" i="0" u="none" dirty="0">
                <a:latin typeface="Tahoma" pitchFamily="34" charset="0"/>
                <a:ea typeface="Tahoma" pitchFamily="34" charset="0"/>
                <a:cs typeface="Tahoma" pitchFamily="34" charset="0"/>
              </a:rPr>
              <a:t>Arkiv</a:t>
            </a:r>
            <a:endParaRPr lang="en" sz="1200" b="1" dirty="0">
              <a:latin typeface="Tahoma" pitchFamily="34" charset="0"/>
              <a:ea typeface="Tahoma" pitchFamily="34" charset="0"/>
              <a:cs typeface="Tahoma" pitchFamily="34" charset="0"/>
            </a:endParaRPr>
          </a:p>
        </p:txBody>
      </p:sp>
      <p:sp>
        <p:nvSpPr>
          <p:cNvPr id="12" name="AutoShape 7"/>
          <p:cNvSpPr>
            <a:spLocks noChangeArrowheads="1"/>
          </p:cNvSpPr>
          <p:nvPr/>
        </p:nvSpPr>
        <p:spPr bwMode="auto">
          <a:xfrm>
            <a:off x="2643174" y="409552"/>
            <a:ext cx="1784810" cy="499168"/>
          </a:xfrm>
          <a:prstGeom prst="wedgeRoundRectCallout">
            <a:avLst>
              <a:gd name="adj1" fmla="val 9372"/>
              <a:gd name="adj2" fmla="val 124510"/>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گزارش هرزنامه (</a:t>
            </a:r>
            <a:r>
              <a:rPr lang="en-US" sz="1200" b="1" i="0" u="none" dirty="0">
                <a:latin typeface="Tahoma" pitchFamily="34" charset="0"/>
                <a:ea typeface="Tahoma" pitchFamily="34" charset="0"/>
                <a:cs typeface="Tahoma" pitchFamily="34" charset="0"/>
              </a:rPr>
              <a:t>(Spam</a:t>
            </a:r>
            <a:endParaRPr lang="en" sz="1200" b="1" dirty="0">
              <a:latin typeface="Tahoma" pitchFamily="34" charset="0"/>
              <a:ea typeface="Tahoma" pitchFamily="34" charset="0"/>
              <a:cs typeface="Tahoma" pitchFamily="34" charset="0"/>
            </a:endParaRPr>
          </a:p>
        </p:txBody>
      </p:sp>
      <p:sp>
        <p:nvSpPr>
          <p:cNvPr id="13" name="AutoShape 7"/>
          <p:cNvSpPr>
            <a:spLocks noChangeArrowheads="1"/>
          </p:cNvSpPr>
          <p:nvPr/>
        </p:nvSpPr>
        <p:spPr bwMode="auto">
          <a:xfrm>
            <a:off x="4355976" y="1428736"/>
            <a:ext cx="2073412" cy="333375"/>
          </a:xfrm>
          <a:prstGeom prst="wedgeRoundRectCallout">
            <a:avLst>
              <a:gd name="adj1" fmla="val -48831"/>
              <a:gd name="adj2" fmla="val -108686"/>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حذف ایمیل ها (</a:t>
            </a:r>
            <a:r>
              <a:rPr lang="en-US" sz="1200" b="1" i="0" u="none" dirty="0">
                <a:latin typeface="Tahoma" pitchFamily="34" charset="0"/>
                <a:ea typeface="Tahoma" pitchFamily="34" charset="0"/>
                <a:cs typeface="Tahoma" pitchFamily="34" charset="0"/>
              </a:rPr>
              <a:t>Ta </a:t>
            </a:r>
            <a:r>
              <a:rPr lang="en-US" sz="1200" b="1" i="0" u="none" dirty="0" err="1">
                <a:latin typeface="Tahoma" pitchFamily="34" charset="0"/>
                <a:ea typeface="Tahoma" pitchFamily="34" charset="0"/>
                <a:cs typeface="Tahoma" pitchFamily="34" charset="0"/>
              </a:rPr>
              <a:t>bort</a:t>
            </a:r>
            <a:r>
              <a:rPr lang="fa-IR" sz="1200" b="1" i="0" u="none" dirty="0">
                <a:latin typeface="Tahoma" pitchFamily="34" charset="0"/>
                <a:ea typeface="Tahoma" pitchFamily="34" charset="0"/>
                <a:cs typeface="Tahoma" pitchFamily="34" charset="0"/>
              </a:rPr>
              <a:t>)</a:t>
            </a:r>
            <a:endParaRPr lang="en" sz="1200" b="1" dirty="0">
              <a:latin typeface="Tahoma" pitchFamily="34" charset="0"/>
              <a:ea typeface="Tahoma" pitchFamily="34" charset="0"/>
              <a:cs typeface="Tahoma" pitchFamily="34" charset="0"/>
            </a:endParaRPr>
          </a:p>
        </p:txBody>
      </p:sp>
      <p:sp>
        <p:nvSpPr>
          <p:cNvPr id="14" name="AutoShape 7"/>
          <p:cNvSpPr>
            <a:spLocks noChangeArrowheads="1"/>
          </p:cNvSpPr>
          <p:nvPr/>
        </p:nvSpPr>
        <p:spPr bwMode="auto">
          <a:xfrm>
            <a:off x="4614935" y="90304"/>
            <a:ext cx="928124" cy="957427"/>
          </a:xfrm>
          <a:prstGeom prst="wedgeRoundRectCallout">
            <a:avLst>
              <a:gd name="adj1" fmla="val 14169"/>
              <a:gd name="adj2" fmla="val 68244"/>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جا بجا کردن به</a:t>
            </a:r>
            <a:r>
              <a:rPr lang="en" sz="1200" b="1" i="0" u="none" dirty="0">
                <a:latin typeface="Tahoma" pitchFamily="34" charset="0"/>
                <a:ea typeface="Tahoma" pitchFamily="34" charset="0"/>
                <a:cs typeface="Tahoma" pitchFamily="34" charset="0"/>
              </a:rPr>
              <a:t>Flytta till</a:t>
            </a:r>
            <a:endParaRPr lang="en" sz="1200" b="1" dirty="0">
              <a:latin typeface="Tahoma" pitchFamily="34" charset="0"/>
              <a:ea typeface="Tahoma" pitchFamily="34" charset="0"/>
              <a:cs typeface="Tahoma" pitchFamily="34" charset="0"/>
            </a:endParaRPr>
          </a:p>
        </p:txBody>
      </p:sp>
      <p:sp>
        <p:nvSpPr>
          <p:cNvPr id="15" name="AutoShape 7"/>
          <p:cNvSpPr>
            <a:spLocks noChangeArrowheads="1"/>
          </p:cNvSpPr>
          <p:nvPr/>
        </p:nvSpPr>
        <p:spPr bwMode="auto">
          <a:xfrm>
            <a:off x="5580112" y="476672"/>
            <a:ext cx="920714" cy="594874"/>
          </a:xfrm>
          <a:prstGeom prst="wedgeRoundRectCallout">
            <a:avLst>
              <a:gd name="adj1" fmla="val -9112"/>
              <a:gd name="adj2" fmla="val 82121"/>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800" b="1" i="0" u="none" dirty="0">
                <a:latin typeface="Tahoma" pitchFamily="34" charset="0"/>
                <a:ea typeface="Tahoma" pitchFamily="34" charset="0"/>
                <a:cs typeface="Tahoma" pitchFamily="34" charset="0"/>
              </a:rPr>
              <a:t>برچسب ها</a:t>
            </a:r>
            <a:endParaRPr lang="sv-SE" sz="800" b="1" i="0" u="none" dirty="0">
              <a:latin typeface="Tahoma" pitchFamily="34" charset="0"/>
              <a:ea typeface="Tahoma" pitchFamily="34" charset="0"/>
              <a:cs typeface="Tahoma" pitchFamily="34" charset="0"/>
            </a:endParaRPr>
          </a:p>
          <a:p>
            <a:pPr algn="ctr" rtl="1"/>
            <a:r>
              <a:rPr lang="en" sz="1200" b="1" i="0" u="none" dirty="0">
                <a:latin typeface="Tahoma" pitchFamily="34" charset="0"/>
                <a:ea typeface="Tahoma" pitchFamily="34" charset="0"/>
                <a:cs typeface="Tahoma" pitchFamily="34" charset="0"/>
              </a:rPr>
              <a:t>Etiketter</a:t>
            </a:r>
            <a:endParaRPr lang="en" sz="1200" b="1" dirty="0">
              <a:latin typeface="Tahoma" pitchFamily="34" charset="0"/>
              <a:ea typeface="Tahoma" pitchFamily="34" charset="0"/>
              <a:cs typeface="Tahoma" pitchFamily="34" charset="0"/>
            </a:endParaRPr>
          </a:p>
        </p:txBody>
      </p:sp>
      <p:sp>
        <p:nvSpPr>
          <p:cNvPr id="16" name="AutoShape 7"/>
          <p:cNvSpPr>
            <a:spLocks noChangeArrowheads="1"/>
          </p:cNvSpPr>
          <p:nvPr/>
        </p:nvSpPr>
        <p:spPr bwMode="auto">
          <a:xfrm>
            <a:off x="6622577" y="619767"/>
            <a:ext cx="1269924" cy="521726"/>
          </a:xfrm>
          <a:prstGeom prst="wedgeRoundRectCallout">
            <a:avLst>
              <a:gd name="adj1" fmla="val -36056"/>
              <a:gd name="adj2" fmla="val 65634"/>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کارکردهای دیگر</a:t>
            </a:r>
            <a:endParaRPr lang="en" sz="1200" b="1" dirty="0">
              <a:latin typeface="Tahoma" pitchFamily="34" charset="0"/>
              <a:ea typeface="Tahoma" pitchFamily="34" charset="0"/>
              <a:cs typeface="Tahoma" pitchFamily="34" charset="0"/>
            </a:endParaRPr>
          </a:p>
        </p:txBody>
      </p:sp>
      <p:sp>
        <p:nvSpPr>
          <p:cNvPr id="5" name="AutoShape 8"/>
          <p:cNvSpPr>
            <a:spLocks noChangeArrowheads="1"/>
          </p:cNvSpPr>
          <p:nvPr/>
        </p:nvSpPr>
        <p:spPr bwMode="auto">
          <a:xfrm>
            <a:off x="5143504" y="2857496"/>
            <a:ext cx="3071834" cy="1071570"/>
          </a:xfrm>
          <a:prstGeom prst="wedgeEllipseCallout">
            <a:avLst>
              <a:gd name="adj1" fmla="val -106428"/>
              <a:gd name="adj2" fmla="val -187469"/>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اگر یک ایمیل یا بیش تر انتخاب شود، یک نوار ابزار دیگر ظاهر می شود</a:t>
            </a:r>
            <a:endParaRPr lang="en"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11" grpId="0" animBg="1"/>
      <p:bldP spid="12" grpId="0" animBg="1"/>
      <p:bldP spid="13" grpId="0" animBg="1"/>
      <p:bldP spid="14" grpId="0" animBg="1"/>
      <p:bldP spid="15" grpId="0" animBg="1"/>
      <p:bldP spid="1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sp>
        <p:nvSpPr>
          <p:cNvPr id="14" name="AutoShape 7"/>
          <p:cNvSpPr>
            <a:spLocks noChangeArrowheads="1"/>
          </p:cNvSpPr>
          <p:nvPr/>
        </p:nvSpPr>
        <p:spPr bwMode="auto">
          <a:xfrm>
            <a:off x="3707904" y="421194"/>
            <a:ext cx="1364162" cy="570692"/>
          </a:xfrm>
          <a:prstGeom prst="wedgeRoundRectCallout">
            <a:avLst>
              <a:gd name="adj1" fmla="val 36267"/>
              <a:gd name="adj2" fmla="val 92522"/>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جا به جایی به</a:t>
            </a:r>
            <a:endParaRPr lang="en" sz="1200" b="1" i="0" u="none" dirty="0">
              <a:latin typeface="Tahoma" pitchFamily="34" charset="0"/>
              <a:ea typeface="Tahoma" pitchFamily="34" charset="0"/>
              <a:cs typeface="Tahoma" pitchFamily="34" charset="0"/>
            </a:endParaRPr>
          </a:p>
          <a:p>
            <a:pPr algn="ctr" rtl="1"/>
            <a:r>
              <a:rPr lang="en" sz="1200" b="1" dirty="0">
                <a:latin typeface="Tahoma" pitchFamily="34" charset="0"/>
                <a:ea typeface="Tahoma" pitchFamily="34" charset="0"/>
                <a:cs typeface="Tahoma" pitchFamily="34" charset="0"/>
              </a:rPr>
              <a:t>Flytta till</a:t>
            </a:r>
          </a:p>
        </p:txBody>
      </p:sp>
      <p:sp>
        <p:nvSpPr>
          <p:cNvPr id="15" name="AutoShape 7"/>
          <p:cNvSpPr>
            <a:spLocks noChangeArrowheads="1"/>
          </p:cNvSpPr>
          <p:nvPr/>
        </p:nvSpPr>
        <p:spPr bwMode="auto">
          <a:xfrm>
            <a:off x="5148064" y="395253"/>
            <a:ext cx="924134" cy="636393"/>
          </a:xfrm>
          <a:prstGeom prst="wedgeRoundRectCallout">
            <a:avLst>
              <a:gd name="adj1" fmla="val -6668"/>
              <a:gd name="adj2" fmla="val 105068"/>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dirty="0">
                <a:latin typeface="Tahoma" pitchFamily="34" charset="0"/>
                <a:ea typeface="Tahoma" pitchFamily="34" charset="0"/>
                <a:cs typeface="Tahoma" pitchFamily="34" charset="0"/>
              </a:rPr>
              <a:t>برچسب ها</a:t>
            </a:r>
            <a:endParaRPr lang="sv-SE" sz="1200" b="1" dirty="0">
              <a:latin typeface="Tahoma" pitchFamily="34" charset="0"/>
              <a:ea typeface="Tahoma" pitchFamily="34" charset="0"/>
              <a:cs typeface="Tahoma" pitchFamily="34" charset="0"/>
            </a:endParaRPr>
          </a:p>
          <a:p>
            <a:pPr algn="ctr" rtl="1"/>
            <a:r>
              <a:rPr lang="sv-SE" sz="1200" b="1" dirty="0">
                <a:latin typeface="Tahoma" pitchFamily="34" charset="0"/>
                <a:ea typeface="Tahoma" pitchFamily="34" charset="0"/>
                <a:cs typeface="Tahoma" pitchFamily="34" charset="0"/>
              </a:rPr>
              <a:t>Etiketter</a:t>
            </a:r>
            <a:endParaRPr lang="en" sz="1200" b="1" dirty="0">
              <a:latin typeface="Tahoma" pitchFamily="34" charset="0"/>
              <a:ea typeface="Tahoma" pitchFamily="34" charset="0"/>
              <a:cs typeface="Tahoma" pitchFamily="34" charset="0"/>
            </a:endParaRPr>
          </a:p>
        </p:txBody>
      </p:sp>
      <p:sp>
        <p:nvSpPr>
          <p:cNvPr id="16" name="AutoShape 7"/>
          <p:cNvSpPr>
            <a:spLocks noChangeArrowheads="1"/>
          </p:cNvSpPr>
          <p:nvPr/>
        </p:nvSpPr>
        <p:spPr bwMode="auto">
          <a:xfrm>
            <a:off x="6228184" y="620688"/>
            <a:ext cx="1415650" cy="307982"/>
          </a:xfrm>
          <a:prstGeom prst="wedgeRoundRectCallout">
            <a:avLst>
              <a:gd name="adj1" fmla="val -14641"/>
              <a:gd name="adj2" fmla="val 145567"/>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سایر کارکردها</a:t>
            </a:r>
            <a:endParaRPr lang="en" sz="1200" b="1" dirty="0">
              <a:latin typeface="Tahoma" pitchFamily="34" charset="0"/>
              <a:ea typeface="Tahoma" pitchFamily="34" charset="0"/>
              <a:cs typeface="Tahoma" pitchFamily="34" charset="0"/>
            </a:endParaRPr>
          </a:p>
        </p:txBody>
      </p:sp>
      <p:pic>
        <p:nvPicPr>
          <p:cNvPr id="18" name="Bildobjekt 17" descr="flyttaTill.jpg"/>
          <p:cNvPicPr>
            <a:picLocks noChangeAspect="1"/>
          </p:cNvPicPr>
          <p:nvPr/>
        </p:nvPicPr>
        <p:blipFill>
          <a:blip r:embed="rId5" cstate="print"/>
          <a:stretch>
            <a:fillRect/>
          </a:stretch>
        </p:blipFill>
        <p:spPr>
          <a:xfrm>
            <a:off x="4786314" y="1357298"/>
            <a:ext cx="1666875" cy="2400300"/>
          </a:xfrm>
          <a:prstGeom prst="rect">
            <a:avLst/>
          </a:prstGeom>
        </p:spPr>
      </p:pic>
      <p:pic>
        <p:nvPicPr>
          <p:cNvPr id="19" name="Bildobjekt 18" descr="etikett.jpg"/>
          <p:cNvPicPr>
            <a:picLocks noChangeAspect="1"/>
          </p:cNvPicPr>
          <p:nvPr/>
        </p:nvPicPr>
        <p:blipFill>
          <a:blip r:embed="rId6" cstate="print"/>
          <a:stretch>
            <a:fillRect/>
          </a:stretch>
        </p:blipFill>
        <p:spPr>
          <a:xfrm>
            <a:off x="5429256" y="1357298"/>
            <a:ext cx="1657350" cy="1895475"/>
          </a:xfrm>
          <a:prstGeom prst="rect">
            <a:avLst/>
          </a:prstGeom>
        </p:spPr>
      </p:pic>
      <p:pic>
        <p:nvPicPr>
          <p:cNvPr id="20" name="Bildobjekt 19" descr="mer.jpg"/>
          <p:cNvPicPr>
            <a:picLocks noChangeAspect="1"/>
          </p:cNvPicPr>
          <p:nvPr/>
        </p:nvPicPr>
        <p:blipFill>
          <a:blip r:embed="rId7" cstate="print"/>
          <a:stretch>
            <a:fillRect/>
          </a:stretch>
        </p:blipFill>
        <p:spPr>
          <a:xfrm>
            <a:off x="6286512" y="1357298"/>
            <a:ext cx="2524125" cy="1238250"/>
          </a:xfrm>
          <a:prstGeom prst="rect">
            <a:avLst/>
          </a:prstGeom>
        </p:spPr>
      </p:pic>
      <p:sp>
        <p:nvSpPr>
          <p:cNvPr id="21" name="AutoShape 8"/>
          <p:cNvSpPr>
            <a:spLocks noChangeArrowheads="1"/>
          </p:cNvSpPr>
          <p:nvPr/>
        </p:nvSpPr>
        <p:spPr bwMode="auto">
          <a:xfrm>
            <a:off x="1357290" y="2060848"/>
            <a:ext cx="2786082" cy="1800200"/>
          </a:xfrm>
          <a:prstGeom prst="wedgeEllipseCallout">
            <a:avLst>
              <a:gd name="adj1" fmla="val 74855"/>
              <a:gd name="adj2" fmla="val -74814"/>
            </a:avLst>
          </a:prstGeom>
          <a:solidFill>
            <a:schemeClr val="accent1">
              <a:lumMod val="40000"/>
              <a:lumOff val="60000"/>
            </a:schemeClr>
          </a:solidFill>
          <a:ln w="9525">
            <a:solidFill>
              <a:schemeClr val="tx1"/>
            </a:solidFill>
            <a:miter lim="800000"/>
            <a:headEnd/>
            <a:tailEnd/>
          </a:ln>
        </p:spPr>
        <p:txBody>
          <a:bodyPr/>
          <a:lstStyle/>
          <a:p>
            <a:pPr algn="r" rtl="1"/>
            <a:r>
              <a:rPr lang="fa-IR" sz="1200" b="1" i="0" u="none" dirty="0">
                <a:latin typeface="Tahoma" pitchFamily="34" charset="0"/>
                <a:ea typeface="Tahoma" pitchFamily="34" charset="0"/>
                <a:cs typeface="Tahoma" pitchFamily="34" charset="0"/>
              </a:rPr>
              <a:t>از  </a:t>
            </a:r>
            <a:r>
              <a:rPr lang="sv-SE" sz="1200" b="1" i="0" u="none" dirty="0">
                <a:latin typeface="Tahoma" pitchFamily="34" charset="0"/>
                <a:ea typeface="Tahoma" pitchFamily="34" charset="0"/>
                <a:cs typeface="Tahoma" pitchFamily="34" charset="0"/>
              </a:rPr>
              <a:t>Flytta till</a:t>
            </a:r>
            <a:r>
              <a:rPr lang="fa-IR" sz="1200" b="1" dirty="0">
                <a:latin typeface="Tahoma" pitchFamily="34" charset="0"/>
                <a:ea typeface="Tahoma" pitchFamily="34" charset="0"/>
                <a:cs typeface="Tahoma" pitchFamily="34" charset="0"/>
              </a:rPr>
              <a:t> برای بایگانی ایمیل های انتخابی تحت برچسب ها (عناوین) موجود استفاده کنید. شما می توانید برچسب های جدید ایجاد کنید. </a:t>
            </a:r>
            <a:endParaRPr lang="en" sz="1200" b="1" dirty="0">
              <a:latin typeface="Tahoma" pitchFamily="34" charset="0"/>
              <a:ea typeface="Tahoma" pitchFamily="34" charset="0"/>
              <a:cs typeface="Tahoma" pitchFamily="34" charset="0"/>
            </a:endParaRPr>
          </a:p>
        </p:txBody>
      </p:sp>
      <p:sp>
        <p:nvSpPr>
          <p:cNvPr id="22" name="AutoShape 8"/>
          <p:cNvSpPr>
            <a:spLocks noChangeArrowheads="1"/>
          </p:cNvSpPr>
          <p:nvPr/>
        </p:nvSpPr>
        <p:spPr bwMode="auto">
          <a:xfrm>
            <a:off x="1928794" y="3786190"/>
            <a:ext cx="2928958" cy="1714512"/>
          </a:xfrm>
          <a:prstGeom prst="wedgeEllipseCallout">
            <a:avLst>
              <a:gd name="adj1" fmla="val 72575"/>
              <a:gd name="adj2" fmla="val -176503"/>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شما می توانید از </a:t>
            </a:r>
            <a:r>
              <a:rPr lang="sv-SE" sz="1200" b="1" dirty="0">
                <a:latin typeface="Tahoma" pitchFamily="34" charset="0"/>
                <a:ea typeface="Tahoma" pitchFamily="34" charset="0"/>
                <a:cs typeface="Tahoma" pitchFamily="34" charset="0"/>
              </a:rPr>
              <a:t>”Tilldela etiketter” </a:t>
            </a:r>
            <a:r>
              <a:rPr lang="fa-IR" sz="1200" b="1" i="0" u="none" dirty="0">
                <a:latin typeface="Tahoma" pitchFamily="34" charset="0"/>
                <a:ea typeface="Tahoma" pitchFamily="34" charset="0"/>
                <a:cs typeface="Tahoma" pitchFamily="34" charset="0"/>
              </a:rPr>
              <a:t>برای اتصال یک یا چند آدرس ایمیل به برچسب های مختلف استفاده کنید. شما می توانید برچسب های جدید نیز ایجاد کنید.</a:t>
            </a:r>
            <a:endParaRPr lang="en" sz="1200" b="1" dirty="0">
              <a:latin typeface="Tahoma" pitchFamily="34" charset="0"/>
              <a:ea typeface="Tahoma" pitchFamily="34" charset="0"/>
              <a:cs typeface="Tahoma" pitchFamily="34" charset="0"/>
            </a:endParaRPr>
          </a:p>
        </p:txBody>
      </p:sp>
      <p:sp>
        <p:nvSpPr>
          <p:cNvPr id="23" name="AutoShape 8"/>
          <p:cNvSpPr>
            <a:spLocks noChangeArrowheads="1"/>
          </p:cNvSpPr>
          <p:nvPr/>
        </p:nvSpPr>
        <p:spPr bwMode="auto">
          <a:xfrm>
            <a:off x="4932040" y="3929066"/>
            <a:ext cx="2854670" cy="1143008"/>
          </a:xfrm>
          <a:prstGeom prst="wedgeEllipseCallout">
            <a:avLst>
              <a:gd name="adj1" fmla="val 7765"/>
              <a:gd name="adj2" fmla="val -281499"/>
            </a:avLst>
          </a:prstGeom>
          <a:solidFill>
            <a:schemeClr val="accent1">
              <a:lumMod val="40000"/>
              <a:lumOff val="60000"/>
            </a:schemeClr>
          </a:solidFill>
          <a:ln w="9525">
            <a:solidFill>
              <a:schemeClr val="tx1"/>
            </a:solidFill>
            <a:miter lim="800000"/>
            <a:headEnd/>
            <a:tailEnd/>
          </a:ln>
        </p:spPr>
        <p:txBody>
          <a:bodyPr/>
          <a:lstStyle/>
          <a:p>
            <a:pPr algn="ctr"/>
            <a:r>
              <a:rPr lang="sv-SE" sz="1200" b="1" dirty="0">
                <a:latin typeface="Tahoma" pitchFamily="34" charset="0"/>
                <a:ea typeface="Tahoma" pitchFamily="34" charset="0"/>
                <a:cs typeface="Tahoma" pitchFamily="34" charset="0"/>
              </a:rPr>
              <a:t>Under ”Mer” finns olika val för att tilldela status till markerade </a:t>
            </a:r>
            <a:br>
              <a:rPr lang="sv-SE" sz="1200" b="1" dirty="0">
                <a:latin typeface="Tahoma" pitchFamily="34" charset="0"/>
                <a:ea typeface="Tahoma" pitchFamily="34" charset="0"/>
                <a:cs typeface="Tahoma" pitchFamily="34" charset="0"/>
              </a:rPr>
            </a:br>
            <a:r>
              <a:rPr lang="sv-SE" sz="1200" b="1" dirty="0">
                <a:latin typeface="Tahoma" pitchFamily="34" charset="0"/>
                <a:ea typeface="Tahoma" pitchFamily="34" charset="0"/>
                <a:cs typeface="Tahoma" pitchFamily="34" charset="0"/>
              </a:rPr>
              <a:t>e-postmeddelanden.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1">
                                            <p:bg/>
                                          </p:spTgt>
                                        </p:tgtEl>
                                        <p:attrNameLst>
                                          <p:attrName>style.visibility</p:attrName>
                                        </p:attrNameLst>
                                      </p:cBhvr>
                                      <p:to>
                                        <p:strVal val="visible"/>
                                      </p:to>
                                    </p:set>
                                    <p:anim calcmode="lin" valueType="num">
                                      <p:cBhvr additive="base">
                                        <p:cTn id="16"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21">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2">
                                            <p:bg/>
                                          </p:spTgt>
                                        </p:tgtEl>
                                        <p:attrNameLst>
                                          <p:attrName>style.visibility</p:attrName>
                                        </p:attrNameLst>
                                      </p:cBhvr>
                                      <p:to>
                                        <p:strVal val="visible"/>
                                      </p:to>
                                    </p:set>
                                    <p:anim calcmode="lin" valueType="num">
                                      <p:cBhvr additive="base">
                                        <p:cTn id="35"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 calcmode="lin" valueType="num">
                                      <p:cBhvr additive="base">
                                        <p:cTn id="3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23">
                                            <p:bg/>
                                          </p:spTgt>
                                        </p:tgtEl>
                                        <p:attrNameLst>
                                          <p:attrName>style.visibility</p:attrName>
                                        </p:attrNameLst>
                                      </p:cBhvr>
                                      <p:to>
                                        <p:strVal val="visible"/>
                                      </p:to>
                                    </p:set>
                                    <p:anim calcmode="lin" valueType="num">
                                      <p:cBhvr additive="base">
                                        <p:cTn id="54"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 calcmode="lin" valueType="num">
                                      <p:cBhvr additive="base">
                                        <p:cTn id="5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1" grpId="0" uiExpand="1" build="allAtOnce" animBg="1"/>
      <p:bldP spid="22" grpId="0" uiExpand="1" build="allAtOnce" animBg="1"/>
      <p:bldP spid="23"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pic>
        <p:nvPicPr>
          <p:cNvPr id="11" name="Bildobjekt 10" descr="skapameddelande.jpg"/>
          <p:cNvPicPr>
            <a:picLocks noChangeAspect="1"/>
          </p:cNvPicPr>
          <p:nvPr/>
        </p:nvPicPr>
        <p:blipFill>
          <a:blip r:embed="rId5" cstate="print"/>
          <a:stretch>
            <a:fillRect/>
          </a:stretch>
        </p:blipFill>
        <p:spPr>
          <a:xfrm>
            <a:off x="4214810" y="1785926"/>
            <a:ext cx="4657725" cy="4686300"/>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5000628" y="6072206"/>
            <a:ext cx="2390775" cy="323850"/>
          </a:xfrm>
          <a:prstGeom prst="rect">
            <a:avLst/>
          </a:prstGeom>
        </p:spPr>
      </p:pic>
      <p:sp>
        <p:nvSpPr>
          <p:cNvPr id="18" name="AutoShape 8"/>
          <p:cNvSpPr>
            <a:spLocks noChangeArrowheads="1"/>
          </p:cNvSpPr>
          <p:nvPr/>
        </p:nvSpPr>
        <p:spPr bwMode="auto">
          <a:xfrm>
            <a:off x="1763688" y="3717032"/>
            <a:ext cx="2214578" cy="1071570"/>
          </a:xfrm>
          <a:prstGeom prst="wedgeEllipseCallout">
            <a:avLst>
              <a:gd name="adj1" fmla="val 70968"/>
              <a:gd name="adj2" fmla="val -134315"/>
            </a:avLst>
          </a:prstGeom>
          <a:solidFill>
            <a:schemeClr val="accent1">
              <a:lumMod val="40000"/>
              <a:lumOff val="60000"/>
            </a:schemeClr>
          </a:solidFill>
          <a:ln w="9525">
            <a:solidFill>
              <a:schemeClr val="tx1"/>
            </a:solidFill>
            <a:miter lim="800000"/>
            <a:headEnd/>
            <a:tailEnd/>
          </a:ln>
        </p:spPr>
        <p:txBody>
          <a:bodyPr/>
          <a:lstStyle/>
          <a:p>
            <a:pPr algn="ctr" rtl="1"/>
            <a:r>
              <a:rPr lang="fa-IR" sz="1200" b="1" dirty="0">
                <a:latin typeface="Tahoma" pitchFamily="34" charset="0"/>
                <a:ea typeface="Tahoma" pitchFamily="34" charset="0"/>
                <a:cs typeface="Tahoma" pitchFamily="34" charset="0"/>
              </a:rPr>
              <a:t>فیلد موضوع (</a:t>
            </a:r>
            <a:r>
              <a:rPr lang="en-US" sz="1200" b="1" dirty="0" err="1">
                <a:latin typeface="Tahoma" pitchFamily="34" charset="0"/>
                <a:ea typeface="Tahoma" pitchFamily="34" charset="0"/>
                <a:cs typeface="Tahoma" pitchFamily="34" charset="0"/>
              </a:rPr>
              <a:t>Ämne</a:t>
            </a:r>
            <a:r>
              <a:rPr lang="fa-IR" sz="1200" b="1" dirty="0">
                <a:latin typeface="Tahoma" pitchFamily="34" charset="0"/>
                <a:ea typeface="Tahoma" pitchFamily="34" charset="0"/>
                <a:cs typeface="Tahoma" pitchFamily="34" charset="0"/>
              </a:rPr>
              <a:t>) نشان می دهد که موضوع پیام چیست</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1785918" y="1142984"/>
            <a:ext cx="2643206" cy="857256"/>
          </a:xfrm>
          <a:prstGeom prst="wedgeEllipseCallout">
            <a:avLst>
              <a:gd name="adj1" fmla="val -82888"/>
              <a:gd name="adj2" fmla="val 37000"/>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روی </a:t>
            </a:r>
            <a:r>
              <a:rPr lang="en-US" sz="1200" b="1" i="0" u="none" dirty="0">
                <a:latin typeface="Tahoma" pitchFamily="34" charset="0"/>
                <a:ea typeface="Tahoma" pitchFamily="34" charset="0"/>
                <a:cs typeface="Tahoma" pitchFamily="34" charset="0"/>
              </a:rPr>
              <a:t>SKRIV</a:t>
            </a:r>
            <a:r>
              <a:rPr lang="fa-IR" sz="1200" b="1" i="0" u="none" dirty="0">
                <a:latin typeface="Tahoma" pitchFamily="34" charset="0"/>
                <a:ea typeface="Tahoma" pitchFamily="34" charset="0"/>
                <a:cs typeface="Tahoma" pitchFamily="34" charset="0"/>
              </a:rPr>
              <a:t> کلیک کنید تا یک پنجره جدید باز شود.</a:t>
            </a:r>
            <a:endParaRPr lang="en" sz="1200" b="1" dirty="0">
              <a:latin typeface="Tahoma" pitchFamily="34" charset="0"/>
              <a:ea typeface="Tahoma" pitchFamily="34" charset="0"/>
              <a:cs typeface="Tahoma" pitchFamily="34" charset="0"/>
            </a:endParaRPr>
          </a:p>
        </p:txBody>
      </p:sp>
      <p:sp>
        <p:nvSpPr>
          <p:cNvPr id="20" name="AutoShape 8"/>
          <p:cNvSpPr>
            <a:spLocks noChangeArrowheads="1"/>
          </p:cNvSpPr>
          <p:nvPr/>
        </p:nvSpPr>
        <p:spPr bwMode="auto">
          <a:xfrm>
            <a:off x="4143372" y="3000372"/>
            <a:ext cx="2571768" cy="1436740"/>
          </a:xfrm>
          <a:prstGeom prst="wedgeEllipseCallout">
            <a:avLst>
              <a:gd name="adj1" fmla="val 87410"/>
              <a:gd name="adj2" fmla="val -93579"/>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از فیلد </a:t>
            </a:r>
            <a:r>
              <a:rPr lang="en-US" sz="1200" b="1" i="0" u="none" dirty="0">
                <a:latin typeface="Tahoma" pitchFamily="34" charset="0"/>
                <a:ea typeface="Tahoma" pitchFamily="34" charset="0"/>
                <a:cs typeface="Tahoma" pitchFamily="34" charset="0"/>
              </a:rPr>
              <a:t>Cc</a:t>
            </a:r>
            <a:r>
              <a:rPr lang="fa-IR" sz="1200" b="1" i="0" u="none" dirty="0">
                <a:latin typeface="Tahoma" pitchFamily="34" charset="0"/>
                <a:ea typeface="Tahoma" pitchFamily="34" charset="0"/>
                <a:cs typeface="Tahoma" pitchFamily="34" charset="0"/>
              </a:rPr>
              <a:t>  می توانید برای اضافه کردن فردی که می خواهید یک نسخه از پیام را دریافت کند، استفاده کنید. </a:t>
            </a:r>
            <a:endParaRPr lang="en" sz="1200" b="1" dirty="0">
              <a:latin typeface="Tahoma" pitchFamily="34" charset="0"/>
              <a:ea typeface="Tahoma" pitchFamily="34" charset="0"/>
              <a:cs typeface="Tahoma" pitchFamily="34" charset="0"/>
            </a:endParaRPr>
          </a:p>
        </p:txBody>
      </p:sp>
      <p:sp>
        <p:nvSpPr>
          <p:cNvPr id="21" name="AutoShape 8"/>
          <p:cNvSpPr>
            <a:spLocks noChangeArrowheads="1"/>
          </p:cNvSpPr>
          <p:nvPr/>
        </p:nvSpPr>
        <p:spPr bwMode="auto">
          <a:xfrm>
            <a:off x="6588224" y="2786058"/>
            <a:ext cx="2412932" cy="1651054"/>
          </a:xfrm>
          <a:prstGeom prst="wedgeEllipseCallout">
            <a:avLst>
              <a:gd name="adj1" fmla="val 15768"/>
              <a:gd name="adj2" fmla="val -73894"/>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از فیلد </a:t>
            </a:r>
            <a:r>
              <a:rPr lang="en-US" sz="1200" b="1" i="0" u="none" dirty="0">
                <a:latin typeface="Tahoma" pitchFamily="34" charset="0"/>
                <a:ea typeface="Tahoma" pitchFamily="34" charset="0"/>
                <a:cs typeface="Tahoma" pitchFamily="34" charset="0"/>
              </a:rPr>
              <a:t>Bcc</a:t>
            </a:r>
            <a:r>
              <a:rPr lang="fa-IR" sz="1200" b="1" i="0" u="none" dirty="0">
                <a:latin typeface="Tahoma" pitchFamily="34" charset="0"/>
                <a:ea typeface="Tahoma" pitchFamily="34" charset="0"/>
                <a:cs typeface="Tahoma" pitchFamily="34" charset="0"/>
              </a:rPr>
              <a:t> برای ارسال یک نسخه از پیام  به یک آدرس استفاده کنید طوری که سایرین آن آدرس را نبینند.</a:t>
            </a:r>
            <a:endParaRPr lang="en" sz="1200" b="1" dirty="0">
              <a:latin typeface="Tahoma" pitchFamily="34" charset="0"/>
              <a:ea typeface="Tahoma" pitchFamily="34" charset="0"/>
              <a:cs typeface="Tahoma" pitchFamily="34" charset="0"/>
            </a:endParaRPr>
          </a:p>
        </p:txBody>
      </p:sp>
      <p:pic>
        <p:nvPicPr>
          <p:cNvPr id="23" name="Bildobjekt 22" descr="formatering.jpg"/>
          <p:cNvPicPr>
            <a:picLocks noChangeAspect="1"/>
          </p:cNvPicPr>
          <p:nvPr/>
        </p:nvPicPr>
        <p:blipFill>
          <a:blip r:embed="rId7" cstate="print"/>
          <a:stretch>
            <a:fillRect/>
          </a:stretch>
        </p:blipFill>
        <p:spPr>
          <a:xfrm>
            <a:off x="4286248" y="5643578"/>
            <a:ext cx="3629025" cy="428625"/>
          </a:xfrm>
          <a:prstGeom prst="rect">
            <a:avLst/>
          </a:prstGeom>
        </p:spPr>
      </p:pic>
      <p:sp>
        <p:nvSpPr>
          <p:cNvPr id="22" name="AutoShape 8"/>
          <p:cNvSpPr>
            <a:spLocks noChangeArrowheads="1"/>
          </p:cNvSpPr>
          <p:nvPr/>
        </p:nvSpPr>
        <p:spPr bwMode="auto">
          <a:xfrm>
            <a:off x="1714480" y="4857760"/>
            <a:ext cx="2428892" cy="1163528"/>
          </a:xfrm>
          <a:prstGeom prst="wedgeEllipseCallout">
            <a:avLst>
              <a:gd name="adj1" fmla="val 91624"/>
              <a:gd name="adj2" fmla="val 61504"/>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برای نمایش گزینه های فرمت کردن متن اینجا را کلیک کنید</a:t>
            </a:r>
            <a:endParaRPr lang="en" sz="1200" b="1" dirty="0">
              <a:latin typeface="Tahoma" pitchFamily="34" charset="0"/>
              <a:ea typeface="Tahoma" pitchFamily="34" charset="0"/>
              <a:cs typeface="Tahoma" pitchFamily="34" charset="0"/>
            </a:endParaRPr>
          </a:p>
        </p:txBody>
      </p:sp>
      <p:sp>
        <p:nvSpPr>
          <p:cNvPr id="24" name="AutoShape 8"/>
          <p:cNvSpPr>
            <a:spLocks noChangeArrowheads="1"/>
          </p:cNvSpPr>
          <p:nvPr/>
        </p:nvSpPr>
        <p:spPr bwMode="auto">
          <a:xfrm>
            <a:off x="4067944" y="4653136"/>
            <a:ext cx="1357322" cy="785818"/>
          </a:xfrm>
          <a:prstGeom prst="wedgeEllipseCallout">
            <a:avLst>
              <a:gd name="adj1" fmla="val 64856"/>
              <a:gd name="adj2" fmla="val 148655"/>
            </a:avLst>
          </a:prstGeom>
          <a:solidFill>
            <a:schemeClr val="accent1">
              <a:lumMod val="40000"/>
              <a:lumOff val="60000"/>
            </a:schemeClr>
          </a:solidFill>
          <a:ln w="9525">
            <a:solidFill>
              <a:schemeClr val="tx1"/>
            </a:solidFill>
            <a:miter lim="800000"/>
            <a:headEnd/>
            <a:tailEnd/>
          </a:ln>
        </p:spPr>
        <p:txBody>
          <a:bodyPr/>
          <a:lstStyle/>
          <a:p>
            <a:pPr algn="ctr" rtl="0"/>
            <a:r>
              <a:rPr lang="fa-IR" sz="1000" b="1" dirty="0">
                <a:latin typeface="Tahoma" pitchFamily="34" charset="0"/>
                <a:ea typeface="Tahoma" pitchFamily="34" charset="0"/>
                <a:cs typeface="Tahoma" pitchFamily="34" charset="0"/>
              </a:rPr>
              <a:t>برای پیوست فایل، اینجا را کلیک کنید</a:t>
            </a:r>
            <a:endParaRPr lang="en" sz="1000" b="1" dirty="0">
              <a:latin typeface="Tahoma" pitchFamily="34" charset="0"/>
              <a:ea typeface="Tahoma" pitchFamily="34" charset="0"/>
              <a:cs typeface="Tahoma" pitchFamily="34" charset="0"/>
            </a:endParaRPr>
          </a:p>
        </p:txBody>
      </p:sp>
      <p:sp>
        <p:nvSpPr>
          <p:cNvPr id="25" name="AutoShape 8"/>
          <p:cNvSpPr>
            <a:spLocks noChangeArrowheads="1"/>
          </p:cNvSpPr>
          <p:nvPr/>
        </p:nvSpPr>
        <p:spPr bwMode="auto">
          <a:xfrm>
            <a:off x="5222089" y="4437112"/>
            <a:ext cx="1800200" cy="1296144"/>
          </a:xfrm>
          <a:prstGeom prst="wedgeEllipseCallout">
            <a:avLst>
              <a:gd name="adj1" fmla="val -10505"/>
              <a:gd name="adj2" fmla="val 90264"/>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برای پیوست فایل یا تصویر از گوگل درایو اینجا را کلیک کنید</a:t>
            </a:r>
            <a:endParaRPr lang="en" sz="1200" b="1" dirty="0">
              <a:latin typeface="Tahoma" pitchFamily="34" charset="0"/>
              <a:ea typeface="Tahoma" pitchFamily="34" charset="0"/>
              <a:cs typeface="Tahoma" pitchFamily="34" charset="0"/>
            </a:endParaRPr>
          </a:p>
        </p:txBody>
      </p:sp>
      <p:sp>
        <p:nvSpPr>
          <p:cNvPr id="26" name="AutoShape 8"/>
          <p:cNvSpPr>
            <a:spLocks noChangeArrowheads="1"/>
          </p:cNvSpPr>
          <p:nvPr/>
        </p:nvSpPr>
        <p:spPr bwMode="auto">
          <a:xfrm>
            <a:off x="6328736" y="4517100"/>
            <a:ext cx="1629394" cy="920144"/>
          </a:xfrm>
          <a:prstGeom prst="wedgeEllipseCallout">
            <a:avLst>
              <a:gd name="adj1" fmla="val -48718"/>
              <a:gd name="adj2" fmla="val 136940"/>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برای پیوست عکس اینجا را کلیک کنید</a:t>
            </a:r>
            <a:endParaRPr lang="en" sz="1200" b="1" dirty="0">
              <a:latin typeface="Tahoma" pitchFamily="34" charset="0"/>
              <a:ea typeface="Tahoma" pitchFamily="34" charset="0"/>
              <a:cs typeface="Tahoma" pitchFamily="34" charset="0"/>
            </a:endParaRPr>
          </a:p>
        </p:txBody>
      </p:sp>
      <p:sp>
        <p:nvSpPr>
          <p:cNvPr id="27" name="AutoShape 8"/>
          <p:cNvSpPr>
            <a:spLocks noChangeArrowheads="1"/>
          </p:cNvSpPr>
          <p:nvPr/>
        </p:nvSpPr>
        <p:spPr bwMode="auto">
          <a:xfrm>
            <a:off x="6897314" y="4634896"/>
            <a:ext cx="1552826" cy="1071570"/>
          </a:xfrm>
          <a:prstGeom prst="wedgeEllipseCallout">
            <a:avLst>
              <a:gd name="adj1" fmla="val -64271"/>
              <a:gd name="adj2" fmla="val 100832"/>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برای اضافه کردن لینک، اینجا را کلیک کنید</a:t>
            </a:r>
            <a:endParaRPr lang="en" sz="1200" b="1" dirty="0">
              <a:latin typeface="Tahoma" pitchFamily="34" charset="0"/>
              <a:ea typeface="Tahoma" pitchFamily="34" charset="0"/>
              <a:cs typeface="Tahoma" pitchFamily="34" charset="0"/>
            </a:endParaRPr>
          </a:p>
        </p:txBody>
      </p:sp>
      <p:sp>
        <p:nvSpPr>
          <p:cNvPr id="28" name="AutoShape 8"/>
          <p:cNvSpPr>
            <a:spLocks noChangeArrowheads="1"/>
          </p:cNvSpPr>
          <p:nvPr/>
        </p:nvSpPr>
        <p:spPr bwMode="auto">
          <a:xfrm>
            <a:off x="7452320" y="4714884"/>
            <a:ext cx="1548836" cy="1071570"/>
          </a:xfrm>
          <a:prstGeom prst="wedgeEllipseCallout">
            <a:avLst>
              <a:gd name="adj1" fmla="val -75607"/>
              <a:gd name="adj2" fmla="val 97288"/>
            </a:avLst>
          </a:prstGeom>
          <a:solidFill>
            <a:schemeClr val="accent1">
              <a:lumMod val="40000"/>
              <a:lumOff val="60000"/>
            </a:schemeClr>
          </a:solidFill>
          <a:ln w="9525">
            <a:solidFill>
              <a:schemeClr val="tx1"/>
            </a:solidFill>
            <a:miter lim="800000"/>
            <a:headEnd/>
            <a:tailEnd/>
          </a:ln>
        </p:spPr>
        <p:txBody>
          <a:bodyPr/>
          <a:lstStyle/>
          <a:p>
            <a:pPr algn="ctr" rtl="0"/>
            <a:r>
              <a:rPr lang="fa-IR" sz="1000" b="1" i="0" u="none" dirty="0">
                <a:latin typeface="Tahoma" pitchFamily="34" charset="0"/>
                <a:ea typeface="Tahoma" pitchFamily="34" charset="0"/>
                <a:cs typeface="Tahoma" pitchFamily="34" charset="0"/>
              </a:rPr>
              <a:t>برای استفاده از شکلک های ایموجی اینا را کلیک کنید</a:t>
            </a:r>
            <a:endParaRPr lang="en" sz="1000" b="1" dirty="0">
              <a:latin typeface="Tahoma" pitchFamily="34" charset="0"/>
              <a:ea typeface="Tahoma" pitchFamily="34" charset="0"/>
              <a:cs typeface="Tahoma" pitchFamily="34" charset="0"/>
            </a:endParaRPr>
          </a:p>
        </p:txBody>
      </p:sp>
      <p:sp>
        <p:nvSpPr>
          <p:cNvPr id="29" name="AutoShape 8"/>
          <p:cNvSpPr>
            <a:spLocks noChangeArrowheads="1"/>
          </p:cNvSpPr>
          <p:nvPr/>
        </p:nvSpPr>
        <p:spPr bwMode="auto">
          <a:xfrm>
            <a:off x="1214414" y="1844824"/>
            <a:ext cx="2643206" cy="1872208"/>
          </a:xfrm>
          <a:prstGeom prst="wedgeEllipseCallout">
            <a:avLst>
              <a:gd name="adj1" fmla="val 66986"/>
              <a:gd name="adj2" fmla="val -23364"/>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در فیلد </a:t>
            </a:r>
            <a:r>
              <a:rPr lang="en-US" sz="1200" b="1" i="0" u="none" dirty="0">
                <a:latin typeface="Tahoma" pitchFamily="34" charset="0"/>
                <a:ea typeface="Tahoma" pitchFamily="34" charset="0"/>
                <a:cs typeface="Tahoma" pitchFamily="34" charset="0"/>
              </a:rPr>
              <a:t>Till</a:t>
            </a:r>
            <a:r>
              <a:rPr lang="fa-IR" sz="1200" b="1" i="0" u="none" dirty="0">
                <a:latin typeface="Tahoma" pitchFamily="34" charset="0"/>
                <a:ea typeface="Tahoma" pitchFamily="34" charset="0"/>
                <a:cs typeface="Tahoma" pitchFamily="34" charset="0"/>
              </a:rPr>
              <a:t> آدرس ایمیل فرد یا افرادی را اضافه کنید که می خواهید پیام برای آنها ارسال شود. می توانید پیام را به هر تعداد گیرنده بفرستید.</a:t>
            </a:r>
            <a:endParaRPr lang="en"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9">
                                            <p:bg/>
                                          </p:spTgt>
                                        </p:tgtEl>
                                        <p:attrNameLst>
                                          <p:attrName>style.visibility</p:attrName>
                                        </p:attrNameLst>
                                      </p:cBhvr>
                                      <p:to>
                                        <p:strVal val="visible"/>
                                      </p:to>
                                    </p:set>
                                    <p:anim calcmode="lin" valueType="num">
                                      <p:cBhvr additive="base">
                                        <p:cTn id="26"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bg/>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 calcmode="lin" valueType="num">
                                      <p:cBhvr additive="base">
                                        <p:cTn id="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bg/>
                                          </p:spTgt>
                                        </p:tgtEl>
                                        <p:attrNameLst>
                                          <p:attrName>style.visibility</p:attrName>
                                        </p:attrNameLst>
                                      </p:cBhvr>
                                      <p:to>
                                        <p:strVal val="visible"/>
                                      </p:to>
                                    </p:set>
                                    <p:anim calcmode="lin" valueType="num">
                                      <p:cBhvr additive="base">
                                        <p:cTn id="36"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
                                            <p:bg/>
                                          </p:spTgt>
                                        </p:tgtEl>
                                        <p:attrNameLst>
                                          <p:attrName>style.visibility</p:attrName>
                                        </p:attrNameLst>
                                      </p:cBhvr>
                                      <p:to>
                                        <p:strVal val="visible"/>
                                      </p:to>
                                    </p:set>
                                    <p:anim calcmode="lin" valueType="num">
                                      <p:cBhvr additive="base">
                                        <p:cTn id="46"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47" dur="500" fill="hold"/>
                                        <p:tgtEl>
                                          <p:spTgt spid="22">
                                            <p:bg/>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 calcmode="lin" valueType="num">
                                      <p:cBhvr additive="base">
                                        <p:cTn id="5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bg/>
                                          </p:spTgt>
                                        </p:tgtEl>
                                        <p:attrNameLst>
                                          <p:attrName>style.visibility</p:attrName>
                                        </p:attrNameLst>
                                      </p:cBhvr>
                                      <p:to>
                                        <p:strVal val="visible"/>
                                      </p:to>
                                    </p:set>
                                    <p:anim calcmode="lin" valueType="num">
                                      <p:cBhvr additive="base">
                                        <p:cTn id="5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 calcmode="lin" valueType="num">
                                      <p:cBhvr additive="base">
                                        <p:cTn id="6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bg/>
                                          </p:spTgt>
                                        </p:tgtEl>
                                        <p:attrNameLst>
                                          <p:attrName>style.visibility</p:attrName>
                                        </p:attrNameLst>
                                      </p:cBhvr>
                                      <p:to>
                                        <p:strVal val="visible"/>
                                      </p:to>
                                    </p:set>
                                    <p:anim calcmode="lin" valueType="num">
                                      <p:cBhvr additive="base">
                                        <p:cTn id="69"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21">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anim calcmode="lin" valueType="num">
                                      <p:cBhvr additive="base">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bg/>
                                          </p:spTgt>
                                        </p:tgtEl>
                                        <p:attrNameLst>
                                          <p:attrName>style.visibility</p:attrName>
                                        </p:attrNameLst>
                                      </p:cBhvr>
                                      <p:to>
                                        <p:strVal val="visible"/>
                                      </p:to>
                                    </p:set>
                                    <p:anim calcmode="lin" valueType="num">
                                      <p:cBhvr additive="base">
                                        <p:cTn id="79"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24">
                                            <p:bg/>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xEl>
                                              <p:pRg st="0" end="0"/>
                                            </p:txEl>
                                          </p:spTgt>
                                        </p:tgtEl>
                                        <p:attrNameLst>
                                          <p:attrName>style.visibility</p:attrName>
                                        </p:attrNameLst>
                                      </p:cBhvr>
                                      <p:to>
                                        <p:strVal val="visible"/>
                                      </p:to>
                                    </p:set>
                                    <p:anim calcmode="lin" valueType="num">
                                      <p:cBhvr additive="base">
                                        <p:cTn id="8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bg/>
                                          </p:spTgt>
                                        </p:tgtEl>
                                        <p:attrNameLst>
                                          <p:attrName>style.visibility</p:attrName>
                                        </p:attrNameLst>
                                      </p:cBhvr>
                                      <p:to>
                                        <p:strVal val="visible"/>
                                      </p:to>
                                    </p:set>
                                    <p:anim calcmode="lin" valueType="num">
                                      <p:cBhvr additive="base">
                                        <p:cTn id="89"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bg/>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xEl>
                                              <p:pRg st="0" end="0"/>
                                            </p:txEl>
                                          </p:spTgt>
                                        </p:tgtEl>
                                        <p:attrNameLst>
                                          <p:attrName>style.visibility</p:attrName>
                                        </p:attrNameLst>
                                      </p:cBhvr>
                                      <p:to>
                                        <p:strVal val="visible"/>
                                      </p:to>
                                    </p:set>
                                    <p:anim calcmode="lin" valueType="num">
                                      <p:cBhvr additive="base">
                                        <p:cTn id="9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bg/>
                                          </p:spTgt>
                                        </p:tgtEl>
                                        <p:attrNameLst>
                                          <p:attrName>style.visibility</p:attrName>
                                        </p:attrNameLst>
                                      </p:cBhvr>
                                      <p:to>
                                        <p:strVal val="visible"/>
                                      </p:to>
                                    </p:set>
                                    <p:anim calcmode="lin" valueType="num">
                                      <p:cBhvr additive="base">
                                        <p:cTn id="99"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100" dur="500" fill="hold"/>
                                        <p:tgtEl>
                                          <p:spTgt spid="26">
                                            <p:bg/>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 calcmode="lin" valueType="num">
                                      <p:cBhvr additive="base">
                                        <p:cTn id="10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7">
                                            <p:bg/>
                                          </p:spTgt>
                                        </p:tgtEl>
                                        <p:attrNameLst>
                                          <p:attrName>style.visibility</p:attrName>
                                        </p:attrNameLst>
                                      </p:cBhvr>
                                      <p:to>
                                        <p:strVal val="visible"/>
                                      </p:to>
                                    </p:set>
                                    <p:anim calcmode="lin" valueType="num">
                                      <p:cBhvr additive="base">
                                        <p:cTn id="109"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110" dur="500" fill="hold"/>
                                        <p:tgtEl>
                                          <p:spTgt spid="27">
                                            <p:bg/>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7">
                                            <p:txEl>
                                              <p:pRg st="0" end="0"/>
                                            </p:txEl>
                                          </p:spTgt>
                                        </p:tgtEl>
                                        <p:attrNameLst>
                                          <p:attrName>style.visibility</p:attrName>
                                        </p:attrNameLst>
                                      </p:cBhvr>
                                      <p:to>
                                        <p:strVal val="visible"/>
                                      </p:to>
                                    </p:set>
                                    <p:anim calcmode="lin" valueType="num">
                                      <p:cBhvr additive="base">
                                        <p:cTn id="1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8">
                                            <p:bg/>
                                          </p:spTgt>
                                        </p:tgtEl>
                                        <p:attrNameLst>
                                          <p:attrName>style.visibility</p:attrName>
                                        </p:attrNameLst>
                                      </p:cBhvr>
                                      <p:to>
                                        <p:strVal val="visible"/>
                                      </p:to>
                                    </p:set>
                                    <p:anim calcmode="lin" valueType="num">
                                      <p:cBhvr additive="base">
                                        <p:cTn id="119"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28">
                                            <p:bg/>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8">
                                            <p:txEl>
                                              <p:pRg st="0" end="0"/>
                                            </p:txEl>
                                          </p:spTgt>
                                        </p:tgtEl>
                                        <p:attrNameLst>
                                          <p:attrName>style.visibility</p:attrName>
                                        </p:attrNameLst>
                                      </p:cBhvr>
                                      <p:to>
                                        <p:strVal val="visible"/>
                                      </p:to>
                                    </p:set>
                                    <p:anim calcmode="lin" valueType="num">
                                      <p:cBhvr additive="base">
                                        <p:cTn id="1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P spid="19" grpId="0" uiExpand="1" build="allAtOnce" animBg="1"/>
      <p:bldP spid="20" grpId="0" uiExpand="1" build="allAtOnce" animBg="1"/>
      <p:bldP spid="21" grpId="0" uiExpand="1" build="allAtOnce" animBg="1"/>
      <p:bldP spid="22" grpId="0" uiExpand="1" build="allAtOnce" animBg="1"/>
      <p:bldP spid="24" grpId="0" uiExpand="1" build="allAtOnce" animBg="1"/>
      <p:bldP spid="25" grpId="0" uiExpand="1" build="allAtOnce" animBg="1"/>
      <p:bldP spid="26" grpId="0" uiExpand="1" build="allAtOnce" animBg="1"/>
      <p:bldP spid="27" grpId="0" uiExpand="1" build="allAtOnce" animBg="1"/>
      <p:bldP spid="28" grpId="0" uiExpand="1" build="allAtOnce" animBg="1"/>
      <p:bldP spid="29"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23" y="914145"/>
            <a:ext cx="9736623" cy="5474177"/>
          </a:xfrm>
          <a:prstGeom prst="rect">
            <a:avLst/>
          </a:prstGeom>
        </p:spPr>
      </p:pic>
      <p:pic>
        <p:nvPicPr>
          <p:cNvPr id="7" name="Bildobjekt 6" descr="markeradpost.jpg"/>
          <p:cNvPicPr>
            <a:picLocks noChangeAspect="1"/>
          </p:cNvPicPr>
          <p:nvPr/>
        </p:nvPicPr>
        <p:blipFill>
          <a:blip r:embed="rId3" cstate="print"/>
          <a:stretch>
            <a:fillRect/>
          </a:stretch>
        </p:blipFill>
        <p:spPr>
          <a:xfrm>
            <a:off x="1322310" y="1428736"/>
            <a:ext cx="7616883" cy="283985"/>
          </a:xfrm>
          <a:prstGeom prst="rect">
            <a:avLst/>
          </a:prstGeom>
        </p:spPr>
      </p:pic>
      <p:pic>
        <p:nvPicPr>
          <p:cNvPr id="9" name="Bildobjekt 8" descr="verktygsmeny.jpg"/>
          <p:cNvPicPr>
            <a:picLocks noChangeAspect="1"/>
          </p:cNvPicPr>
          <p:nvPr/>
        </p:nvPicPr>
        <p:blipFill>
          <a:blip r:embed="rId4" cstate="print"/>
          <a:stretch>
            <a:fillRect/>
          </a:stretch>
        </p:blipFill>
        <p:spPr>
          <a:xfrm>
            <a:off x="1239148" y="1071547"/>
            <a:ext cx="7809582" cy="354981"/>
          </a:xfrm>
          <a:prstGeom prst="rect">
            <a:avLst/>
          </a:prstGeom>
        </p:spPr>
      </p:pic>
      <p:pic>
        <p:nvPicPr>
          <p:cNvPr id="11" name="Bildobjekt 10" descr="skapameddelande.jpg"/>
          <p:cNvPicPr>
            <a:picLocks noChangeAspect="1"/>
          </p:cNvPicPr>
          <p:nvPr/>
        </p:nvPicPr>
        <p:blipFill>
          <a:blip r:embed="rId5" cstate="print"/>
          <a:stretch>
            <a:fillRect/>
          </a:stretch>
        </p:blipFill>
        <p:spPr>
          <a:xfrm>
            <a:off x="3912944" y="1785926"/>
            <a:ext cx="4959592" cy="4990019"/>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4845680" y="6072206"/>
            <a:ext cx="2545723" cy="344839"/>
          </a:xfrm>
          <a:prstGeom prst="rect">
            <a:avLst/>
          </a:prstGeom>
        </p:spPr>
      </p:pic>
      <p:pic>
        <p:nvPicPr>
          <p:cNvPr id="23" name="Bildobjekt 22" descr="formatering.jpg"/>
          <p:cNvPicPr>
            <a:picLocks noChangeAspect="1"/>
          </p:cNvPicPr>
          <p:nvPr/>
        </p:nvPicPr>
        <p:blipFill>
          <a:blip r:embed="rId7" cstate="print"/>
          <a:stretch>
            <a:fillRect/>
          </a:stretch>
        </p:blipFill>
        <p:spPr>
          <a:xfrm>
            <a:off x="4051052" y="5643579"/>
            <a:ext cx="3864221" cy="456404"/>
          </a:xfrm>
          <a:prstGeom prst="rect">
            <a:avLst/>
          </a:prstGeom>
        </p:spPr>
      </p:pic>
      <p:sp>
        <p:nvSpPr>
          <p:cNvPr id="24" name="AutoShape 8"/>
          <p:cNvSpPr>
            <a:spLocks noChangeArrowheads="1"/>
          </p:cNvSpPr>
          <p:nvPr/>
        </p:nvSpPr>
        <p:spPr bwMode="auto">
          <a:xfrm>
            <a:off x="2086490" y="4929198"/>
            <a:ext cx="1842568" cy="948074"/>
          </a:xfrm>
          <a:prstGeom prst="wedgeEllipseCallout">
            <a:avLst>
              <a:gd name="adj1" fmla="val 129852"/>
              <a:gd name="adj2" fmla="val 85939"/>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اینجا را کلیک کنید تا یک فایل پیوست کنید</a:t>
            </a:r>
            <a:endParaRPr lang="en" sz="1200" b="1" dirty="0">
              <a:latin typeface="Tahoma" pitchFamily="34" charset="0"/>
              <a:ea typeface="Tahoma" pitchFamily="34" charset="0"/>
              <a:cs typeface="Tahoma" pitchFamily="34" charset="0"/>
            </a:endParaRPr>
          </a:p>
        </p:txBody>
      </p:sp>
      <p:pic>
        <p:nvPicPr>
          <p:cNvPr id="16" name="Bildobjekt 15" descr="bilder.jpg"/>
          <p:cNvPicPr>
            <a:picLocks noChangeAspect="1"/>
          </p:cNvPicPr>
          <p:nvPr/>
        </p:nvPicPr>
        <p:blipFill>
          <a:blip r:embed="rId8" cstate="print"/>
          <a:stretch>
            <a:fillRect/>
          </a:stretch>
        </p:blipFill>
        <p:spPr>
          <a:xfrm>
            <a:off x="2120202" y="1285860"/>
            <a:ext cx="5071158" cy="3630949"/>
          </a:xfrm>
          <a:prstGeom prst="rect">
            <a:avLst/>
          </a:prstGeom>
        </p:spPr>
      </p:pic>
      <p:sp>
        <p:nvSpPr>
          <p:cNvPr id="18" name="AutoShape 8"/>
          <p:cNvSpPr>
            <a:spLocks noChangeArrowheads="1"/>
          </p:cNvSpPr>
          <p:nvPr/>
        </p:nvSpPr>
        <p:spPr bwMode="auto">
          <a:xfrm>
            <a:off x="4658828" y="1785926"/>
            <a:ext cx="1913436" cy="1067010"/>
          </a:xfrm>
          <a:prstGeom prst="wedgeEllipseCallout">
            <a:avLst>
              <a:gd name="adj1" fmla="val -71623"/>
              <a:gd name="adj2" fmla="val 106958"/>
            </a:avLst>
          </a:prstGeom>
          <a:solidFill>
            <a:schemeClr val="accent1">
              <a:lumMod val="40000"/>
              <a:lumOff val="60000"/>
            </a:schemeClr>
          </a:solidFill>
          <a:ln w="9525">
            <a:solidFill>
              <a:schemeClr val="tx1"/>
            </a:solidFill>
            <a:miter lim="800000"/>
            <a:headEnd/>
            <a:tailEnd/>
          </a:ln>
        </p:spPr>
        <p:txBody>
          <a:bodyPr/>
          <a:lstStyle/>
          <a:p>
            <a:pPr algn="ctr" rtl="0"/>
            <a:r>
              <a:rPr lang="fa-IR" sz="1200" b="0" i="0" u="none" dirty="0">
                <a:latin typeface="Tahoma" pitchFamily="34" charset="0"/>
                <a:ea typeface="Tahoma" pitchFamily="34" charset="0"/>
                <a:cs typeface="Tahoma" pitchFamily="34" charset="0"/>
              </a:rPr>
              <a:t>فایلی که می خواهید به پیام اضافه کنید را انتخاب کنید</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6516216" y="4071943"/>
            <a:ext cx="2127750" cy="918071"/>
          </a:xfrm>
          <a:prstGeom prst="wedgeEllipseCallout">
            <a:avLst>
              <a:gd name="adj1" fmla="val -74299"/>
              <a:gd name="adj2" fmla="val 18913"/>
            </a:avLst>
          </a:prstGeom>
          <a:solidFill>
            <a:schemeClr val="accent1">
              <a:lumMod val="40000"/>
              <a:lumOff val="60000"/>
            </a:schemeClr>
          </a:solidFill>
          <a:ln w="9525">
            <a:solidFill>
              <a:schemeClr val="tx1"/>
            </a:solidFill>
            <a:miter lim="800000"/>
            <a:headEnd/>
            <a:tailEnd/>
          </a:ln>
        </p:spPr>
        <p:txBody>
          <a:bodyPr/>
          <a:lstStyle/>
          <a:p>
            <a:pPr algn="ctr" rtl="1"/>
            <a:r>
              <a:rPr lang="fa-IR" sz="1200" b="0" i="0" u="none" dirty="0">
                <a:latin typeface="Tahoma" pitchFamily="34" charset="0"/>
                <a:ea typeface="Tahoma" pitchFamily="34" charset="0"/>
                <a:cs typeface="Tahoma" pitchFamily="34" charset="0"/>
              </a:rPr>
              <a:t>روی </a:t>
            </a:r>
            <a:r>
              <a:rPr lang="en-US" sz="1200" b="0" i="0" u="none" dirty="0">
                <a:latin typeface="Tahoma" pitchFamily="34" charset="0"/>
                <a:ea typeface="Tahoma" pitchFamily="34" charset="0"/>
                <a:cs typeface="Tahoma" pitchFamily="34" charset="0"/>
              </a:rPr>
              <a:t>Open</a:t>
            </a:r>
            <a:r>
              <a:rPr lang="fa-IR" sz="1200" b="0" i="0" u="none" dirty="0">
                <a:latin typeface="Tahoma" pitchFamily="34" charset="0"/>
                <a:ea typeface="Tahoma" pitchFamily="34" charset="0"/>
                <a:cs typeface="Tahoma" pitchFamily="34" charset="0"/>
              </a:rPr>
              <a:t> کلیک کنید تا تصویر پیوست شود</a:t>
            </a:r>
            <a:endParaRPr lang="en"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8">
                                            <p:bg/>
                                          </p:spTgt>
                                        </p:tgtEl>
                                        <p:attrNameLst>
                                          <p:attrName>style.visibility</p:attrName>
                                        </p:attrNameLst>
                                      </p:cBhvr>
                                      <p:to>
                                        <p:strVal val="visible"/>
                                      </p:to>
                                    </p:set>
                                    <p:anim calcmode="lin" valueType="num">
                                      <p:cBhvr additive="base">
                                        <p:cTn id="2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bg/>
                                          </p:spTgt>
                                        </p:tgtEl>
                                        <p:attrNameLst>
                                          <p:attrName>style.visibility</p:attrName>
                                        </p:attrNameLst>
                                      </p:cBhvr>
                                      <p:to>
                                        <p:strVal val="visible"/>
                                      </p:to>
                                    </p:set>
                                    <p:anim calcmode="lin" valueType="num">
                                      <p:cBhvr additive="base">
                                        <p:cTn id="32"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 calcmode="lin" valueType="num">
                                      <p:cBhvr additive="base">
                                        <p:cTn id="3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animBg="1"/>
      <p:bldP spid="18" grpId="0" uiExpand="1" build="allAtOnce" animBg="1"/>
      <p:bldP spid="19"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inkorg0.jpg"/>
          <p:cNvPicPr>
            <a:picLocks noChangeAspect="1"/>
          </p:cNvPicPr>
          <p:nvPr/>
        </p:nvPicPr>
        <p:blipFill>
          <a:blip r:embed="rId2" cstate="print"/>
          <a:stretch>
            <a:fillRect/>
          </a:stretch>
        </p:blipFill>
        <p:spPr>
          <a:xfrm>
            <a:off x="282053" y="0"/>
            <a:ext cx="9630123" cy="7222592"/>
          </a:xfrm>
          <a:prstGeom prst="rect">
            <a:avLst/>
          </a:prstGeom>
        </p:spPr>
      </p:pic>
      <p:pic>
        <p:nvPicPr>
          <p:cNvPr id="7" name="Bildobjekt 6" descr="markeradpost.jpg"/>
          <p:cNvPicPr>
            <a:picLocks noChangeAspect="1"/>
          </p:cNvPicPr>
          <p:nvPr/>
        </p:nvPicPr>
        <p:blipFill>
          <a:blip r:embed="rId3" cstate="print"/>
          <a:stretch>
            <a:fillRect/>
          </a:stretch>
        </p:blipFill>
        <p:spPr>
          <a:xfrm>
            <a:off x="2005164" y="1428735"/>
            <a:ext cx="7533565" cy="280879"/>
          </a:xfrm>
          <a:prstGeom prst="rect">
            <a:avLst/>
          </a:prstGeom>
        </p:spPr>
      </p:pic>
      <p:pic>
        <p:nvPicPr>
          <p:cNvPr id="9" name="Bildobjekt 8" descr="verktygsmeny.jpg"/>
          <p:cNvPicPr>
            <a:picLocks noChangeAspect="1"/>
          </p:cNvPicPr>
          <p:nvPr/>
        </p:nvPicPr>
        <p:blipFill>
          <a:blip r:embed="rId4" cstate="print"/>
          <a:stretch>
            <a:fillRect/>
          </a:stretch>
        </p:blipFill>
        <p:spPr>
          <a:xfrm>
            <a:off x="1939436" y="1071546"/>
            <a:ext cx="7724161" cy="351098"/>
          </a:xfrm>
          <a:prstGeom prst="rect">
            <a:avLst/>
          </a:prstGeom>
        </p:spPr>
      </p:pic>
      <p:pic>
        <p:nvPicPr>
          <p:cNvPr id="11" name="Bildobjekt 10" descr="skapameddelande.jpg"/>
          <p:cNvPicPr>
            <a:picLocks noChangeAspect="1"/>
          </p:cNvPicPr>
          <p:nvPr/>
        </p:nvPicPr>
        <p:blipFill>
          <a:blip r:embed="rId5" cstate="print"/>
          <a:stretch>
            <a:fillRect/>
          </a:stretch>
        </p:blipFill>
        <p:spPr>
          <a:xfrm>
            <a:off x="4355976" y="1772816"/>
            <a:ext cx="4905344" cy="4935438"/>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5069620" y="6072206"/>
            <a:ext cx="2517876" cy="341067"/>
          </a:xfrm>
          <a:prstGeom prst="rect">
            <a:avLst/>
          </a:prstGeom>
        </p:spPr>
      </p:pic>
      <p:pic>
        <p:nvPicPr>
          <p:cNvPr id="23" name="Bildobjekt 22" descr="formatering.jpg"/>
          <p:cNvPicPr>
            <a:picLocks noChangeAspect="1"/>
          </p:cNvPicPr>
          <p:nvPr/>
        </p:nvPicPr>
        <p:blipFill>
          <a:blip r:embed="rId7" cstate="print"/>
          <a:stretch>
            <a:fillRect/>
          </a:stretch>
        </p:blipFill>
        <p:spPr>
          <a:xfrm>
            <a:off x="4394306" y="5643579"/>
            <a:ext cx="3821955" cy="451412"/>
          </a:xfrm>
          <a:prstGeom prst="rect">
            <a:avLst/>
          </a:prstGeom>
        </p:spPr>
      </p:pic>
      <p:sp>
        <p:nvSpPr>
          <p:cNvPr id="24" name="AutoShape 8"/>
          <p:cNvSpPr>
            <a:spLocks noChangeArrowheads="1"/>
          </p:cNvSpPr>
          <p:nvPr/>
        </p:nvSpPr>
        <p:spPr bwMode="auto">
          <a:xfrm>
            <a:off x="1341232" y="5104516"/>
            <a:ext cx="2762940" cy="1603738"/>
          </a:xfrm>
          <a:prstGeom prst="wedgeEllipseCallout">
            <a:avLst>
              <a:gd name="adj1" fmla="val 103906"/>
              <a:gd name="adj2" fmla="val 23220"/>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اینجا را کلید کنید تا یک فایل یا تصویر را از گوگل درایو پیوست کنید. توجه! برای این که از این ویژگی استفاده کنید باید این مدل حساب را داشته باشید!</a:t>
            </a:r>
            <a:endParaRPr lang="en" sz="1200" b="1" dirty="0">
              <a:latin typeface="Tahoma" pitchFamily="34" charset="0"/>
              <a:ea typeface="Tahoma" pitchFamily="34" charset="0"/>
              <a:cs typeface="Tahoma" pitchFamily="34" charset="0"/>
            </a:endParaRPr>
          </a:p>
        </p:txBody>
      </p:sp>
      <p:sp>
        <p:nvSpPr>
          <p:cNvPr id="14" name="AutoShape 8"/>
          <p:cNvSpPr>
            <a:spLocks noChangeArrowheads="1"/>
          </p:cNvSpPr>
          <p:nvPr/>
        </p:nvSpPr>
        <p:spPr bwMode="auto">
          <a:xfrm>
            <a:off x="5391950" y="5272041"/>
            <a:ext cx="1700330" cy="631055"/>
          </a:xfrm>
          <a:prstGeom prst="wedgeEllipseCallout">
            <a:avLst>
              <a:gd name="adj1" fmla="val 9026"/>
              <a:gd name="adj2" fmla="val 101124"/>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وارد کردن تصویر</a:t>
            </a:r>
            <a:endParaRPr lang="en" sz="1200" b="1" dirty="0">
              <a:latin typeface="Tahoma" pitchFamily="34" charset="0"/>
              <a:ea typeface="Tahoma" pitchFamily="34" charset="0"/>
              <a:cs typeface="Tahoma" pitchFamily="34" charset="0"/>
            </a:endParaRPr>
          </a:p>
        </p:txBody>
      </p:sp>
      <p:pic>
        <p:nvPicPr>
          <p:cNvPr id="15" name="Bildobjekt 14" descr="LäggTillBild.jpg"/>
          <p:cNvPicPr>
            <a:picLocks noChangeAspect="1"/>
          </p:cNvPicPr>
          <p:nvPr/>
        </p:nvPicPr>
        <p:blipFill>
          <a:blip r:embed="rId8" cstate="print"/>
          <a:stretch>
            <a:fillRect/>
          </a:stretch>
        </p:blipFill>
        <p:spPr>
          <a:xfrm>
            <a:off x="2184318" y="2500306"/>
            <a:ext cx="6359894" cy="2156746"/>
          </a:xfrm>
          <a:prstGeom prst="rect">
            <a:avLst/>
          </a:prstGeom>
        </p:spPr>
      </p:pic>
      <p:pic>
        <p:nvPicPr>
          <p:cNvPr id="16" name="Bildobjekt 15" descr="bilder.jpg"/>
          <p:cNvPicPr>
            <a:picLocks noChangeAspect="1"/>
          </p:cNvPicPr>
          <p:nvPr/>
        </p:nvPicPr>
        <p:blipFill>
          <a:blip r:embed="rId9" cstate="print"/>
          <a:stretch>
            <a:fillRect/>
          </a:stretch>
        </p:blipFill>
        <p:spPr>
          <a:xfrm>
            <a:off x="858166" y="785794"/>
            <a:ext cx="5015689" cy="3591233"/>
          </a:xfrm>
          <a:prstGeom prst="rect">
            <a:avLst/>
          </a:prstGeom>
        </p:spPr>
      </p:pic>
      <p:sp>
        <p:nvSpPr>
          <p:cNvPr id="17" name="AutoShape 8"/>
          <p:cNvSpPr>
            <a:spLocks noChangeArrowheads="1"/>
          </p:cNvSpPr>
          <p:nvPr/>
        </p:nvSpPr>
        <p:spPr bwMode="auto">
          <a:xfrm>
            <a:off x="6749272" y="2565653"/>
            <a:ext cx="1354246" cy="758178"/>
          </a:xfrm>
          <a:prstGeom prst="wedgeEllipseCallout">
            <a:avLst>
              <a:gd name="adj1" fmla="val -135736"/>
              <a:gd name="adj2" fmla="val 29300"/>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روی </a:t>
            </a:r>
            <a:r>
              <a:rPr lang="en-US" sz="1200" b="1" i="0" u="none" dirty="0">
                <a:latin typeface="Tahoma" pitchFamily="34" charset="0"/>
                <a:ea typeface="Tahoma" pitchFamily="34" charset="0"/>
                <a:cs typeface="Tahoma" pitchFamily="34" charset="0"/>
              </a:rPr>
              <a:t>B</a:t>
            </a:r>
            <a:r>
              <a:rPr lang="sv-SE" sz="1200" b="1" i="0" u="none" dirty="0" err="1">
                <a:latin typeface="Tahoma" pitchFamily="34" charset="0"/>
                <a:ea typeface="Tahoma" pitchFamily="34" charset="0"/>
                <a:cs typeface="Tahoma" pitchFamily="34" charset="0"/>
              </a:rPr>
              <a:t>läddra</a:t>
            </a:r>
            <a:r>
              <a:rPr lang="sv-SE" sz="1200" b="1" i="0" u="none" dirty="0">
                <a:latin typeface="Tahoma" pitchFamily="34" charset="0"/>
                <a:ea typeface="Tahoma" pitchFamily="34" charset="0"/>
                <a:cs typeface="Tahoma" pitchFamily="34" charset="0"/>
              </a:rPr>
              <a:t> </a:t>
            </a:r>
            <a:r>
              <a:rPr lang="fa-IR" sz="1200" b="1" i="0" u="none" dirty="0">
                <a:latin typeface="Tahoma" pitchFamily="34" charset="0"/>
                <a:ea typeface="Tahoma" pitchFamily="34" charset="0"/>
                <a:cs typeface="Tahoma" pitchFamily="34" charset="0"/>
              </a:rPr>
              <a:t>کلیک کنید</a:t>
            </a:r>
            <a:endParaRPr lang="en" sz="1200" b="1" dirty="0">
              <a:latin typeface="Tahoma" pitchFamily="34" charset="0"/>
              <a:ea typeface="Tahoma" pitchFamily="34" charset="0"/>
              <a:cs typeface="Tahoma" pitchFamily="34" charset="0"/>
            </a:endParaRPr>
          </a:p>
        </p:txBody>
      </p:sp>
      <p:sp>
        <p:nvSpPr>
          <p:cNvPr id="18" name="AutoShape 8"/>
          <p:cNvSpPr>
            <a:spLocks noChangeArrowheads="1"/>
          </p:cNvSpPr>
          <p:nvPr/>
        </p:nvSpPr>
        <p:spPr bwMode="auto">
          <a:xfrm>
            <a:off x="2911906" y="1571612"/>
            <a:ext cx="2157714" cy="860602"/>
          </a:xfrm>
          <a:prstGeom prst="wedgeEllipseCallout">
            <a:avLst>
              <a:gd name="adj1" fmla="val -72418"/>
              <a:gd name="adj2" fmla="val 127998"/>
            </a:avLst>
          </a:prstGeom>
          <a:solidFill>
            <a:schemeClr val="accent1">
              <a:lumMod val="40000"/>
              <a:lumOff val="60000"/>
            </a:schemeClr>
          </a:solidFill>
          <a:ln w="9525">
            <a:solidFill>
              <a:schemeClr val="tx1"/>
            </a:solidFill>
            <a:miter lim="800000"/>
            <a:headEnd/>
            <a:tailEnd/>
          </a:ln>
        </p:spPr>
        <p:txBody>
          <a:bodyPr/>
          <a:lstStyle/>
          <a:p>
            <a:pPr algn="ctr" rtl="0"/>
            <a:r>
              <a:rPr lang="fa-IR" sz="1200" b="0" i="0" u="none" dirty="0">
                <a:latin typeface="Tahoma" pitchFamily="34" charset="0"/>
                <a:ea typeface="Tahoma" pitchFamily="34" charset="0"/>
                <a:cs typeface="Tahoma" pitchFamily="34" charset="0"/>
              </a:rPr>
              <a:t>فایلی که می خواهید به پیام پیوست کنید را انتخاب کنید!</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5126484" y="3643314"/>
            <a:ext cx="2160160" cy="1081830"/>
          </a:xfrm>
          <a:prstGeom prst="wedgeEllipseCallout">
            <a:avLst>
              <a:gd name="adj1" fmla="val -87277"/>
              <a:gd name="adj2" fmla="val -20528"/>
            </a:avLst>
          </a:prstGeom>
          <a:solidFill>
            <a:schemeClr val="accent1">
              <a:lumMod val="40000"/>
              <a:lumOff val="60000"/>
            </a:schemeClr>
          </a:solidFill>
          <a:ln w="9525">
            <a:solidFill>
              <a:schemeClr val="tx1"/>
            </a:solidFill>
            <a:miter lim="800000"/>
            <a:headEnd/>
            <a:tailEnd/>
          </a:ln>
        </p:spPr>
        <p:txBody>
          <a:bodyPr/>
          <a:lstStyle/>
          <a:p>
            <a:pPr algn="ctr" rtl="1"/>
            <a:r>
              <a:rPr lang="fa-IR" sz="1200" b="0" i="0" u="none" dirty="0">
                <a:latin typeface="Tahoma" pitchFamily="34" charset="0"/>
                <a:ea typeface="Tahoma" pitchFamily="34" charset="0"/>
                <a:cs typeface="Tahoma" pitchFamily="34" charset="0"/>
              </a:rPr>
              <a:t>روی </a:t>
            </a:r>
            <a:r>
              <a:rPr lang="en-US" sz="1200" b="0" i="0" u="none" dirty="0">
                <a:latin typeface="Tahoma" pitchFamily="34" charset="0"/>
                <a:ea typeface="Tahoma" pitchFamily="34" charset="0"/>
                <a:cs typeface="Tahoma" pitchFamily="34" charset="0"/>
              </a:rPr>
              <a:t>Open</a:t>
            </a:r>
            <a:r>
              <a:rPr lang="fa-IR" sz="1200" b="0" i="0" u="none" dirty="0">
                <a:latin typeface="Tahoma" pitchFamily="34" charset="0"/>
                <a:ea typeface="Tahoma" pitchFamily="34" charset="0"/>
                <a:cs typeface="Tahoma" pitchFamily="34" charset="0"/>
              </a:rPr>
              <a:t> کلیک کنید تا عکس به پیام شما متصل شود</a:t>
            </a:r>
            <a:endParaRPr lang="en" sz="1200" b="1" dirty="0">
              <a:latin typeface="Tahoma" pitchFamily="34" charset="0"/>
              <a:ea typeface="Tahoma" pitchFamily="34" charset="0"/>
              <a:cs typeface="Tahoma" pitchFamily="34" charset="0"/>
            </a:endParaRPr>
          </a:p>
        </p:txBody>
      </p:sp>
      <p:sp>
        <p:nvSpPr>
          <p:cNvPr id="20" name="AutoShape 8"/>
          <p:cNvSpPr>
            <a:spLocks noChangeArrowheads="1"/>
          </p:cNvSpPr>
          <p:nvPr/>
        </p:nvSpPr>
        <p:spPr bwMode="auto">
          <a:xfrm>
            <a:off x="3073039" y="4422646"/>
            <a:ext cx="2376264" cy="849395"/>
          </a:xfrm>
          <a:prstGeom prst="wedgeEllipseCallout">
            <a:avLst>
              <a:gd name="adj1" fmla="val 25595"/>
              <a:gd name="adj2" fmla="val 156682"/>
            </a:avLst>
          </a:prstGeom>
          <a:solidFill>
            <a:srgbClr val="FFFF00"/>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با کلیک کردن روی </a:t>
            </a:r>
            <a:r>
              <a:rPr lang="en-US" sz="1200" b="1" i="0" u="none" dirty="0" err="1">
                <a:latin typeface="Tahoma" pitchFamily="34" charset="0"/>
                <a:ea typeface="Tahoma" pitchFamily="34" charset="0"/>
                <a:cs typeface="Tahoma" pitchFamily="34" charset="0"/>
              </a:rPr>
              <a:t>Skicka</a:t>
            </a:r>
            <a:r>
              <a:rPr lang="fa-IR" sz="1200" b="1" i="0" u="none" dirty="0">
                <a:latin typeface="Tahoma" pitchFamily="34" charset="0"/>
                <a:ea typeface="Tahoma" pitchFamily="34" charset="0"/>
                <a:cs typeface="Tahoma" pitchFamily="34" charset="0"/>
              </a:rPr>
              <a:t> کار را تمام کرده و پیام را ارسال کنید</a:t>
            </a:r>
            <a:endParaRPr lang="en"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 calcmode="lin" valueType="num">
                                      <p:cBhvr additive="base">
                                        <p:cTn id="1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bg/>
                                          </p:spTgt>
                                        </p:tgtEl>
                                        <p:attrNameLst>
                                          <p:attrName>style.visibility</p:attrName>
                                        </p:attrNameLst>
                                      </p:cBhvr>
                                      <p:to>
                                        <p:strVal val="visible"/>
                                      </p:to>
                                    </p:set>
                                    <p:anim calcmode="lin" valueType="num">
                                      <p:cBhvr additive="base">
                                        <p:cTn id="3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additive="base">
                                        <p:cTn id="3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bg/>
                                          </p:spTgt>
                                        </p:tgtEl>
                                        <p:attrNameLst>
                                          <p:attrName>style.visibility</p:attrName>
                                        </p:attrNameLst>
                                      </p:cBhvr>
                                      <p:to>
                                        <p:strVal val="visible"/>
                                      </p:to>
                                    </p:set>
                                    <p:anim calcmode="lin" valueType="num">
                                      <p:cBhvr additive="base">
                                        <p:cTn id="4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 calcmode="lin" valueType="num">
                                      <p:cBhvr additive="base">
                                        <p:cTn id="5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bg/>
                                          </p:spTgt>
                                        </p:tgtEl>
                                        <p:attrNameLst>
                                          <p:attrName>style.visibility</p:attrName>
                                        </p:attrNameLst>
                                      </p:cBhvr>
                                      <p:to>
                                        <p:strVal val="visible"/>
                                      </p:to>
                                    </p:set>
                                    <p:anim calcmode="lin" valueType="num">
                                      <p:cBhvr additive="base">
                                        <p:cTn id="5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9">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bg/>
                                          </p:spTgt>
                                        </p:tgtEl>
                                        <p:attrNameLst>
                                          <p:attrName>style.visibility</p:attrName>
                                        </p:attrNameLst>
                                      </p:cBhvr>
                                      <p:to>
                                        <p:strVal val="visible"/>
                                      </p:to>
                                    </p:set>
                                    <p:anim calcmode="lin" valueType="num">
                                      <p:cBhvr additive="base">
                                        <p:cTn id="6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allAtOnce" animBg="1"/>
      <p:bldP spid="14" grpId="0" uiExpand="1" build="allAtOnce" animBg="1"/>
      <p:bldP spid="17" grpId="0" uiExpand="1" build="allAtOnce" animBg="1"/>
      <p:bldP spid="18" grpId="0" uiExpand="1" build="allAtOnce" animBg="1"/>
      <p:bldP spid="19" grpId="0" uiExpand="1" build="allAtOnce" animBg="1"/>
      <p:bldP spid="20"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sp>
        <p:nvSpPr>
          <p:cNvPr id="14" name="AutoShape 8"/>
          <p:cNvSpPr>
            <a:spLocks noChangeArrowheads="1"/>
          </p:cNvSpPr>
          <p:nvPr/>
        </p:nvSpPr>
        <p:spPr bwMode="auto">
          <a:xfrm>
            <a:off x="3635896" y="1357298"/>
            <a:ext cx="3007806" cy="1138245"/>
          </a:xfrm>
          <a:prstGeom prst="wedgeEllipseCallout">
            <a:avLst>
              <a:gd name="adj1" fmla="val 118673"/>
              <a:gd name="adj2" fmla="val -61106"/>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روی چرخ دنده کلیک کنید تا منویی به نمایش در بیاید که در آن تنظیمات و پیکربندی را انجام دهید.</a:t>
            </a:r>
            <a:endParaRPr lang="en" sz="1200" b="1" dirty="0">
              <a:latin typeface="Tahoma" pitchFamily="34" charset="0"/>
              <a:ea typeface="Tahoma" pitchFamily="34" charset="0"/>
              <a:cs typeface="Tahoma" pitchFamily="34" charset="0"/>
            </a:endParaRPr>
          </a:p>
        </p:txBody>
      </p:sp>
      <p:pic>
        <p:nvPicPr>
          <p:cNvPr id="21" name="Bildobjekt 20" descr="verktyg.jpg"/>
          <p:cNvPicPr>
            <a:picLocks noChangeAspect="1"/>
          </p:cNvPicPr>
          <p:nvPr/>
        </p:nvPicPr>
        <p:blipFill>
          <a:blip r:embed="rId5" cstate="print"/>
          <a:stretch>
            <a:fillRect/>
          </a:stretch>
        </p:blipFill>
        <p:spPr>
          <a:xfrm>
            <a:off x="7072330" y="1357298"/>
            <a:ext cx="1905000" cy="1866900"/>
          </a:xfrm>
          <a:prstGeom prst="rect">
            <a:avLst/>
          </a:prstGeom>
        </p:spPr>
      </p:pic>
      <p:sp>
        <p:nvSpPr>
          <p:cNvPr id="22" name="AutoShape 8"/>
          <p:cNvSpPr>
            <a:spLocks noChangeArrowheads="1"/>
          </p:cNvSpPr>
          <p:nvPr/>
        </p:nvSpPr>
        <p:spPr bwMode="auto">
          <a:xfrm>
            <a:off x="3635896" y="2786058"/>
            <a:ext cx="2507740" cy="642942"/>
          </a:xfrm>
          <a:prstGeom prst="wedgeEllipseCallout">
            <a:avLst>
              <a:gd name="adj1" fmla="val 96242"/>
              <a:gd name="adj2" fmla="val -98894"/>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روی </a:t>
            </a:r>
            <a:r>
              <a:rPr lang="en-US" sz="1200" b="1" i="0" u="none" dirty="0" err="1">
                <a:latin typeface="Tahoma" pitchFamily="34" charset="0"/>
                <a:ea typeface="Tahoma" pitchFamily="34" charset="0"/>
                <a:cs typeface="Tahoma" pitchFamily="34" charset="0"/>
              </a:rPr>
              <a:t>Inställningar</a:t>
            </a:r>
            <a:r>
              <a:rPr lang="fa-IR" sz="1200" b="1" i="0" u="none" dirty="0">
                <a:latin typeface="Tahoma" pitchFamily="34" charset="0"/>
                <a:ea typeface="Tahoma" pitchFamily="34" charset="0"/>
                <a:cs typeface="Tahoma" pitchFamily="34" charset="0"/>
              </a:rPr>
              <a:t> کلیک کنید</a:t>
            </a:r>
            <a:endParaRPr lang="en"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bg/>
                                          </p:spTgt>
                                        </p:tgtEl>
                                        <p:attrNameLst>
                                          <p:attrName>style.visibility</p:attrName>
                                        </p:attrNameLst>
                                      </p:cBhvr>
                                      <p:to>
                                        <p:strVal val="visible"/>
                                      </p:to>
                                    </p:set>
                                    <p:anim calcmode="lin" valueType="num">
                                      <p:cBhvr additive="base">
                                        <p:cTn id="22"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22">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 calcmode="lin" valueType="num">
                                      <p:cBhvr additive="base">
                                        <p:cTn id="2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P spid="22"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sp>
        <p:nvSpPr>
          <p:cNvPr id="22" name="AutoShape 8"/>
          <p:cNvSpPr>
            <a:spLocks noChangeArrowheads="1"/>
          </p:cNvSpPr>
          <p:nvPr/>
        </p:nvSpPr>
        <p:spPr bwMode="auto">
          <a:xfrm>
            <a:off x="1331640" y="3573016"/>
            <a:ext cx="1714512" cy="857256"/>
          </a:xfrm>
          <a:prstGeom prst="wedgeEllipseCallout">
            <a:avLst>
              <a:gd name="adj1" fmla="val 120003"/>
              <a:gd name="adj2" fmla="val -83095"/>
            </a:avLst>
          </a:prstGeom>
          <a:solidFill>
            <a:schemeClr val="accent1">
              <a:lumMod val="40000"/>
              <a:lumOff val="60000"/>
            </a:schemeClr>
          </a:solidFill>
          <a:ln w="9525">
            <a:solidFill>
              <a:schemeClr val="tx1"/>
            </a:solidFill>
            <a:miter lim="800000"/>
            <a:headEnd/>
            <a:tailEnd/>
          </a:ln>
        </p:spPr>
        <p:txBody>
          <a:bodyPr/>
          <a:lstStyle/>
          <a:p>
            <a:pPr algn="ctr" rtl="0"/>
            <a:r>
              <a:rPr lang="fa-IR" sz="1200" b="1" dirty="0">
                <a:latin typeface="Tahoma" pitchFamily="34" charset="0"/>
                <a:ea typeface="Tahoma" pitchFamily="34" charset="0"/>
                <a:cs typeface="Tahoma" pitchFamily="34" charset="0"/>
              </a:rPr>
              <a:t>برای تنظیم زبان، اینجا را کلیک کنید!</a:t>
            </a:r>
            <a:endParaRPr lang="en" sz="1200" b="1" dirty="0">
              <a:latin typeface="Tahoma" pitchFamily="34" charset="0"/>
              <a:ea typeface="Tahoma" pitchFamily="34" charset="0"/>
              <a:cs typeface="Tahoma" pitchFamily="34" charset="0"/>
            </a:endParaRPr>
          </a:p>
        </p:txBody>
      </p:sp>
      <p:pic>
        <p:nvPicPr>
          <p:cNvPr id="11" name="Bildobjekt 10" descr="språk.jpg"/>
          <p:cNvPicPr>
            <a:picLocks noChangeAspect="1"/>
          </p:cNvPicPr>
          <p:nvPr/>
        </p:nvPicPr>
        <p:blipFill>
          <a:blip r:embed="rId4" cstate="print"/>
          <a:stretch>
            <a:fillRect/>
          </a:stretch>
        </p:blipFill>
        <p:spPr>
          <a:xfrm>
            <a:off x="5143504" y="928670"/>
            <a:ext cx="1238250" cy="3352800"/>
          </a:xfrm>
          <a:prstGeom prst="rect">
            <a:avLst/>
          </a:prstGeom>
        </p:spPr>
      </p:pic>
      <p:sp>
        <p:nvSpPr>
          <p:cNvPr id="12" name="AutoShape 8"/>
          <p:cNvSpPr>
            <a:spLocks noChangeArrowheads="1"/>
          </p:cNvSpPr>
          <p:nvPr/>
        </p:nvSpPr>
        <p:spPr bwMode="auto">
          <a:xfrm>
            <a:off x="3923928" y="692696"/>
            <a:ext cx="1934526" cy="576064"/>
          </a:xfrm>
          <a:prstGeom prst="wedgeEllipseCallout">
            <a:avLst>
              <a:gd name="adj1" fmla="val 205295"/>
              <a:gd name="adj2" fmla="val -14711"/>
            </a:avLst>
          </a:prstGeom>
          <a:solidFill>
            <a:schemeClr val="accent1">
              <a:lumMod val="40000"/>
              <a:lumOff val="60000"/>
            </a:schemeClr>
          </a:solidFill>
          <a:ln w="9525">
            <a:solidFill>
              <a:schemeClr val="tx1"/>
            </a:solidFill>
            <a:miter lim="800000"/>
            <a:headEnd/>
            <a:tailEnd/>
          </a:ln>
        </p:spPr>
        <p:txBody>
          <a:bodyPr/>
          <a:lstStyle/>
          <a:p>
            <a:pPr algn="ctr" rtl="0"/>
            <a:r>
              <a:rPr lang="fa-IR" sz="1200" b="1" dirty="0">
                <a:latin typeface="Tahoma" pitchFamily="34" charset="0"/>
                <a:ea typeface="Tahoma" pitchFamily="34" charset="0"/>
                <a:cs typeface="Tahoma" pitchFamily="34" charset="0"/>
              </a:rPr>
              <a:t>سپس اینجا را کلیک کنید!</a:t>
            </a:r>
            <a:endParaRPr lang="en" sz="1200" b="1" dirty="0">
              <a:latin typeface="Tahoma" pitchFamily="34" charset="0"/>
              <a:ea typeface="Tahoma" pitchFamily="34" charset="0"/>
              <a:cs typeface="Tahoma" pitchFamily="34" charset="0"/>
            </a:endParaRPr>
          </a:p>
        </p:txBody>
      </p:sp>
      <p:pic>
        <p:nvPicPr>
          <p:cNvPr id="9" name="Bildobjekt 8" descr="Namnlös.jpg"/>
          <p:cNvPicPr>
            <a:picLocks noChangeAspect="1"/>
          </p:cNvPicPr>
          <p:nvPr/>
        </p:nvPicPr>
        <p:blipFill>
          <a:blip r:embed="rId5" cstate="print"/>
          <a:stretch>
            <a:fillRect/>
          </a:stretch>
        </p:blipFill>
        <p:spPr>
          <a:xfrm>
            <a:off x="6012160" y="1052736"/>
            <a:ext cx="3009900" cy="1666875"/>
          </a:xfrm>
          <a:prstGeom prst="rect">
            <a:avLst/>
          </a:prstGeom>
        </p:spPr>
      </p:pic>
      <p:sp>
        <p:nvSpPr>
          <p:cNvPr id="15" name="AutoShape 8"/>
          <p:cNvSpPr>
            <a:spLocks noChangeArrowheads="1"/>
          </p:cNvSpPr>
          <p:nvPr/>
        </p:nvSpPr>
        <p:spPr bwMode="auto">
          <a:xfrm>
            <a:off x="3635896" y="3357562"/>
            <a:ext cx="3579310" cy="1857388"/>
          </a:xfrm>
          <a:prstGeom prst="wedgeEllipseCallout">
            <a:avLst>
              <a:gd name="adj1" fmla="val 81897"/>
              <a:gd name="adj2" fmla="val -94512"/>
            </a:avLst>
          </a:prstGeom>
          <a:solidFill>
            <a:srgbClr val="FFFF00"/>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برای اطمینان از آن که فرد دیگری پیام های شما را نمی خواند، بعد از استفاده از آدرس ایمیل خارج شوید. این امر به ویژه وقتی مهم است که از یک کامپیوتر عمومی استفاده می کنید.</a:t>
            </a:r>
            <a:endParaRPr lang="en"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 calcmode="lin" valueType="num">
                                      <p:cBhvr additive="base">
                                        <p:cTn id="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bg/>
                                          </p:spTgt>
                                        </p:tgtEl>
                                        <p:attrNameLst>
                                          <p:attrName>style.visibility</p:attrName>
                                        </p:attrNameLst>
                                      </p:cBhvr>
                                      <p:to>
                                        <p:strVal val="visible"/>
                                      </p:to>
                                    </p:set>
                                    <p:anim calcmode="lin" valueType="num">
                                      <p:cBhvr additive="base">
                                        <p:cTn id="2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 calcmode="lin" valueType="num">
                                      <p:cBhvr additive="base">
                                        <p:cTn id="3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P spid="12" grpId="0" uiExpand="1" build="allAtOnce" animBg="1"/>
      <p:bldP spid="15"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rtl="0"/>
            <a:r>
              <a:rPr lang="fa-IR" b="0" i="0" u="none" dirty="0">
                <a:latin typeface="Tahoma" panose="020B0604030504040204" pitchFamily="34" charset="0"/>
                <a:ea typeface="Tahoma" panose="020B0604030504040204" pitchFamily="34" charset="0"/>
                <a:cs typeface="Tahoma" panose="020B0604030504040204" pitchFamily="34" charset="0"/>
              </a:rPr>
              <a:t>حذف یک حساب</a:t>
            </a:r>
            <a:endParaRPr lang="en" dirty="0">
              <a:latin typeface="Tahoma" panose="020B0604030504040204" pitchFamily="34" charset="0"/>
              <a:ea typeface="Tahoma" panose="020B0604030504040204" pitchFamily="34" charset="0"/>
              <a:cs typeface="Tahoma" panose="020B0604030504040204" pitchFamily="34" charset="0"/>
            </a:endParaRP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24744"/>
            <a:ext cx="8050085" cy="4525963"/>
          </a:xfrm>
        </p:spPr>
      </p:pic>
      <p:sp>
        <p:nvSpPr>
          <p:cNvPr id="6" name="V-form med huvud 5"/>
          <p:cNvSpPr/>
          <p:nvPr/>
        </p:nvSpPr>
        <p:spPr>
          <a:xfrm>
            <a:off x="3059832" y="4509120"/>
            <a:ext cx="576064"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l="35000" t="18874" r="35000" b="15151"/>
          <a:stretch/>
        </p:blipFill>
        <p:spPr>
          <a:xfrm>
            <a:off x="3200400" y="1828799"/>
            <a:ext cx="2743200" cy="3391787"/>
          </a:xfrm>
          <a:prstGeom prst="rect">
            <a:avLst/>
          </a:prstGeom>
        </p:spPr>
      </p:pic>
      <p:sp>
        <p:nvSpPr>
          <p:cNvPr id="8" name="Ned 7"/>
          <p:cNvSpPr/>
          <p:nvPr/>
        </p:nvSpPr>
        <p:spPr>
          <a:xfrm>
            <a:off x="5580112" y="249289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9" name="Vänster 8"/>
          <p:cNvSpPr/>
          <p:nvPr/>
        </p:nvSpPr>
        <p:spPr>
          <a:xfrm>
            <a:off x="4211960" y="4869160"/>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305405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a:noFill/>
          </a:ln>
          <a:effectLst/>
        </p:spPr>
        <p:txBody>
          <a:bodyPr>
            <a:normAutofit/>
          </a:bodyPr>
          <a:lstStyle/>
          <a:p>
            <a:pPr marL="484632" indent="0" algn="ctr" rtl="1" eaLnBrk="1" fontAlgn="auto" hangingPunct="1">
              <a:spcAft>
                <a:spcPts val="0"/>
              </a:spcAft>
              <a:defRPr/>
            </a:pPr>
            <a:r>
              <a:rPr lang="fa-IR" dirty="0">
                <a:solidFill>
                  <a:schemeClr val="accent1"/>
                </a:solidFill>
                <a:latin typeface="Tahoma" pitchFamily="34" charset="0"/>
                <a:ea typeface="Tahoma" pitchFamily="34" charset="0"/>
                <a:cs typeface="Tahoma" pitchFamily="34" charset="0"/>
              </a:rPr>
              <a:t>ایمیل</a:t>
            </a:r>
            <a:endParaRPr lang="sv-SE" sz="4800" dirty="0">
              <a:solidFill>
                <a:schemeClr val="accent1"/>
              </a:solidFill>
              <a:latin typeface="Tahoma" pitchFamily="34" charset="0"/>
              <a:ea typeface="Tahoma" pitchFamily="34" charset="0"/>
              <a:cs typeface="Tahoma" pitchFamily="34" charset="0"/>
            </a:endParaRPr>
          </a:p>
        </p:txBody>
      </p:sp>
      <p:sp>
        <p:nvSpPr>
          <p:cNvPr id="3" name="Platshållare för innehåll 2"/>
          <p:cNvSpPr>
            <a:spLocks noGrp="1"/>
          </p:cNvSpPr>
          <p:nvPr>
            <p:ph idx="1"/>
          </p:nvPr>
        </p:nvSpPr>
        <p:spPr>
          <a:xfrm>
            <a:off x="457200" y="1882775"/>
            <a:ext cx="8229600" cy="4572000"/>
          </a:xfrm>
        </p:spPr>
        <p:txBody>
          <a:bodyPr>
            <a:normAutofit/>
          </a:bodyPr>
          <a:lstStyle/>
          <a:p>
            <a:pPr marL="65087" indent="0" algn="r">
              <a:buNone/>
              <a:defRPr/>
            </a:pPr>
            <a:r>
              <a:rPr lang="fa-IR" sz="2800" dirty="0">
                <a:latin typeface="Tahoma" pitchFamily="34" charset="0"/>
                <a:ea typeface="Tahoma" pitchFamily="34" charset="0"/>
                <a:cs typeface="Tahoma" pitchFamily="34" charset="0"/>
              </a:rPr>
              <a:t>ایمیل یک راه آسان برای ارتباط است.  </a:t>
            </a:r>
            <a:endParaRPr lang="sv-SE" sz="2800" dirty="0">
              <a:latin typeface="Tahoma" pitchFamily="34" charset="0"/>
              <a:ea typeface="Tahoma" pitchFamily="34" charset="0"/>
              <a:cs typeface="Tahoma" pitchFamily="34" charset="0"/>
            </a:endParaRPr>
          </a:p>
          <a:p>
            <a:pPr marL="65087" indent="0" algn="r">
              <a:buNone/>
              <a:defRPr/>
            </a:pPr>
            <a:endParaRPr lang="fa-IR" sz="2800" dirty="0">
              <a:latin typeface="Tahoma" pitchFamily="34" charset="0"/>
              <a:ea typeface="Tahoma" pitchFamily="34" charset="0"/>
              <a:cs typeface="Tahoma" pitchFamily="34" charset="0"/>
            </a:endParaRPr>
          </a:p>
          <a:p>
            <a:pPr marL="65087" indent="0" algn="r">
              <a:buNone/>
              <a:defRPr/>
            </a:pPr>
            <a:r>
              <a:rPr lang="fa-IR" sz="2800" dirty="0">
                <a:latin typeface="Tahoma" pitchFamily="34" charset="0"/>
                <a:ea typeface="Tahoma" pitchFamily="34" charset="0"/>
                <a:cs typeface="Tahoma" pitchFamily="34" charset="0"/>
              </a:rPr>
              <a:t>ارسال پست الکترونیکی هزینه ندارد اما نیاز به اتصال به اینترنت دارد.</a:t>
            </a:r>
          </a:p>
          <a:p>
            <a:pPr marL="65087" indent="0" algn="r">
              <a:buNone/>
              <a:defRPr/>
            </a:pPr>
            <a:r>
              <a:rPr lang="fa-IR" sz="2800" dirty="0">
                <a:latin typeface="Tahoma" pitchFamily="34" charset="0"/>
                <a:ea typeface="Tahoma" pitchFamily="34" charset="0"/>
                <a:cs typeface="Tahoma" pitchFamily="34" charset="0"/>
              </a:rPr>
              <a:t>شما می توانید ایمیل به هر کسی/درهر نقطه جهان ارسال کنید. </a:t>
            </a:r>
          </a:p>
          <a:p>
            <a:pPr marL="65087" indent="0" algn="r">
              <a:buNone/>
              <a:defRPr/>
            </a:pPr>
            <a:r>
              <a:rPr lang="fa-IR" sz="2800" dirty="0">
                <a:latin typeface="Tahoma" pitchFamily="34" charset="0"/>
                <a:ea typeface="Tahoma" pitchFamily="34" charset="0"/>
                <a:cs typeface="Tahoma" pitchFamily="34" charset="0"/>
              </a:rPr>
              <a:t> آدرس ایمیل شخصی است و نیازی به تغییر در صورت نقل مکان یا سفر به مکان دیگری ندارد.</a:t>
            </a:r>
            <a:endParaRPr lang="sv-SE"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747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marL="484632" indent="0" eaLnBrk="1" fontAlgn="auto" hangingPunct="1">
              <a:spcAft>
                <a:spcPts val="0"/>
              </a:spcAft>
              <a:defRPr/>
            </a:pPr>
            <a:r>
              <a:rPr lang="fa-IR" dirty="0">
                <a:solidFill>
                  <a:schemeClr val="accent1"/>
                </a:solidFill>
                <a:effectLst/>
                <a:latin typeface="Tahoma" pitchFamily="34" charset="0"/>
                <a:ea typeface="Tahoma" pitchFamily="34" charset="0"/>
                <a:cs typeface="Tahoma" pitchFamily="34" charset="0"/>
              </a:rPr>
              <a:t>ایجاد یک اشتراک پست الکترونیکی</a:t>
            </a:r>
            <a:endParaRPr lang="sv-SE" dirty="0">
              <a:solidFill>
                <a:schemeClr val="accent1"/>
              </a:solidFill>
              <a:effectLst/>
              <a:latin typeface="Tahoma" pitchFamily="34" charset="0"/>
              <a:ea typeface="Tahoma" pitchFamily="34" charset="0"/>
              <a:cs typeface="Tahoma" pitchFamily="34" charset="0"/>
            </a:endParaRPr>
          </a:p>
        </p:txBody>
      </p:sp>
      <p:sp>
        <p:nvSpPr>
          <p:cNvPr id="3" name="Platshållare för innehåll 2"/>
          <p:cNvSpPr>
            <a:spLocks noGrp="1"/>
          </p:cNvSpPr>
          <p:nvPr>
            <p:ph idx="1"/>
          </p:nvPr>
        </p:nvSpPr>
        <p:spPr>
          <a:xfrm>
            <a:off x="457200" y="1882775"/>
            <a:ext cx="8229600" cy="4572000"/>
          </a:xfrm>
        </p:spPr>
        <p:txBody>
          <a:bodyPr/>
          <a:lstStyle/>
          <a:p>
            <a:pPr algn="r">
              <a:buClr>
                <a:schemeClr val="tx2"/>
              </a:buClr>
              <a:buNone/>
              <a:defRPr/>
            </a:pPr>
            <a:r>
              <a:rPr lang="sv-SE" sz="2800" dirty="0">
                <a:latin typeface="Tahoma" pitchFamily="34" charset="0"/>
                <a:ea typeface="Tahoma" pitchFamily="34" charset="0"/>
                <a:cs typeface="Tahoma" pitchFamily="34" charset="0"/>
              </a:rPr>
              <a:t>	</a:t>
            </a:r>
            <a:r>
              <a:rPr lang="fa-IR" sz="2800" dirty="0">
                <a:latin typeface="Tahoma" pitchFamily="34" charset="0"/>
                <a:ea typeface="Tahoma" pitchFamily="34" charset="0"/>
                <a:cs typeface="Tahoma" pitchFamily="34" charset="0"/>
              </a:rPr>
              <a:t>اگر شما آدرس ایمیل ندارید، شما می توانید خودتان یکی ایجاد کنید. چندین خدمات ایمیل رایگان وجود دارد. چند نمونه:</a:t>
            </a:r>
          </a:p>
          <a:p>
            <a:pPr algn="r">
              <a:buClr>
                <a:schemeClr val="tx2"/>
              </a:buClr>
              <a:buNone/>
              <a:defRPr/>
            </a:pPr>
            <a:r>
              <a:rPr lang="fa-IR" sz="2800" dirty="0">
                <a:latin typeface="Tahoma" pitchFamily="34" charset="0"/>
                <a:ea typeface="Tahoma" pitchFamily="34" charset="0"/>
                <a:cs typeface="Tahoma" pitchFamily="34" charset="0"/>
              </a:rPr>
              <a:t>(ارائه شده توسط گوگل)، یاهو ایمیل و بسیاری </a:t>
            </a:r>
            <a:r>
              <a:rPr lang="sv-SE" sz="2800" dirty="0">
                <a:latin typeface="Tahoma" pitchFamily="34" charset="0"/>
                <a:ea typeface="Tahoma" pitchFamily="34" charset="0"/>
                <a:cs typeface="Tahoma" pitchFamily="34" charset="0"/>
              </a:rPr>
              <a:t>G-mail </a:t>
            </a:r>
            <a:r>
              <a:rPr lang="fa-IR" sz="2800" dirty="0">
                <a:latin typeface="Tahoma" pitchFamily="34" charset="0"/>
                <a:ea typeface="Tahoma" pitchFamily="34" charset="0"/>
                <a:cs typeface="Tahoma" pitchFamily="34" charset="0"/>
              </a:rPr>
              <a:t>دیگر. </a:t>
            </a:r>
          </a:p>
          <a:p>
            <a:pPr algn="r">
              <a:buClr>
                <a:schemeClr val="tx2"/>
              </a:buClr>
              <a:buNone/>
              <a:defRPr/>
            </a:pPr>
            <a:r>
              <a:rPr lang="sv-SE" sz="2800" dirty="0">
                <a:latin typeface="Tahoma" pitchFamily="34" charset="0"/>
                <a:ea typeface="Tahoma" pitchFamily="34" charset="0"/>
                <a:cs typeface="Tahoma" pitchFamily="34" charset="0"/>
              </a:rPr>
              <a:t>G-mail</a:t>
            </a:r>
            <a:r>
              <a:rPr lang="fa-IR" sz="2800" dirty="0">
                <a:latin typeface="Tahoma" pitchFamily="34" charset="0"/>
                <a:ea typeface="Tahoma" pitchFamily="34" charset="0"/>
                <a:cs typeface="Tahoma" pitchFamily="34" charset="0"/>
              </a:rPr>
              <a:t>  در اینجا نحوه ایجاد یک حساب ایمیل در </a:t>
            </a:r>
          </a:p>
          <a:p>
            <a:pPr algn="r">
              <a:buClr>
                <a:schemeClr val="tx2"/>
              </a:buClr>
              <a:buNone/>
              <a:defRPr/>
            </a:pPr>
            <a:r>
              <a:rPr lang="sv-SE" sz="2800" dirty="0">
                <a:latin typeface="Tahoma" pitchFamily="34" charset="0"/>
                <a:ea typeface="Tahoma" pitchFamily="34" charset="0"/>
                <a:cs typeface="Tahoma" pitchFamily="34" charset="0"/>
              </a:rPr>
              <a:t> </a:t>
            </a:r>
            <a:r>
              <a:rPr lang="fa-IR" sz="2800" dirty="0">
                <a:latin typeface="Tahoma" pitchFamily="34" charset="0"/>
                <a:ea typeface="Tahoma" pitchFamily="34" charset="0"/>
                <a:cs typeface="Tahoma" pitchFamily="34" charset="0"/>
              </a:rPr>
              <a:t>پست را شرح خواهیم داد.</a:t>
            </a:r>
            <a:endParaRPr lang="sv-SE" sz="280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7491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descr="Bild1.jpg"/>
          <p:cNvPicPr>
            <a:picLocks noChangeAspect="1"/>
          </p:cNvPicPr>
          <p:nvPr/>
        </p:nvPicPr>
        <p:blipFill>
          <a:blip r:embed="rId3" cstate="print"/>
          <a:stretch>
            <a:fillRect/>
          </a:stretch>
        </p:blipFill>
        <p:spPr>
          <a:xfrm>
            <a:off x="0" y="1428736"/>
            <a:ext cx="9144000" cy="5429264"/>
          </a:xfrm>
          <a:prstGeom prst="rect">
            <a:avLst/>
          </a:prstGeom>
        </p:spPr>
      </p:pic>
      <p:sp>
        <p:nvSpPr>
          <p:cNvPr id="4" name="Rubrik 1"/>
          <p:cNvSpPr>
            <a:spLocks noGrp="1"/>
          </p:cNvSpPr>
          <p:nvPr>
            <p:ph type="title"/>
          </p:nvPr>
        </p:nvSpPr>
        <p:spPr>
          <a:xfrm>
            <a:off x="0" y="0"/>
            <a:ext cx="9144000" cy="908720"/>
          </a:xfrm>
        </p:spPr>
        <p:txBody>
          <a:bodyPr>
            <a:noAutofit/>
          </a:bodyPr>
          <a:lstStyle/>
          <a:p>
            <a:pPr marL="484632" algn="l">
              <a:defRPr/>
            </a:pPr>
            <a:r>
              <a:rPr lang="fa-IR" sz="2000" dirty="0"/>
              <a:t>آدرس گوگل را در مرورگر وارد کنید:</a:t>
            </a:r>
            <a:r>
              <a:rPr lang="sv-SE" sz="2000" dirty="0"/>
              <a:t>                                           </a:t>
            </a:r>
            <a:r>
              <a:rPr lang="sv-SE" sz="2000" b="1" dirty="0"/>
              <a:t>http://ww.google.com</a:t>
            </a:r>
            <a:r>
              <a:rPr lang="fa-IR" sz="2000" dirty="0">
                <a:latin typeface="+mn-lt"/>
                <a:cs typeface="+mn-cs"/>
              </a:rPr>
              <a:t> </a:t>
            </a:r>
            <a:endParaRPr lang="sv-SE" sz="2000" dirty="0"/>
          </a:p>
        </p:txBody>
      </p:sp>
      <p:sp>
        <p:nvSpPr>
          <p:cNvPr id="7" name="Ellips 6"/>
          <p:cNvSpPr/>
          <p:nvPr/>
        </p:nvSpPr>
        <p:spPr>
          <a:xfrm>
            <a:off x="5687616" y="260648"/>
            <a:ext cx="3456384"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schemeClr val="bg1"/>
              </a:solidFill>
            </a:endParaRPr>
          </a:p>
        </p:txBody>
      </p:sp>
      <p:cxnSp>
        <p:nvCxnSpPr>
          <p:cNvPr id="9" name="Rak pil 8"/>
          <p:cNvCxnSpPr/>
          <p:nvPr/>
        </p:nvCxnSpPr>
        <p:spPr>
          <a:xfrm rot="10800000" flipV="1">
            <a:off x="2000232" y="692696"/>
            <a:ext cx="4804016" cy="1093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ubrik 1"/>
          <p:cNvSpPr txBox="1">
            <a:spLocks/>
          </p:cNvSpPr>
          <p:nvPr/>
        </p:nvSpPr>
        <p:spPr>
          <a:xfrm>
            <a:off x="0" y="836712"/>
            <a:ext cx="9144000" cy="504056"/>
          </a:xfrm>
          <a:prstGeom prst="rect">
            <a:avLst/>
          </a:prstGeom>
        </p:spPr>
        <p:txBody>
          <a:bodyPr anchor="ctr"/>
          <a:lstStyle/>
          <a:p>
            <a:pPr marL="484632" fontAlgn="auto">
              <a:spcAft>
                <a:spcPts val="0"/>
              </a:spcAft>
              <a:defRPr/>
            </a:pPr>
            <a:r>
              <a:rPr lang="fa-IR" sz="2000" dirty="0">
                <a:latin typeface="+mn-lt"/>
                <a:cs typeface="+mn-cs"/>
              </a:rPr>
              <a:t>روی جی میل کلیک کنید.</a:t>
            </a:r>
            <a:endParaRPr lang="sv-SE" sz="1600" dirty="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endParaRPr>
          </a:p>
        </p:txBody>
      </p:sp>
      <p:sp>
        <p:nvSpPr>
          <p:cNvPr id="8" name="Ellips 7"/>
          <p:cNvSpPr/>
          <p:nvPr/>
        </p:nvSpPr>
        <p:spPr>
          <a:xfrm>
            <a:off x="214282" y="857232"/>
            <a:ext cx="2571768"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schemeClr val="bg1"/>
              </a:solidFill>
            </a:endParaRPr>
          </a:p>
        </p:txBody>
      </p:sp>
      <p:cxnSp>
        <p:nvCxnSpPr>
          <p:cNvPr id="10" name="Rak pil 9"/>
          <p:cNvCxnSpPr/>
          <p:nvPr/>
        </p:nvCxnSpPr>
        <p:spPr>
          <a:xfrm>
            <a:off x="2643174" y="1142984"/>
            <a:ext cx="114300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39" y="2057875"/>
            <a:ext cx="8537722" cy="4800125"/>
          </a:xfrm>
          <a:prstGeom prst="rect">
            <a:avLst/>
          </a:prstGeom>
        </p:spPr>
      </p:pic>
      <p:sp>
        <p:nvSpPr>
          <p:cNvPr id="11" name="Oval 10"/>
          <p:cNvSpPr>
            <a:spLocks noChangeArrowheads="1"/>
          </p:cNvSpPr>
          <p:nvPr/>
        </p:nvSpPr>
        <p:spPr bwMode="auto">
          <a:xfrm>
            <a:off x="971600" y="5085184"/>
            <a:ext cx="1968438" cy="863749"/>
          </a:xfrm>
          <a:prstGeom prst="wedgeEllipseCallout">
            <a:avLst>
              <a:gd name="adj1" fmla="val 74539"/>
              <a:gd name="adj2" fmla="val -7494"/>
            </a:avLst>
          </a:prstGeom>
          <a:solidFill>
            <a:schemeClr val="accent1">
              <a:lumMod val="40000"/>
              <a:lumOff val="60000"/>
            </a:schemeClr>
          </a:solidFill>
          <a:ln w="9525" algn="ctr">
            <a:solidFill>
              <a:schemeClr val="tx1"/>
            </a:solidFill>
            <a:miter lim="800000"/>
            <a:headEnd/>
            <a:tailEnd/>
          </a:ln>
        </p:spPr>
        <p:txBody>
          <a:bodyPr anchor="ctr"/>
          <a:lstStyle/>
          <a:p>
            <a:pPr algn="ctr" rtl="0"/>
            <a:r>
              <a:rPr lang="fa-IR" sz="1200" b="1" i="0" u="none" dirty="0">
                <a:latin typeface="Tahoma" pitchFamily="34" charset="0"/>
                <a:ea typeface="Tahoma" pitchFamily="34" charset="0"/>
                <a:cs typeface="Tahoma" pitchFamily="34" charset="0"/>
              </a:rPr>
              <a:t>برای ایجاد حساب جی میل، اینجا را کلیک کنید.</a:t>
            </a:r>
            <a:endParaRPr lang="en" sz="1200" b="1" dirty="0">
              <a:latin typeface="Tahoma" pitchFamily="34" charset="0"/>
              <a:ea typeface="Tahoma" pitchFamily="34" charset="0"/>
              <a:cs typeface="Tahoma" pitchFamily="34" charset="0"/>
            </a:endParaRPr>
          </a:p>
        </p:txBody>
      </p:sp>
      <p:sp>
        <p:nvSpPr>
          <p:cNvPr id="17416" name="AutoShape 8"/>
          <p:cNvSpPr>
            <a:spLocks noChangeArrowheads="1"/>
          </p:cNvSpPr>
          <p:nvPr/>
        </p:nvSpPr>
        <p:spPr bwMode="auto">
          <a:xfrm>
            <a:off x="5986484" y="3646700"/>
            <a:ext cx="1923560" cy="936674"/>
          </a:xfrm>
          <a:prstGeom prst="wedgeEllipseCallout">
            <a:avLst>
              <a:gd name="adj1" fmla="val -94323"/>
              <a:gd name="adj2" fmla="val 23423"/>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آدرس ایمیل خود را وارد کنید.</a:t>
            </a:r>
            <a:endParaRPr lang="en" sz="1200" b="1" dirty="0">
              <a:latin typeface="Tahoma" pitchFamily="34" charset="0"/>
              <a:ea typeface="Tahoma" pitchFamily="34" charset="0"/>
              <a:cs typeface="Tahoma" pitchFamily="34" charset="0"/>
            </a:endParaRPr>
          </a:p>
        </p:txBody>
      </p:sp>
      <p:sp>
        <p:nvSpPr>
          <p:cNvPr id="17418" name="AutoShape 10"/>
          <p:cNvSpPr>
            <a:spLocks noChangeArrowheads="1"/>
          </p:cNvSpPr>
          <p:nvPr/>
        </p:nvSpPr>
        <p:spPr bwMode="auto">
          <a:xfrm>
            <a:off x="6732240" y="5157192"/>
            <a:ext cx="1843916" cy="953774"/>
          </a:xfrm>
          <a:prstGeom prst="wedgeEllipseCallout">
            <a:avLst>
              <a:gd name="adj1" fmla="val -108020"/>
              <a:gd name="adj2" fmla="val -20591"/>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برای ایجاد گذرواژه، دکمه </a:t>
            </a:r>
            <a:r>
              <a:rPr lang="en-US" sz="1200" b="1" i="0" u="none" dirty="0">
                <a:latin typeface="Tahoma" pitchFamily="34" charset="0"/>
                <a:ea typeface="Tahoma" pitchFamily="34" charset="0"/>
                <a:cs typeface="Tahoma" pitchFamily="34" charset="0"/>
              </a:rPr>
              <a:t>Next</a:t>
            </a:r>
            <a:r>
              <a:rPr lang="fa-IR" sz="1200" b="1" i="0" u="none" dirty="0">
                <a:latin typeface="Tahoma" pitchFamily="34" charset="0"/>
                <a:ea typeface="Tahoma" pitchFamily="34" charset="0"/>
                <a:cs typeface="Tahoma" pitchFamily="34" charset="0"/>
              </a:rPr>
              <a:t> را بزنید.</a:t>
            </a:r>
            <a:endParaRPr lang="en" sz="1200" b="1" dirty="0">
              <a:latin typeface="Tahoma" pitchFamily="34" charset="0"/>
              <a:ea typeface="Tahoma" pitchFamily="34" charset="0"/>
              <a:cs typeface="Tahoma" pitchFamily="34" charset="0"/>
            </a:endParaRPr>
          </a:p>
        </p:txBody>
      </p:sp>
      <p:sp>
        <p:nvSpPr>
          <p:cNvPr id="12" name="Rubrik 1"/>
          <p:cNvSpPr txBox="1">
            <a:spLocks/>
          </p:cNvSpPr>
          <p:nvPr/>
        </p:nvSpPr>
        <p:spPr>
          <a:xfrm>
            <a:off x="-108520" y="1148808"/>
            <a:ext cx="9144000" cy="504056"/>
          </a:xfrm>
          <a:prstGeom prst="rect">
            <a:avLst/>
          </a:prstGeom>
        </p:spPr>
        <p:txBody>
          <a:bodyPr anchor="ctr"/>
          <a:lstStyle/>
          <a:p>
            <a:pPr marL="484632" algn="r" rtl="1" fontAlgn="auto">
              <a:spcAft>
                <a:spcPts val="0"/>
              </a:spcAft>
              <a:defRPr/>
            </a:pPr>
            <a:r>
              <a:rPr lang="fa-IR" sz="2000" dirty="0">
                <a:latin typeface="Tahoma" pitchFamily="34" charset="0"/>
                <a:ea typeface="Tahoma" pitchFamily="34" charset="0"/>
                <a:cs typeface="Tahoma" pitchFamily="34" charset="0"/>
              </a:rPr>
              <a:t>اگر آدرس ایمیل ندارید و یک حساب ایمیل می خواهید، روی </a:t>
            </a:r>
            <a:r>
              <a:rPr lang="sv-SE" sz="2000" b="1" dirty="0">
                <a:latin typeface="Tahoma" pitchFamily="34" charset="0"/>
                <a:ea typeface="Tahoma" pitchFamily="34" charset="0"/>
                <a:cs typeface="Tahoma" pitchFamily="34" charset="0"/>
              </a:rPr>
              <a:t>Skapa ett konto </a:t>
            </a:r>
            <a:r>
              <a:rPr lang="fa-IR" sz="2000" dirty="0">
                <a:latin typeface="Tahoma" pitchFamily="34" charset="0"/>
                <a:ea typeface="Tahoma" pitchFamily="34" charset="0"/>
                <a:cs typeface="Tahoma" pitchFamily="34" charset="0"/>
              </a:rPr>
              <a:t>کلیک کنید. </a:t>
            </a:r>
          </a:p>
          <a:p>
            <a:pPr marL="484632" algn="r" rtl="1" fontAlgn="auto">
              <a:spcAft>
                <a:spcPts val="0"/>
              </a:spcAft>
              <a:defRPr/>
            </a:pPr>
            <a:r>
              <a:rPr lang="fa-IR" sz="2000" dirty="0">
                <a:latin typeface="Tahoma" pitchFamily="34" charset="0"/>
                <a:ea typeface="Tahoma" pitchFamily="34" charset="0"/>
                <a:cs typeface="Tahoma" pitchFamily="34" charset="0"/>
              </a:rPr>
              <a:t>اگر قبلا آدرس جی میل دارید، آدرس ایمیل (در قسمت نام کاربری (</a:t>
            </a:r>
            <a:r>
              <a:rPr lang="en-US" sz="2000" dirty="0">
                <a:latin typeface="Tahoma" pitchFamily="34" charset="0"/>
                <a:ea typeface="Tahoma" pitchFamily="34" charset="0"/>
                <a:cs typeface="Tahoma" pitchFamily="34" charset="0"/>
              </a:rPr>
              <a:t>username</a:t>
            </a:r>
            <a:r>
              <a:rPr lang="fa-IR" sz="2000" dirty="0">
                <a:latin typeface="Tahoma" pitchFamily="34" charset="0"/>
                <a:ea typeface="Tahoma" pitchFamily="34" charset="0"/>
                <a:cs typeface="Tahoma" pitchFamily="34" charset="0"/>
              </a:rPr>
              <a:t>)) و گذرواژه خود را وارد کرده و سپس دکمه </a:t>
            </a:r>
            <a:r>
              <a:rPr lang="en-US" sz="2000" b="1" dirty="0" err="1">
                <a:latin typeface="Tahoma" pitchFamily="34" charset="0"/>
                <a:ea typeface="Tahoma" pitchFamily="34" charset="0"/>
                <a:cs typeface="Tahoma" pitchFamily="34" charset="0"/>
              </a:rPr>
              <a:t>Logga</a:t>
            </a:r>
            <a:r>
              <a:rPr lang="en-US" sz="2000" b="1" dirty="0">
                <a:latin typeface="Tahoma" pitchFamily="34" charset="0"/>
                <a:ea typeface="Tahoma" pitchFamily="34" charset="0"/>
                <a:cs typeface="Tahoma" pitchFamily="34" charset="0"/>
              </a:rPr>
              <a:t> in</a:t>
            </a:r>
            <a:r>
              <a:rPr lang="fa-IR" sz="2000" b="1"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را بزنید. </a:t>
            </a:r>
          </a:p>
          <a:p>
            <a:pPr marL="484632" algn="r" rtl="1" fontAlgn="auto">
              <a:spcAft>
                <a:spcPts val="0"/>
              </a:spcAft>
              <a:defRPr/>
            </a:pPr>
            <a:r>
              <a:rPr lang="fa-IR" sz="2000" dirty="0">
                <a:latin typeface="Tahoma" pitchFamily="34" charset="0"/>
                <a:ea typeface="Tahoma" pitchFamily="34" charset="0"/>
                <a:cs typeface="Tahoma" pitchFamily="34" charset="0"/>
              </a:rPr>
              <a:t> </a:t>
            </a:r>
          </a:p>
          <a:p>
            <a:pPr marL="484632" algn="r" rtl="1" fontAlgn="auto">
              <a:spcAft>
                <a:spcPts val="0"/>
              </a:spcAft>
              <a:defRPr/>
            </a:pPr>
            <a:endParaRPr lang="en" sz="2000" b="0" i="0" u="none"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500"/>
                                  </p:stCondLst>
                                  <p:childTnLst>
                                    <p:set>
                                      <p:cBhvr>
                                        <p:cTn id="14" dur="1" fill="hold">
                                          <p:stCondLst>
                                            <p:cond delay="0"/>
                                          </p:stCondLst>
                                        </p:cTn>
                                        <p:tgtEl>
                                          <p:spTgt spid="17416"/>
                                        </p:tgtEl>
                                        <p:attrNameLst>
                                          <p:attrName>style.visibility</p:attrName>
                                        </p:attrNameLst>
                                      </p:cBhvr>
                                      <p:to>
                                        <p:strVal val="visible"/>
                                      </p:to>
                                    </p:set>
                                    <p:animEffect transition="in" filter="barn(inVertical)">
                                      <p:cBhvr>
                                        <p:cTn id="15" dur="500"/>
                                        <p:tgtEl>
                                          <p:spTgt spid="17416"/>
                                        </p:tgtEl>
                                      </p:cBhvr>
                                    </p:animEffect>
                                  </p:childTnLst>
                                </p:cTn>
                              </p:par>
                            </p:childTnLst>
                          </p:cTn>
                        </p:par>
                        <p:par>
                          <p:cTn id="16" fill="hold">
                            <p:stCondLst>
                              <p:cond delay="2000"/>
                            </p:stCondLst>
                            <p:childTnLst>
                              <p:par>
                                <p:cTn id="17" presetID="16" presetClass="entr" presetSubtype="21" fill="hold" grpId="0" nodeType="afterEffect">
                                  <p:stCondLst>
                                    <p:cond delay="500"/>
                                  </p:stCondLst>
                                  <p:childTnLst>
                                    <p:set>
                                      <p:cBhvr>
                                        <p:cTn id="18" dur="1" fill="hold">
                                          <p:stCondLst>
                                            <p:cond delay="0"/>
                                          </p:stCondLst>
                                        </p:cTn>
                                        <p:tgtEl>
                                          <p:spTgt spid="17418"/>
                                        </p:tgtEl>
                                        <p:attrNameLst>
                                          <p:attrName>style.visibility</p:attrName>
                                        </p:attrNameLst>
                                      </p:cBhvr>
                                      <p:to>
                                        <p:strVal val="visible"/>
                                      </p:to>
                                    </p:set>
                                    <p:animEffect transition="in" filter="barn(inVertical)">
                                      <p:cBhvr>
                                        <p:cTn id="19"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416" grpId="0" animBg="1"/>
      <p:bldP spid="174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bwMode="auto">
          <a:xfrm>
            <a:off x="395536" y="116632"/>
            <a:ext cx="8229600" cy="620713"/>
          </a:xfrm>
        </p:spPr>
        <p:txBody>
          <a:bodyPr wrap="square" lIns="91440" tIns="45720" rIns="91440" bIns="45720" numCol="1" anchorCtr="0" compatLnSpc="1">
            <a:prstTxWarp prst="textNoShape">
              <a:avLst/>
            </a:prstTxWarp>
            <a:noAutofit/>
          </a:bodyPr>
          <a:lstStyle/>
          <a:p>
            <a:pPr rtl="0"/>
            <a:r>
              <a:rPr lang="fa-IR" sz="3600" b="0" i="0" u="none" dirty="0">
                <a:ln>
                  <a:noFill/>
                </a:ln>
                <a:solidFill>
                  <a:schemeClr val="accent1"/>
                </a:solidFill>
                <a:effectLst/>
                <a:latin typeface="Tahoma" pitchFamily="34" charset="0"/>
                <a:ea typeface="Tahoma" pitchFamily="34" charset="0"/>
                <a:cs typeface="Tahoma" pitchFamily="34" charset="0"/>
              </a:rPr>
              <a:t>نکاتی برای ایجاد یک آدرس ایمیل جدید</a:t>
            </a:r>
            <a:endParaRPr lang="en" sz="3600" b="0" i="0" u="none" dirty="0">
              <a:ln>
                <a:noFill/>
              </a:ln>
              <a:solidFill>
                <a:schemeClr val="accent1"/>
              </a:solidFill>
              <a:effectLst/>
              <a:latin typeface="Tahoma" pitchFamily="34" charset="0"/>
              <a:ea typeface="Tahoma" pitchFamily="34" charset="0"/>
              <a:cs typeface="Tahoma" pitchFamily="34" charset="0"/>
            </a:endParaRPr>
          </a:p>
        </p:txBody>
      </p:sp>
      <p:sp>
        <p:nvSpPr>
          <p:cNvPr id="19458" name="Rectangle 3"/>
          <p:cNvSpPr>
            <a:spLocks noGrp="1"/>
          </p:cNvSpPr>
          <p:nvPr>
            <p:ph type="body" idx="1"/>
          </p:nvPr>
        </p:nvSpPr>
        <p:spPr>
          <a:xfrm>
            <a:off x="0" y="857232"/>
            <a:ext cx="8856984" cy="6357982"/>
          </a:xfrm>
        </p:spPr>
        <p:txBody>
          <a:bodyPr>
            <a:normAutofit/>
          </a:bodyPr>
          <a:lstStyle/>
          <a:p>
            <a:pPr algn="r" rtl="1"/>
            <a:r>
              <a:rPr lang="fa-IR" sz="1700" b="0" i="0" u="none" dirty="0">
                <a:latin typeface="Tahoma" pitchFamily="34" charset="0"/>
                <a:ea typeface="Tahoma" pitchFamily="34" charset="0"/>
                <a:cs typeface="Tahoma" pitchFamily="34" charset="0"/>
              </a:rPr>
              <a:t>اطلاعاتی که باید وارد کنید بستگی به این دارد که از کدام تامین کننده خدمات ایمیل استفاده کنید (مثلاً جی میل (</a:t>
            </a:r>
            <a:r>
              <a:rPr lang="en-US" sz="1700" b="0" i="0" u="none" dirty="0">
                <a:latin typeface="Tahoma" pitchFamily="34" charset="0"/>
                <a:ea typeface="Tahoma" pitchFamily="34" charset="0"/>
                <a:cs typeface="Tahoma" pitchFamily="34" charset="0"/>
              </a:rPr>
              <a:t>Gmail</a:t>
            </a:r>
            <a:r>
              <a:rPr lang="fa-IR" sz="1700" b="0" i="0" u="none" dirty="0">
                <a:latin typeface="Tahoma" pitchFamily="34" charset="0"/>
                <a:ea typeface="Tahoma" pitchFamily="34" charset="0"/>
                <a:cs typeface="Tahoma" pitchFamily="34" charset="0"/>
              </a:rPr>
              <a:t>))</a:t>
            </a:r>
            <a:endParaRPr lang="en-US" sz="1700" b="0" i="0" u="none" dirty="0">
              <a:latin typeface="Tahoma" pitchFamily="34" charset="0"/>
              <a:ea typeface="Tahoma" pitchFamily="34" charset="0"/>
              <a:cs typeface="Tahoma" pitchFamily="34" charset="0"/>
            </a:endParaRPr>
          </a:p>
          <a:p>
            <a:pPr algn="r" rtl="1"/>
            <a:r>
              <a:rPr lang="fa-IR" sz="1700" dirty="0">
                <a:latin typeface="Tahoma" pitchFamily="34" charset="0"/>
                <a:ea typeface="Tahoma" pitchFamily="34" charset="0"/>
                <a:cs typeface="Tahoma" pitchFamily="34" charset="0"/>
              </a:rPr>
              <a:t>هر آدرس ایمیل منحصر به فرد است و شما فقط می توانید آدرسی را انتخاب کنید که فرد دیگری آن را ندارد. سرویس دهنده ایمیل موجود بودن آدرسی که وارد کردید را بررسی و سپس اگر آن آدرس گرفته شده باشد، آدرس های مشابه پیشنهاد می دهد. شما نمی توانید از حروف </a:t>
            </a:r>
            <a:r>
              <a:rPr lang="en" sz="1700" dirty="0">
                <a:latin typeface="Tahoma" pitchFamily="34" charset="0"/>
                <a:ea typeface="Tahoma" pitchFamily="34" charset="0"/>
                <a:cs typeface="Tahoma" pitchFamily="34" charset="0"/>
              </a:rPr>
              <a:t>å, ä or ö</a:t>
            </a:r>
            <a:r>
              <a:rPr lang="fa-IR" sz="1700" dirty="0">
                <a:latin typeface="Tahoma" pitchFamily="34" charset="0"/>
                <a:ea typeface="Tahoma" pitchFamily="34" charset="0"/>
                <a:cs typeface="Tahoma" pitchFamily="34" charset="0"/>
              </a:rPr>
              <a:t> استفاده کنید. شما می توانید از اسم واقعی خود یا یک اسم ساختگی استفاده کنید. </a:t>
            </a:r>
          </a:p>
          <a:p>
            <a:pPr algn="r" rtl="1"/>
            <a:r>
              <a:rPr lang="fa-IR" sz="1700" dirty="0">
                <a:latin typeface="Tahoma" pitchFamily="34" charset="0"/>
                <a:ea typeface="Tahoma" pitchFamily="34" charset="0"/>
                <a:cs typeface="Tahoma" pitchFamily="34" charset="0"/>
              </a:rPr>
              <a:t>گذرواژه حداقل باید 6 کاراکتر داشته باشد. از ترکیب حروف، اعداد و یا کاراکترهای خاص (مثل </a:t>
            </a:r>
            <a:r>
              <a:rPr lang="en" sz="1700" dirty="0">
                <a:latin typeface="Tahoma" pitchFamily="34" charset="0"/>
                <a:ea typeface="Tahoma" pitchFamily="34" charset="0"/>
                <a:cs typeface="Tahoma" pitchFamily="34" charset="0"/>
              </a:rPr>
              <a:t>!, @, #, $, %, ^, &amp;, *</a:t>
            </a:r>
            <a:r>
              <a:rPr lang="fa-IR" sz="1700" dirty="0">
                <a:latin typeface="Tahoma" pitchFamily="34" charset="0"/>
                <a:ea typeface="Tahoma" pitchFamily="34" charset="0"/>
                <a:cs typeface="Tahoma" pitchFamily="34" charset="0"/>
              </a:rPr>
              <a:t>) استفاده کنید تا یک گذرواژه امن بسازید. از استفاده از نام و تاریخ تولد خود به عنوان گذرواژه پرهیز کنید. </a:t>
            </a:r>
          </a:p>
          <a:p>
            <a:pPr algn="r" rtl="1"/>
            <a:r>
              <a:rPr lang="fa-IR" sz="1700" dirty="0">
                <a:latin typeface="Tahoma" pitchFamily="34" charset="0"/>
                <a:ea typeface="Tahoma" pitchFamily="34" charset="0"/>
                <a:cs typeface="Tahoma" pitchFamily="34" charset="0"/>
              </a:rPr>
              <a:t>نیاز نیست اطلاعات فردی مثل شماره شناسایی شخصی یا جنسیت را وارد کنید. </a:t>
            </a:r>
          </a:p>
          <a:p>
            <a:pPr algn="r" rtl="1"/>
            <a:r>
              <a:rPr lang="fa-IR" sz="1700" dirty="0">
                <a:latin typeface="Tahoma" pitchFamily="34" charset="0"/>
                <a:ea typeface="Tahoma" pitchFamily="34" charset="0"/>
                <a:cs typeface="Tahoma" pitchFamily="34" charset="0"/>
              </a:rPr>
              <a:t>از آدرس ایمیل جایگزین و سوالات امنیتی برای محافظت از حساب شما استفاده می شود. اگر دسترسی به حساب ایمیل خود را از دست بدهید، اگر بتوانید یکی از اطلاعات فوق را ارایه کنید، راحت تر می توانید حساب خود را برگردانید. اطمینان حاصل کنید که به آدرس ایمیلی که به عنوان آدرس دوم معرفی کردید، دسترسی دارید. اطمینان حاصل کنید که جوابی را انتخاب کردید که فراموش نخواهید کرد و هیچ فرد دیگری نمی تواند جواب سوال امنیتی را حدس بزند (جی میل این گزینه را ندارد).</a:t>
            </a:r>
          </a:p>
          <a:p>
            <a:pPr algn="r" rtl="1"/>
            <a:r>
              <a:rPr lang="fa-IR" sz="1700" dirty="0">
                <a:latin typeface="Tahoma" pitchFamily="34" charset="0"/>
                <a:ea typeface="Tahoma" pitchFamily="34" charset="0"/>
                <a:cs typeface="Tahoma" pitchFamily="34" charset="0"/>
              </a:rPr>
              <a:t>گذرواژه خود را در یک مکان امن قرار دهید تا هیچ فرد دیگری به آن دسترسی نداشته باشد. </a:t>
            </a:r>
            <a:endParaRPr lang="en" sz="1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arn(inVertic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arn(inVertic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arn(inVertical)">
                                      <p:cBhvr>
                                        <p:cTn id="17" dur="500"/>
                                        <p:tgtEl>
                                          <p:spTgt spid="194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arn(inVertical)">
                                      <p:cBhvr>
                                        <p:cTn id="22" dur="500"/>
                                        <p:tgtEl>
                                          <p:spTgt spid="194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barn(inVertical)">
                                      <p:cBhvr>
                                        <p:cTn id="27" dur="500"/>
                                        <p:tgtEl>
                                          <p:spTgt spid="194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458">
                                            <p:txEl>
                                              <p:pRg st="4" end="4"/>
                                            </p:txEl>
                                          </p:spTgt>
                                        </p:tgtEl>
                                        <p:attrNameLst>
                                          <p:attrName>style.visibility</p:attrName>
                                        </p:attrNameLst>
                                      </p:cBhvr>
                                      <p:to>
                                        <p:strVal val="visible"/>
                                      </p:to>
                                    </p:set>
                                    <p:animEffect transition="in" filter="barn(inVertical)">
                                      <p:cBhvr>
                                        <p:cTn id="32" dur="500"/>
                                        <p:tgtEl>
                                          <p:spTgt spid="194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458">
                                            <p:txEl>
                                              <p:pRg st="5" end="5"/>
                                            </p:txEl>
                                          </p:spTgt>
                                        </p:tgtEl>
                                        <p:attrNameLst>
                                          <p:attrName>style.visibility</p:attrName>
                                        </p:attrNameLst>
                                      </p:cBhvr>
                                      <p:to>
                                        <p:strVal val="visible"/>
                                      </p:to>
                                    </p:set>
                                    <p:animEffect transition="in" filter="barn(inVertical)">
                                      <p:cBhvr>
                                        <p:cTn id="37"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663"/>
            <a:ext cx="9144000" cy="5140989"/>
          </a:xfrm>
          <a:prstGeom prst="rect">
            <a:avLst/>
          </a:prstGeom>
        </p:spPr>
      </p:pic>
      <p:sp>
        <p:nvSpPr>
          <p:cNvPr id="17412" name="Rectangle 4"/>
          <p:cNvSpPr>
            <a:spLocks noChangeArrowheads="1"/>
          </p:cNvSpPr>
          <p:nvPr/>
        </p:nvSpPr>
        <p:spPr bwMode="auto">
          <a:xfrm>
            <a:off x="0" y="9364"/>
            <a:ext cx="9144000" cy="523220"/>
          </a:xfrm>
          <a:prstGeom prst="rect">
            <a:avLst/>
          </a:prstGeom>
          <a:solidFill>
            <a:schemeClr val="bg1"/>
          </a:solidFill>
          <a:ln w="9525">
            <a:noFill/>
            <a:miter lim="800000"/>
            <a:headEnd/>
            <a:tailEnd/>
          </a:ln>
          <a:effectLst/>
        </p:spPr>
        <p:txBody>
          <a:bodyPr wrap="square">
            <a:spAutoFit/>
          </a:bodyPr>
          <a:lstStyle/>
          <a:p>
            <a:pPr algn="ctr" rtl="0">
              <a:defRPr/>
            </a:pPr>
            <a:r>
              <a:rPr lang="fa-IR" sz="2800" b="0" i="0" u="none" dirty="0">
                <a:solidFill>
                  <a:schemeClr val="accent1"/>
                </a:solidFill>
                <a:latin typeface="Tahoma" pitchFamily="34" charset="0"/>
                <a:ea typeface="Tahoma" pitchFamily="34" charset="0"/>
                <a:cs typeface="Tahoma" pitchFamily="34" charset="0"/>
              </a:rPr>
              <a:t>ایجاد یک حساب ایمیل جدید</a:t>
            </a:r>
            <a:endParaRPr lang="en" sz="2800" dirty="0">
              <a:solidFill>
                <a:schemeClr val="accent1"/>
              </a:solidFill>
              <a:latin typeface="Tahoma" pitchFamily="34" charset="0"/>
              <a:ea typeface="Tahoma" pitchFamily="34" charset="0"/>
              <a:cs typeface="Tahoma" pitchFamily="34" charset="0"/>
            </a:endParaRPr>
          </a:p>
        </p:txBody>
      </p:sp>
      <p:sp>
        <p:nvSpPr>
          <p:cNvPr id="24" name="Rektangel 23"/>
          <p:cNvSpPr/>
          <p:nvPr/>
        </p:nvSpPr>
        <p:spPr>
          <a:xfrm>
            <a:off x="3419872" y="1494148"/>
            <a:ext cx="86409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dirty="0">
              <a:latin typeface="Tahoma" pitchFamily="34" charset="0"/>
              <a:ea typeface="Tahoma" pitchFamily="34" charset="0"/>
              <a:cs typeface="Tahoma" pitchFamily="34" charset="0"/>
            </a:endParaRPr>
          </a:p>
        </p:txBody>
      </p:sp>
      <p:sp>
        <p:nvSpPr>
          <p:cNvPr id="43" name="AutoShape 7"/>
          <p:cNvSpPr>
            <a:spLocks noChangeArrowheads="1"/>
          </p:cNvSpPr>
          <p:nvPr/>
        </p:nvSpPr>
        <p:spPr bwMode="auto">
          <a:xfrm>
            <a:off x="5394988" y="5022540"/>
            <a:ext cx="2198586" cy="357190"/>
          </a:xfrm>
          <a:prstGeom prst="wedgeRoundRectCallout">
            <a:avLst>
              <a:gd name="adj1" fmla="val -91997"/>
              <a:gd name="adj2" fmla="val -11592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گذرواژه را دوباره وارد کنید</a:t>
            </a:r>
            <a:endParaRPr lang="en" sz="1200" b="1" dirty="0">
              <a:latin typeface="Tahoma" pitchFamily="34" charset="0"/>
              <a:ea typeface="Tahoma" pitchFamily="34" charset="0"/>
              <a:cs typeface="Tahoma" pitchFamily="34" charset="0"/>
            </a:endParaRPr>
          </a:p>
        </p:txBody>
      </p:sp>
      <p:sp>
        <p:nvSpPr>
          <p:cNvPr id="25" name="AutoShape 7"/>
          <p:cNvSpPr>
            <a:spLocks noChangeArrowheads="1"/>
          </p:cNvSpPr>
          <p:nvPr/>
        </p:nvSpPr>
        <p:spPr bwMode="auto">
          <a:xfrm>
            <a:off x="-7624" y="2831141"/>
            <a:ext cx="2198586" cy="357190"/>
          </a:xfrm>
          <a:prstGeom prst="wedgeRoundRectCallout">
            <a:avLst>
              <a:gd name="adj1" fmla="val 46100"/>
              <a:gd name="adj2" fmla="val 12067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نام خود را وارد کنید</a:t>
            </a:r>
            <a:endParaRPr lang="en" sz="1200" b="1" dirty="0">
              <a:latin typeface="Tahoma" pitchFamily="34" charset="0"/>
              <a:ea typeface="Tahoma" pitchFamily="34" charset="0"/>
              <a:cs typeface="Tahoma" pitchFamily="34" charset="0"/>
            </a:endParaRPr>
          </a:p>
        </p:txBody>
      </p:sp>
      <p:sp>
        <p:nvSpPr>
          <p:cNvPr id="41" name="AutoShape 7"/>
          <p:cNvSpPr>
            <a:spLocks noChangeArrowheads="1"/>
          </p:cNvSpPr>
          <p:nvPr/>
        </p:nvSpPr>
        <p:spPr bwMode="auto">
          <a:xfrm>
            <a:off x="28159" y="3658093"/>
            <a:ext cx="1735529" cy="520558"/>
          </a:xfrm>
          <a:prstGeom prst="wedgeRoundRectCallout">
            <a:avLst>
              <a:gd name="adj1" fmla="val 76556"/>
              <a:gd name="adj2" fmla="val 3018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آدرس ایمیلی که می خواهید را انتخاب کنید</a:t>
            </a:r>
            <a:endParaRPr lang="en" sz="1200" b="1" dirty="0">
              <a:latin typeface="Tahoma" pitchFamily="34" charset="0"/>
              <a:ea typeface="Tahoma" pitchFamily="34" charset="0"/>
              <a:cs typeface="Tahoma" pitchFamily="34" charset="0"/>
            </a:endParaRPr>
          </a:p>
        </p:txBody>
      </p:sp>
      <p:sp>
        <p:nvSpPr>
          <p:cNvPr id="42" name="AutoShape 7"/>
          <p:cNvSpPr>
            <a:spLocks noChangeArrowheads="1"/>
          </p:cNvSpPr>
          <p:nvPr/>
        </p:nvSpPr>
        <p:spPr bwMode="auto">
          <a:xfrm>
            <a:off x="28159" y="4428398"/>
            <a:ext cx="1858282" cy="357190"/>
          </a:xfrm>
          <a:prstGeom prst="wedgeRoundRectCallout">
            <a:avLst>
              <a:gd name="adj1" fmla="val 61106"/>
              <a:gd name="adj2" fmla="val 1640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یک گذرواژه انتخاب نید</a:t>
            </a:r>
            <a:endParaRPr lang="en" sz="1200" b="1" dirty="0">
              <a:latin typeface="Tahoma" pitchFamily="34" charset="0"/>
              <a:ea typeface="Tahoma" pitchFamily="34" charset="0"/>
              <a:cs typeface="Tahoma" pitchFamily="34" charset="0"/>
            </a:endParaRPr>
          </a:p>
        </p:txBody>
      </p:sp>
      <p:sp>
        <p:nvSpPr>
          <p:cNvPr id="2" name="Upp 1"/>
          <p:cNvSpPr/>
          <p:nvPr/>
        </p:nvSpPr>
        <p:spPr>
          <a:xfrm>
            <a:off x="4427984" y="5670612"/>
            <a:ext cx="144016"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45" y="1426156"/>
            <a:ext cx="8248077" cy="4637280"/>
          </a:xfrm>
          <a:prstGeom prst="rect">
            <a:avLst/>
          </a:prstGeom>
        </p:spPr>
      </p:pic>
      <p:sp>
        <p:nvSpPr>
          <p:cNvPr id="44" name="AutoShape 7"/>
          <p:cNvSpPr>
            <a:spLocks noChangeArrowheads="1"/>
          </p:cNvSpPr>
          <p:nvPr/>
        </p:nvSpPr>
        <p:spPr bwMode="auto">
          <a:xfrm>
            <a:off x="92759" y="4062888"/>
            <a:ext cx="1885142" cy="722700"/>
          </a:xfrm>
          <a:prstGeom prst="wedgeRoundRectCallout">
            <a:avLst>
              <a:gd name="adj1" fmla="val 74180"/>
              <a:gd name="adj2" fmla="val -16554"/>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سال، ماه و روز تولد خود را وارد کنید.</a:t>
            </a:r>
            <a:endParaRPr lang="en" sz="1200" b="1" dirty="0">
              <a:latin typeface="Tahoma" pitchFamily="34" charset="0"/>
              <a:ea typeface="Tahoma" pitchFamily="34" charset="0"/>
              <a:cs typeface="Tahoma" pitchFamily="34" charset="0"/>
            </a:endParaRPr>
          </a:p>
        </p:txBody>
      </p:sp>
      <p:sp>
        <p:nvSpPr>
          <p:cNvPr id="54" name="AutoShape 7"/>
          <p:cNvSpPr>
            <a:spLocks noChangeArrowheads="1"/>
          </p:cNvSpPr>
          <p:nvPr/>
        </p:nvSpPr>
        <p:spPr bwMode="auto">
          <a:xfrm>
            <a:off x="5622402" y="4877099"/>
            <a:ext cx="2355712" cy="648072"/>
          </a:xfrm>
          <a:prstGeom prst="wedgeRoundRectCallout">
            <a:avLst>
              <a:gd name="adj1" fmla="val -84327"/>
              <a:gd name="adj2" fmla="val -14903"/>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انتخاب کنید که زن هستید یا مرد یا گزینه سایر را بزنید.</a:t>
            </a:r>
            <a:endParaRPr lang="en" sz="1200" b="1" dirty="0">
              <a:latin typeface="Tahoma" pitchFamily="34" charset="0"/>
              <a:ea typeface="Tahoma" pitchFamily="34" charset="0"/>
              <a:cs typeface="Tahoma" pitchFamily="34" charset="0"/>
            </a:endParaRPr>
          </a:p>
        </p:txBody>
      </p:sp>
      <p:sp>
        <p:nvSpPr>
          <p:cNvPr id="27" name="AutoShape 12"/>
          <p:cNvSpPr>
            <a:spLocks noChangeArrowheads="1"/>
          </p:cNvSpPr>
          <p:nvPr/>
        </p:nvSpPr>
        <p:spPr bwMode="auto">
          <a:xfrm>
            <a:off x="4499992" y="2519739"/>
            <a:ext cx="2300266" cy="668592"/>
          </a:xfrm>
          <a:prstGeom prst="wedgeRoundRectCallout">
            <a:avLst>
              <a:gd name="adj1" fmla="val -78779"/>
              <a:gd name="adj2" fmla="val 55688"/>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شماره تلفن همراه خود را به عنوان یک گزینه شناسایی وارد کنید</a:t>
            </a:r>
            <a:endParaRPr lang="en"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arn(inVertical)">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5" grpId="0" animBg="1"/>
      <p:bldP spid="41" grpId="0" animBg="1"/>
      <p:bldP spid="42" grpId="0" animBg="1"/>
      <p:bldP spid="2" grpId="0" animBg="1"/>
      <p:bldP spid="44" grpId="0" animBg="1"/>
      <p:bldP spid="5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objekt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41817"/>
            <a:ext cx="9144000" cy="5140989"/>
          </a:xfrm>
          <a:prstGeom prst="rect">
            <a:avLst/>
          </a:prstGeom>
        </p:spPr>
      </p:pic>
      <p:sp>
        <p:nvSpPr>
          <p:cNvPr id="17412" name="Rectangle 4"/>
          <p:cNvSpPr>
            <a:spLocks noChangeArrowheads="1"/>
          </p:cNvSpPr>
          <p:nvPr/>
        </p:nvSpPr>
        <p:spPr bwMode="auto">
          <a:xfrm>
            <a:off x="0" y="0"/>
            <a:ext cx="9144000" cy="523220"/>
          </a:xfrm>
          <a:prstGeom prst="rect">
            <a:avLst/>
          </a:prstGeom>
          <a:solidFill>
            <a:schemeClr val="bg1"/>
          </a:solidFill>
          <a:ln w="9525">
            <a:noFill/>
            <a:miter lim="800000"/>
            <a:headEnd/>
            <a:tailEnd/>
          </a:ln>
          <a:effectLst/>
        </p:spPr>
        <p:txBody>
          <a:bodyPr wrap="square">
            <a:spAutoFit/>
          </a:bodyPr>
          <a:lstStyle/>
          <a:p>
            <a:pPr algn="ctr" rtl="0">
              <a:defRPr/>
            </a:pPr>
            <a:r>
              <a:rPr lang="fa-IR" sz="2800" b="0" i="0" u="none" dirty="0">
                <a:solidFill>
                  <a:schemeClr val="accent1"/>
                </a:solidFill>
                <a:latin typeface="Tahoma" pitchFamily="34" charset="0"/>
                <a:ea typeface="Tahoma" pitchFamily="34" charset="0"/>
                <a:cs typeface="Tahoma" pitchFamily="34" charset="0"/>
              </a:rPr>
              <a:t>ایجاد یک آدرس ایمیل جدید</a:t>
            </a:r>
            <a:endParaRPr lang="en" sz="2800" dirty="0">
              <a:solidFill>
                <a:schemeClr val="accent1"/>
              </a:solidFill>
              <a:latin typeface="Tahoma" pitchFamily="34" charset="0"/>
              <a:ea typeface="Tahoma" pitchFamily="34" charset="0"/>
              <a:cs typeface="Tahoma" pitchFamily="34" charset="0"/>
            </a:endParaRPr>
          </a:p>
        </p:txBody>
      </p:sp>
      <p:sp>
        <p:nvSpPr>
          <p:cNvPr id="24" name="Rektangel 23"/>
          <p:cNvSpPr/>
          <p:nvPr/>
        </p:nvSpPr>
        <p:spPr>
          <a:xfrm>
            <a:off x="3419872" y="1484784"/>
            <a:ext cx="86409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dirty="0">
              <a:latin typeface="Tahoma" pitchFamily="34" charset="0"/>
              <a:ea typeface="Tahoma" pitchFamily="34" charset="0"/>
              <a:cs typeface="Tahoma" pitchFamily="34" charset="0"/>
            </a:endParaRPr>
          </a:p>
        </p:txBody>
      </p:sp>
      <p:sp>
        <p:nvSpPr>
          <p:cNvPr id="33" name="AutoShape 12"/>
          <p:cNvSpPr>
            <a:spLocks noChangeArrowheads="1"/>
          </p:cNvSpPr>
          <p:nvPr/>
        </p:nvSpPr>
        <p:spPr bwMode="auto">
          <a:xfrm>
            <a:off x="179512" y="4581129"/>
            <a:ext cx="2233885" cy="936104"/>
          </a:xfrm>
          <a:prstGeom prst="wedgeRoundRectCallout">
            <a:avLst>
              <a:gd name="adj1" fmla="val 129517"/>
              <a:gd name="adj2" fmla="val -42551"/>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latin typeface="Tahoma" pitchFamily="34" charset="0"/>
                <a:ea typeface="Tahoma" pitchFamily="34" charset="0"/>
                <a:cs typeface="Tahoma" pitchFamily="34" charset="0"/>
              </a:rPr>
              <a:t>روی </a:t>
            </a:r>
            <a:r>
              <a:rPr lang="en-US" sz="1200" b="1" i="0" u="none" dirty="0">
                <a:latin typeface="Tahoma" pitchFamily="34" charset="0"/>
                <a:ea typeface="Tahoma" pitchFamily="34" charset="0"/>
                <a:cs typeface="Tahoma" pitchFamily="34" charset="0"/>
              </a:rPr>
              <a:t>Next step</a:t>
            </a:r>
            <a:r>
              <a:rPr lang="fa-IR" sz="1200" b="1" i="0" u="none" dirty="0">
                <a:latin typeface="Tahoma" pitchFamily="34" charset="0"/>
                <a:ea typeface="Tahoma" pitchFamily="34" charset="0"/>
                <a:cs typeface="Tahoma" pitchFamily="34" charset="0"/>
              </a:rPr>
              <a:t> کلیک کنید تا جی میل یک کد برای تایید شماره تلفن برای شما ارسال کند</a:t>
            </a:r>
            <a:endParaRPr lang="en" sz="1200" b="1" dirty="0">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96" y="1445625"/>
            <a:ext cx="7847546" cy="4412090"/>
          </a:xfrm>
          <a:prstGeom prst="rect">
            <a:avLst/>
          </a:prstGeom>
        </p:spPr>
      </p:pic>
      <p:sp>
        <p:nvSpPr>
          <p:cNvPr id="27" name="AutoShape 12"/>
          <p:cNvSpPr>
            <a:spLocks noChangeArrowheads="1"/>
          </p:cNvSpPr>
          <p:nvPr/>
        </p:nvSpPr>
        <p:spPr bwMode="auto">
          <a:xfrm>
            <a:off x="1853815" y="5165153"/>
            <a:ext cx="2357454" cy="500066"/>
          </a:xfrm>
          <a:prstGeom prst="wedgeRoundRectCallout">
            <a:avLst>
              <a:gd name="adj1" fmla="val 67633"/>
              <a:gd name="adj2" fmla="val -116751"/>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توافقنامه را با تیک زدن قبول کنید</a:t>
            </a:r>
            <a:endParaRPr lang="en" sz="1200" b="1" dirty="0">
              <a:latin typeface="Tahoma" pitchFamily="34" charset="0"/>
              <a:ea typeface="Tahoma" pitchFamily="34" charset="0"/>
              <a:cs typeface="Tahoma" pitchFamily="34" charset="0"/>
            </a:endParaRPr>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32" y="1516243"/>
            <a:ext cx="7596336" cy="4270854"/>
          </a:xfrm>
          <a:prstGeom prst="rect">
            <a:avLst/>
          </a:prstGeom>
        </p:spPr>
      </p:pic>
      <p:pic>
        <p:nvPicPr>
          <p:cNvPr id="4" name="Bildobjekt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96" y="1733454"/>
            <a:ext cx="7847546" cy="4412090"/>
          </a:xfrm>
          <a:prstGeom prst="rect">
            <a:avLst/>
          </a:prstGeom>
        </p:spPr>
      </p:pic>
      <p:sp>
        <p:nvSpPr>
          <p:cNvPr id="13" name="AutoShape 12"/>
          <p:cNvSpPr>
            <a:spLocks noChangeArrowheads="1"/>
          </p:cNvSpPr>
          <p:nvPr/>
        </p:nvSpPr>
        <p:spPr bwMode="auto">
          <a:xfrm>
            <a:off x="41693" y="3513896"/>
            <a:ext cx="2154043" cy="851207"/>
          </a:xfrm>
          <a:prstGeom prst="wedgeRoundRectCallout">
            <a:avLst>
              <a:gd name="adj1" fmla="val 58747"/>
              <a:gd name="adj2" fmla="val 93572"/>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latin typeface="Tahoma" pitchFamily="34" charset="0"/>
                <a:ea typeface="Tahoma" pitchFamily="34" charset="0"/>
                <a:cs typeface="Tahoma" pitchFamily="34" charset="0"/>
              </a:rPr>
              <a:t>شرایط سرویس دهی را بخوانید یا از کسی بخواهید که به شما کمک کند.</a:t>
            </a:r>
            <a:endParaRPr lang="en"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sp>
        <p:nvSpPr>
          <p:cNvPr id="7" name="Rektangel med rundade hörn 6"/>
          <p:cNvSpPr/>
          <p:nvPr/>
        </p:nvSpPr>
        <p:spPr>
          <a:xfrm>
            <a:off x="1142976" y="2000240"/>
            <a:ext cx="7143800" cy="36433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fa-IR" sz="3200" b="0" i="0" u="none" dirty="0">
                <a:solidFill>
                  <a:schemeClr val="tx1"/>
                </a:solidFill>
                <a:latin typeface="Tahoma" pitchFamily="34" charset="0"/>
                <a:ea typeface="Tahoma" pitchFamily="34" charset="0"/>
                <a:cs typeface="Tahoma" pitchFamily="34" charset="0"/>
              </a:rPr>
              <a:t>صندوق ورودی (</a:t>
            </a:r>
            <a:r>
              <a:rPr lang="en" sz="3200" b="0" i="0" u="none" dirty="0">
                <a:solidFill>
                  <a:schemeClr val="tx1"/>
                </a:solidFill>
                <a:latin typeface="Tahoma" pitchFamily="34" charset="0"/>
                <a:ea typeface="Tahoma" pitchFamily="34" charset="0"/>
                <a:cs typeface="Tahoma" pitchFamily="34" charset="0"/>
              </a:rPr>
              <a:t>INBOX</a:t>
            </a:r>
            <a:r>
              <a:rPr lang="fa-IR" sz="3200" b="0" i="0" u="none" dirty="0">
                <a:solidFill>
                  <a:schemeClr val="tx1"/>
                </a:solidFill>
                <a:latin typeface="Tahoma" pitchFamily="34" charset="0"/>
                <a:ea typeface="Tahoma" pitchFamily="34" charset="0"/>
                <a:cs typeface="Tahoma" pitchFamily="34" charset="0"/>
              </a:rPr>
              <a:t>)</a:t>
            </a:r>
            <a:endParaRPr lang="en" sz="3200" b="0" i="0" u="none" dirty="0">
              <a:solidFill>
                <a:schemeClr val="tx1"/>
              </a:solidFill>
              <a:latin typeface="Tahoma" pitchFamily="34" charset="0"/>
              <a:ea typeface="Tahoma" pitchFamily="34" charset="0"/>
              <a:cs typeface="Tahoma" pitchFamily="34" charset="0"/>
            </a:endParaRPr>
          </a:p>
          <a:p>
            <a:pPr algn="r" rtl="1">
              <a:defRPr/>
            </a:pPr>
            <a:r>
              <a:rPr lang="fa-IR" sz="1400" b="0" i="0" u="none" dirty="0">
                <a:solidFill>
                  <a:schemeClr val="tx1"/>
                </a:solidFill>
                <a:latin typeface="Tahoma" pitchFamily="34" charset="0"/>
                <a:ea typeface="Tahoma" pitchFamily="34" charset="0"/>
                <a:cs typeface="Tahoma" pitchFamily="34" charset="0"/>
              </a:rPr>
              <a:t>وقتی صندوق ورودی خود را باز می کنید، همه پیام هایی که برای شما ارسال شده است را آن جا می بینید. هر پیام در یک ردیف نمایش داده می شود و حاوی اطلاعات زیر است: ساخت و تاریخ، موضوع/عنوان، فرستنده و کادری که برای انتخاب پیام استفاده می شود. </a:t>
            </a:r>
            <a:r>
              <a:rPr lang="fa-IR" sz="1400" dirty="0">
                <a:solidFill>
                  <a:schemeClr val="tx1"/>
                </a:solidFill>
                <a:latin typeface="Tahoma" pitchFamily="34" charset="0"/>
                <a:ea typeface="Tahoma" pitchFamily="34" charset="0"/>
                <a:cs typeface="Tahoma" pitchFamily="34" charset="0"/>
              </a:rPr>
              <a:t>می توانید با کلیک روی هر قسمت از خط، پیام را باز کنید. </a:t>
            </a:r>
          </a:p>
          <a:p>
            <a:pPr algn="r" rtl="1">
              <a:defRPr/>
            </a:pPr>
            <a:endParaRPr lang="fa-IR" sz="1400" b="0" i="0" u="none" dirty="0">
              <a:solidFill>
                <a:schemeClr val="tx1"/>
              </a:solidFill>
              <a:latin typeface="Tahoma" pitchFamily="34" charset="0"/>
              <a:ea typeface="Tahoma" pitchFamily="34" charset="0"/>
              <a:cs typeface="Tahoma" pitchFamily="34" charset="0"/>
            </a:endParaRPr>
          </a:p>
          <a:p>
            <a:pPr marL="285750" indent="-285750" algn="r" rtl="1">
              <a:buFont typeface="Arial" panose="020B0604020202020204" pitchFamily="34" charset="0"/>
              <a:buChar char="•"/>
              <a:defRPr/>
            </a:pPr>
            <a:r>
              <a:rPr lang="fa-IR" sz="1400" dirty="0">
                <a:solidFill>
                  <a:schemeClr val="tx1"/>
                </a:solidFill>
                <a:latin typeface="Tahoma" pitchFamily="34" charset="0"/>
                <a:ea typeface="Tahoma" pitchFamily="34" charset="0"/>
                <a:cs typeface="Tahoma" pitchFamily="34" charset="0"/>
              </a:rPr>
              <a:t>توضیحات:</a:t>
            </a:r>
          </a:p>
          <a:p>
            <a:pPr algn="r" rtl="1">
              <a:defRPr/>
            </a:pPr>
            <a:r>
              <a:rPr lang="en-US" sz="1400" b="1" i="0" u="none" dirty="0">
                <a:solidFill>
                  <a:schemeClr val="tx1"/>
                </a:solidFill>
                <a:latin typeface="Tahoma" pitchFamily="34" charset="0"/>
                <a:ea typeface="Tahoma" pitchFamily="34" charset="0"/>
                <a:cs typeface="Tahoma" pitchFamily="34" charset="0"/>
              </a:rPr>
              <a:t>Select</a:t>
            </a:r>
            <a:r>
              <a:rPr lang="fa-IR" sz="1400" b="1" i="0" u="none" dirty="0">
                <a:solidFill>
                  <a:schemeClr val="tx1"/>
                </a:solidFill>
                <a:latin typeface="Tahoma" pitchFamily="34" charset="0"/>
                <a:ea typeface="Tahoma" pitchFamily="34" charset="0"/>
                <a:cs typeface="Tahoma" pitchFamily="34" charset="0"/>
              </a:rPr>
              <a:t>- </a:t>
            </a:r>
            <a:r>
              <a:rPr lang="fa-IR" sz="1400" i="0" u="none" dirty="0">
                <a:solidFill>
                  <a:schemeClr val="tx1"/>
                </a:solidFill>
                <a:latin typeface="Tahoma" pitchFamily="34" charset="0"/>
                <a:ea typeface="Tahoma" pitchFamily="34" charset="0"/>
                <a:cs typeface="Tahoma" pitchFamily="34" charset="0"/>
              </a:rPr>
              <a:t>برای کار با پیام های خاص از این گزینه (انتخاب) استفاده کنید. برای مثال، برای جابجا کردن یا حذف پیام ها.</a:t>
            </a:r>
          </a:p>
          <a:p>
            <a:pPr algn="r" rtl="1">
              <a:defRPr/>
            </a:pPr>
            <a:r>
              <a:rPr lang="en-US" sz="1400" b="1" dirty="0">
                <a:solidFill>
                  <a:schemeClr val="tx1"/>
                </a:solidFill>
                <a:latin typeface="Tahoma" pitchFamily="34" charset="0"/>
                <a:ea typeface="Tahoma" pitchFamily="34" charset="0"/>
                <a:cs typeface="Tahoma" pitchFamily="34" charset="0"/>
              </a:rPr>
              <a:t>Refresh</a:t>
            </a:r>
            <a:r>
              <a:rPr lang="fa-IR" sz="1400" b="1" dirty="0">
                <a:solidFill>
                  <a:schemeClr val="tx1"/>
                </a:solidFill>
                <a:latin typeface="Tahoma" pitchFamily="34" charset="0"/>
                <a:ea typeface="Tahoma" pitchFamily="34" charset="0"/>
                <a:cs typeface="Tahoma" pitchFamily="34" charset="0"/>
              </a:rPr>
              <a:t>- </a:t>
            </a:r>
            <a:r>
              <a:rPr lang="fa-IR" sz="1400" dirty="0">
                <a:solidFill>
                  <a:schemeClr val="tx1"/>
                </a:solidFill>
                <a:latin typeface="Tahoma" pitchFamily="34" charset="0"/>
                <a:ea typeface="Tahoma" pitchFamily="34" charset="0"/>
                <a:cs typeface="Tahoma" pitchFamily="34" charset="0"/>
              </a:rPr>
              <a:t>از این گزینه برای دریافت پیام های جدید ارسالی استفاده کنید. </a:t>
            </a:r>
          </a:p>
          <a:p>
            <a:pPr algn="r" rtl="1">
              <a:defRPr/>
            </a:pPr>
            <a:r>
              <a:rPr lang="en-US" sz="1400" b="1" dirty="0">
                <a:solidFill>
                  <a:schemeClr val="tx1"/>
                </a:solidFill>
                <a:latin typeface="Tahoma" pitchFamily="34" charset="0"/>
                <a:ea typeface="Tahoma" pitchFamily="34" charset="0"/>
                <a:cs typeface="Tahoma" pitchFamily="34" charset="0"/>
              </a:rPr>
              <a:t>Compose</a:t>
            </a:r>
            <a:r>
              <a:rPr lang="fa-IR" sz="1400" b="1" dirty="0">
                <a:solidFill>
                  <a:schemeClr val="tx1"/>
                </a:solidFill>
                <a:latin typeface="Tahoma" pitchFamily="34" charset="0"/>
                <a:ea typeface="Tahoma" pitchFamily="34" charset="0"/>
                <a:cs typeface="Tahoma" pitchFamily="34" charset="0"/>
              </a:rPr>
              <a:t>- </a:t>
            </a:r>
            <a:r>
              <a:rPr lang="fa-IR" sz="1400" dirty="0">
                <a:solidFill>
                  <a:schemeClr val="tx1"/>
                </a:solidFill>
                <a:latin typeface="Tahoma" pitchFamily="34" charset="0"/>
                <a:ea typeface="Tahoma" pitchFamily="34" charset="0"/>
                <a:cs typeface="Tahoma" pitchFamily="34" charset="0"/>
              </a:rPr>
              <a:t>از این گزینه برای نوشتن یک پیام جدید استفاده کنید. </a:t>
            </a:r>
          </a:p>
          <a:p>
            <a:pPr algn="r" rtl="1">
              <a:defRPr/>
            </a:pPr>
            <a:r>
              <a:rPr lang="en-US" sz="1400" b="1" dirty="0">
                <a:solidFill>
                  <a:schemeClr val="tx1"/>
                </a:solidFill>
                <a:latin typeface="Tahoma" pitchFamily="34" charset="0"/>
                <a:ea typeface="Tahoma" pitchFamily="34" charset="0"/>
                <a:cs typeface="Tahoma" pitchFamily="34" charset="0"/>
              </a:rPr>
              <a:t>Spam</a:t>
            </a:r>
            <a:r>
              <a:rPr lang="fa-IR" sz="1400" b="1" dirty="0">
                <a:solidFill>
                  <a:schemeClr val="tx1"/>
                </a:solidFill>
                <a:latin typeface="Tahoma" pitchFamily="34" charset="0"/>
                <a:ea typeface="Tahoma" pitchFamily="34" charset="0"/>
                <a:cs typeface="Tahoma" pitchFamily="34" charset="0"/>
              </a:rPr>
              <a:t>- </a:t>
            </a:r>
            <a:r>
              <a:rPr lang="fa-IR" sz="1400" dirty="0">
                <a:solidFill>
                  <a:schemeClr val="tx1"/>
                </a:solidFill>
                <a:latin typeface="Tahoma" pitchFamily="34" charset="0"/>
                <a:ea typeface="Tahoma" pitchFamily="34" charset="0"/>
                <a:cs typeface="Tahoma" pitchFamily="34" charset="0"/>
              </a:rPr>
              <a:t>این ها ایمیل های ناخواسته هستند که با هدف تبلیغ محصول یا سرویس ارسال می شوند یا پیام های هستد که تصاویر، لینک یا فایل مسدود شده ای به آن ها پیوست است. </a:t>
            </a:r>
            <a:endParaRPr lang="en" sz="1400" b="0" i="0" u="none"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1536</TotalTime>
  <Words>1371</Words>
  <Application>Microsoft Office PowerPoint</Application>
  <PresentationFormat>Bildspel på skärmen (4:3)</PresentationFormat>
  <Paragraphs>100</Paragraphs>
  <Slides>18</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Tahoma</vt:lpstr>
      <vt:lpstr>Office-tema</vt:lpstr>
      <vt:lpstr>ایمیل</vt:lpstr>
      <vt:lpstr>ایمیل</vt:lpstr>
      <vt:lpstr>ایجاد یک اشتراک پست الکترونیکی</vt:lpstr>
      <vt:lpstr>آدرس گوگل را در مرورگر وارد کنید:                                           http://ww.google.com </vt:lpstr>
      <vt:lpstr>PowerPoint-presentation</vt:lpstr>
      <vt:lpstr>نکاتی برای ایجاد یک آدرس ایمیل جدید</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حذف یک حساب</vt:lpstr>
    </vt:vector>
  </TitlesOfParts>
  <Company>Linköpings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annhed</dc:creator>
  <cp:lastModifiedBy>Eklund Lars T</cp:lastModifiedBy>
  <cp:revision>217</cp:revision>
  <dcterms:created xsi:type="dcterms:W3CDTF">2013-06-10T11:11:30Z</dcterms:created>
  <dcterms:modified xsi:type="dcterms:W3CDTF">2023-01-10T08:58:54Z</dcterms:modified>
</cp:coreProperties>
</file>