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1" r:id="rId4"/>
    <p:sldId id="262" r:id="rId5"/>
    <p:sldId id="269" r:id="rId6"/>
    <p:sldId id="263" r:id="rId7"/>
    <p:sldId id="264" r:id="rId8"/>
    <p:sldId id="281" r:id="rId9"/>
    <p:sldId id="271" r:id="rId10"/>
    <p:sldId id="272" r:id="rId11"/>
    <p:sldId id="274" r:id="rId12"/>
    <p:sldId id="284" r:id="rId13"/>
    <p:sldId id="273" r:id="rId14"/>
    <p:sldId id="282" r:id="rId15"/>
    <p:sldId id="283" r:id="rId16"/>
    <p:sldId id="285" r:id="rId17"/>
    <p:sldId id="290" r:id="rId18"/>
    <p:sldId id="287" r:id="rId19"/>
    <p:sldId id="288" r:id="rId20"/>
    <p:sldId id="289" r:id="rId2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429" autoAdjust="0"/>
  </p:normalViewPr>
  <p:slideViewPr>
    <p:cSldViewPr>
      <p:cViewPr varScale="1">
        <p:scale>
          <a:sx n="83" d="100"/>
          <a:sy n="83" d="100"/>
        </p:scale>
        <p:origin x="252" y="96"/>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2CD590-D49A-4B28-82BC-CA1EEEFD71BA}"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E1C110-B5AD-4CBD-B8CD-29CE32C13CEC}" type="slidenum">
              <a:rPr lang="sv-SE"/>
              <a:pPr>
                <a:defRPr/>
              </a:pPr>
              <a:t>‹#›</a:t>
            </a:fld>
            <a:endParaRPr lang="sv-SE"/>
          </a:p>
        </p:txBody>
      </p:sp>
    </p:spTree>
    <p:extLst>
      <p:ext uri="{BB962C8B-B14F-4D97-AF65-F5344CB8AC3E}">
        <p14:creationId xmlns:p14="http://schemas.microsoft.com/office/powerpoint/2010/main" val="400378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tshållare för bildobjekt 1"/>
          <p:cNvSpPr>
            <a:spLocks noGrp="1" noRot="1" noChangeAspect="1"/>
          </p:cNvSpPr>
          <p:nvPr>
            <p:ph type="sldImg"/>
          </p:nvPr>
        </p:nvSpPr>
        <p:spPr bwMode="auto">
          <a:noFill/>
          <a:ln>
            <a:solidFill>
              <a:srgbClr val="000000"/>
            </a:solidFill>
            <a:miter lim="800000"/>
            <a:headEnd/>
            <a:tailEnd/>
          </a:ln>
        </p:spPr>
      </p:sp>
      <p:sp>
        <p:nvSpPr>
          <p:cNvPr id="1843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18435"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60EC6-3B58-41AC-8566-958087389FDD}" type="slidenum">
              <a:rPr lang="sv-SE">
                <a:cs typeface="Arial" charset="0"/>
              </a:rPr>
              <a:pPr fontAlgn="base">
                <a:spcBef>
                  <a:spcPct val="0"/>
                </a:spcBef>
                <a:spcAft>
                  <a:spcPct val="0"/>
                </a:spcAft>
                <a:defRPr/>
              </a:pPr>
              <a:t>4</a:t>
            </a:fld>
            <a:endParaRPr lang="sv-SE">
              <a:cs typeface="Arial" charset="0"/>
            </a:endParaRPr>
          </a:p>
        </p:txBody>
      </p:sp>
    </p:spTree>
    <p:extLst>
      <p:ext uri="{BB962C8B-B14F-4D97-AF65-F5344CB8AC3E}">
        <p14:creationId xmlns:p14="http://schemas.microsoft.com/office/powerpoint/2010/main" val="6913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bildobjekt 1"/>
          <p:cNvSpPr>
            <a:spLocks noGrp="1" noRot="1" noChangeAspect="1"/>
          </p:cNvSpPr>
          <p:nvPr>
            <p:ph type="sldImg"/>
          </p:nvPr>
        </p:nvSpPr>
        <p:spPr bwMode="auto">
          <a:noFill/>
          <a:ln>
            <a:solidFill>
              <a:srgbClr val="000000"/>
            </a:solidFill>
            <a:miter lim="800000"/>
            <a:headEnd/>
            <a:tailEnd/>
          </a:ln>
        </p:spPr>
      </p:sp>
      <p:sp>
        <p:nvSpPr>
          <p:cNvPr id="2150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21507"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13D17B-4B0B-4876-9E52-037940C11BBB}" type="slidenum">
              <a:rPr lang="sv-SE">
                <a:cs typeface="Arial" charset="0"/>
              </a:rPr>
              <a:pPr fontAlgn="base">
                <a:spcBef>
                  <a:spcPct val="0"/>
                </a:spcBef>
                <a:spcAft>
                  <a:spcPct val="0"/>
                </a:spcAft>
                <a:defRPr/>
              </a:pPr>
              <a:t>6</a:t>
            </a:fld>
            <a:endParaRPr lang="sv-SE">
              <a:cs typeface="Arial" charset="0"/>
            </a:endParaRPr>
          </a:p>
        </p:txBody>
      </p:sp>
    </p:spTree>
    <p:extLst>
      <p:ext uri="{BB962C8B-B14F-4D97-AF65-F5344CB8AC3E}">
        <p14:creationId xmlns:p14="http://schemas.microsoft.com/office/powerpoint/2010/main" val="7470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p:cNvSpPr>
            <a:spLocks noGrp="1" noRot="1" noChangeAspect="1"/>
          </p:cNvSpPr>
          <p:nvPr>
            <p:ph type="sldImg"/>
          </p:nvPr>
        </p:nvSpPr>
        <p:spPr bwMode="auto">
          <a:noFill/>
          <a:ln>
            <a:solidFill>
              <a:srgbClr val="000000"/>
            </a:solidFill>
            <a:miter lim="800000"/>
            <a:headEnd/>
            <a:tailEnd/>
          </a:ln>
        </p:spPr>
      </p:sp>
      <p:sp>
        <p:nvSpPr>
          <p:cNvPr id="368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36867"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5D04C-2382-45DC-96B6-AFBFC61BB71E}" type="slidenum">
              <a:rPr lang="sv-SE">
                <a:cs typeface="Arial" charset="0"/>
              </a:rPr>
              <a:pPr fontAlgn="base">
                <a:spcBef>
                  <a:spcPct val="0"/>
                </a:spcBef>
                <a:spcAft>
                  <a:spcPct val="0"/>
                </a:spcAft>
                <a:defRPr/>
              </a:pPr>
              <a:t>20</a:t>
            </a:fld>
            <a:endParaRPr lang="sv-SE">
              <a:cs typeface="Arial" charset="0"/>
            </a:endParaRPr>
          </a:p>
        </p:txBody>
      </p:sp>
    </p:spTree>
    <p:extLst>
      <p:ext uri="{BB962C8B-B14F-4D97-AF65-F5344CB8AC3E}">
        <p14:creationId xmlns:p14="http://schemas.microsoft.com/office/powerpoint/2010/main" val="242757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851D9771-8CD0-4DDA-9886-54E0B76DBF57}"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58DC4ACA-9367-4BBC-B5A1-F5AB1AA07D0C}"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673B77A3-B549-4434-A173-72E212FB52CD}"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99E2B445-5BD1-4E75-91F3-16E489C3FA1E}"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099D2CF7-B3AE-4A3A-B728-891060A81E5E}"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F6BE6EB8-AEB5-43CD-85AE-3213A876169E}"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7BDCEFA8-B525-4421-B97F-EDAD95F6913C}"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22A39227-CB6F-4351-AE15-BE9CDE678D28}"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A28AD68A-3D90-42B6-891C-37336DA0F727}"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FF48C9E7-F463-4B41-8E1E-9AA857D8C8A6}"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FFCC6086-5CBF-4058-B214-3E461989C103}"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440F60F8-A255-4054-9E7E-CA6A9E92F2FB}"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99FB7E49-AD33-465B-BC96-5E39983065F0}" type="datetime1">
              <a:rPr lang="sv-SE"/>
              <a:pPr>
                <a:defRPr/>
              </a:pPr>
              <a:t>2023-01-10</a:t>
            </a:fld>
            <a:endParaRPr lang="sv-SE"/>
          </a:p>
        </p:txBody>
      </p:sp>
      <p:sp>
        <p:nvSpPr>
          <p:cNvPr id="8"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9" name="Platshållare för bildnummer 5"/>
          <p:cNvSpPr>
            <a:spLocks noGrp="1"/>
          </p:cNvSpPr>
          <p:nvPr>
            <p:ph type="sldNum" sz="quarter" idx="12"/>
          </p:nvPr>
        </p:nvSpPr>
        <p:spPr/>
        <p:txBody>
          <a:bodyPr/>
          <a:lstStyle>
            <a:lvl1pPr>
              <a:defRPr/>
            </a:lvl1pPr>
          </a:lstStyle>
          <a:p>
            <a:pPr>
              <a:defRPr/>
            </a:pPr>
            <a:fld id="{863E5FB7-BA6A-427E-B34D-CB5F4B19DCE7}"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2C83FA3E-F191-4C04-909F-047CE1F5D85C}" type="datetime1">
              <a:rPr lang="sv-SE"/>
              <a:pPr>
                <a:defRPr/>
              </a:pPr>
              <a:t>2023-01-10</a:t>
            </a:fld>
            <a:endParaRPr lang="sv-SE"/>
          </a:p>
        </p:txBody>
      </p:sp>
      <p:sp>
        <p:nvSpPr>
          <p:cNvPr id="4"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5" name="Platshållare för bildnummer 5"/>
          <p:cNvSpPr>
            <a:spLocks noGrp="1"/>
          </p:cNvSpPr>
          <p:nvPr>
            <p:ph type="sldNum" sz="quarter" idx="12"/>
          </p:nvPr>
        </p:nvSpPr>
        <p:spPr/>
        <p:txBody>
          <a:bodyPr/>
          <a:lstStyle>
            <a:lvl1pPr>
              <a:defRPr/>
            </a:lvl1pPr>
          </a:lstStyle>
          <a:p>
            <a:pPr>
              <a:defRPr/>
            </a:pPr>
            <a:fld id="{5AB2093E-4CB9-4B0D-BF3C-5C1D5E31E540}"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04D0406F-D308-4960-B0D3-913BA8ADD16A}" type="datetime1">
              <a:rPr lang="sv-SE"/>
              <a:pPr>
                <a:defRPr/>
              </a:pPr>
              <a:t>2023-01-10</a:t>
            </a:fld>
            <a:endParaRPr lang="sv-SE"/>
          </a:p>
        </p:txBody>
      </p:sp>
      <p:sp>
        <p:nvSpPr>
          <p:cNvPr id="3"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4" name="Platshållare för bildnummer 5"/>
          <p:cNvSpPr>
            <a:spLocks noGrp="1"/>
          </p:cNvSpPr>
          <p:nvPr>
            <p:ph type="sldNum" sz="quarter" idx="12"/>
          </p:nvPr>
        </p:nvSpPr>
        <p:spPr/>
        <p:txBody>
          <a:bodyPr/>
          <a:lstStyle>
            <a:lvl1pPr>
              <a:defRPr/>
            </a:lvl1pPr>
          </a:lstStyle>
          <a:p>
            <a:pPr>
              <a:defRPr/>
            </a:pPr>
            <a:fld id="{D1A6A777-6050-45A1-ADA3-919B3038DC41}"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D7EB0E2E-9B90-46BD-ADEF-1A99AD4F5078}"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29333D2C-E1DE-4758-9B4E-E18C72A0B0F3}"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8F30297B-1F60-4CF8-8E7E-CA9E74DD3CC1}"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r>
              <a:rPr lang="sv-SE"/>
              <a:t>Översatt av ABRAHAM TESFAMARIAM, Samhällskommunikatör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8428A149-D01C-4E67-830D-B44130387364}"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345F7D-4292-463B-AB0B-3D69B89D75A5}" type="datetime1">
              <a:rPr lang="sv-SE"/>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sv-SE"/>
              <a:t>Översatt av ABRAHAM TESFAMARIAM, Samhällskommunikatör - ÖSTSAM</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368FBA-3ADC-481E-B07B-86272B892BF5}"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2.jpeg"/><Relationship Id="rId7"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2.jpeg"/><Relationship Id="rId7"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ubrik 1"/>
          <p:cNvSpPr>
            <a:spLocks noGrp="1"/>
          </p:cNvSpPr>
          <p:nvPr>
            <p:ph type="ctrTitle"/>
          </p:nvPr>
        </p:nvSpPr>
        <p:spPr>
          <a:xfrm>
            <a:off x="683568" y="1268760"/>
            <a:ext cx="7772400" cy="1470025"/>
          </a:xfrm>
        </p:spPr>
        <p:txBody>
          <a:bodyPr/>
          <a:lstStyle/>
          <a:p>
            <a:pPr eaLnBrk="1" hangingPunct="1"/>
            <a:r>
              <a:rPr lang="sv-SE" sz="6600" dirty="0">
                <a:solidFill>
                  <a:srgbClr val="0000FF"/>
                </a:solidFill>
              </a:rPr>
              <a:t>ኢ- ቦስጣ</a:t>
            </a:r>
          </a:p>
        </p:txBody>
      </p:sp>
      <p:pic>
        <p:nvPicPr>
          <p:cNvPr id="7" name="Bildobjekt 6">
            <a:extLst>
              <a:ext uri="{FF2B5EF4-FFF2-40B4-BE49-F238E27FC236}">
                <a16:creationId xmlns:a16="http://schemas.microsoft.com/office/drawing/2014/main" id="{81658FD5-0937-4139-BCA8-4289DF50A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85184"/>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a:stretch>
            <a:fillRect/>
          </a:stretch>
        </p:blipFill>
        <p:spPr bwMode="auto">
          <a:xfrm>
            <a:off x="0" y="0"/>
            <a:ext cx="9163050" cy="7143750"/>
          </a:xfrm>
          <a:prstGeom prst="rect">
            <a:avLst/>
          </a:prstGeom>
          <a:noFill/>
          <a:ln w="9525">
            <a:noFill/>
            <a:miter lim="800000"/>
            <a:headEnd/>
            <a:tailEnd/>
          </a:ln>
        </p:spPr>
      </p:pic>
      <p:sp>
        <p:nvSpPr>
          <p:cNvPr id="4" name="AutoShape 8"/>
          <p:cNvSpPr>
            <a:spLocks noChangeArrowheads="1"/>
          </p:cNvSpPr>
          <p:nvPr/>
        </p:nvSpPr>
        <p:spPr bwMode="auto">
          <a:xfrm>
            <a:off x="2786063" y="4581525"/>
            <a:ext cx="2649537" cy="1008063"/>
          </a:xfrm>
          <a:prstGeom prst="wedgeEllipseCallout">
            <a:avLst>
              <a:gd name="adj1" fmla="val -92181"/>
              <a:gd name="adj2" fmla="val -68898"/>
            </a:avLst>
          </a:prstGeom>
          <a:solidFill>
            <a:srgbClr val="B9CDE5"/>
          </a:solidFill>
          <a:ln w="9525">
            <a:solidFill>
              <a:schemeClr val="tx1"/>
            </a:solidFill>
            <a:miter lim="800000"/>
            <a:headEnd/>
            <a:tailEnd/>
          </a:ln>
        </p:spPr>
        <p:txBody>
          <a:bodyPr/>
          <a:lstStyle/>
          <a:p>
            <a:pPr algn="ctr"/>
            <a:r>
              <a:rPr lang="sv-SE" b="1"/>
              <a:t>ሕጂ እታ ሕሳብካ ተኸፊታላ፣ ንምቕጻል ኣብዚ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Bildobjekt 5" descr="inkorg0.jpg"/>
          <p:cNvPicPr>
            <a:picLocks noChangeAspect="1"/>
          </p:cNvPicPr>
          <p:nvPr/>
        </p:nvPicPr>
        <p:blipFill>
          <a:blip r:embed="rId2" cstate="print"/>
          <a:srcRect/>
          <a:stretch>
            <a:fillRect/>
          </a:stretch>
        </p:blipFill>
        <p:spPr bwMode="auto">
          <a:xfrm>
            <a:off x="0" y="242888"/>
            <a:ext cx="9144000" cy="6615112"/>
          </a:xfrm>
          <a:prstGeom prst="rect">
            <a:avLst/>
          </a:prstGeom>
          <a:noFill/>
          <a:ln w="9525">
            <a:noFill/>
            <a:miter lim="800000"/>
            <a:headEnd/>
            <a:tailEnd/>
          </a:ln>
        </p:spPr>
      </p:pic>
      <p:pic>
        <p:nvPicPr>
          <p:cNvPr id="4" name="Bildobjekt 3" descr="välkommen.jpg"/>
          <p:cNvPicPr>
            <a:picLocks noChangeAspect="1"/>
          </p:cNvPicPr>
          <p:nvPr/>
        </p:nvPicPr>
        <p:blipFill>
          <a:blip r:embed="rId3" cstate="print"/>
          <a:srcRect/>
          <a:stretch>
            <a:fillRect/>
          </a:stretch>
        </p:blipFill>
        <p:spPr bwMode="auto">
          <a:xfrm>
            <a:off x="3000375" y="3357563"/>
            <a:ext cx="4152900" cy="2143125"/>
          </a:xfrm>
          <a:prstGeom prst="rect">
            <a:avLst/>
          </a:prstGeom>
          <a:noFill/>
          <a:ln w="9525">
            <a:noFill/>
            <a:miter lim="800000"/>
            <a:headEnd/>
            <a:tailEnd/>
          </a:ln>
        </p:spPr>
      </p:pic>
      <p:sp>
        <p:nvSpPr>
          <p:cNvPr id="3" name="AutoShape 8"/>
          <p:cNvSpPr>
            <a:spLocks noChangeArrowheads="1"/>
          </p:cNvSpPr>
          <p:nvPr/>
        </p:nvSpPr>
        <p:spPr bwMode="auto">
          <a:xfrm>
            <a:off x="2987675" y="2357438"/>
            <a:ext cx="2527300" cy="1143000"/>
          </a:xfrm>
          <a:prstGeom prst="wedgeEllipseCallout">
            <a:avLst>
              <a:gd name="adj1" fmla="val 99625"/>
              <a:gd name="adj2" fmla="val 54167"/>
            </a:avLst>
          </a:prstGeom>
          <a:solidFill>
            <a:srgbClr val="B9CDE5"/>
          </a:solidFill>
          <a:ln w="9525">
            <a:solidFill>
              <a:schemeClr val="tx1"/>
            </a:solidFill>
            <a:miter lim="800000"/>
            <a:headEnd/>
            <a:tailEnd/>
          </a:ln>
        </p:spPr>
        <p:txBody>
          <a:bodyPr/>
          <a:lstStyle/>
          <a:p>
            <a:pPr algn="ctr"/>
            <a:r>
              <a:rPr lang="sv-SE" b="1"/>
              <a:t>እታ ናይ ሓበሬታ መስኮት ንምእላይ ኣብታ ኤክስ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p:txBody>
          <a:bodyPr/>
          <a:lstStyle/>
          <a:p>
            <a:r>
              <a:rPr lang="sv-SE"/>
              <a:t>Översatt av ABRAHAM TESFAMARIAM, Samhällskommunikatör - ÖSTSAM</a:t>
            </a:r>
          </a:p>
        </p:txBody>
      </p:sp>
      <p:pic>
        <p:nvPicPr>
          <p:cNvPr id="27649" name="Bildobjekt 5"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ktangel med rundade hörn 6"/>
          <p:cNvSpPr/>
          <p:nvPr/>
        </p:nvSpPr>
        <p:spPr>
          <a:xfrm>
            <a:off x="1143000" y="2000250"/>
            <a:ext cx="7143750" cy="37330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i-ER" sz="3200" b="1" dirty="0">
                <a:solidFill>
                  <a:schemeClr val="tx1"/>
                </a:solidFill>
                <a:latin typeface="Arial" charset="0"/>
                <a:cs typeface="Arial" charset="0"/>
              </a:rPr>
              <a:t>ዝርዝር ሓበሬታ</a:t>
            </a:r>
            <a:r>
              <a:rPr lang="sv-SE" sz="3200" b="1" dirty="0">
                <a:solidFill>
                  <a:schemeClr val="tx1"/>
                </a:solidFill>
                <a:latin typeface="Arial" charset="0"/>
                <a:cs typeface="Arial" charset="0"/>
              </a:rPr>
              <a:t> </a:t>
            </a:r>
            <a:r>
              <a:rPr lang="sv-SE" sz="3200" b="1" dirty="0" err="1">
                <a:solidFill>
                  <a:schemeClr val="tx1"/>
                </a:solidFill>
                <a:latin typeface="Arial" charset="0"/>
                <a:cs typeface="Arial" charset="0"/>
              </a:rPr>
              <a:t>ኣታዊ</a:t>
            </a:r>
            <a:endParaRPr lang="sv-SE" sz="3200" b="1" dirty="0">
              <a:solidFill>
                <a:schemeClr val="tx1"/>
              </a:solidFill>
              <a:latin typeface="Tahoma" pitchFamily="34" charset="0"/>
              <a:cs typeface="Tahoma" pitchFamily="34" charset="0"/>
            </a:endParaRPr>
          </a:p>
          <a:p>
            <a:r>
              <a:rPr lang="sv-SE" dirty="0" err="1">
                <a:solidFill>
                  <a:schemeClr val="tx1"/>
                </a:solidFill>
                <a:latin typeface="Arial" charset="0"/>
                <a:cs typeface="Arial" charset="0"/>
              </a:rPr>
              <a:t>እተመልክተላ</a:t>
            </a:r>
            <a:r>
              <a:rPr lang="sv-SE" dirty="0">
                <a:solidFill>
                  <a:schemeClr val="tx1"/>
                </a:solidFill>
                <a:latin typeface="Arial" charset="0"/>
                <a:cs typeface="Arial" charset="0"/>
              </a:rPr>
              <a:t> </a:t>
            </a:r>
            <a:r>
              <a:rPr lang="sv-SE" dirty="0" err="1">
                <a:solidFill>
                  <a:schemeClr val="tx1"/>
                </a:solidFill>
                <a:latin typeface="Arial" charset="0"/>
                <a:cs typeface="Arial" charset="0"/>
              </a:rPr>
              <a:t>ነፍሲ</a:t>
            </a:r>
            <a:r>
              <a:rPr lang="sv-SE" dirty="0">
                <a:solidFill>
                  <a:schemeClr val="tx1"/>
                </a:solidFill>
                <a:latin typeface="Arial" charset="0"/>
                <a:cs typeface="Arial" charset="0"/>
              </a:rPr>
              <a:t> </a:t>
            </a:r>
            <a:r>
              <a:rPr lang="sv-SE" dirty="0" err="1">
                <a:solidFill>
                  <a:schemeClr val="tx1"/>
                </a:solidFill>
                <a:latin typeface="Arial" charset="0"/>
                <a:cs typeface="Arial" charset="0"/>
              </a:rPr>
              <a:t>ወከፍ</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መልእኽቲ</a:t>
            </a:r>
            <a:r>
              <a:rPr lang="sv-SE" dirty="0">
                <a:solidFill>
                  <a:schemeClr val="tx1"/>
                </a:solidFill>
                <a:latin typeface="Arial" charset="0"/>
                <a:cs typeface="Arial" charset="0"/>
              </a:rPr>
              <a:t> </a:t>
            </a:r>
            <a:r>
              <a:rPr lang="sv-SE" dirty="0" err="1">
                <a:solidFill>
                  <a:schemeClr val="tx1"/>
                </a:solidFill>
                <a:latin typeface="Arial" charset="0"/>
                <a:cs typeface="Arial" charset="0"/>
              </a:rPr>
              <a:t>ኣብ</a:t>
            </a:r>
            <a:r>
              <a:rPr lang="sv-SE" dirty="0">
                <a:solidFill>
                  <a:schemeClr val="tx1"/>
                </a:solidFill>
                <a:latin typeface="Arial" charset="0"/>
                <a:cs typeface="Arial" charset="0"/>
              </a:rPr>
              <a:t> </a:t>
            </a:r>
            <a:r>
              <a:rPr lang="sv-SE" dirty="0" err="1">
                <a:solidFill>
                  <a:schemeClr val="tx1"/>
                </a:solidFill>
                <a:latin typeface="Arial" charset="0"/>
                <a:cs typeface="Arial" charset="0"/>
              </a:rPr>
              <a:t>ሓደ</a:t>
            </a:r>
            <a:r>
              <a:rPr lang="sv-SE" dirty="0">
                <a:solidFill>
                  <a:schemeClr val="tx1"/>
                </a:solidFill>
                <a:latin typeface="Arial" charset="0"/>
                <a:cs typeface="Arial" charset="0"/>
              </a:rPr>
              <a:t> </a:t>
            </a:r>
            <a:r>
              <a:rPr lang="sv-SE" dirty="0" err="1">
                <a:solidFill>
                  <a:schemeClr val="tx1"/>
                </a:solidFill>
                <a:latin typeface="Arial" charset="0"/>
                <a:cs typeface="Arial" charset="0"/>
              </a:rPr>
              <a:t>መስመር</a:t>
            </a:r>
            <a:r>
              <a:rPr lang="sv-SE" dirty="0">
                <a:solidFill>
                  <a:schemeClr val="tx1"/>
                </a:solidFill>
                <a:latin typeface="Arial" charset="0"/>
                <a:cs typeface="Arial" charset="0"/>
              </a:rPr>
              <a:t> </a:t>
            </a:r>
            <a:r>
              <a:rPr lang="sv-SE" dirty="0" err="1">
                <a:solidFill>
                  <a:schemeClr val="tx1"/>
                </a:solidFill>
                <a:latin typeface="Arial" charset="0"/>
                <a:cs typeface="Arial" charset="0"/>
              </a:rPr>
              <a:t>ዕለት</a:t>
            </a:r>
            <a:r>
              <a:rPr lang="sv-SE" dirty="0">
                <a:solidFill>
                  <a:schemeClr val="tx1"/>
                </a:solidFill>
                <a:latin typeface="Arial" charset="0"/>
                <a:cs typeface="Arial" charset="0"/>
              </a:rPr>
              <a:t>፣ </a:t>
            </a:r>
            <a:r>
              <a:rPr lang="sv-SE" dirty="0" err="1">
                <a:solidFill>
                  <a:schemeClr val="tx1"/>
                </a:solidFill>
                <a:latin typeface="Arial" charset="0"/>
                <a:cs typeface="Arial" charset="0"/>
              </a:rPr>
              <a:t>ጊዜ</a:t>
            </a:r>
            <a:r>
              <a:rPr lang="sv-SE" dirty="0">
                <a:solidFill>
                  <a:schemeClr val="tx1"/>
                </a:solidFill>
                <a:latin typeface="Arial" charset="0"/>
                <a:cs typeface="Arial" charset="0"/>
              </a:rPr>
              <a:t>፣ </a:t>
            </a:r>
            <a:r>
              <a:rPr lang="sv-SE" dirty="0" err="1">
                <a:solidFill>
                  <a:schemeClr val="tx1"/>
                </a:solidFill>
                <a:latin typeface="Arial" charset="0"/>
                <a:cs typeface="Arial" charset="0"/>
              </a:rPr>
              <a:t>ዛዕባ</a:t>
            </a:r>
            <a:r>
              <a:rPr lang="sv-SE" dirty="0">
                <a:solidFill>
                  <a:schemeClr val="tx1"/>
                </a:solidFill>
                <a:latin typeface="Arial" charset="0"/>
                <a:cs typeface="Arial" charset="0"/>
              </a:rPr>
              <a:t>/</a:t>
            </a:r>
            <a:r>
              <a:rPr lang="sv-SE" dirty="0" err="1">
                <a:solidFill>
                  <a:schemeClr val="tx1"/>
                </a:solidFill>
                <a:latin typeface="Arial" charset="0"/>
                <a:cs typeface="Arial" charset="0"/>
              </a:rPr>
              <a:t>ርእሲ</a:t>
            </a:r>
            <a:r>
              <a:rPr lang="sv-SE" dirty="0">
                <a:solidFill>
                  <a:schemeClr val="tx1"/>
                </a:solidFill>
                <a:latin typeface="Arial" charset="0"/>
                <a:cs typeface="Arial" charset="0"/>
              </a:rPr>
              <a:t>፣ </a:t>
            </a:r>
            <a:r>
              <a:rPr lang="sv-SE" dirty="0" err="1">
                <a:solidFill>
                  <a:schemeClr val="tx1"/>
                </a:solidFill>
                <a:latin typeface="Arial" charset="0"/>
                <a:cs typeface="Arial" charset="0"/>
              </a:rPr>
              <a:t>ሰዳዲ</a:t>
            </a:r>
            <a:r>
              <a:rPr lang="sv-SE" dirty="0">
                <a:solidFill>
                  <a:schemeClr val="tx1"/>
                </a:solidFill>
                <a:latin typeface="Arial" charset="0"/>
                <a:cs typeface="Arial" charset="0"/>
              </a:rPr>
              <a:t> </a:t>
            </a:r>
            <a:r>
              <a:rPr lang="sv-SE" dirty="0" err="1">
                <a:solidFill>
                  <a:schemeClr val="tx1"/>
                </a:solidFill>
                <a:latin typeface="Arial" charset="0"/>
                <a:cs typeface="Arial" charset="0"/>
              </a:rPr>
              <a:t>ከምኡ</a:t>
            </a:r>
            <a:r>
              <a:rPr lang="sv-SE" dirty="0">
                <a:solidFill>
                  <a:schemeClr val="tx1"/>
                </a:solidFill>
                <a:latin typeface="Arial" charset="0"/>
                <a:cs typeface="Arial" charset="0"/>
              </a:rPr>
              <a:t> </a:t>
            </a:r>
            <a:r>
              <a:rPr lang="sv-SE" dirty="0" err="1">
                <a:solidFill>
                  <a:schemeClr val="tx1"/>
                </a:solidFill>
                <a:latin typeface="Arial" charset="0"/>
                <a:cs typeface="Arial" charset="0"/>
              </a:rPr>
              <a:t>ንእሽቶ</a:t>
            </a:r>
            <a:r>
              <a:rPr lang="sv-SE" dirty="0">
                <a:solidFill>
                  <a:schemeClr val="tx1"/>
                </a:solidFill>
                <a:latin typeface="Arial" charset="0"/>
                <a:cs typeface="Arial" charset="0"/>
              </a:rPr>
              <a:t> </a:t>
            </a:r>
            <a:r>
              <a:rPr lang="sv-SE" dirty="0" err="1">
                <a:solidFill>
                  <a:schemeClr val="tx1"/>
                </a:solidFill>
                <a:latin typeface="Arial" charset="0"/>
                <a:cs typeface="Arial" charset="0"/>
              </a:rPr>
              <a:t>መስኮት</a:t>
            </a:r>
            <a:r>
              <a:rPr lang="sv-SE" dirty="0">
                <a:solidFill>
                  <a:schemeClr val="tx1"/>
                </a:solidFill>
                <a:latin typeface="Arial" charset="0"/>
                <a:cs typeface="Arial" charset="0"/>
              </a:rPr>
              <a:t> </a:t>
            </a:r>
            <a:r>
              <a:rPr lang="sv-SE" dirty="0" err="1">
                <a:solidFill>
                  <a:schemeClr val="tx1"/>
                </a:solidFill>
                <a:latin typeface="Arial" charset="0"/>
                <a:cs typeface="Arial" charset="0"/>
              </a:rPr>
              <a:t>ሒዙ</a:t>
            </a:r>
            <a:r>
              <a:rPr lang="sv-SE" dirty="0">
                <a:solidFill>
                  <a:schemeClr val="tx1"/>
                </a:solidFill>
                <a:latin typeface="Arial" charset="0"/>
                <a:cs typeface="Arial" charset="0"/>
              </a:rPr>
              <a:t> </a:t>
            </a:r>
            <a:r>
              <a:rPr lang="sv-SE" dirty="0" err="1">
                <a:solidFill>
                  <a:schemeClr val="tx1"/>
                </a:solidFill>
                <a:latin typeface="Arial" charset="0"/>
                <a:cs typeface="Arial" charset="0"/>
              </a:rPr>
              <a:t>ይቐርበልካ</a:t>
            </a:r>
            <a:r>
              <a:rPr lang="sv-SE" dirty="0">
                <a:solidFill>
                  <a:schemeClr val="tx1"/>
                </a:solidFill>
                <a:latin typeface="Arial" charset="0"/>
                <a:cs typeface="Arial" charset="0"/>
              </a:rPr>
              <a:t>። </a:t>
            </a:r>
            <a:r>
              <a:rPr lang="sv-SE" dirty="0" err="1">
                <a:solidFill>
                  <a:schemeClr val="tx1"/>
                </a:solidFill>
                <a:latin typeface="Arial" charset="0"/>
                <a:cs typeface="Arial" charset="0"/>
              </a:rPr>
              <a:t>እታ</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መልእኽቲ</a:t>
            </a:r>
            <a:r>
              <a:rPr lang="sv-SE" dirty="0">
                <a:solidFill>
                  <a:schemeClr val="tx1"/>
                </a:solidFill>
                <a:latin typeface="Arial" charset="0"/>
                <a:cs typeface="Arial" charset="0"/>
              </a:rPr>
              <a:t> </a:t>
            </a:r>
            <a:r>
              <a:rPr lang="sv-SE" dirty="0" err="1">
                <a:solidFill>
                  <a:schemeClr val="tx1"/>
                </a:solidFill>
                <a:latin typeface="Arial" charset="0"/>
                <a:cs typeface="Arial" charset="0"/>
              </a:rPr>
              <a:t>ንምኽፋት</a:t>
            </a:r>
            <a:r>
              <a:rPr lang="sv-SE" dirty="0">
                <a:solidFill>
                  <a:schemeClr val="tx1"/>
                </a:solidFill>
                <a:latin typeface="Arial" charset="0"/>
                <a:cs typeface="Arial" charset="0"/>
              </a:rPr>
              <a:t> </a:t>
            </a:r>
            <a:r>
              <a:rPr lang="sv-SE" dirty="0" err="1">
                <a:solidFill>
                  <a:schemeClr val="tx1"/>
                </a:solidFill>
                <a:latin typeface="Arial" charset="0"/>
                <a:cs typeface="Arial" charset="0"/>
              </a:rPr>
              <a:t>ኣብ</a:t>
            </a:r>
            <a:r>
              <a:rPr lang="sv-SE" dirty="0">
                <a:solidFill>
                  <a:schemeClr val="tx1"/>
                </a:solidFill>
                <a:latin typeface="Arial" charset="0"/>
                <a:cs typeface="Arial" charset="0"/>
              </a:rPr>
              <a:t> </a:t>
            </a:r>
            <a:r>
              <a:rPr lang="sv-SE" dirty="0" err="1">
                <a:solidFill>
                  <a:schemeClr val="tx1"/>
                </a:solidFill>
                <a:latin typeface="Arial" charset="0"/>
                <a:cs typeface="Arial" charset="0"/>
              </a:rPr>
              <a:t>ዝኾነ</a:t>
            </a:r>
            <a:r>
              <a:rPr lang="sv-SE" dirty="0">
                <a:solidFill>
                  <a:schemeClr val="tx1"/>
                </a:solidFill>
                <a:latin typeface="Arial" charset="0"/>
                <a:cs typeface="Arial" charset="0"/>
              </a:rPr>
              <a:t> </a:t>
            </a:r>
            <a:r>
              <a:rPr lang="sv-SE" dirty="0" err="1">
                <a:solidFill>
                  <a:schemeClr val="tx1"/>
                </a:solidFill>
                <a:latin typeface="Arial" charset="0"/>
                <a:cs typeface="Arial" charset="0"/>
              </a:rPr>
              <a:t>ናይቲ</a:t>
            </a:r>
            <a:r>
              <a:rPr lang="sv-SE" dirty="0">
                <a:solidFill>
                  <a:schemeClr val="tx1"/>
                </a:solidFill>
                <a:latin typeface="Arial" charset="0"/>
                <a:cs typeface="Arial" charset="0"/>
              </a:rPr>
              <a:t> </a:t>
            </a:r>
            <a:r>
              <a:rPr lang="sv-SE" dirty="0" err="1">
                <a:solidFill>
                  <a:schemeClr val="tx1"/>
                </a:solidFill>
                <a:latin typeface="Arial" charset="0"/>
                <a:cs typeface="Arial" charset="0"/>
              </a:rPr>
              <a:t>መስመር</a:t>
            </a:r>
            <a:r>
              <a:rPr lang="sv-SE" dirty="0">
                <a:solidFill>
                  <a:schemeClr val="tx1"/>
                </a:solidFill>
                <a:latin typeface="Arial" charset="0"/>
                <a:cs typeface="Arial" charset="0"/>
              </a:rPr>
              <a:t> </a:t>
            </a:r>
            <a:r>
              <a:rPr lang="sv-SE" dirty="0" err="1">
                <a:solidFill>
                  <a:schemeClr val="tx1"/>
                </a:solidFill>
                <a:latin typeface="Arial" charset="0"/>
                <a:cs typeface="Arial" charset="0"/>
              </a:rPr>
              <a:t>ቦታ</a:t>
            </a:r>
            <a:r>
              <a:rPr lang="sv-SE" dirty="0">
                <a:solidFill>
                  <a:schemeClr val="tx1"/>
                </a:solidFill>
                <a:latin typeface="Arial" charset="0"/>
                <a:cs typeface="Arial" charset="0"/>
              </a:rPr>
              <a:t> </a:t>
            </a:r>
            <a:r>
              <a:rPr lang="sv-SE" dirty="0" err="1">
                <a:solidFill>
                  <a:schemeClr val="tx1"/>
                </a:solidFill>
                <a:latin typeface="Arial" charset="0"/>
                <a:cs typeface="Arial" charset="0"/>
              </a:rPr>
              <a:t>ጠውቕ</a:t>
            </a:r>
            <a:endParaRPr lang="sv-SE" sz="1400" dirty="0">
              <a:solidFill>
                <a:schemeClr val="tx1"/>
              </a:solidFill>
              <a:latin typeface="Tahoma" pitchFamily="34" charset="0"/>
              <a:cs typeface="Tahoma" pitchFamily="34" charset="0"/>
            </a:endParaRPr>
          </a:p>
          <a:p>
            <a:pPr>
              <a:buClr>
                <a:srgbClr val="376092"/>
              </a:buClr>
              <a:buFont typeface="Arial" charset="0"/>
              <a:buChar char="•"/>
            </a:pPr>
            <a:r>
              <a:rPr lang="sv-SE" dirty="0" err="1">
                <a:solidFill>
                  <a:schemeClr val="tx1"/>
                </a:solidFill>
                <a:latin typeface="Arial" charset="0"/>
                <a:cs typeface="Arial" charset="0"/>
              </a:rPr>
              <a:t>መብርሂታት</a:t>
            </a:r>
            <a:r>
              <a:rPr lang="sv-SE" dirty="0">
                <a:solidFill>
                  <a:schemeClr val="tx1"/>
                </a:solidFill>
                <a:latin typeface="Arial" charset="0"/>
                <a:cs typeface="Arial" charset="0"/>
              </a:rPr>
              <a:t>፤</a:t>
            </a:r>
          </a:p>
          <a:p>
            <a:pPr>
              <a:buClr>
                <a:srgbClr val="376092"/>
              </a:buClr>
              <a:buFont typeface="Arial" charset="0"/>
              <a:buNone/>
            </a:pPr>
            <a:r>
              <a:rPr lang="sv-SE" b="1" dirty="0">
                <a:solidFill>
                  <a:schemeClr val="tx1"/>
                </a:solidFill>
                <a:latin typeface="Arial" charset="0"/>
                <a:cs typeface="Arial" charset="0"/>
              </a:rPr>
              <a:t>	</a:t>
            </a:r>
            <a:r>
              <a:rPr lang="sv-SE" b="1" dirty="0" err="1">
                <a:solidFill>
                  <a:schemeClr val="tx1"/>
                </a:solidFill>
                <a:latin typeface="Arial" charset="0"/>
                <a:cs typeface="Arial" charset="0"/>
              </a:rPr>
              <a:t>ቅብኣዮ</a:t>
            </a:r>
            <a:r>
              <a:rPr lang="sv-SE" sz="1400" dirty="0">
                <a:solidFill>
                  <a:schemeClr val="tx1"/>
                </a:solidFill>
                <a:latin typeface="Tahoma" pitchFamily="34" charset="0"/>
                <a:cs typeface="Tahoma" pitchFamily="34" charset="0"/>
              </a:rPr>
              <a:t> – </a:t>
            </a:r>
            <a:r>
              <a:rPr lang="sv-SE" dirty="0" err="1">
                <a:solidFill>
                  <a:schemeClr val="tx1"/>
                </a:solidFill>
                <a:latin typeface="Arial" charset="0"/>
                <a:cs typeface="Arial" charset="0"/>
              </a:rPr>
              <a:t>ነቲ</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መልእኽቲ</a:t>
            </a:r>
            <a:r>
              <a:rPr lang="sv-SE" dirty="0">
                <a:solidFill>
                  <a:schemeClr val="tx1"/>
                </a:solidFill>
                <a:latin typeface="Arial" charset="0"/>
                <a:cs typeface="Arial" charset="0"/>
              </a:rPr>
              <a:t> </a:t>
            </a:r>
            <a:r>
              <a:rPr lang="sv-SE" dirty="0" err="1">
                <a:solidFill>
                  <a:schemeClr val="tx1"/>
                </a:solidFill>
                <a:latin typeface="Arial" charset="0"/>
                <a:cs typeface="Arial" charset="0"/>
              </a:rPr>
              <a:t>ምእንቲ</a:t>
            </a:r>
            <a:r>
              <a:rPr lang="sv-SE" dirty="0">
                <a:solidFill>
                  <a:schemeClr val="tx1"/>
                </a:solidFill>
                <a:latin typeface="Arial" charset="0"/>
                <a:cs typeface="Arial" charset="0"/>
              </a:rPr>
              <a:t> </a:t>
            </a:r>
            <a:r>
              <a:rPr lang="sv-SE" dirty="0" err="1">
                <a:solidFill>
                  <a:schemeClr val="tx1"/>
                </a:solidFill>
                <a:latin typeface="Arial" charset="0"/>
                <a:cs typeface="Arial" charset="0"/>
              </a:rPr>
              <a:t>ክትናብዮ</a:t>
            </a:r>
            <a:r>
              <a:rPr lang="sv-SE" dirty="0">
                <a:solidFill>
                  <a:schemeClr val="tx1"/>
                </a:solidFill>
                <a:latin typeface="Arial" charset="0"/>
                <a:cs typeface="Arial" charset="0"/>
              </a:rPr>
              <a:t>። </a:t>
            </a:r>
            <a:r>
              <a:rPr lang="sv-SE" dirty="0" err="1">
                <a:solidFill>
                  <a:schemeClr val="tx1"/>
                </a:solidFill>
                <a:latin typeface="Arial" charset="0"/>
                <a:cs typeface="Arial" charset="0"/>
              </a:rPr>
              <a:t>ናብነት</a:t>
            </a:r>
            <a:r>
              <a:rPr lang="sv-SE" dirty="0">
                <a:solidFill>
                  <a:schemeClr val="tx1"/>
                </a:solidFill>
                <a:latin typeface="Arial" charset="0"/>
                <a:cs typeface="Arial" charset="0"/>
              </a:rPr>
              <a:t> </a:t>
            </a:r>
            <a:r>
              <a:rPr lang="sv-SE" dirty="0" err="1">
                <a:solidFill>
                  <a:schemeClr val="tx1"/>
                </a:solidFill>
                <a:latin typeface="Arial" charset="0"/>
                <a:cs typeface="Arial" charset="0"/>
              </a:rPr>
              <a:t>ከተዘዋውሮ</a:t>
            </a:r>
            <a:r>
              <a:rPr lang="sv-SE" dirty="0">
                <a:solidFill>
                  <a:schemeClr val="tx1"/>
                </a:solidFill>
                <a:latin typeface="Arial" charset="0"/>
                <a:cs typeface="Arial" charset="0"/>
              </a:rPr>
              <a:t> </a:t>
            </a:r>
            <a:r>
              <a:rPr lang="sv-SE" dirty="0" err="1">
                <a:solidFill>
                  <a:schemeClr val="tx1"/>
                </a:solidFill>
                <a:latin typeface="Arial" charset="0"/>
                <a:cs typeface="Arial" charset="0"/>
              </a:rPr>
              <a:t>ወይ</a:t>
            </a:r>
            <a:r>
              <a:rPr lang="sv-SE" dirty="0">
                <a:solidFill>
                  <a:schemeClr val="tx1"/>
                </a:solidFill>
                <a:latin typeface="Arial" charset="0"/>
                <a:cs typeface="Arial" charset="0"/>
              </a:rPr>
              <a:t> </a:t>
            </a:r>
            <a:r>
              <a:rPr lang="sv-SE" dirty="0" err="1">
                <a:solidFill>
                  <a:schemeClr val="tx1"/>
                </a:solidFill>
                <a:latin typeface="Arial" charset="0"/>
                <a:cs typeface="Arial" charset="0"/>
              </a:rPr>
              <a:t>ክትኣልዮ</a:t>
            </a:r>
            <a:r>
              <a:rPr lang="sv-SE" dirty="0">
                <a:solidFill>
                  <a:schemeClr val="tx1"/>
                </a:solidFill>
                <a:latin typeface="Arial" charset="0"/>
                <a:cs typeface="Arial" charset="0"/>
              </a:rPr>
              <a:t>።</a:t>
            </a:r>
            <a:endParaRPr lang="sv-SE" sz="1400" dirty="0">
              <a:solidFill>
                <a:schemeClr val="tx1"/>
              </a:solidFill>
              <a:latin typeface="Tahoma" pitchFamily="34" charset="0"/>
              <a:cs typeface="Tahoma" pitchFamily="34" charset="0"/>
            </a:endParaRPr>
          </a:p>
          <a:p>
            <a:pPr>
              <a:buClr>
                <a:srgbClr val="376092"/>
              </a:buClr>
              <a:buFont typeface="Arial" charset="0"/>
              <a:buNone/>
            </a:pPr>
            <a:r>
              <a:rPr lang="sv-SE" b="1" dirty="0">
                <a:solidFill>
                  <a:schemeClr val="tx1"/>
                </a:solidFill>
                <a:latin typeface="Arial" charset="0"/>
                <a:cs typeface="Arial" charset="0"/>
              </a:rPr>
              <a:t>	</a:t>
            </a:r>
            <a:r>
              <a:rPr lang="sv-SE" b="1" dirty="0" err="1">
                <a:solidFill>
                  <a:schemeClr val="tx1"/>
                </a:solidFill>
                <a:latin typeface="Arial" charset="0"/>
                <a:cs typeface="Arial" charset="0"/>
              </a:rPr>
              <a:t>እዋናዊ</a:t>
            </a:r>
            <a:r>
              <a:rPr lang="sv-SE" b="1" dirty="0">
                <a:solidFill>
                  <a:schemeClr val="tx1"/>
                </a:solidFill>
                <a:latin typeface="Arial" charset="0"/>
                <a:cs typeface="Arial" charset="0"/>
              </a:rPr>
              <a:t> </a:t>
            </a:r>
            <a:r>
              <a:rPr lang="sv-SE" b="1" dirty="0" err="1">
                <a:solidFill>
                  <a:schemeClr val="tx1"/>
                </a:solidFill>
                <a:latin typeface="Arial" charset="0"/>
                <a:cs typeface="Arial" charset="0"/>
              </a:rPr>
              <a:t>ግበሮ</a:t>
            </a:r>
            <a:r>
              <a:rPr lang="sv-SE" sz="1400" dirty="0">
                <a:solidFill>
                  <a:schemeClr val="tx1"/>
                </a:solidFill>
                <a:latin typeface="Tahoma" pitchFamily="34" charset="0"/>
                <a:cs typeface="Tahoma" pitchFamily="34" charset="0"/>
              </a:rPr>
              <a:t> - </a:t>
            </a:r>
            <a:r>
              <a:rPr lang="sv-SE" dirty="0" err="1">
                <a:solidFill>
                  <a:schemeClr val="tx1"/>
                </a:solidFill>
                <a:latin typeface="Arial" charset="0"/>
                <a:cs typeface="Arial" charset="0"/>
              </a:rPr>
              <a:t>ሓደሽቲ</a:t>
            </a:r>
            <a:r>
              <a:rPr lang="sv-SE" dirty="0">
                <a:solidFill>
                  <a:schemeClr val="tx1"/>
                </a:solidFill>
                <a:latin typeface="Arial" charset="0"/>
                <a:cs typeface="Arial" charset="0"/>
              </a:rPr>
              <a:t> </a:t>
            </a:r>
            <a:r>
              <a:rPr lang="sv-SE" dirty="0" err="1">
                <a:solidFill>
                  <a:schemeClr val="tx1"/>
                </a:solidFill>
                <a:latin typeface="Arial" charset="0"/>
                <a:cs typeface="Arial" charset="0"/>
              </a:rPr>
              <a:t>ዝመጹኻ</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መልእኽእቲታት</a:t>
            </a:r>
            <a:r>
              <a:rPr lang="sv-SE" dirty="0">
                <a:solidFill>
                  <a:schemeClr val="tx1"/>
                </a:solidFill>
                <a:latin typeface="Arial" charset="0"/>
                <a:cs typeface="Arial" charset="0"/>
              </a:rPr>
              <a:t> </a:t>
            </a:r>
            <a:r>
              <a:rPr lang="sv-SE" dirty="0" err="1">
                <a:solidFill>
                  <a:schemeClr val="tx1"/>
                </a:solidFill>
                <a:latin typeface="Arial" charset="0"/>
                <a:cs typeface="Arial" charset="0"/>
              </a:rPr>
              <a:t>መታን</a:t>
            </a:r>
            <a:r>
              <a:rPr lang="sv-SE" dirty="0">
                <a:solidFill>
                  <a:schemeClr val="tx1"/>
                </a:solidFill>
                <a:latin typeface="Arial" charset="0"/>
                <a:cs typeface="Arial" charset="0"/>
              </a:rPr>
              <a:t> </a:t>
            </a:r>
            <a:r>
              <a:rPr lang="sv-SE" dirty="0" err="1">
                <a:solidFill>
                  <a:schemeClr val="tx1"/>
                </a:solidFill>
                <a:latin typeface="Arial" charset="0"/>
                <a:cs typeface="Arial" charset="0"/>
              </a:rPr>
              <a:t>ከተምጽእ</a:t>
            </a:r>
            <a:r>
              <a:rPr lang="sv-SE" dirty="0">
                <a:solidFill>
                  <a:schemeClr val="tx1"/>
                </a:solidFill>
                <a:latin typeface="Arial" charset="0"/>
                <a:cs typeface="Arial" charset="0"/>
              </a:rPr>
              <a:t>።</a:t>
            </a:r>
            <a:endParaRPr lang="sv-SE" sz="1400" dirty="0">
              <a:solidFill>
                <a:schemeClr val="tx1"/>
              </a:solidFill>
              <a:latin typeface="Tahoma" pitchFamily="34" charset="0"/>
              <a:cs typeface="Tahoma" pitchFamily="34" charset="0"/>
            </a:endParaRPr>
          </a:p>
          <a:p>
            <a:pPr>
              <a:buClr>
                <a:srgbClr val="376092"/>
              </a:buClr>
              <a:buFont typeface="Arial" charset="0"/>
              <a:buNone/>
            </a:pPr>
            <a:r>
              <a:rPr lang="sv-SE" b="1" dirty="0">
                <a:solidFill>
                  <a:schemeClr val="tx1"/>
                </a:solidFill>
                <a:latin typeface="Arial" charset="0"/>
                <a:cs typeface="Arial" charset="0"/>
              </a:rPr>
              <a:t>	</a:t>
            </a:r>
            <a:r>
              <a:rPr lang="sv-SE" b="1" dirty="0" err="1">
                <a:solidFill>
                  <a:schemeClr val="tx1"/>
                </a:solidFill>
                <a:latin typeface="Arial" charset="0"/>
                <a:cs typeface="Arial" charset="0"/>
              </a:rPr>
              <a:t>ጽሓፍ</a:t>
            </a:r>
            <a:r>
              <a:rPr lang="sv-SE" sz="1400" b="1" dirty="0">
                <a:solidFill>
                  <a:schemeClr val="tx1"/>
                </a:solidFill>
                <a:latin typeface="Tahoma" pitchFamily="34" charset="0"/>
                <a:cs typeface="Tahoma" pitchFamily="34" charset="0"/>
              </a:rPr>
              <a:t> </a:t>
            </a:r>
            <a:r>
              <a:rPr lang="sv-SE" sz="1400" dirty="0">
                <a:solidFill>
                  <a:schemeClr val="tx1"/>
                </a:solidFill>
                <a:latin typeface="Tahoma" pitchFamily="34" charset="0"/>
                <a:cs typeface="Tahoma" pitchFamily="34" charset="0"/>
              </a:rPr>
              <a:t>- </a:t>
            </a:r>
            <a:r>
              <a:rPr lang="sv-SE" dirty="0" err="1">
                <a:solidFill>
                  <a:schemeClr val="tx1"/>
                </a:solidFill>
                <a:latin typeface="Arial" charset="0"/>
                <a:cs typeface="Arial" charset="0"/>
              </a:rPr>
              <a:t>ሓድሽ</a:t>
            </a:r>
            <a:r>
              <a:rPr lang="sv-SE" dirty="0">
                <a:solidFill>
                  <a:schemeClr val="tx1"/>
                </a:solidFill>
                <a:latin typeface="Arial" charset="0"/>
                <a:cs typeface="Arial" charset="0"/>
              </a:rPr>
              <a:t> </a:t>
            </a:r>
            <a:r>
              <a:rPr lang="sv-SE" dirty="0" err="1">
                <a:solidFill>
                  <a:schemeClr val="tx1"/>
                </a:solidFill>
                <a:latin typeface="Arial" charset="0"/>
                <a:cs typeface="Arial" charset="0"/>
              </a:rPr>
              <a:t>ናይ</a:t>
            </a:r>
            <a:r>
              <a:rPr lang="sv-SE" dirty="0">
                <a:solidFill>
                  <a:schemeClr val="tx1"/>
                </a:solidFill>
                <a:latin typeface="Arial" charset="0"/>
                <a:cs typeface="Arial" charset="0"/>
              </a:rPr>
              <a:t> ኢ- </a:t>
            </a:r>
            <a:r>
              <a:rPr lang="sv-SE" dirty="0" err="1">
                <a:solidFill>
                  <a:schemeClr val="tx1"/>
                </a:solidFill>
                <a:latin typeface="Arial" charset="0"/>
                <a:cs typeface="Arial" charset="0"/>
              </a:rPr>
              <a:t>ቦስጣ</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መልእኽቲ</a:t>
            </a:r>
            <a:r>
              <a:rPr lang="sv-SE" dirty="0">
                <a:solidFill>
                  <a:schemeClr val="tx1"/>
                </a:solidFill>
                <a:latin typeface="Arial" charset="0"/>
                <a:cs typeface="Arial" charset="0"/>
              </a:rPr>
              <a:t> </a:t>
            </a:r>
            <a:r>
              <a:rPr lang="sv-SE" dirty="0" err="1">
                <a:solidFill>
                  <a:schemeClr val="tx1"/>
                </a:solidFill>
                <a:latin typeface="Arial" charset="0"/>
                <a:cs typeface="Arial" charset="0"/>
              </a:rPr>
              <a:t>ምእንቲ</a:t>
            </a:r>
            <a:r>
              <a:rPr lang="sv-SE" dirty="0">
                <a:solidFill>
                  <a:schemeClr val="tx1"/>
                </a:solidFill>
                <a:latin typeface="Arial" charset="0"/>
                <a:cs typeface="Arial" charset="0"/>
              </a:rPr>
              <a:t> </a:t>
            </a:r>
            <a:r>
              <a:rPr lang="sv-SE" dirty="0" err="1">
                <a:solidFill>
                  <a:schemeClr val="tx1"/>
                </a:solidFill>
                <a:latin typeface="Arial" charset="0"/>
                <a:cs typeface="Arial" charset="0"/>
              </a:rPr>
              <a:t>ክትፈጥር</a:t>
            </a:r>
            <a:r>
              <a:rPr lang="sv-SE" dirty="0">
                <a:solidFill>
                  <a:schemeClr val="tx1"/>
                </a:solidFill>
                <a:latin typeface="Arial" charset="0"/>
                <a:cs typeface="Arial" charset="0"/>
              </a:rPr>
              <a:t>።</a:t>
            </a:r>
            <a:endParaRPr lang="sv-SE" sz="1400" b="1" dirty="0">
              <a:solidFill>
                <a:schemeClr val="tx1"/>
              </a:solidFill>
              <a:latin typeface="Tahoma" pitchFamily="34" charset="0"/>
              <a:cs typeface="Tahoma" pitchFamily="34" charset="0"/>
            </a:endParaRPr>
          </a:p>
          <a:p>
            <a:pPr>
              <a:buClr>
                <a:srgbClr val="376092"/>
              </a:buClr>
              <a:buFont typeface="Arial" charset="0"/>
              <a:buNone/>
            </a:pPr>
            <a:r>
              <a:rPr lang="sv-SE" b="1" dirty="0">
                <a:solidFill>
                  <a:schemeClr val="tx1"/>
                </a:solidFill>
                <a:latin typeface="Arial" charset="0"/>
                <a:cs typeface="Arial" charset="0"/>
              </a:rPr>
              <a:t>	</a:t>
            </a:r>
            <a:r>
              <a:rPr lang="sv-SE" b="1" dirty="0" err="1">
                <a:solidFill>
                  <a:schemeClr val="tx1"/>
                </a:solidFill>
                <a:latin typeface="Arial" charset="0"/>
                <a:cs typeface="Arial" charset="0"/>
              </a:rPr>
              <a:t>ስንዳው</a:t>
            </a:r>
            <a:r>
              <a:rPr lang="sv-SE" b="1" dirty="0">
                <a:solidFill>
                  <a:schemeClr val="tx1"/>
                </a:solidFill>
                <a:latin typeface="Arial" charset="0"/>
                <a:cs typeface="Arial" charset="0"/>
              </a:rPr>
              <a:t> </a:t>
            </a:r>
            <a:r>
              <a:rPr lang="sv-SE" b="1" dirty="0" err="1">
                <a:solidFill>
                  <a:schemeClr val="tx1"/>
                </a:solidFill>
                <a:latin typeface="Arial" charset="0"/>
                <a:cs typeface="Arial" charset="0"/>
              </a:rPr>
              <a:t>ቦስጣ</a:t>
            </a:r>
            <a:r>
              <a:rPr lang="sv-SE" dirty="0">
                <a:solidFill>
                  <a:schemeClr val="tx1"/>
                </a:solidFill>
                <a:latin typeface="Arial" charset="0"/>
                <a:cs typeface="Arial" charset="0"/>
              </a:rPr>
              <a:t> </a:t>
            </a:r>
            <a:r>
              <a:rPr lang="sv-SE" sz="1400" b="1" dirty="0">
                <a:solidFill>
                  <a:schemeClr val="tx1"/>
                </a:solidFill>
                <a:latin typeface="Tahoma" pitchFamily="34" charset="0"/>
                <a:cs typeface="Tahoma" pitchFamily="34" charset="0"/>
              </a:rPr>
              <a:t> </a:t>
            </a:r>
            <a:r>
              <a:rPr lang="sv-SE" sz="1400" dirty="0">
                <a:solidFill>
                  <a:schemeClr val="tx1"/>
                </a:solidFill>
                <a:latin typeface="Tahoma" pitchFamily="34" charset="0"/>
                <a:cs typeface="Tahoma" pitchFamily="34" charset="0"/>
              </a:rPr>
              <a:t>- </a:t>
            </a:r>
            <a:r>
              <a:rPr lang="sv-SE" dirty="0">
                <a:solidFill>
                  <a:schemeClr val="tx1"/>
                </a:solidFill>
                <a:latin typeface="Arial" charset="0"/>
                <a:cs typeface="Arial" charset="0"/>
              </a:rPr>
              <a:t>(</a:t>
            </a:r>
            <a:r>
              <a:rPr lang="sv-SE" dirty="0" err="1">
                <a:solidFill>
                  <a:schemeClr val="tx1"/>
                </a:solidFill>
                <a:latin typeface="Arial" charset="0"/>
                <a:cs typeface="Arial" charset="0"/>
              </a:rPr>
              <a:t>ዘይረብሕ</a:t>
            </a:r>
            <a:r>
              <a:rPr lang="sv-SE" dirty="0">
                <a:solidFill>
                  <a:schemeClr val="tx1"/>
                </a:solidFill>
                <a:latin typeface="Arial" charset="0"/>
                <a:cs typeface="Arial" charset="0"/>
              </a:rPr>
              <a:t> </a:t>
            </a:r>
            <a:r>
              <a:rPr lang="sv-SE" dirty="0" err="1">
                <a:solidFill>
                  <a:schemeClr val="tx1"/>
                </a:solidFill>
                <a:latin typeface="Arial" charset="0"/>
                <a:cs typeface="Arial" charset="0"/>
              </a:rPr>
              <a:t>ቦስጣ</a:t>
            </a:r>
            <a:r>
              <a:rPr lang="sv-SE" dirty="0">
                <a:solidFill>
                  <a:schemeClr val="tx1"/>
                </a:solidFill>
                <a:latin typeface="Arial" charset="0"/>
                <a:cs typeface="Arial" charset="0"/>
              </a:rPr>
              <a:t>/</a:t>
            </a:r>
            <a:r>
              <a:rPr lang="sv-SE" dirty="0" err="1">
                <a:solidFill>
                  <a:schemeClr val="tx1"/>
                </a:solidFill>
                <a:latin typeface="Arial" charset="0"/>
                <a:cs typeface="Arial" charset="0"/>
              </a:rPr>
              <a:t>ስፓም</a:t>
            </a:r>
            <a:r>
              <a:rPr lang="sv-SE" dirty="0">
                <a:solidFill>
                  <a:schemeClr val="tx1"/>
                </a:solidFill>
                <a:latin typeface="Arial" charset="0"/>
                <a:cs typeface="Arial" charset="0"/>
              </a:rPr>
              <a:t> </a:t>
            </a:r>
            <a:r>
              <a:rPr lang="sv-SE" dirty="0" err="1">
                <a:solidFill>
                  <a:schemeClr val="tx1"/>
                </a:solidFill>
                <a:latin typeface="Arial" charset="0"/>
                <a:cs typeface="Arial" charset="0"/>
              </a:rPr>
              <a:t>ውን</a:t>
            </a:r>
            <a:r>
              <a:rPr lang="sv-SE" dirty="0">
                <a:solidFill>
                  <a:schemeClr val="tx1"/>
                </a:solidFill>
                <a:latin typeface="Arial" charset="0"/>
                <a:cs typeface="Arial" charset="0"/>
              </a:rPr>
              <a:t> </a:t>
            </a:r>
            <a:r>
              <a:rPr lang="sv-SE" dirty="0" err="1">
                <a:solidFill>
                  <a:schemeClr val="tx1"/>
                </a:solidFill>
                <a:latin typeface="Arial" charset="0"/>
                <a:cs typeface="Arial" charset="0"/>
              </a:rPr>
              <a:t>እበሃልዩ</a:t>
            </a:r>
            <a:r>
              <a:rPr lang="sv-SE" dirty="0">
                <a:solidFill>
                  <a:schemeClr val="tx1"/>
                </a:solidFill>
                <a:latin typeface="Arial" charset="0"/>
                <a:cs typeface="Arial" charset="0"/>
              </a:rPr>
              <a:t>) </a:t>
            </a:r>
            <a:r>
              <a:rPr lang="sv-SE" dirty="0" err="1">
                <a:solidFill>
                  <a:schemeClr val="tx1"/>
                </a:solidFill>
                <a:latin typeface="Arial" charset="0"/>
                <a:cs typeface="Arial" charset="0"/>
              </a:rPr>
              <a:t>ዘይደለኻዮ</a:t>
            </a:r>
            <a:r>
              <a:rPr lang="sv-SE" dirty="0">
                <a:solidFill>
                  <a:schemeClr val="tx1"/>
                </a:solidFill>
                <a:latin typeface="Arial" charset="0"/>
                <a:cs typeface="Arial" charset="0"/>
              </a:rPr>
              <a:t> </a:t>
            </a:r>
            <a:r>
              <a:rPr lang="sv-SE" dirty="0" err="1">
                <a:solidFill>
                  <a:schemeClr val="tx1"/>
                </a:solidFill>
                <a:latin typeface="Arial" charset="0"/>
                <a:cs typeface="Arial" charset="0"/>
              </a:rPr>
              <a:t>መልእኽቲ</a:t>
            </a:r>
            <a:r>
              <a:rPr lang="sv-SE" dirty="0">
                <a:solidFill>
                  <a:schemeClr val="tx1"/>
                </a:solidFill>
                <a:latin typeface="Arial" charset="0"/>
                <a:cs typeface="Arial" charset="0"/>
              </a:rPr>
              <a:t> 	ኢ- </a:t>
            </a:r>
            <a:r>
              <a:rPr lang="sv-SE" dirty="0" err="1">
                <a:solidFill>
                  <a:schemeClr val="tx1"/>
                </a:solidFill>
                <a:latin typeface="Arial" charset="0"/>
                <a:cs typeface="Arial" charset="0"/>
              </a:rPr>
              <a:t>ቦስጣ</a:t>
            </a:r>
            <a:r>
              <a:rPr lang="sv-SE" dirty="0">
                <a:solidFill>
                  <a:schemeClr val="tx1"/>
                </a:solidFill>
                <a:latin typeface="Arial" charset="0"/>
                <a:cs typeface="Arial" charset="0"/>
              </a:rPr>
              <a:t> </a:t>
            </a:r>
            <a:r>
              <a:rPr lang="sv-SE" dirty="0" err="1">
                <a:solidFill>
                  <a:schemeClr val="tx1"/>
                </a:solidFill>
                <a:latin typeface="Arial" charset="0"/>
                <a:cs typeface="Arial" charset="0"/>
              </a:rPr>
              <a:t>ኮይኑ</a:t>
            </a:r>
            <a:r>
              <a:rPr lang="sv-SE" dirty="0">
                <a:solidFill>
                  <a:schemeClr val="tx1"/>
                </a:solidFill>
                <a:latin typeface="Arial" charset="0"/>
                <a:cs typeface="Arial" charset="0"/>
              </a:rPr>
              <a:t> </a:t>
            </a:r>
            <a:r>
              <a:rPr lang="sv-SE" dirty="0" err="1">
                <a:solidFill>
                  <a:schemeClr val="tx1"/>
                </a:solidFill>
                <a:latin typeface="Arial" charset="0"/>
                <a:cs typeface="Arial" charset="0"/>
              </a:rPr>
              <a:t>ረክላም</a:t>
            </a:r>
            <a:r>
              <a:rPr lang="sv-SE" dirty="0">
                <a:solidFill>
                  <a:schemeClr val="tx1"/>
                </a:solidFill>
                <a:latin typeface="Arial" charset="0"/>
                <a:cs typeface="Arial" charset="0"/>
              </a:rPr>
              <a:t> </a:t>
            </a:r>
            <a:r>
              <a:rPr lang="sv-SE" dirty="0" err="1">
                <a:solidFill>
                  <a:schemeClr val="tx1"/>
                </a:solidFill>
                <a:latin typeface="Arial" charset="0"/>
                <a:cs typeface="Arial" charset="0"/>
              </a:rPr>
              <a:t>ሸቐጣት</a:t>
            </a:r>
            <a:r>
              <a:rPr lang="sv-SE" dirty="0">
                <a:solidFill>
                  <a:schemeClr val="tx1"/>
                </a:solidFill>
                <a:latin typeface="Arial" charset="0"/>
                <a:cs typeface="Arial" charset="0"/>
              </a:rPr>
              <a:t> </a:t>
            </a:r>
            <a:r>
              <a:rPr lang="sv-SE" dirty="0" err="1">
                <a:solidFill>
                  <a:schemeClr val="tx1"/>
                </a:solidFill>
                <a:latin typeface="Arial" charset="0"/>
                <a:cs typeface="Arial" charset="0"/>
              </a:rPr>
              <a:t>ወይ</a:t>
            </a:r>
            <a:r>
              <a:rPr lang="sv-SE" dirty="0">
                <a:solidFill>
                  <a:schemeClr val="tx1"/>
                </a:solidFill>
                <a:latin typeface="Arial" charset="0"/>
                <a:cs typeface="Arial" charset="0"/>
              </a:rPr>
              <a:t> </a:t>
            </a:r>
            <a:r>
              <a:rPr lang="sv-SE" dirty="0" err="1">
                <a:solidFill>
                  <a:schemeClr val="tx1"/>
                </a:solidFill>
                <a:latin typeface="Arial" charset="0"/>
                <a:cs typeface="Arial" charset="0"/>
              </a:rPr>
              <a:t>ኣገልግሎት</a:t>
            </a:r>
            <a:r>
              <a:rPr lang="sv-SE" dirty="0">
                <a:solidFill>
                  <a:schemeClr val="tx1"/>
                </a:solidFill>
                <a:latin typeface="Arial" charset="0"/>
                <a:cs typeface="Arial" charset="0"/>
              </a:rPr>
              <a:t> </a:t>
            </a:r>
            <a:r>
              <a:rPr lang="sv-SE" dirty="0" err="1">
                <a:solidFill>
                  <a:schemeClr val="tx1"/>
                </a:solidFill>
                <a:latin typeface="Arial" charset="0"/>
                <a:cs typeface="Arial" charset="0"/>
              </a:rPr>
              <a:t>ወይ</a:t>
            </a:r>
            <a:r>
              <a:rPr lang="sv-SE" dirty="0">
                <a:solidFill>
                  <a:schemeClr val="tx1"/>
                </a:solidFill>
                <a:latin typeface="Arial" charset="0"/>
                <a:cs typeface="Arial" charset="0"/>
              </a:rPr>
              <a:t> </a:t>
            </a:r>
            <a:r>
              <a:rPr lang="sv-SE" dirty="0" err="1">
                <a:solidFill>
                  <a:schemeClr val="tx1"/>
                </a:solidFill>
                <a:latin typeface="Arial" charset="0"/>
                <a:cs typeface="Arial" charset="0"/>
              </a:rPr>
              <a:t>ድማ</a:t>
            </a:r>
            <a:r>
              <a:rPr lang="sv-SE" dirty="0">
                <a:solidFill>
                  <a:schemeClr val="tx1"/>
                </a:solidFill>
                <a:latin typeface="Arial" charset="0"/>
                <a:cs typeface="Arial" charset="0"/>
              </a:rPr>
              <a:t> </a:t>
            </a:r>
            <a:r>
              <a:rPr lang="sv-SE" dirty="0" err="1">
                <a:solidFill>
                  <a:schemeClr val="tx1"/>
                </a:solidFill>
                <a:latin typeface="Arial" charset="0"/>
                <a:cs typeface="Arial" charset="0"/>
              </a:rPr>
              <a:t>ዝተኸልከለ</a:t>
            </a:r>
            <a:r>
              <a:rPr lang="sv-SE" dirty="0">
                <a:solidFill>
                  <a:schemeClr val="tx1"/>
                </a:solidFill>
                <a:latin typeface="Arial" charset="0"/>
                <a:cs typeface="Arial" charset="0"/>
              </a:rPr>
              <a:t> </a:t>
            </a:r>
            <a:r>
              <a:rPr lang="sv-SE" dirty="0" err="1">
                <a:solidFill>
                  <a:schemeClr val="tx1"/>
                </a:solidFill>
                <a:latin typeface="Arial" charset="0"/>
                <a:cs typeface="Arial" charset="0"/>
              </a:rPr>
              <a:t>ስእሊ</a:t>
            </a:r>
            <a:r>
              <a:rPr lang="sv-SE" dirty="0">
                <a:solidFill>
                  <a:schemeClr val="tx1"/>
                </a:solidFill>
                <a:latin typeface="Arial" charset="0"/>
                <a:cs typeface="Arial" charset="0"/>
              </a:rPr>
              <a:t>፣ 	</a:t>
            </a:r>
            <a:r>
              <a:rPr lang="sv-SE" dirty="0" err="1">
                <a:solidFill>
                  <a:schemeClr val="tx1"/>
                </a:solidFill>
                <a:latin typeface="Arial" charset="0"/>
                <a:cs typeface="Arial" charset="0"/>
              </a:rPr>
              <a:t>መተኣሳሰሪ</a:t>
            </a:r>
            <a:r>
              <a:rPr lang="sv-SE" dirty="0">
                <a:solidFill>
                  <a:schemeClr val="tx1"/>
                </a:solidFill>
                <a:latin typeface="Arial" charset="0"/>
                <a:cs typeface="Arial" charset="0"/>
              </a:rPr>
              <a:t> </a:t>
            </a:r>
            <a:r>
              <a:rPr lang="sv-SE" dirty="0" err="1">
                <a:solidFill>
                  <a:schemeClr val="tx1"/>
                </a:solidFill>
                <a:latin typeface="Arial" charset="0"/>
                <a:cs typeface="Arial" charset="0"/>
              </a:rPr>
              <a:t>ወይ</a:t>
            </a:r>
            <a:r>
              <a:rPr lang="sv-SE" dirty="0">
                <a:solidFill>
                  <a:schemeClr val="tx1"/>
                </a:solidFill>
                <a:latin typeface="Arial" charset="0"/>
                <a:cs typeface="Arial" charset="0"/>
              </a:rPr>
              <a:t> </a:t>
            </a:r>
            <a:r>
              <a:rPr lang="sv-SE" dirty="0" err="1">
                <a:solidFill>
                  <a:schemeClr val="tx1"/>
                </a:solidFill>
                <a:latin typeface="Arial" charset="0"/>
                <a:cs typeface="Arial" charset="0"/>
              </a:rPr>
              <a:t>ዝተታሓሓዙ</a:t>
            </a:r>
            <a:r>
              <a:rPr lang="sv-SE" dirty="0">
                <a:solidFill>
                  <a:schemeClr val="tx1"/>
                </a:solidFill>
                <a:latin typeface="Arial" charset="0"/>
                <a:cs typeface="Arial" charset="0"/>
              </a:rPr>
              <a:t> </a:t>
            </a:r>
            <a:r>
              <a:rPr lang="sv-SE" dirty="0" err="1">
                <a:solidFill>
                  <a:schemeClr val="tx1"/>
                </a:solidFill>
                <a:latin typeface="Arial" charset="0"/>
                <a:cs typeface="Arial" charset="0"/>
              </a:rPr>
              <a:t>ፋይላት</a:t>
            </a:r>
            <a:r>
              <a:rPr lang="sv-SE" dirty="0">
                <a:solidFill>
                  <a:schemeClr val="tx1"/>
                </a:solidFill>
                <a:latin typeface="Arial" charset="0"/>
                <a:cs typeface="Arial" charset="0"/>
              </a:rPr>
              <a:t> </a:t>
            </a:r>
            <a:r>
              <a:rPr lang="sv-SE" dirty="0" err="1">
                <a:solidFill>
                  <a:schemeClr val="tx1"/>
                </a:solidFill>
                <a:latin typeface="Arial" charset="0"/>
                <a:cs typeface="Arial" charset="0"/>
              </a:rPr>
              <a:t>ዝሓዘለ</a:t>
            </a:r>
            <a:r>
              <a:rPr lang="sv-SE" dirty="0">
                <a:solidFill>
                  <a:schemeClr val="tx1"/>
                </a:solidFill>
                <a:latin typeface="Arial" charset="0"/>
                <a:cs typeface="Arial" charset="0"/>
              </a:rPr>
              <a:t> </a:t>
            </a:r>
            <a:r>
              <a:rPr lang="sv-SE" dirty="0" err="1">
                <a:solidFill>
                  <a:schemeClr val="tx1"/>
                </a:solidFill>
                <a:latin typeface="Arial" charset="0"/>
                <a:cs typeface="Arial" charset="0"/>
              </a:rPr>
              <a:t>ክኸውን</a:t>
            </a:r>
            <a:r>
              <a:rPr lang="sv-SE" dirty="0">
                <a:solidFill>
                  <a:schemeClr val="tx1"/>
                </a:solidFill>
                <a:latin typeface="Arial" charset="0"/>
                <a:cs typeface="Arial" charset="0"/>
              </a:rPr>
              <a:t> </a:t>
            </a:r>
            <a:r>
              <a:rPr lang="sv-SE" dirty="0" err="1">
                <a:solidFill>
                  <a:schemeClr val="tx1"/>
                </a:solidFill>
                <a:latin typeface="Arial" charset="0"/>
                <a:cs typeface="Arial" charset="0"/>
              </a:rPr>
              <a:t>ይኽእል</a:t>
            </a:r>
            <a:r>
              <a:rPr lang="sv-SE" dirty="0">
                <a:solidFill>
                  <a:schemeClr val="tx1"/>
                </a:solidFill>
                <a:latin typeface="Arial" charset="0"/>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sidfot 4"/>
          <p:cNvSpPr>
            <a:spLocks noGrp="1"/>
          </p:cNvSpPr>
          <p:nvPr>
            <p:ph type="ftr" sz="quarter" idx="11"/>
          </p:nvPr>
        </p:nvSpPr>
        <p:spPr/>
        <p:txBody>
          <a:bodyPr/>
          <a:lstStyle/>
          <a:p>
            <a:r>
              <a:rPr lang="sv-SE"/>
              <a:t>Översatt av ABRAHAM TESFAMARIAM, Samhällskommunikatör - ÖSTSAM</a:t>
            </a:r>
          </a:p>
        </p:txBody>
      </p:sp>
      <p:pic>
        <p:nvPicPr>
          <p:cNvPr id="28673" name="Bildobjekt 22"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5" name="Bildobjekt 14" descr="Stjärna.jpg"/>
          <p:cNvPicPr>
            <a:picLocks noChangeAspect="1"/>
          </p:cNvPicPr>
          <p:nvPr/>
        </p:nvPicPr>
        <p:blipFill>
          <a:blip r:embed="rId3" cstate="print"/>
          <a:srcRect/>
          <a:stretch>
            <a:fillRect/>
          </a:stretch>
        </p:blipFill>
        <p:spPr bwMode="auto">
          <a:xfrm>
            <a:off x="2000250" y="1500188"/>
            <a:ext cx="257175" cy="161925"/>
          </a:xfrm>
          <a:prstGeom prst="rect">
            <a:avLst/>
          </a:prstGeom>
          <a:noFill/>
          <a:ln w="9525">
            <a:noFill/>
            <a:miter lim="800000"/>
            <a:headEnd/>
            <a:tailEnd/>
          </a:ln>
        </p:spPr>
      </p:pic>
      <p:sp>
        <p:nvSpPr>
          <p:cNvPr id="3" name="AutoShape 8"/>
          <p:cNvSpPr>
            <a:spLocks noChangeArrowheads="1"/>
          </p:cNvSpPr>
          <p:nvPr/>
        </p:nvSpPr>
        <p:spPr bwMode="auto">
          <a:xfrm>
            <a:off x="5292725" y="2349500"/>
            <a:ext cx="2298700" cy="714375"/>
          </a:xfrm>
          <a:prstGeom prst="wedgeEllipseCallout">
            <a:avLst>
              <a:gd name="adj1" fmla="val -132842"/>
              <a:gd name="adj2" fmla="val -157400"/>
            </a:avLst>
          </a:prstGeom>
          <a:solidFill>
            <a:schemeClr val="accent1">
              <a:lumMod val="40000"/>
              <a:lumOff val="60000"/>
            </a:schemeClr>
          </a:solidFill>
          <a:ln w="9525">
            <a:solidFill>
              <a:schemeClr val="tx1"/>
            </a:solidFill>
            <a:miter lim="800000"/>
            <a:headEnd/>
            <a:tailEnd/>
          </a:ln>
        </p:spPr>
        <p:txBody>
          <a:bodyPr/>
          <a:lstStyle/>
          <a:p>
            <a:pPr algn="ctr">
              <a:defRPr/>
            </a:pPr>
            <a:r>
              <a:rPr lang="sv-SE" b="1"/>
              <a:t>ኣብዚ ናይ ኢ፡ቦስጣ መልእኽታትካ ኣሎ</a:t>
            </a:r>
          </a:p>
        </p:txBody>
      </p:sp>
      <p:sp>
        <p:nvSpPr>
          <p:cNvPr id="19" name="AutoShape 7"/>
          <p:cNvSpPr>
            <a:spLocks noChangeArrowheads="1"/>
          </p:cNvSpPr>
          <p:nvPr/>
        </p:nvSpPr>
        <p:spPr bwMode="auto">
          <a:xfrm>
            <a:off x="2000250" y="5643563"/>
            <a:ext cx="3000375" cy="500062"/>
          </a:xfrm>
          <a:prstGeom prst="wedgeRoundRectCallout">
            <a:avLst>
              <a:gd name="adj1" fmla="val -98885"/>
              <a:gd name="adj2" fmla="val -586516"/>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ትሕቲ ”ዝያዳ” ቅርጫታት ጉሓፍ ወረቐት፣ ድርባይ ቦስጣ፣ ዕላላት ወዘተ… ትረክብ</a:t>
            </a:r>
            <a:endParaRPr lang="sv-SE" sz="1200" b="1">
              <a:latin typeface="Tahoma" pitchFamily="34" charset="0"/>
              <a:cs typeface="Tahoma" pitchFamily="34" charset="0"/>
            </a:endParaRPr>
          </a:p>
        </p:txBody>
      </p:sp>
      <p:sp>
        <p:nvSpPr>
          <p:cNvPr id="18" name="AutoShape 7"/>
          <p:cNvSpPr>
            <a:spLocks noChangeArrowheads="1"/>
          </p:cNvSpPr>
          <p:nvPr/>
        </p:nvSpPr>
        <p:spPr bwMode="auto">
          <a:xfrm>
            <a:off x="2000250" y="5072063"/>
            <a:ext cx="3508375" cy="500062"/>
          </a:xfrm>
          <a:prstGeom prst="wedgeRoundRectCallout">
            <a:avLst>
              <a:gd name="adj1" fmla="val -90181"/>
              <a:gd name="adj2" fmla="val -515398"/>
              <a:gd name="adj3" fmla="val 16667"/>
            </a:avLst>
          </a:prstGeom>
          <a:solidFill>
            <a:srgbClr val="B9CDE5"/>
          </a:solidFill>
          <a:ln w="9525">
            <a:solidFill>
              <a:schemeClr val="tx1"/>
            </a:solidFill>
            <a:miter lim="800000"/>
            <a:headEnd/>
            <a:tailEnd/>
          </a:ln>
        </p:spPr>
        <p:txBody>
          <a:bodyPr/>
          <a:lstStyle/>
          <a:p>
            <a:pPr algn="ctr"/>
            <a:r>
              <a:rPr lang="sv-SE" sz="1400" b="1"/>
              <a:t>”ከበብቲ” ነቶም ክትራኸቦም ትደሊ ናይ ምውሳኽ መራሕ መንገዲን ሓገዝን ንምሃብ ይጠቅም</a:t>
            </a:r>
          </a:p>
        </p:txBody>
      </p:sp>
      <p:sp>
        <p:nvSpPr>
          <p:cNvPr id="10" name="AutoShape 7"/>
          <p:cNvSpPr>
            <a:spLocks noChangeArrowheads="1"/>
          </p:cNvSpPr>
          <p:nvPr/>
        </p:nvSpPr>
        <p:spPr bwMode="auto">
          <a:xfrm>
            <a:off x="1979613" y="4437063"/>
            <a:ext cx="3021012" cy="647700"/>
          </a:xfrm>
          <a:prstGeom prst="wedgeRoundRectCallout">
            <a:avLst>
              <a:gd name="adj1" fmla="val -96348"/>
              <a:gd name="adj2" fmla="val -334593"/>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ትሕቲ ”ዝተረቁ” እቶም ዘይተላእኩ ናይ ኢ- ቦስጣ መልእኽቲታት ይሰፍሩ</a:t>
            </a:r>
          </a:p>
        </p:txBody>
      </p:sp>
      <p:sp>
        <p:nvSpPr>
          <p:cNvPr id="20" name="AutoShape 7"/>
          <p:cNvSpPr>
            <a:spLocks noChangeArrowheads="1"/>
          </p:cNvSpPr>
          <p:nvPr/>
        </p:nvSpPr>
        <p:spPr bwMode="auto">
          <a:xfrm>
            <a:off x="2000250" y="3929063"/>
            <a:ext cx="3000375" cy="500062"/>
          </a:xfrm>
          <a:prstGeom prst="wedgeRoundRectCallout">
            <a:avLst>
              <a:gd name="adj1" fmla="val -94371"/>
              <a:gd name="adj2" fmla="val -349692"/>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ትሕቲ ”ዝተሰዱ ደብዳቤታት” ነቶም ዝሰደድካዮም መልእኽቲታት ትረኽቦም</a:t>
            </a:r>
          </a:p>
        </p:txBody>
      </p:sp>
      <p:sp>
        <p:nvSpPr>
          <p:cNvPr id="9" name="AutoShape 7"/>
          <p:cNvSpPr>
            <a:spLocks noChangeArrowheads="1"/>
          </p:cNvSpPr>
          <p:nvPr/>
        </p:nvSpPr>
        <p:spPr bwMode="auto">
          <a:xfrm>
            <a:off x="2000250" y="3357563"/>
            <a:ext cx="3435350" cy="500062"/>
          </a:xfrm>
          <a:prstGeom prst="wedgeRoundRectCallout">
            <a:avLst>
              <a:gd name="adj1" fmla="val -92375"/>
              <a:gd name="adj2" fmla="val -269681"/>
              <a:gd name="adj3" fmla="val 16667"/>
            </a:avLst>
          </a:prstGeom>
          <a:solidFill>
            <a:srgbClr val="B9CDE5"/>
          </a:solidFill>
          <a:ln w="9525">
            <a:solidFill>
              <a:schemeClr val="tx1"/>
            </a:solidFill>
            <a:miter lim="800000"/>
            <a:headEnd/>
            <a:tailEnd/>
          </a:ln>
        </p:spPr>
        <p:txBody>
          <a:bodyPr/>
          <a:lstStyle/>
          <a:p>
            <a:pPr algn="ctr"/>
            <a:r>
              <a:rPr lang="sv-SE" sz="1400" b="1"/>
              <a:t>ኣብ ትሕቲ ”ኣድላዪ” ነቶም ኣድለይቲ ትብሎም ናይ ኢ- ቦስጣ መልእኽታትካ ከተስፍሮም ትኽእል</a:t>
            </a:r>
            <a:endParaRPr lang="sv-SE" sz="1400" b="1">
              <a:latin typeface="Tahoma" pitchFamily="34" charset="0"/>
              <a:cs typeface="Tahoma" pitchFamily="34" charset="0"/>
            </a:endParaRPr>
          </a:p>
          <a:p>
            <a:pPr algn="ctr"/>
            <a:endParaRPr lang="sv-SE" sz="1200" b="1">
              <a:latin typeface="Tahoma" pitchFamily="34" charset="0"/>
              <a:cs typeface="Tahoma" pitchFamily="34" charset="0"/>
            </a:endParaRPr>
          </a:p>
        </p:txBody>
      </p:sp>
      <p:sp>
        <p:nvSpPr>
          <p:cNvPr id="22" name="AutoShape 8"/>
          <p:cNvSpPr>
            <a:spLocks noChangeArrowheads="1"/>
          </p:cNvSpPr>
          <p:nvPr/>
        </p:nvSpPr>
        <p:spPr bwMode="auto">
          <a:xfrm>
            <a:off x="5580063" y="3214688"/>
            <a:ext cx="2706687" cy="1438275"/>
          </a:xfrm>
          <a:prstGeom prst="wedgeEllipseCallout">
            <a:avLst>
              <a:gd name="adj1" fmla="val -174360"/>
              <a:gd name="adj2" fmla="val -162251"/>
            </a:avLst>
          </a:prstGeom>
          <a:solidFill>
            <a:schemeClr val="accent1">
              <a:lumMod val="40000"/>
              <a:lumOff val="60000"/>
            </a:schemeClr>
          </a:solidFill>
          <a:ln w="9525">
            <a:solidFill>
              <a:schemeClr val="tx1"/>
            </a:solidFill>
            <a:miter lim="800000"/>
            <a:headEnd/>
            <a:tailEnd/>
          </a:ln>
        </p:spPr>
        <p:txBody>
          <a:bodyPr/>
          <a:lstStyle/>
          <a:p>
            <a:pPr algn="ctr">
              <a:defRPr/>
            </a:pPr>
            <a:r>
              <a:rPr lang="sv-SE" b="1"/>
              <a:t>ኣብ ጎኒ መልእኽትኻ ኣብ ዘላ ቦታ ብምጥዋቕ ነታ መልእኽቲ ኮኸብ ኣልብሳ</a:t>
            </a:r>
          </a:p>
        </p:txBody>
      </p:sp>
      <p:sp>
        <p:nvSpPr>
          <p:cNvPr id="8" name="AutoShape 7"/>
          <p:cNvSpPr>
            <a:spLocks noChangeArrowheads="1"/>
          </p:cNvSpPr>
          <p:nvPr/>
        </p:nvSpPr>
        <p:spPr bwMode="auto">
          <a:xfrm>
            <a:off x="1979613" y="2708275"/>
            <a:ext cx="3021012" cy="649288"/>
          </a:xfrm>
          <a:prstGeom prst="wedgeRoundRectCallout">
            <a:avLst>
              <a:gd name="adj1" fmla="val -85560"/>
              <a:gd name="adj2" fmla="val -14092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ብኸዋኽብቲ ንመልእኽታት ፍሉይ መዓርግ ብምሃብ ብቐሊሉ ክትረኽቦም የኽእለካ</a:t>
            </a:r>
          </a:p>
        </p:txBody>
      </p:sp>
      <p:sp>
        <p:nvSpPr>
          <p:cNvPr id="7" name="AutoShape 7"/>
          <p:cNvSpPr>
            <a:spLocks noChangeArrowheads="1"/>
          </p:cNvSpPr>
          <p:nvPr/>
        </p:nvSpPr>
        <p:spPr bwMode="auto">
          <a:xfrm>
            <a:off x="2000250" y="2214563"/>
            <a:ext cx="3000375" cy="500062"/>
          </a:xfrm>
          <a:prstGeom prst="wedgeRoundRectCallout">
            <a:avLst>
              <a:gd name="adj1" fmla="val -84317"/>
              <a:gd name="adj2" fmla="val -96360"/>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400" b="1"/>
              <a:t>ናይ ኢ- ቦስጣ መልእኽትኻ ንምንባብ ን ”ቅርጫት ኣታዊ”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 calcmode="lin" valueType="num">
                                      <p:cBhvr additive="base">
                                        <p:cTn id="2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9" grpId="0" animBg="1"/>
      <p:bldP spid="18" grpId="0" animBg="1"/>
      <p:bldP spid="10" grpId="0" animBg="1"/>
      <p:bldP spid="20" grpId="0" animBg="1"/>
      <p:bldP spid="9" grpId="0" animBg="1"/>
      <p:bldP spid="22" grpId="0" build="allAtOnce" animBg="1"/>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Bildobjekt 7"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Bildobjekt 6" descr="markeradpost.jpg"/>
          <p:cNvPicPr>
            <a:picLocks noChangeAspect="1"/>
          </p:cNvPicPr>
          <p:nvPr/>
        </p:nvPicPr>
        <p:blipFill>
          <a:blip r:embed="rId3" cstate="print"/>
          <a:srcRect/>
          <a:stretch>
            <a:fillRect/>
          </a:stretch>
        </p:blipFill>
        <p:spPr bwMode="auto">
          <a:xfrm>
            <a:off x="1785938" y="1428750"/>
            <a:ext cx="7153275" cy="266700"/>
          </a:xfrm>
          <a:prstGeom prst="rect">
            <a:avLst/>
          </a:prstGeom>
          <a:noFill/>
          <a:ln w="9525">
            <a:noFill/>
            <a:miter lim="800000"/>
            <a:headEnd/>
            <a:tailEnd/>
          </a:ln>
        </p:spPr>
      </p:pic>
      <p:sp>
        <p:nvSpPr>
          <p:cNvPr id="4" name="AutoShape 8"/>
          <p:cNvSpPr>
            <a:spLocks noChangeArrowheads="1"/>
          </p:cNvSpPr>
          <p:nvPr/>
        </p:nvSpPr>
        <p:spPr bwMode="auto">
          <a:xfrm>
            <a:off x="1643063" y="2357438"/>
            <a:ext cx="3357562" cy="1000125"/>
          </a:xfrm>
          <a:prstGeom prst="wedgeEllipseCallout">
            <a:avLst>
              <a:gd name="adj1" fmla="val -40235"/>
              <a:gd name="adj2" fmla="val -123750"/>
            </a:avLst>
          </a:prstGeom>
          <a:solidFill>
            <a:schemeClr val="accent1">
              <a:lumMod val="40000"/>
              <a:lumOff val="60000"/>
            </a:schemeClr>
          </a:solidFill>
          <a:ln w="9525">
            <a:solidFill>
              <a:schemeClr val="tx1"/>
            </a:solidFill>
            <a:miter lim="800000"/>
            <a:headEnd/>
            <a:tailEnd/>
          </a:ln>
        </p:spPr>
        <p:txBody>
          <a:bodyPr/>
          <a:lstStyle/>
          <a:p>
            <a:pPr algn="ctr"/>
            <a:r>
              <a:rPr lang="sv-SE" sz="1400" b="1"/>
              <a:t>ከተዘዋውሮም ወይ ድማ ናብ ቅርጫት መጉሓፍ ወረቐት ከተስፍሮም  ሓደ ወይ ዝያዳ መልእኽቲ ለብጥ</a:t>
            </a:r>
          </a:p>
        </p:txBody>
      </p:sp>
      <p:sp>
        <p:nvSpPr>
          <p:cNvPr id="5" name="AutoShape 8"/>
          <p:cNvSpPr>
            <a:spLocks noChangeArrowheads="1"/>
          </p:cNvSpPr>
          <p:nvPr/>
        </p:nvSpPr>
        <p:spPr bwMode="auto">
          <a:xfrm>
            <a:off x="5143500" y="2857500"/>
            <a:ext cx="3071813" cy="1000125"/>
          </a:xfrm>
          <a:prstGeom prst="wedgeEllipseCallout">
            <a:avLst>
              <a:gd name="adj1" fmla="val -118269"/>
              <a:gd name="adj2" fmla="val -197082"/>
            </a:avLst>
          </a:prstGeom>
          <a:solidFill>
            <a:schemeClr val="accent1">
              <a:lumMod val="40000"/>
              <a:lumOff val="60000"/>
            </a:schemeClr>
          </a:solidFill>
          <a:ln w="9525">
            <a:solidFill>
              <a:schemeClr val="tx1"/>
            </a:solidFill>
            <a:miter lim="800000"/>
            <a:headEnd/>
            <a:tailEnd/>
          </a:ln>
        </p:spPr>
        <p:txBody>
          <a:bodyPr/>
          <a:lstStyle/>
          <a:p>
            <a:pPr algn="ctr"/>
            <a:r>
              <a:rPr lang="sv-SE" sz="1400" b="1"/>
              <a:t>ሓደ ወይ ዝያዳ ናይ ኢ- ቦስጣ መልእኽቲታት ምስ ዝልበጡ ሓድሽ ናይ ዓውዲ መሳርሒታት ይርኤ</a:t>
            </a:r>
          </a:p>
        </p:txBody>
      </p:sp>
      <p:pic>
        <p:nvPicPr>
          <p:cNvPr id="9" name="Bildobjekt 8" descr="verktygsmeny.jpg"/>
          <p:cNvPicPr>
            <a:picLocks noChangeAspect="1"/>
          </p:cNvPicPr>
          <p:nvPr/>
        </p:nvPicPr>
        <p:blipFill>
          <a:blip r:embed="rId4" cstate="print"/>
          <a:srcRect/>
          <a:stretch>
            <a:fillRect/>
          </a:stretch>
        </p:blipFill>
        <p:spPr bwMode="auto">
          <a:xfrm>
            <a:off x="1714500" y="1071563"/>
            <a:ext cx="7334250" cy="333375"/>
          </a:xfrm>
          <a:prstGeom prst="rect">
            <a:avLst/>
          </a:prstGeom>
          <a:noFill/>
          <a:ln w="9525">
            <a:noFill/>
            <a:miter lim="800000"/>
            <a:headEnd/>
            <a:tailEnd/>
          </a:ln>
        </p:spPr>
      </p:pic>
      <p:sp>
        <p:nvSpPr>
          <p:cNvPr id="11" name="AutoShape 7"/>
          <p:cNvSpPr>
            <a:spLocks noChangeArrowheads="1"/>
          </p:cNvSpPr>
          <p:nvPr/>
        </p:nvSpPr>
        <p:spPr bwMode="auto">
          <a:xfrm>
            <a:off x="1835150" y="692150"/>
            <a:ext cx="857250" cy="285750"/>
          </a:xfrm>
          <a:prstGeom prst="wedgeRoundRectCallout">
            <a:avLst>
              <a:gd name="adj1" fmla="val 66888"/>
              <a:gd name="adj2" fmla="val 125068"/>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ኣማዕክን</a:t>
            </a:r>
          </a:p>
          <a:p>
            <a:pPr algn="ctr">
              <a:defRPr/>
            </a:pPr>
            <a:endParaRPr lang="sv-SE" sz="1200" b="1">
              <a:latin typeface="Tahoma" pitchFamily="34" charset="0"/>
              <a:cs typeface="Tahoma" pitchFamily="34" charset="0"/>
            </a:endParaRPr>
          </a:p>
        </p:txBody>
      </p:sp>
      <p:sp>
        <p:nvSpPr>
          <p:cNvPr id="12" name="AutoShape 7"/>
          <p:cNvSpPr>
            <a:spLocks noChangeArrowheads="1"/>
          </p:cNvSpPr>
          <p:nvPr/>
        </p:nvSpPr>
        <p:spPr bwMode="auto">
          <a:xfrm>
            <a:off x="2643188" y="428625"/>
            <a:ext cx="1784350" cy="479425"/>
          </a:xfrm>
          <a:prstGeom prst="wedgeRoundRectCallout">
            <a:avLst>
              <a:gd name="adj1" fmla="val 9372"/>
              <a:gd name="adj2" fmla="val 12451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ናይ ስንዳው ቦስጣ ሪፖርት ሃብ</a:t>
            </a:r>
          </a:p>
          <a:p>
            <a:pPr algn="ctr">
              <a:defRPr/>
            </a:pPr>
            <a:endParaRPr lang="sv-SE" sz="1400" b="1">
              <a:latin typeface="Tahoma" pitchFamily="34" charset="0"/>
              <a:cs typeface="Tahoma" pitchFamily="34" charset="0"/>
            </a:endParaRPr>
          </a:p>
        </p:txBody>
      </p:sp>
      <p:sp>
        <p:nvSpPr>
          <p:cNvPr id="13" name="AutoShape 7"/>
          <p:cNvSpPr>
            <a:spLocks noChangeArrowheads="1"/>
          </p:cNvSpPr>
          <p:nvPr/>
        </p:nvSpPr>
        <p:spPr bwMode="auto">
          <a:xfrm>
            <a:off x="4356100" y="1428750"/>
            <a:ext cx="2073275" cy="487363"/>
          </a:xfrm>
          <a:prstGeom prst="wedgeRoundRectCallout">
            <a:avLst>
              <a:gd name="adj1" fmla="val -47198"/>
              <a:gd name="adj2" fmla="val -91755"/>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ናይ ቦስጣ መልእኽቲ ደምስስ</a:t>
            </a:r>
          </a:p>
        </p:txBody>
      </p:sp>
      <p:sp>
        <p:nvSpPr>
          <p:cNvPr id="14" name="AutoShape 7"/>
          <p:cNvSpPr>
            <a:spLocks noChangeArrowheads="1"/>
          </p:cNvSpPr>
          <p:nvPr/>
        </p:nvSpPr>
        <p:spPr bwMode="auto">
          <a:xfrm>
            <a:off x="4643438" y="692150"/>
            <a:ext cx="928687" cy="379413"/>
          </a:xfrm>
          <a:prstGeom prst="wedgeRoundRectCallout">
            <a:avLst>
              <a:gd name="adj1" fmla="val 2221"/>
              <a:gd name="adj2" fmla="val 111735"/>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ናብዚ ቀይሮ</a:t>
            </a:r>
          </a:p>
        </p:txBody>
      </p:sp>
      <p:sp>
        <p:nvSpPr>
          <p:cNvPr id="15" name="AutoShape 7"/>
          <p:cNvSpPr>
            <a:spLocks noChangeArrowheads="1"/>
          </p:cNvSpPr>
          <p:nvPr/>
        </p:nvSpPr>
        <p:spPr bwMode="auto">
          <a:xfrm>
            <a:off x="5580063" y="620713"/>
            <a:ext cx="1008062" cy="450850"/>
          </a:xfrm>
          <a:prstGeom prst="wedgeRoundRectCallout">
            <a:avLst>
              <a:gd name="adj1" fmla="val -4329"/>
              <a:gd name="adj2" fmla="val 91903"/>
              <a:gd name="adj3" fmla="val 16667"/>
            </a:avLst>
          </a:prstGeom>
          <a:solidFill>
            <a:srgbClr val="B9CDE5"/>
          </a:solidFill>
          <a:ln w="9525">
            <a:solidFill>
              <a:schemeClr val="tx1"/>
            </a:solidFill>
            <a:miter lim="800000"/>
            <a:headEnd/>
            <a:tailEnd/>
          </a:ln>
        </p:spPr>
        <p:txBody>
          <a:bodyPr/>
          <a:lstStyle/>
          <a:p>
            <a:pPr algn="ctr"/>
            <a:r>
              <a:rPr lang="sv-SE" sz="1400" b="1"/>
              <a:t>ልጣፍ ሓበሬታ</a:t>
            </a:r>
          </a:p>
          <a:p>
            <a:pPr algn="ctr"/>
            <a:endParaRPr lang="sv-SE" sz="1200" b="1">
              <a:latin typeface="Tahoma" pitchFamily="34" charset="0"/>
              <a:cs typeface="Tahoma" pitchFamily="34" charset="0"/>
            </a:endParaRPr>
          </a:p>
        </p:txBody>
      </p:sp>
      <p:sp>
        <p:nvSpPr>
          <p:cNvPr id="16" name="AutoShape 7"/>
          <p:cNvSpPr>
            <a:spLocks noChangeArrowheads="1"/>
          </p:cNvSpPr>
          <p:nvPr/>
        </p:nvSpPr>
        <p:spPr bwMode="auto">
          <a:xfrm>
            <a:off x="6588125" y="692150"/>
            <a:ext cx="1270000" cy="411163"/>
          </a:xfrm>
          <a:prstGeom prst="wedgeRoundRectCallout">
            <a:avLst>
              <a:gd name="adj1" fmla="val -34556"/>
              <a:gd name="adj2" fmla="val 87542"/>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ዝያዳ መከናወንቲ</a:t>
            </a:r>
          </a:p>
          <a:p>
            <a:pPr algn="ctr">
              <a:defRPr/>
            </a:pPr>
            <a:endParaRPr lang="sv-SE" sz="1200" b="1">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Bildobjekt 7"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0722" name="Bildobjekt 6" descr="markeradpost.jpg"/>
          <p:cNvPicPr>
            <a:picLocks noChangeAspect="1"/>
          </p:cNvPicPr>
          <p:nvPr/>
        </p:nvPicPr>
        <p:blipFill>
          <a:blip r:embed="rId3" cstate="print"/>
          <a:srcRect/>
          <a:stretch>
            <a:fillRect/>
          </a:stretch>
        </p:blipFill>
        <p:spPr bwMode="auto">
          <a:xfrm>
            <a:off x="1785938" y="1428750"/>
            <a:ext cx="7153275" cy="266700"/>
          </a:xfrm>
          <a:prstGeom prst="rect">
            <a:avLst/>
          </a:prstGeom>
          <a:noFill/>
          <a:ln w="9525">
            <a:noFill/>
            <a:miter lim="800000"/>
            <a:headEnd/>
            <a:tailEnd/>
          </a:ln>
        </p:spPr>
      </p:pic>
      <p:pic>
        <p:nvPicPr>
          <p:cNvPr id="30723" name="Bildobjekt 8" descr="verktygsmeny.jpg"/>
          <p:cNvPicPr>
            <a:picLocks noChangeAspect="1"/>
          </p:cNvPicPr>
          <p:nvPr/>
        </p:nvPicPr>
        <p:blipFill>
          <a:blip r:embed="rId4" cstate="print"/>
          <a:srcRect/>
          <a:stretch>
            <a:fillRect/>
          </a:stretch>
        </p:blipFill>
        <p:spPr bwMode="auto">
          <a:xfrm>
            <a:off x="1714500" y="1071563"/>
            <a:ext cx="7334250" cy="333375"/>
          </a:xfrm>
          <a:prstGeom prst="rect">
            <a:avLst/>
          </a:prstGeom>
          <a:noFill/>
          <a:ln w="9525">
            <a:noFill/>
            <a:miter lim="800000"/>
            <a:headEnd/>
            <a:tailEnd/>
          </a:ln>
        </p:spPr>
      </p:pic>
      <p:sp>
        <p:nvSpPr>
          <p:cNvPr id="14" name="AutoShape 7"/>
          <p:cNvSpPr>
            <a:spLocks noChangeArrowheads="1"/>
          </p:cNvSpPr>
          <p:nvPr/>
        </p:nvSpPr>
        <p:spPr bwMode="auto">
          <a:xfrm>
            <a:off x="3924300" y="765175"/>
            <a:ext cx="1220788" cy="285750"/>
          </a:xfrm>
          <a:prstGeom prst="wedgeRoundRectCallout">
            <a:avLst>
              <a:gd name="adj1" fmla="val 35176"/>
              <a:gd name="adj2" fmla="val 98333"/>
              <a:gd name="adj3" fmla="val 16667"/>
            </a:avLst>
          </a:prstGeom>
          <a:solidFill>
            <a:srgbClr val="B9CDE5"/>
          </a:solidFill>
          <a:ln w="9525">
            <a:solidFill>
              <a:schemeClr val="tx1"/>
            </a:solidFill>
            <a:miter lim="800000"/>
            <a:headEnd/>
            <a:tailEnd/>
          </a:ln>
        </p:spPr>
        <p:txBody>
          <a:bodyPr/>
          <a:lstStyle/>
          <a:p>
            <a:pPr algn="ctr"/>
            <a:r>
              <a:rPr lang="sv-SE" sz="1400" b="1"/>
              <a:t>ኣዙር ናብ…</a:t>
            </a:r>
          </a:p>
          <a:p>
            <a:pPr algn="ctr"/>
            <a:endParaRPr lang="sv-SE" sz="1200" b="1">
              <a:latin typeface="Tahoma" pitchFamily="34" charset="0"/>
              <a:cs typeface="Tahoma" pitchFamily="34" charset="0"/>
            </a:endParaRPr>
          </a:p>
        </p:txBody>
      </p:sp>
      <p:sp>
        <p:nvSpPr>
          <p:cNvPr id="15" name="AutoShape 7"/>
          <p:cNvSpPr>
            <a:spLocks noChangeArrowheads="1"/>
          </p:cNvSpPr>
          <p:nvPr/>
        </p:nvSpPr>
        <p:spPr bwMode="auto">
          <a:xfrm>
            <a:off x="5148263" y="620713"/>
            <a:ext cx="1008062" cy="504825"/>
          </a:xfrm>
          <a:prstGeom prst="wedgeRoundRectCallout">
            <a:avLst>
              <a:gd name="adj1" fmla="val -13306"/>
              <a:gd name="adj2" fmla="val 68556"/>
              <a:gd name="adj3" fmla="val 16667"/>
            </a:avLst>
          </a:prstGeom>
          <a:solidFill>
            <a:srgbClr val="B9CDE5"/>
          </a:solidFill>
          <a:ln w="9525">
            <a:solidFill>
              <a:schemeClr val="tx1"/>
            </a:solidFill>
            <a:miter lim="800000"/>
            <a:headEnd/>
            <a:tailEnd/>
          </a:ln>
        </p:spPr>
        <p:txBody>
          <a:bodyPr/>
          <a:lstStyle/>
          <a:p>
            <a:pPr algn="ctr"/>
            <a:r>
              <a:rPr lang="sv-SE" sz="1400" b="1"/>
              <a:t>ልጡፍ ሓብሬታ</a:t>
            </a:r>
          </a:p>
        </p:txBody>
      </p:sp>
      <p:sp>
        <p:nvSpPr>
          <p:cNvPr id="16" name="AutoShape 7"/>
          <p:cNvSpPr>
            <a:spLocks noChangeArrowheads="1"/>
          </p:cNvSpPr>
          <p:nvPr/>
        </p:nvSpPr>
        <p:spPr bwMode="auto">
          <a:xfrm>
            <a:off x="6227763" y="620713"/>
            <a:ext cx="1368425" cy="411162"/>
          </a:xfrm>
          <a:prstGeom prst="wedgeRoundRectCallout">
            <a:avLst>
              <a:gd name="adj1" fmla="val -4639"/>
              <a:gd name="adj2" fmla="val 98264"/>
              <a:gd name="adj3" fmla="val 16667"/>
            </a:avLst>
          </a:prstGeom>
          <a:solidFill>
            <a:srgbClr val="B9CDE5"/>
          </a:solidFill>
          <a:ln w="9525">
            <a:solidFill>
              <a:schemeClr val="tx1"/>
            </a:solidFill>
            <a:miter lim="800000"/>
            <a:headEnd/>
            <a:tailEnd/>
          </a:ln>
        </p:spPr>
        <p:txBody>
          <a:bodyPr/>
          <a:lstStyle/>
          <a:p>
            <a:pPr algn="ctr"/>
            <a:r>
              <a:rPr lang="sv-SE" sz="1400" b="1"/>
              <a:t>ዝያዳ መከናወኒታት</a:t>
            </a:r>
          </a:p>
        </p:txBody>
      </p:sp>
      <p:pic>
        <p:nvPicPr>
          <p:cNvPr id="18" name="Bildobjekt 17" descr="flyttaTill.jpg"/>
          <p:cNvPicPr>
            <a:picLocks noChangeAspect="1"/>
          </p:cNvPicPr>
          <p:nvPr/>
        </p:nvPicPr>
        <p:blipFill>
          <a:blip r:embed="rId5" cstate="print"/>
          <a:srcRect/>
          <a:stretch>
            <a:fillRect/>
          </a:stretch>
        </p:blipFill>
        <p:spPr bwMode="auto">
          <a:xfrm>
            <a:off x="4786313" y="1357313"/>
            <a:ext cx="1666875" cy="2400300"/>
          </a:xfrm>
          <a:prstGeom prst="rect">
            <a:avLst/>
          </a:prstGeom>
          <a:noFill/>
          <a:ln w="9525">
            <a:noFill/>
            <a:miter lim="800000"/>
            <a:headEnd/>
            <a:tailEnd/>
          </a:ln>
        </p:spPr>
      </p:pic>
      <p:pic>
        <p:nvPicPr>
          <p:cNvPr id="19" name="Bildobjekt 18" descr="etikett.jpg"/>
          <p:cNvPicPr>
            <a:picLocks noChangeAspect="1"/>
          </p:cNvPicPr>
          <p:nvPr/>
        </p:nvPicPr>
        <p:blipFill>
          <a:blip r:embed="rId6" cstate="print"/>
          <a:srcRect/>
          <a:stretch>
            <a:fillRect/>
          </a:stretch>
        </p:blipFill>
        <p:spPr bwMode="auto">
          <a:xfrm>
            <a:off x="5429250" y="1357313"/>
            <a:ext cx="1657350" cy="1895475"/>
          </a:xfrm>
          <a:prstGeom prst="rect">
            <a:avLst/>
          </a:prstGeom>
          <a:noFill/>
          <a:ln w="9525">
            <a:noFill/>
            <a:miter lim="800000"/>
            <a:headEnd/>
            <a:tailEnd/>
          </a:ln>
        </p:spPr>
      </p:pic>
      <p:pic>
        <p:nvPicPr>
          <p:cNvPr id="20" name="Bildobjekt 19" descr="mer.jpg"/>
          <p:cNvPicPr>
            <a:picLocks noChangeAspect="1"/>
          </p:cNvPicPr>
          <p:nvPr/>
        </p:nvPicPr>
        <p:blipFill>
          <a:blip r:embed="rId7" cstate="print"/>
          <a:srcRect/>
          <a:stretch>
            <a:fillRect/>
          </a:stretch>
        </p:blipFill>
        <p:spPr bwMode="auto">
          <a:xfrm>
            <a:off x="6286500" y="1357313"/>
            <a:ext cx="2524125" cy="1238250"/>
          </a:xfrm>
          <a:prstGeom prst="rect">
            <a:avLst/>
          </a:prstGeom>
          <a:noFill/>
          <a:ln w="9525">
            <a:noFill/>
            <a:miter lim="800000"/>
            <a:headEnd/>
            <a:tailEnd/>
          </a:ln>
        </p:spPr>
      </p:pic>
      <p:sp>
        <p:nvSpPr>
          <p:cNvPr id="21" name="AutoShape 8"/>
          <p:cNvSpPr>
            <a:spLocks noChangeArrowheads="1"/>
          </p:cNvSpPr>
          <p:nvPr/>
        </p:nvSpPr>
        <p:spPr bwMode="auto">
          <a:xfrm>
            <a:off x="1116013" y="2060575"/>
            <a:ext cx="3027362" cy="1800225"/>
          </a:xfrm>
          <a:prstGeom prst="wedgeEllipseCallout">
            <a:avLst>
              <a:gd name="adj1" fmla="val 73963"/>
              <a:gd name="adj2" fmla="val -74778"/>
            </a:avLst>
          </a:prstGeom>
          <a:solidFill>
            <a:srgbClr val="B9CDE5"/>
          </a:solidFill>
          <a:ln w="9525">
            <a:solidFill>
              <a:schemeClr val="tx1"/>
            </a:solidFill>
            <a:miter lim="800000"/>
            <a:headEnd/>
            <a:tailEnd/>
          </a:ln>
        </p:spPr>
        <p:txBody>
          <a:bodyPr/>
          <a:lstStyle/>
          <a:p>
            <a:pPr algn="ctr"/>
            <a:r>
              <a:rPr lang="sv-SE" sz="1400" b="1"/>
              <a:t>ኣብ ቲሕቲ ”ኣዙር ናብ…” እቶም ዝተለበጡ ኢ- ቦስጣ መልእኽቲታት ናብቲ ዘሎ ናይ መለጠፊ ሓብሬታ ምዛር ይከኣል። ከምኣድላይነቱ ሓድሽ መለጠፊ ሓብሬታ ውን ምኽፋት ይከኣል።</a:t>
            </a:r>
          </a:p>
        </p:txBody>
      </p:sp>
      <p:sp>
        <p:nvSpPr>
          <p:cNvPr id="22" name="AutoShape 8"/>
          <p:cNvSpPr>
            <a:spLocks noChangeArrowheads="1"/>
          </p:cNvSpPr>
          <p:nvPr/>
        </p:nvSpPr>
        <p:spPr bwMode="auto">
          <a:xfrm>
            <a:off x="1403350" y="3786188"/>
            <a:ext cx="3454400" cy="1658937"/>
          </a:xfrm>
          <a:prstGeom prst="wedgeEllipseCallout">
            <a:avLst>
              <a:gd name="adj1" fmla="val 70083"/>
              <a:gd name="adj2" fmla="val -179856"/>
            </a:avLst>
          </a:prstGeom>
          <a:solidFill>
            <a:srgbClr val="B9CDE5"/>
          </a:solidFill>
          <a:ln w="9525">
            <a:solidFill>
              <a:schemeClr val="tx1"/>
            </a:solidFill>
            <a:miter lim="800000"/>
            <a:headEnd/>
            <a:tailEnd/>
          </a:ln>
        </p:spPr>
        <p:txBody>
          <a:bodyPr/>
          <a:lstStyle/>
          <a:p>
            <a:pPr algn="ctr"/>
            <a:r>
              <a:rPr lang="sv-SE" sz="1400" b="1"/>
              <a:t>ኣብ ትሕቲ ”ልጡፍ ሓብሬታ ኣመቓቕል” ሓደ ወይ ዝያዳ ኢ- ቦስጣ መልእኽቲ ናብ ዝተፈላለዩ መለጠፊ ሓብሬታ ምጥማር ይከኣል። ሓድሽ መለጠፍ ሓብሬታ ውን ምፍጣር ይከኣል።</a:t>
            </a:r>
          </a:p>
        </p:txBody>
      </p:sp>
      <p:sp>
        <p:nvSpPr>
          <p:cNvPr id="23" name="AutoShape 8"/>
          <p:cNvSpPr>
            <a:spLocks noChangeArrowheads="1"/>
          </p:cNvSpPr>
          <p:nvPr/>
        </p:nvSpPr>
        <p:spPr bwMode="auto">
          <a:xfrm>
            <a:off x="4932363" y="3929062"/>
            <a:ext cx="2640012" cy="1588169"/>
          </a:xfrm>
          <a:prstGeom prst="wedgeEllipseCallout">
            <a:avLst>
              <a:gd name="adj1" fmla="val 10152"/>
              <a:gd name="adj2" fmla="val -217680"/>
            </a:avLst>
          </a:prstGeom>
          <a:solidFill>
            <a:schemeClr val="accent1">
              <a:lumMod val="40000"/>
              <a:lumOff val="60000"/>
            </a:schemeClr>
          </a:solidFill>
          <a:ln w="9525">
            <a:solidFill>
              <a:schemeClr val="tx1"/>
            </a:solidFill>
            <a:miter lim="800000"/>
            <a:headEnd/>
            <a:tailEnd/>
          </a:ln>
        </p:spPr>
        <p:txBody>
          <a:bodyPr/>
          <a:lstStyle/>
          <a:p>
            <a:pPr algn="ctr"/>
            <a:r>
              <a:rPr lang="sv-SE" sz="1400" b="1" dirty="0"/>
              <a:t>ኣብ ትሕቲ ”ዝያዳ”</a:t>
            </a:r>
            <a:r>
              <a:rPr lang="sv-SE" b="1" dirty="0"/>
              <a:t> </a:t>
            </a:r>
            <a:r>
              <a:rPr lang="sv-SE" sz="1400" b="1" dirty="0"/>
              <a:t>ነቲ ዝተለበጠ ኢ- ቦስጣ መልእኽቲ መዓርግ ንምሃብ ዝተፈላለዩ ኣማራጺታት ኣለዉ።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bg/>
                                          </p:spTgt>
                                        </p:tgtEl>
                                        <p:attrNameLst>
                                          <p:attrName>style.visibility</p:attrName>
                                        </p:attrNameLst>
                                      </p:cBhvr>
                                      <p:to>
                                        <p:strVal val="visible"/>
                                      </p:to>
                                    </p:set>
                                    <p:anim calcmode="lin" valueType="num">
                                      <p:cBhvr additive="base">
                                        <p:cTn id="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2">
                                            <p:bg/>
                                          </p:spTgt>
                                        </p:tgtEl>
                                        <p:attrNameLst>
                                          <p:attrName>style.visibility</p:attrName>
                                        </p:attrNameLst>
                                      </p:cBhvr>
                                      <p:to>
                                        <p:strVal val="visible"/>
                                      </p:to>
                                    </p:set>
                                    <p:anim calcmode="lin" valueType="num">
                                      <p:cBhvr additive="base">
                                        <p:cTn id="3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additive="base">
                                        <p:cTn id="3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3">
                                            <p:bg/>
                                          </p:spTgt>
                                        </p:tgtEl>
                                        <p:attrNameLst>
                                          <p:attrName>style.visibility</p:attrName>
                                        </p:attrNameLst>
                                      </p:cBhvr>
                                      <p:to>
                                        <p:strVal val="visible"/>
                                      </p:to>
                                    </p:set>
                                    <p:anim calcmode="lin" valueType="num">
                                      <p:cBhvr additive="base">
                                        <p:cTn id="54"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uiExpand="1" build="allAtOnce" animBg="1"/>
      <p:bldP spid="22" grpId="0" uiExpand="1" build="allAtOnce" animBg="1"/>
      <p:bldP spid="23"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Bildobjekt 7"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1746" name="Bildobjekt 6" descr="markeradpost.jpg"/>
          <p:cNvPicPr>
            <a:picLocks noChangeAspect="1"/>
          </p:cNvPicPr>
          <p:nvPr/>
        </p:nvPicPr>
        <p:blipFill>
          <a:blip r:embed="rId3" cstate="print"/>
          <a:srcRect/>
          <a:stretch>
            <a:fillRect/>
          </a:stretch>
        </p:blipFill>
        <p:spPr bwMode="auto">
          <a:xfrm>
            <a:off x="1785938" y="1428750"/>
            <a:ext cx="7153275" cy="266700"/>
          </a:xfrm>
          <a:prstGeom prst="rect">
            <a:avLst/>
          </a:prstGeom>
          <a:noFill/>
          <a:ln w="9525">
            <a:noFill/>
            <a:miter lim="800000"/>
            <a:headEnd/>
            <a:tailEnd/>
          </a:ln>
        </p:spPr>
      </p:pic>
      <p:pic>
        <p:nvPicPr>
          <p:cNvPr id="9" name="Bildobjekt 8" descr="verktygsmeny.jpg"/>
          <p:cNvPicPr>
            <a:picLocks noChangeAspect="1"/>
          </p:cNvPicPr>
          <p:nvPr/>
        </p:nvPicPr>
        <p:blipFill>
          <a:blip r:embed="rId4" cstate="print"/>
          <a:srcRect/>
          <a:stretch>
            <a:fillRect/>
          </a:stretch>
        </p:blipFill>
        <p:spPr bwMode="auto">
          <a:xfrm>
            <a:off x="1714500" y="1071563"/>
            <a:ext cx="7334250" cy="333375"/>
          </a:xfrm>
          <a:prstGeom prst="rect">
            <a:avLst/>
          </a:prstGeom>
          <a:noFill/>
          <a:ln w="9525">
            <a:noFill/>
            <a:miter lim="800000"/>
            <a:headEnd/>
            <a:tailEnd/>
          </a:ln>
        </p:spPr>
      </p:pic>
      <p:pic>
        <p:nvPicPr>
          <p:cNvPr id="11" name="Bildobjekt 10" descr="skapameddelande.jpg"/>
          <p:cNvPicPr>
            <a:picLocks noChangeAspect="1"/>
          </p:cNvPicPr>
          <p:nvPr/>
        </p:nvPicPr>
        <p:blipFill>
          <a:blip r:embed="rId5" cstate="print"/>
          <a:srcRect/>
          <a:stretch>
            <a:fillRect/>
          </a:stretch>
        </p:blipFill>
        <p:spPr bwMode="auto">
          <a:xfrm>
            <a:off x="4211638" y="1773238"/>
            <a:ext cx="4657725" cy="4686300"/>
          </a:xfrm>
          <a:prstGeom prst="rect">
            <a:avLst/>
          </a:prstGeom>
          <a:noFill/>
          <a:ln w="9525">
            <a:noFill/>
            <a:miter lim="800000"/>
            <a:headEnd/>
            <a:tailEnd/>
          </a:ln>
        </p:spPr>
      </p:pic>
      <p:pic>
        <p:nvPicPr>
          <p:cNvPr id="31749" name="Bildobjekt 11" descr="meddelandeVerktyg.jpg"/>
          <p:cNvPicPr>
            <a:picLocks noChangeAspect="1"/>
          </p:cNvPicPr>
          <p:nvPr/>
        </p:nvPicPr>
        <p:blipFill>
          <a:blip r:embed="rId6" cstate="print"/>
          <a:srcRect/>
          <a:stretch>
            <a:fillRect/>
          </a:stretch>
        </p:blipFill>
        <p:spPr bwMode="auto">
          <a:xfrm>
            <a:off x="5000625" y="6072188"/>
            <a:ext cx="2390775" cy="323850"/>
          </a:xfrm>
          <a:prstGeom prst="rect">
            <a:avLst/>
          </a:prstGeom>
          <a:noFill/>
          <a:ln w="9525">
            <a:noFill/>
            <a:miter lim="800000"/>
            <a:headEnd/>
            <a:tailEnd/>
          </a:ln>
        </p:spPr>
      </p:pic>
      <p:sp>
        <p:nvSpPr>
          <p:cNvPr id="18" name="AutoShape 8"/>
          <p:cNvSpPr>
            <a:spLocks noChangeArrowheads="1"/>
          </p:cNvSpPr>
          <p:nvPr/>
        </p:nvSpPr>
        <p:spPr bwMode="auto">
          <a:xfrm>
            <a:off x="1476375" y="3716338"/>
            <a:ext cx="2501900" cy="1071562"/>
          </a:xfrm>
          <a:prstGeom prst="wedgeEllipseCallout">
            <a:avLst>
              <a:gd name="adj1" fmla="val 68528"/>
              <a:gd name="adj2" fmla="val -134296"/>
            </a:avLst>
          </a:prstGeom>
          <a:solidFill>
            <a:srgbClr val="B9CDE5"/>
          </a:solidFill>
          <a:ln w="9525">
            <a:solidFill>
              <a:schemeClr val="tx1"/>
            </a:solidFill>
            <a:miter lim="800000"/>
            <a:headEnd/>
            <a:tailEnd/>
          </a:ln>
        </p:spPr>
        <p:txBody>
          <a:bodyPr/>
          <a:lstStyle/>
          <a:p>
            <a:pPr algn="ctr"/>
            <a:r>
              <a:rPr lang="sv-SE" sz="1400" b="1"/>
              <a:t>ኣብቲ ”ዛዕባ” ዝብል ዓውዲ እቲ ናይቲ መልእኽቲ ትሕዝቶ/ቁም ነገር ብሓጺሩ ትጽሕፍ</a:t>
            </a:r>
          </a:p>
        </p:txBody>
      </p:sp>
      <p:sp>
        <p:nvSpPr>
          <p:cNvPr id="19" name="AutoShape 8"/>
          <p:cNvSpPr>
            <a:spLocks noChangeArrowheads="1"/>
          </p:cNvSpPr>
          <p:nvPr/>
        </p:nvSpPr>
        <p:spPr bwMode="auto">
          <a:xfrm>
            <a:off x="1763713" y="981075"/>
            <a:ext cx="2447925" cy="930275"/>
          </a:xfrm>
          <a:prstGeom prst="wedgeEllipseCallout">
            <a:avLst>
              <a:gd name="adj1" fmla="val -77949"/>
              <a:gd name="adj2" fmla="val 21671"/>
            </a:avLst>
          </a:prstGeom>
          <a:solidFill>
            <a:srgbClr val="B9CDE5"/>
          </a:solidFill>
          <a:ln w="9525">
            <a:solidFill>
              <a:schemeClr val="tx1"/>
            </a:solidFill>
            <a:miter lim="800000"/>
            <a:headEnd/>
            <a:tailEnd/>
          </a:ln>
        </p:spPr>
        <p:txBody>
          <a:bodyPr/>
          <a:lstStyle/>
          <a:p>
            <a:pPr algn="ctr"/>
            <a:r>
              <a:rPr lang="sv-SE" sz="1400" b="1"/>
              <a:t>ናይ መልእኽቲ መስኮት ንምኽፋት ”ጽሓፍ” ንትብል ጠውቕ</a:t>
            </a:r>
            <a:endParaRPr lang="sv-SE" sz="1400" b="1">
              <a:latin typeface="Tahoma" pitchFamily="34" charset="0"/>
              <a:cs typeface="Tahoma" pitchFamily="34" charset="0"/>
            </a:endParaRPr>
          </a:p>
        </p:txBody>
      </p:sp>
      <p:sp>
        <p:nvSpPr>
          <p:cNvPr id="20" name="AutoShape 8"/>
          <p:cNvSpPr>
            <a:spLocks noChangeArrowheads="1"/>
          </p:cNvSpPr>
          <p:nvPr/>
        </p:nvSpPr>
        <p:spPr bwMode="auto">
          <a:xfrm>
            <a:off x="4284663" y="3000375"/>
            <a:ext cx="2287587" cy="1436688"/>
          </a:xfrm>
          <a:prstGeom prst="wedgeEllipseCallout">
            <a:avLst>
              <a:gd name="adj1" fmla="val 97780"/>
              <a:gd name="adj2" fmla="val -95568"/>
            </a:avLst>
          </a:prstGeom>
          <a:solidFill>
            <a:schemeClr val="accent1">
              <a:lumMod val="40000"/>
              <a:lumOff val="60000"/>
            </a:schemeClr>
          </a:solidFill>
          <a:ln w="9525">
            <a:solidFill>
              <a:schemeClr val="tx1"/>
            </a:solidFill>
            <a:miter lim="800000"/>
            <a:headEnd/>
            <a:tailEnd/>
          </a:ln>
        </p:spPr>
        <p:txBody>
          <a:bodyPr/>
          <a:lstStyle/>
          <a:p>
            <a:pPr algn="ctr"/>
            <a:r>
              <a:rPr lang="sv-SE" sz="1400" b="1"/>
              <a:t>ኣብቲ ”ቅዳሕ” ዝብል ዓውዲ ናይቶም ቅዳሕ ክልኣኸሎም ትደልዮም ኢ- ቦስጣ ኣድራሻ ጽሓፍ</a:t>
            </a:r>
          </a:p>
        </p:txBody>
      </p:sp>
      <p:sp>
        <p:nvSpPr>
          <p:cNvPr id="21" name="AutoShape 8"/>
          <p:cNvSpPr>
            <a:spLocks noChangeArrowheads="1"/>
          </p:cNvSpPr>
          <p:nvPr/>
        </p:nvSpPr>
        <p:spPr bwMode="auto">
          <a:xfrm>
            <a:off x="6588125" y="2786063"/>
            <a:ext cx="2413000" cy="1651000"/>
          </a:xfrm>
          <a:prstGeom prst="wedgeEllipseCallout">
            <a:avLst>
              <a:gd name="adj1" fmla="val 17347"/>
              <a:gd name="adj2" fmla="val -76202"/>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በታ ዓውዲ ”ምስጢራዊ ቅዳሕ” ኣቢልካ፣ እቶም ካልኦት ትቐበልቲ ብዘይርእይዎ ኣድራሻ ጌርካ ቅዳሕ ምስዳድ ይከኣል</a:t>
            </a:r>
          </a:p>
        </p:txBody>
      </p:sp>
      <p:pic>
        <p:nvPicPr>
          <p:cNvPr id="23" name="Bildobjekt 22" descr="formatering.jpg"/>
          <p:cNvPicPr>
            <a:picLocks noChangeAspect="1"/>
          </p:cNvPicPr>
          <p:nvPr/>
        </p:nvPicPr>
        <p:blipFill>
          <a:blip r:embed="rId7" cstate="print"/>
          <a:srcRect/>
          <a:stretch>
            <a:fillRect/>
          </a:stretch>
        </p:blipFill>
        <p:spPr bwMode="auto">
          <a:xfrm>
            <a:off x="4286250" y="5643563"/>
            <a:ext cx="3629025" cy="428625"/>
          </a:xfrm>
          <a:prstGeom prst="rect">
            <a:avLst/>
          </a:prstGeom>
          <a:noFill/>
          <a:ln w="9525">
            <a:noFill/>
            <a:miter lim="800000"/>
            <a:headEnd/>
            <a:tailEnd/>
          </a:ln>
        </p:spPr>
      </p:pic>
      <p:sp>
        <p:nvSpPr>
          <p:cNvPr id="22" name="AutoShape 8"/>
          <p:cNvSpPr>
            <a:spLocks noChangeArrowheads="1"/>
          </p:cNvSpPr>
          <p:nvPr/>
        </p:nvSpPr>
        <p:spPr bwMode="auto">
          <a:xfrm>
            <a:off x="1476375" y="4724400"/>
            <a:ext cx="2235200" cy="1163638"/>
          </a:xfrm>
          <a:prstGeom prst="wedgeEllipseCallout">
            <a:avLst>
              <a:gd name="adj1" fmla="val 89663"/>
              <a:gd name="adj2" fmla="val 4758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ናይቲ ጽሑፍካ ዘለዉ ኣማራጽቲ ፎርምታት ንምርኣይ ኣብዚ ጠውቕ</a:t>
            </a:r>
          </a:p>
        </p:txBody>
      </p:sp>
      <p:sp>
        <p:nvSpPr>
          <p:cNvPr id="24" name="AutoShape 8"/>
          <p:cNvSpPr>
            <a:spLocks noChangeArrowheads="1"/>
          </p:cNvSpPr>
          <p:nvPr/>
        </p:nvSpPr>
        <p:spPr bwMode="auto">
          <a:xfrm>
            <a:off x="3924300" y="4437063"/>
            <a:ext cx="1357313" cy="857250"/>
          </a:xfrm>
          <a:prstGeom prst="wedgeEllipseCallout">
            <a:avLst>
              <a:gd name="adj1" fmla="val 64852"/>
              <a:gd name="adj2" fmla="val 165556"/>
            </a:avLst>
          </a:prstGeom>
          <a:solidFill>
            <a:srgbClr val="B9CDE5"/>
          </a:solidFill>
          <a:ln w="9525">
            <a:solidFill>
              <a:schemeClr val="tx1"/>
            </a:solidFill>
            <a:miter lim="800000"/>
            <a:headEnd/>
            <a:tailEnd/>
          </a:ln>
        </p:spPr>
        <p:txBody>
          <a:bodyPr/>
          <a:lstStyle/>
          <a:p>
            <a:pPr algn="ctr"/>
            <a:r>
              <a:rPr lang="sv-SE" sz="1400" b="1"/>
              <a:t>ኣሰናዪ ፋይል ንምትሕሓዝ ናብዚ ጠውቕ</a:t>
            </a:r>
          </a:p>
        </p:txBody>
      </p:sp>
      <p:sp>
        <p:nvSpPr>
          <p:cNvPr id="25" name="AutoShape 8"/>
          <p:cNvSpPr>
            <a:spLocks noChangeArrowheads="1"/>
          </p:cNvSpPr>
          <p:nvPr/>
        </p:nvSpPr>
        <p:spPr bwMode="auto">
          <a:xfrm>
            <a:off x="5148263" y="4437063"/>
            <a:ext cx="1800225" cy="1295400"/>
          </a:xfrm>
          <a:prstGeom prst="wedgeEllipseCallout">
            <a:avLst>
              <a:gd name="adj1" fmla="val -10505"/>
              <a:gd name="adj2" fmla="val 90264"/>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ፋይል ወይ ስእሊ ካብ መዘወር ጉግል ከትሽምጥ ኣብዚ ጠውቕ</a:t>
            </a:r>
          </a:p>
          <a:p>
            <a:pPr algn="ctr">
              <a:defRPr/>
            </a:pPr>
            <a:endParaRPr lang="sv-SE" sz="1200" b="1">
              <a:latin typeface="Tahoma" pitchFamily="34" charset="0"/>
              <a:cs typeface="Tahoma" pitchFamily="34" charset="0"/>
            </a:endParaRPr>
          </a:p>
        </p:txBody>
      </p:sp>
      <p:sp>
        <p:nvSpPr>
          <p:cNvPr id="26" name="AutoShape 8"/>
          <p:cNvSpPr>
            <a:spLocks noChangeArrowheads="1"/>
          </p:cNvSpPr>
          <p:nvPr/>
        </p:nvSpPr>
        <p:spPr bwMode="auto">
          <a:xfrm>
            <a:off x="6372225" y="4437063"/>
            <a:ext cx="1557338" cy="920750"/>
          </a:xfrm>
          <a:prstGeom prst="wedgeEllipseCallout">
            <a:avLst>
              <a:gd name="adj1" fmla="val -53264"/>
              <a:gd name="adj2" fmla="val 136898"/>
            </a:avLst>
          </a:prstGeom>
          <a:solidFill>
            <a:srgbClr val="B9CDE5"/>
          </a:solidFill>
          <a:ln w="9525">
            <a:solidFill>
              <a:schemeClr val="tx1"/>
            </a:solidFill>
            <a:miter lim="800000"/>
            <a:headEnd/>
            <a:tailEnd/>
          </a:ln>
        </p:spPr>
        <p:txBody>
          <a:bodyPr/>
          <a:lstStyle/>
          <a:p>
            <a:pPr algn="ctr"/>
            <a:r>
              <a:rPr lang="sv-SE" sz="1400" b="1"/>
              <a:t>ስእሊ ከትሽምጥ ኣብዚ ጠውቕ</a:t>
            </a:r>
          </a:p>
          <a:p>
            <a:pPr algn="ctr"/>
            <a:endParaRPr lang="sv-SE" sz="1400" b="1">
              <a:latin typeface="Tahoma" pitchFamily="34" charset="0"/>
              <a:cs typeface="Tahoma" pitchFamily="34" charset="0"/>
            </a:endParaRPr>
          </a:p>
        </p:txBody>
      </p:sp>
      <p:sp>
        <p:nvSpPr>
          <p:cNvPr id="27" name="AutoShape 8"/>
          <p:cNvSpPr>
            <a:spLocks noChangeArrowheads="1"/>
          </p:cNvSpPr>
          <p:nvPr/>
        </p:nvSpPr>
        <p:spPr bwMode="auto">
          <a:xfrm>
            <a:off x="7164388" y="4652963"/>
            <a:ext cx="1481137" cy="946150"/>
          </a:xfrm>
          <a:prstGeom prst="wedgeEllipseCallout">
            <a:avLst>
              <a:gd name="adj1" fmla="val -85907"/>
              <a:gd name="adj2" fmla="val 113759"/>
            </a:avLst>
          </a:prstGeom>
          <a:solidFill>
            <a:srgbClr val="B9CDE5"/>
          </a:solidFill>
          <a:ln w="9525">
            <a:solidFill>
              <a:schemeClr val="tx1"/>
            </a:solidFill>
            <a:miter lim="800000"/>
            <a:headEnd/>
            <a:tailEnd/>
          </a:ln>
        </p:spPr>
        <p:txBody>
          <a:bodyPr/>
          <a:lstStyle/>
          <a:p>
            <a:pPr algn="ctr"/>
            <a:r>
              <a:rPr lang="sv-SE" sz="1400" b="1"/>
              <a:t>መተኣሳሰሪ ከትሽምጥ ኣብዚ ጠውቕ</a:t>
            </a:r>
            <a:endParaRPr lang="sv-SE" sz="1200" b="1">
              <a:latin typeface="Tahoma" pitchFamily="34" charset="0"/>
              <a:cs typeface="Tahoma" pitchFamily="34" charset="0"/>
            </a:endParaRPr>
          </a:p>
        </p:txBody>
      </p:sp>
      <p:sp>
        <p:nvSpPr>
          <p:cNvPr id="28" name="AutoShape 8"/>
          <p:cNvSpPr>
            <a:spLocks noChangeArrowheads="1"/>
          </p:cNvSpPr>
          <p:nvPr/>
        </p:nvSpPr>
        <p:spPr bwMode="auto">
          <a:xfrm>
            <a:off x="7667625" y="5373688"/>
            <a:ext cx="1368871" cy="1295672"/>
          </a:xfrm>
          <a:prstGeom prst="wedgeEllipseCallout">
            <a:avLst>
              <a:gd name="adj1" fmla="val -95270"/>
              <a:gd name="adj2" fmla="val 18496"/>
            </a:avLst>
          </a:prstGeom>
          <a:solidFill>
            <a:srgbClr val="B9CDE5"/>
          </a:solidFill>
          <a:ln w="9525">
            <a:solidFill>
              <a:schemeClr val="tx1"/>
            </a:solidFill>
            <a:miter lim="800000"/>
            <a:headEnd/>
            <a:tailEnd/>
          </a:ln>
        </p:spPr>
        <p:txBody>
          <a:bodyPr/>
          <a:lstStyle/>
          <a:p>
            <a:pPr algn="ctr"/>
            <a:r>
              <a:rPr lang="sv-SE" sz="1400" b="1" dirty="0"/>
              <a:t>ፍሽኽታ ኣተሓሒዝካ ንምልኣኽ ኣብዚ ጠውቕ</a:t>
            </a:r>
          </a:p>
        </p:txBody>
      </p:sp>
      <p:sp>
        <p:nvSpPr>
          <p:cNvPr id="29" name="AutoShape 8"/>
          <p:cNvSpPr>
            <a:spLocks noChangeArrowheads="1"/>
          </p:cNvSpPr>
          <p:nvPr/>
        </p:nvSpPr>
        <p:spPr bwMode="auto">
          <a:xfrm>
            <a:off x="1116013" y="1844675"/>
            <a:ext cx="2741612" cy="1871663"/>
          </a:xfrm>
          <a:prstGeom prst="wedgeEllipseCallout">
            <a:avLst>
              <a:gd name="adj1" fmla="val 65227"/>
              <a:gd name="adj2" fmla="val -23366"/>
            </a:avLst>
          </a:prstGeom>
          <a:solidFill>
            <a:srgbClr val="B9CDE5"/>
          </a:solidFill>
          <a:ln w="9525">
            <a:solidFill>
              <a:schemeClr val="tx1"/>
            </a:solidFill>
            <a:miter lim="800000"/>
            <a:headEnd/>
            <a:tailEnd/>
          </a:ln>
        </p:spPr>
        <p:txBody>
          <a:bodyPr/>
          <a:lstStyle/>
          <a:p>
            <a:pPr algn="ctr"/>
            <a:r>
              <a:rPr lang="sv-SE" sz="1400" b="1"/>
              <a:t>ኣብቲ ”ናብ” ዝብል ዓውዲ ናብቲ ወይ ናብዞም መልእኽቲ ክትሰደሎም ትደሊ ናይ እ- ቦስጣ ኣድራሻ (ታት) ትጽሕፍ። ንዝደለኻዮ ብዝሒ ትቐበልቲ ምስዳድ ይከኣል።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bg/>
                                          </p:spTgt>
                                        </p:tgtEl>
                                        <p:attrNameLst>
                                          <p:attrName>style.visibility</p:attrName>
                                        </p:attrNameLst>
                                      </p:cBhvr>
                                      <p:to>
                                        <p:strVal val="visible"/>
                                      </p:to>
                                    </p:set>
                                    <p:anim calcmode="lin" valueType="num">
                                      <p:cBhvr additive="base">
                                        <p:cTn id="26"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 calcmode="lin" valueType="num">
                                      <p:cBhvr additive="base">
                                        <p:cTn id="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 calcmode="lin" valueType="num">
                                      <p:cBhvr additive="base">
                                        <p:cTn id="46"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2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 calcmode="lin" valueType="num">
                                      <p:cBhvr additive="base">
                                        <p:cTn id="5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additive="base">
                                        <p:cTn id="5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bg/>
                                          </p:spTgt>
                                        </p:tgtEl>
                                        <p:attrNameLst>
                                          <p:attrName>style.visibility</p:attrName>
                                        </p:attrNameLst>
                                      </p:cBhvr>
                                      <p:to>
                                        <p:strVal val="visible"/>
                                      </p:to>
                                    </p:set>
                                    <p:anim calcmode="lin" valueType="num">
                                      <p:cBhvr additive="base">
                                        <p:cTn id="6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bg/>
                                          </p:spTgt>
                                        </p:tgtEl>
                                        <p:attrNameLst>
                                          <p:attrName>style.visibility</p:attrName>
                                        </p:attrNameLst>
                                      </p:cBhvr>
                                      <p:to>
                                        <p:strVal val="visible"/>
                                      </p:to>
                                    </p:set>
                                    <p:anim calcmode="lin" valueType="num">
                                      <p:cBhvr additive="base">
                                        <p:cTn id="7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 calcmode="lin" valueType="num">
                                      <p:cBhvr additive="base">
                                        <p:cTn id="8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bg/>
                                          </p:spTgt>
                                        </p:tgtEl>
                                        <p:attrNameLst>
                                          <p:attrName>style.visibility</p:attrName>
                                        </p:attrNameLst>
                                      </p:cBhvr>
                                      <p:to>
                                        <p:strVal val="visible"/>
                                      </p:to>
                                    </p:set>
                                    <p:anim calcmode="lin" valueType="num">
                                      <p:cBhvr additive="base">
                                        <p:cTn id="8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bg/>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bg/>
                                          </p:spTgt>
                                        </p:tgtEl>
                                        <p:attrNameLst>
                                          <p:attrName>style.visibility</p:attrName>
                                        </p:attrNameLst>
                                      </p:cBhvr>
                                      <p:to>
                                        <p:strVal val="visible"/>
                                      </p:to>
                                    </p:set>
                                    <p:anim calcmode="lin" valueType="num">
                                      <p:cBhvr additive="base">
                                        <p:cTn id="9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26">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 calcmode="lin" valueType="num">
                                      <p:cBhvr additive="base">
                                        <p:cTn id="10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bg/>
                                          </p:spTgt>
                                        </p:tgtEl>
                                        <p:attrNameLst>
                                          <p:attrName>style.visibility</p:attrName>
                                        </p:attrNameLst>
                                      </p:cBhvr>
                                      <p:to>
                                        <p:strVal val="visible"/>
                                      </p:to>
                                    </p:set>
                                    <p:anim calcmode="lin" valueType="num">
                                      <p:cBhvr additive="base">
                                        <p:cTn id="10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xEl>
                                              <p:pRg st="0" end="0"/>
                                            </p:txEl>
                                          </p:spTgt>
                                        </p:tgtEl>
                                        <p:attrNameLst>
                                          <p:attrName>style.visibility</p:attrName>
                                        </p:attrNameLst>
                                      </p:cBhvr>
                                      <p:to>
                                        <p:strVal val="visible"/>
                                      </p:to>
                                    </p:set>
                                    <p:anim calcmode="lin" valueType="num">
                                      <p:cBhvr additive="base">
                                        <p:cTn id="1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bg/>
                                          </p:spTgt>
                                        </p:tgtEl>
                                        <p:attrNameLst>
                                          <p:attrName>style.visibility</p:attrName>
                                        </p:attrNameLst>
                                      </p:cBhvr>
                                      <p:to>
                                        <p:strVal val="visible"/>
                                      </p:to>
                                    </p:set>
                                    <p:anim calcmode="lin" valueType="num">
                                      <p:cBhvr additive="base">
                                        <p:cTn id="11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8">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8">
                                            <p:txEl>
                                              <p:pRg st="0" end="0"/>
                                            </p:txEl>
                                          </p:spTgt>
                                        </p:tgtEl>
                                        <p:attrNameLst>
                                          <p:attrName>style.visibility</p:attrName>
                                        </p:attrNameLst>
                                      </p:cBhvr>
                                      <p:to>
                                        <p:strVal val="visible"/>
                                      </p:to>
                                    </p:set>
                                    <p:anim calcmode="lin" valueType="num">
                                      <p:cBhvr additive="base">
                                        <p:cTn id="1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uiExpand="1" build="allAtOnce" animBg="1"/>
      <p:bldP spid="20" grpId="0" uiExpand="1" build="allAtOnce" animBg="1"/>
      <p:bldP spid="21" grpId="0" uiExpand="1" build="allAtOnce" animBg="1"/>
      <p:bldP spid="22" grpId="0" uiExpand="1" build="allAtOnce" animBg="1"/>
      <p:bldP spid="24" grpId="0" uiExpand="1" build="allAtOnce" animBg="1"/>
      <p:bldP spid="25" grpId="0" uiExpand="1" build="allAtOnce" animBg="1"/>
      <p:bldP spid="26" grpId="0" uiExpand="1" build="allAtOnce" animBg="1"/>
      <p:bldP spid="27" grpId="0" uiExpand="1" build="allAtOnce" animBg="1"/>
      <p:bldP spid="28" grpId="0" uiExpand="1" build="allAtOnce" animBg="1"/>
      <p:bldP spid="29"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Bildobjekt 7" descr="inkorg0.jpg"/>
          <p:cNvPicPr>
            <a:picLocks noChangeAspect="1"/>
          </p:cNvPicPr>
          <p:nvPr/>
        </p:nvPicPr>
        <p:blipFill>
          <a:blip r:embed="rId2" cstate="print"/>
          <a:srcRect/>
          <a:stretch>
            <a:fillRect/>
          </a:stretch>
        </p:blipFill>
        <p:spPr bwMode="auto">
          <a:xfrm>
            <a:off x="-592138" y="0"/>
            <a:ext cx="9736138" cy="6858000"/>
          </a:xfrm>
          <a:prstGeom prst="rect">
            <a:avLst/>
          </a:prstGeom>
          <a:noFill/>
          <a:ln w="9525">
            <a:noFill/>
            <a:miter lim="800000"/>
            <a:headEnd/>
            <a:tailEnd/>
          </a:ln>
        </p:spPr>
      </p:pic>
      <p:pic>
        <p:nvPicPr>
          <p:cNvPr id="32770" name="Bildobjekt 6" descr="markeradpost.jpg"/>
          <p:cNvPicPr>
            <a:picLocks noChangeAspect="1"/>
          </p:cNvPicPr>
          <p:nvPr/>
        </p:nvPicPr>
        <p:blipFill>
          <a:blip r:embed="rId3" cstate="print"/>
          <a:srcRect/>
          <a:stretch>
            <a:fillRect/>
          </a:stretch>
        </p:blipFill>
        <p:spPr bwMode="auto">
          <a:xfrm>
            <a:off x="1322388" y="1428750"/>
            <a:ext cx="7616825" cy="284163"/>
          </a:xfrm>
          <a:prstGeom prst="rect">
            <a:avLst/>
          </a:prstGeom>
          <a:noFill/>
          <a:ln w="9525">
            <a:noFill/>
            <a:miter lim="800000"/>
            <a:headEnd/>
            <a:tailEnd/>
          </a:ln>
        </p:spPr>
      </p:pic>
      <p:pic>
        <p:nvPicPr>
          <p:cNvPr id="32771" name="Bildobjekt 8" descr="verktygsmeny.jpg"/>
          <p:cNvPicPr>
            <a:picLocks noChangeAspect="1"/>
          </p:cNvPicPr>
          <p:nvPr/>
        </p:nvPicPr>
        <p:blipFill>
          <a:blip r:embed="rId4" cstate="print"/>
          <a:srcRect/>
          <a:stretch>
            <a:fillRect/>
          </a:stretch>
        </p:blipFill>
        <p:spPr bwMode="auto">
          <a:xfrm>
            <a:off x="1239838" y="1071563"/>
            <a:ext cx="7808912" cy="355600"/>
          </a:xfrm>
          <a:prstGeom prst="rect">
            <a:avLst/>
          </a:prstGeom>
          <a:noFill/>
          <a:ln w="9525">
            <a:noFill/>
            <a:miter lim="800000"/>
            <a:headEnd/>
            <a:tailEnd/>
          </a:ln>
        </p:spPr>
      </p:pic>
      <p:pic>
        <p:nvPicPr>
          <p:cNvPr id="32772" name="Bildobjekt 10" descr="skapameddelande.jpg"/>
          <p:cNvPicPr>
            <a:picLocks noChangeAspect="1"/>
          </p:cNvPicPr>
          <p:nvPr/>
        </p:nvPicPr>
        <p:blipFill>
          <a:blip r:embed="rId5" cstate="print"/>
          <a:srcRect/>
          <a:stretch>
            <a:fillRect/>
          </a:stretch>
        </p:blipFill>
        <p:spPr bwMode="auto">
          <a:xfrm>
            <a:off x="3924300" y="1868488"/>
            <a:ext cx="4959350" cy="4989512"/>
          </a:xfrm>
          <a:prstGeom prst="rect">
            <a:avLst/>
          </a:prstGeom>
          <a:noFill/>
          <a:ln w="9525">
            <a:noFill/>
            <a:miter lim="800000"/>
            <a:headEnd/>
            <a:tailEnd/>
          </a:ln>
        </p:spPr>
      </p:pic>
      <p:pic>
        <p:nvPicPr>
          <p:cNvPr id="32773" name="Bildobjekt 11" descr="meddelandeVerktyg.jpg"/>
          <p:cNvPicPr>
            <a:picLocks noChangeAspect="1"/>
          </p:cNvPicPr>
          <p:nvPr/>
        </p:nvPicPr>
        <p:blipFill>
          <a:blip r:embed="rId6" cstate="print"/>
          <a:srcRect/>
          <a:stretch>
            <a:fillRect/>
          </a:stretch>
        </p:blipFill>
        <p:spPr bwMode="auto">
          <a:xfrm>
            <a:off x="4845050" y="6072188"/>
            <a:ext cx="2546350" cy="344487"/>
          </a:xfrm>
          <a:prstGeom prst="rect">
            <a:avLst/>
          </a:prstGeom>
          <a:noFill/>
          <a:ln w="9525">
            <a:noFill/>
            <a:miter lim="800000"/>
            <a:headEnd/>
            <a:tailEnd/>
          </a:ln>
        </p:spPr>
      </p:pic>
      <p:pic>
        <p:nvPicPr>
          <p:cNvPr id="32774" name="Bildobjekt 22" descr="formatering.jpg"/>
          <p:cNvPicPr>
            <a:picLocks noChangeAspect="1"/>
          </p:cNvPicPr>
          <p:nvPr/>
        </p:nvPicPr>
        <p:blipFill>
          <a:blip r:embed="rId7" cstate="print"/>
          <a:srcRect/>
          <a:stretch>
            <a:fillRect/>
          </a:stretch>
        </p:blipFill>
        <p:spPr bwMode="auto">
          <a:xfrm>
            <a:off x="4051300" y="5643563"/>
            <a:ext cx="3863975" cy="457200"/>
          </a:xfrm>
          <a:prstGeom prst="rect">
            <a:avLst/>
          </a:prstGeom>
          <a:noFill/>
          <a:ln w="9525">
            <a:noFill/>
            <a:miter lim="800000"/>
            <a:headEnd/>
            <a:tailEnd/>
          </a:ln>
        </p:spPr>
      </p:pic>
      <p:sp>
        <p:nvSpPr>
          <p:cNvPr id="24" name="AutoShape 8"/>
          <p:cNvSpPr>
            <a:spLocks noChangeArrowheads="1"/>
          </p:cNvSpPr>
          <p:nvPr/>
        </p:nvSpPr>
        <p:spPr bwMode="auto">
          <a:xfrm>
            <a:off x="1835150" y="4929188"/>
            <a:ext cx="2093913" cy="876076"/>
          </a:xfrm>
          <a:prstGeom prst="wedgeEllipseCallout">
            <a:avLst>
              <a:gd name="adj1" fmla="val 119419"/>
              <a:gd name="adj2" fmla="val 104715"/>
            </a:avLst>
          </a:prstGeom>
          <a:solidFill>
            <a:srgbClr val="B9CDE5"/>
          </a:solidFill>
          <a:ln w="9525">
            <a:solidFill>
              <a:schemeClr val="tx1"/>
            </a:solidFill>
            <a:miter lim="800000"/>
            <a:headEnd/>
            <a:tailEnd/>
          </a:ln>
        </p:spPr>
        <p:txBody>
          <a:bodyPr/>
          <a:lstStyle/>
          <a:p>
            <a:pPr algn="ctr"/>
            <a:r>
              <a:rPr lang="sv-SE" sz="1400" b="1" dirty="0"/>
              <a:t>መሰነይታ ፋይል ንምትሕሓዝ ኣብዚ ጠውቕ</a:t>
            </a:r>
          </a:p>
        </p:txBody>
      </p:sp>
      <p:pic>
        <p:nvPicPr>
          <p:cNvPr id="16" name="Bildobjekt 15" descr="bilder.jpg"/>
          <p:cNvPicPr>
            <a:picLocks noChangeAspect="1"/>
          </p:cNvPicPr>
          <p:nvPr/>
        </p:nvPicPr>
        <p:blipFill>
          <a:blip r:embed="rId8" cstate="print"/>
          <a:srcRect/>
          <a:stretch>
            <a:fillRect/>
          </a:stretch>
        </p:blipFill>
        <p:spPr bwMode="auto">
          <a:xfrm>
            <a:off x="2120900" y="1285875"/>
            <a:ext cx="5070475" cy="3630613"/>
          </a:xfrm>
          <a:prstGeom prst="rect">
            <a:avLst/>
          </a:prstGeom>
          <a:noFill/>
          <a:ln w="9525">
            <a:noFill/>
            <a:miter lim="800000"/>
            <a:headEnd/>
            <a:tailEnd/>
          </a:ln>
        </p:spPr>
      </p:pic>
      <p:sp>
        <p:nvSpPr>
          <p:cNvPr id="18" name="AutoShape 8"/>
          <p:cNvSpPr>
            <a:spLocks noChangeArrowheads="1"/>
          </p:cNvSpPr>
          <p:nvPr/>
        </p:nvSpPr>
        <p:spPr bwMode="auto">
          <a:xfrm>
            <a:off x="4659313" y="1785938"/>
            <a:ext cx="1912937" cy="836612"/>
          </a:xfrm>
          <a:prstGeom prst="wedgeEllipseCallout">
            <a:avLst>
              <a:gd name="adj1" fmla="val -66800"/>
              <a:gd name="adj2" fmla="val 143124"/>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latin typeface="Tahoma" pitchFamily="34" charset="0"/>
                <a:cs typeface="Tahoma" pitchFamily="34" charset="0"/>
              </a:rPr>
              <a:t> </a:t>
            </a:r>
            <a:r>
              <a:rPr lang="sv-SE" sz="1400" b="1"/>
              <a:t>ነቲ ከተሓሕዞ ትደሊ ፋይል ለቕልቕ</a:t>
            </a:r>
          </a:p>
        </p:txBody>
      </p:sp>
      <p:sp>
        <p:nvSpPr>
          <p:cNvPr id="19" name="AutoShape 8"/>
          <p:cNvSpPr>
            <a:spLocks noChangeArrowheads="1"/>
          </p:cNvSpPr>
          <p:nvPr/>
        </p:nvSpPr>
        <p:spPr bwMode="auto">
          <a:xfrm>
            <a:off x="6516688" y="4071938"/>
            <a:ext cx="2231776" cy="1444625"/>
          </a:xfrm>
          <a:prstGeom prst="wedgeEllipseCallout">
            <a:avLst>
              <a:gd name="adj1" fmla="val -70751"/>
              <a:gd name="adj2" fmla="val -8500"/>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dirty="0"/>
              <a:t>ክትፈት  ጠውቕሞ እታ ምስ መልእኽትኻ ከተሓሕዛ ትደሊ ፋይል ድልውቲ ትኸውን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bg/>
                                          </p:spTgt>
                                        </p:tgtEl>
                                        <p:attrNameLst>
                                          <p:attrName>style.visibility</p:attrName>
                                        </p:attrNameLst>
                                      </p:cBhvr>
                                      <p:to>
                                        <p:strVal val="visible"/>
                                      </p:to>
                                    </p:set>
                                    <p:anim calcmode="lin" valueType="num">
                                      <p:cBhvr additive="base">
                                        <p:cTn id="2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 calcmode="lin" valueType="num">
                                      <p:cBhvr additive="base">
                                        <p:cTn id="32"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P spid="18" grpId="0" uiExpand="1" build="allAtOnce" animBg="1"/>
      <p:bldP spid="1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Bildobjekt 7" descr="inkorg0.jpg"/>
          <p:cNvPicPr>
            <a:picLocks noChangeAspect="1"/>
          </p:cNvPicPr>
          <p:nvPr/>
        </p:nvPicPr>
        <p:blipFill>
          <a:blip r:embed="rId2" cstate="print"/>
          <a:srcRect/>
          <a:stretch>
            <a:fillRect/>
          </a:stretch>
        </p:blipFill>
        <p:spPr bwMode="auto">
          <a:xfrm>
            <a:off x="0" y="1"/>
            <a:ext cx="9629775" cy="6857999"/>
          </a:xfrm>
          <a:prstGeom prst="rect">
            <a:avLst/>
          </a:prstGeom>
          <a:noFill/>
          <a:ln w="9525">
            <a:noFill/>
            <a:miter lim="800000"/>
            <a:headEnd/>
            <a:tailEnd/>
          </a:ln>
        </p:spPr>
      </p:pic>
      <p:pic>
        <p:nvPicPr>
          <p:cNvPr id="33794" name="Bildobjekt 6" descr="markeradpost.jpg"/>
          <p:cNvPicPr>
            <a:picLocks noChangeAspect="1"/>
          </p:cNvPicPr>
          <p:nvPr/>
        </p:nvPicPr>
        <p:blipFill>
          <a:blip r:embed="rId3" cstate="print"/>
          <a:srcRect/>
          <a:stretch>
            <a:fillRect/>
          </a:stretch>
        </p:blipFill>
        <p:spPr bwMode="auto">
          <a:xfrm>
            <a:off x="2005013" y="1428750"/>
            <a:ext cx="7534275" cy="280988"/>
          </a:xfrm>
          <a:prstGeom prst="rect">
            <a:avLst/>
          </a:prstGeom>
          <a:noFill/>
          <a:ln w="9525">
            <a:noFill/>
            <a:miter lim="800000"/>
            <a:headEnd/>
            <a:tailEnd/>
          </a:ln>
        </p:spPr>
      </p:pic>
      <p:pic>
        <p:nvPicPr>
          <p:cNvPr id="33795" name="Bildobjekt 8" descr="verktygsmeny.jpg"/>
          <p:cNvPicPr>
            <a:picLocks noChangeAspect="1"/>
          </p:cNvPicPr>
          <p:nvPr/>
        </p:nvPicPr>
        <p:blipFill>
          <a:blip r:embed="rId4" cstate="print"/>
          <a:srcRect/>
          <a:stretch>
            <a:fillRect/>
          </a:stretch>
        </p:blipFill>
        <p:spPr bwMode="auto">
          <a:xfrm>
            <a:off x="1939925" y="1071563"/>
            <a:ext cx="7723188" cy="350837"/>
          </a:xfrm>
          <a:prstGeom prst="rect">
            <a:avLst/>
          </a:prstGeom>
          <a:noFill/>
          <a:ln w="9525">
            <a:noFill/>
            <a:miter lim="800000"/>
            <a:headEnd/>
            <a:tailEnd/>
          </a:ln>
        </p:spPr>
      </p:pic>
      <p:pic>
        <p:nvPicPr>
          <p:cNvPr id="33796" name="Bildobjekt 10" descr="skapameddelande.jpg"/>
          <p:cNvPicPr>
            <a:picLocks noChangeAspect="1"/>
          </p:cNvPicPr>
          <p:nvPr/>
        </p:nvPicPr>
        <p:blipFill>
          <a:blip r:embed="rId5" cstate="print"/>
          <a:srcRect/>
          <a:stretch>
            <a:fillRect/>
          </a:stretch>
        </p:blipFill>
        <p:spPr bwMode="auto">
          <a:xfrm>
            <a:off x="4356100" y="1773238"/>
            <a:ext cx="4905375" cy="4935537"/>
          </a:xfrm>
          <a:prstGeom prst="rect">
            <a:avLst/>
          </a:prstGeom>
          <a:noFill/>
          <a:ln w="9525">
            <a:noFill/>
            <a:miter lim="800000"/>
            <a:headEnd/>
            <a:tailEnd/>
          </a:ln>
        </p:spPr>
      </p:pic>
      <p:pic>
        <p:nvPicPr>
          <p:cNvPr id="33797" name="Bildobjekt 11" descr="meddelandeVerktyg.jpg"/>
          <p:cNvPicPr>
            <a:picLocks noChangeAspect="1"/>
          </p:cNvPicPr>
          <p:nvPr/>
        </p:nvPicPr>
        <p:blipFill>
          <a:blip r:embed="rId6" cstate="print"/>
          <a:srcRect/>
          <a:stretch>
            <a:fillRect/>
          </a:stretch>
        </p:blipFill>
        <p:spPr bwMode="auto">
          <a:xfrm>
            <a:off x="5068888" y="6072188"/>
            <a:ext cx="2519362" cy="341312"/>
          </a:xfrm>
          <a:prstGeom prst="rect">
            <a:avLst/>
          </a:prstGeom>
          <a:noFill/>
          <a:ln w="9525">
            <a:noFill/>
            <a:miter lim="800000"/>
            <a:headEnd/>
            <a:tailEnd/>
          </a:ln>
        </p:spPr>
      </p:pic>
      <p:pic>
        <p:nvPicPr>
          <p:cNvPr id="33798" name="Bildobjekt 22" descr="formatering.jpg"/>
          <p:cNvPicPr>
            <a:picLocks noChangeAspect="1"/>
          </p:cNvPicPr>
          <p:nvPr/>
        </p:nvPicPr>
        <p:blipFill>
          <a:blip r:embed="rId7" cstate="print"/>
          <a:srcRect/>
          <a:stretch>
            <a:fillRect/>
          </a:stretch>
        </p:blipFill>
        <p:spPr bwMode="auto">
          <a:xfrm>
            <a:off x="4394200" y="5643563"/>
            <a:ext cx="3822700" cy="450850"/>
          </a:xfrm>
          <a:prstGeom prst="rect">
            <a:avLst/>
          </a:prstGeom>
          <a:noFill/>
          <a:ln w="9525">
            <a:noFill/>
            <a:miter lim="800000"/>
            <a:headEnd/>
            <a:tailEnd/>
          </a:ln>
        </p:spPr>
      </p:pic>
      <p:sp>
        <p:nvSpPr>
          <p:cNvPr id="24" name="AutoShape 8"/>
          <p:cNvSpPr>
            <a:spLocks noChangeArrowheads="1"/>
          </p:cNvSpPr>
          <p:nvPr/>
        </p:nvSpPr>
        <p:spPr bwMode="auto">
          <a:xfrm>
            <a:off x="1565275" y="4714876"/>
            <a:ext cx="2255838" cy="1557338"/>
          </a:xfrm>
          <a:prstGeom prst="wedgeEllipseCallout">
            <a:avLst>
              <a:gd name="adj1" fmla="val 137819"/>
              <a:gd name="adj2" fmla="val 50855"/>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መዘወር ጉግል ፋይል ወይ ድማ ስእሊ ተዓዘብ። ተዓዘብ! ከምኡ ዓይነት ዝፍቀዶ ሕሳብ ክህልወካ ይጠልብ!</a:t>
            </a:r>
          </a:p>
        </p:txBody>
      </p:sp>
      <p:sp>
        <p:nvSpPr>
          <p:cNvPr id="14" name="AutoShape 8"/>
          <p:cNvSpPr>
            <a:spLocks noChangeArrowheads="1"/>
          </p:cNvSpPr>
          <p:nvPr/>
        </p:nvSpPr>
        <p:spPr bwMode="auto">
          <a:xfrm>
            <a:off x="5110163" y="5429251"/>
            <a:ext cx="1354137" cy="473075"/>
          </a:xfrm>
          <a:prstGeom prst="wedgeEllipseCallout">
            <a:avLst>
              <a:gd name="adj1" fmla="val 20559"/>
              <a:gd name="adj2" fmla="val 103796"/>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ፎቶ ለጥፍ</a:t>
            </a:r>
          </a:p>
        </p:txBody>
      </p:sp>
      <p:pic>
        <p:nvPicPr>
          <p:cNvPr id="15" name="Bildobjekt 14" descr="LäggTillBild.jpg"/>
          <p:cNvPicPr>
            <a:picLocks noChangeAspect="1"/>
          </p:cNvPicPr>
          <p:nvPr/>
        </p:nvPicPr>
        <p:blipFill>
          <a:blip r:embed="rId8" cstate="print"/>
          <a:srcRect/>
          <a:stretch>
            <a:fillRect/>
          </a:stretch>
        </p:blipFill>
        <p:spPr bwMode="auto">
          <a:xfrm>
            <a:off x="2184400" y="2500313"/>
            <a:ext cx="6359525" cy="2157412"/>
          </a:xfrm>
          <a:prstGeom prst="rect">
            <a:avLst/>
          </a:prstGeom>
          <a:noFill/>
          <a:ln w="9525">
            <a:noFill/>
            <a:miter lim="800000"/>
            <a:headEnd/>
            <a:tailEnd/>
          </a:ln>
        </p:spPr>
      </p:pic>
      <p:pic>
        <p:nvPicPr>
          <p:cNvPr id="16" name="Bildobjekt 15" descr="bilder.jpg"/>
          <p:cNvPicPr>
            <a:picLocks noChangeAspect="1"/>
          </p:cNvPicPr>
          <p:nvPr/>
        </p:nvPicPr>
        <p:blipFill>
          <a:blip r:embed="rId9" cstate="print"/>
          <a:srcRect/>
          <a:stretch>
            <a:fillRect/>
          </a:stretch>
        </p:blipFill>
        <p:spPr bwMode="auto">
          <a:xfrm>
            <a:off x="899592" y="836712"/>
            <a:ext cx="5014912" cy="3590925"/>
          </a:xfrm>
          <a:prstGeom prst="rect">
            <a:avLst/>
          </a:prstGeom>
          <a:noFill/>
          <a:ln w="9525">
            <a:noFill/>
            <a:miter lim="800000"/>
            <a:headEnd/>
            <a:tailEnd/>
          </a:ln>
        </p:spPr>
      </p:pic>
      <p:sp>
        <p:nvSpPr>
          <p:cNvPr id="17" name="AutoShape 8"/>
          <p:cNvSpPr>
            <a:spLocks noChangeArrowheads="1"/>
          </p:cNvSpPr>
          <p:nvPr/>
        </p:nvSpPr>
        <p:spPr bwMode="auto">
          <a:xfrm>
            <a:off x="6467475" y="2714625"/>
            <a:ext cx="1354138" cy="858391"/>
          </a:xfrm>
          <a:prstGeom prst="wedgeEllipseCallout">
            <a:avLst>
              <a:gd name="adj1" fmla="val -106213"/>
              <a:gd name="adj2" fmla="val 8844"/>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dirty="0"/>
              <a:t>ን ”እናዘርካ ፈትሽ” ጠውቕ</a:t>
            </a:r>
          </a:p>
        </p:txBody>
      </p:sp>
      <p:sp>
        <p:nvSpPr>
          <p:cNvPr id="18" name="AutoShape 8"/>
          <p:cNvSpPr>
            <a:spLocks noChangeArrowheads="1"/>
          </p:cNvSpPr>
          <p:nvPr/>
        </p:nvSpPr>
        <p:spPr bwMode="auto">
          <a:xfrm>
            <a:off x="2628900" y="1571626"/>
            <a:ext cx="2032000" cy="744538"/>
          </a:xfrm>
          <a:prstGeom prst="wedgeEllipseCallout">
            <a:avLst>
              <a:gd name="adj1" fmla="val -70751"/>
              <a:gd name="adj2" fmla="val 151609"/>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latin typeface="Tahoma" pitchFamily="34" charset="0"/>
                <a:cs typeface="Tahoma" pitchFamily="34" charset="0"/>
              </a:rPr>
              <a:t> </a:t>
            </a:r>
            <a:r>
              <a:rPr lang="sv-SE" sz="1400" b="1"/>
              <a:t>እታ ከተሓሕዛ ትደሊፋይል ለብጣ</a:t>
            </a:r>
          </a:p>
          <a:p>
            <a:pPr algn="ctr">
              <a:defRPr/>
            </a:pPr>
            <a:endParaRPr lang="sv-SE" sz="1200" b="1">
              <a:latin typeface="Tahoma" pitchFamily="34" charset="0"/>
              <a:cs typeface="Tahoma" pitchFamily="34" charset="0"/>
            </a:endParaRPr>
          </a:p>
        </p:txBody>
      </p:sp>
      <p:sp>
        <p:nvSpPr>
          <p:cNvPr id="19" name="AutoShape 8"/>
          <p:cNvSpPr>
            <a:spLocks noChangeArrowheads="1"/>
          </p:cNvSpPr>
          <p:nvPr/>
        </p:nvSpPr>
        <p:spPr bwMode="auto">
          <a:xfrm>
            <a:off x="4843463" y="3643313"/>
            <a:ext cx="2032000" cy="1153839"/>
          </a:xfrm>
          <a:prstGeom prst="wedgeEllipseCallout">
            <a:avLst>
              <a:gd name="adj1" fmla="val -80489"/>
              <a:gd name="adj2" fmla="val -23023"/>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dirty="0">
                <a:latin typeface="Tahoma" pitchFamily="34" charset="0"/>
                <a:cs typeface="Tahoma" pitchFamily="34" charset="0"/>
              </a:rPr>
              <a:t> </a:t>
            </a:r>
            <a:r>
              <a:rPr lang="sv-SE" sz="1400" b="1" dirty="0"/>
              <a:t>ንክፈት  ጠውቕሞ እታ ስእሊ ኣብ መልእኽትኻ ክትልጠፍያ</a:t>
            </a:r>
          </a:p>
        </p:txBody>
      </p:sp>
      <p:sp>
        <p:nvSpPr>
          <p:cNvPr id="20" name="AutoShape 8"/>
          <p:cNvSpPr>
            <a:spLocks noChangeArrowheads="1"/>
          </p:cNvSpPr>
          <p:nvPr/>
        </p:nvSpPr>
        <p:spPr bwMode="auto">
          <a:xfrm>
            <a:off x="2994025" y="4143376"/>
            <a:ext cx="2255838" cy="1082675"/>
          </a:xfrm>
          <a:prstGeom prst="wedgeEllipseCallout">
            <a:avLst>
              <a:gd name="adj1" fmla="val 25597"/>
              <a:gd name="adj2" fmla="val 131431"/>
            </a:avLst>
          </a:prstGeom>
          <a:solidFill>
            <a:srgbClr val="FFFF00"/>
          </a:solidFill>
          <a:ln w="9525">
            <a:solidFill>
              <a:schemeClr val="tx1"/>
            </a:solidFill>
            <a:miter lim="800000"/>
            <a:headEnd/>
            <a:tailEnd/>
          </a:ln>
        </p:spPr>
        <p:txBody>
          <a:bodyPr/>
          <a:lstStyle/>
          <a:p>
            <a:pPr algn="ctr"/>
            <a:r>
              <a:rPr lang="sv-SE" sz="1400" b="1"/>
              <a:t>እታ መልእኽቲ ምእንቲ ክትሰዳ ናብ ”ስደድ” ብምጥዋቕ ዛዝም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 calcmode="lin" valueType="num">
                                      <p:cBhvr additive="base">
                                        <p:cTn id="3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 calcmode="lin" valueType="num">
                                      <p:cBhvr additive="base">
                                        <p:cTn id="4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anim calcmode="lin" valueType="num">
                                      <p:cBhvr additive="base">
                                        <p:cTn id="5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animBg="1"/>
      <p:bldP spid="14" grpId="0" uiExpand="1" build="allAtOnce" animBg="1"/>
      <p:bldP spid="17" grpId="0" uiExpand="1" build="allAtOnce" animBg="1"/>
      <p:bldP spid="18" grpId="0" uiExpand="1" build="allAtOnce" animBg="1"/>
      <p:bldP spid="19" grpId="0" uiExpand="1" build="allAtOnce" animBg="1"/>
      <p:bldP spid="20"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Bildobjekt 7" descr="inkorg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4818" name="Bildobjekt 6" descr="markeradpost.jpg"/>
          <p:cNvPicPr>
            <a:picLocks noChangeAspect="1"/>
          </p:cNvPicPr>
          <p:nvPr/>
        </p:nvPicPr>
        <p:blipFill>
          <a:blip r:embed="rId3" cstate="print"/>
          <a:srcRect/>
          <a:stretch>
            <a:fillRect/>
          </a:stretch>
        </p:blipFill>
        <p:spPr bwMode="auto">
          <a:xfrm>
            <a:off x="1785938" y="1428750"/>
            <a:ext cx="7153275" cy="266700"/>
          </a:xfrm>
          <a:prstGeom prst="rect">
            <a:avLst/>
          </a:prstGeom>
          <a:noFill/>
          <a:ln w="9525">
            <a:noFill/>
            <a:miter lim="800000"/>
            <a:headEnd/>
            <a:tailEnd/>
          </a:ln>
        </p:spPr>
      </p:pic>
      <p:pic>
        <p:nvPicPr>
          <p:cNvPr id="34819" name="Bildobjekt 8" descr="verktygsmeny.jpg"/>
          <p:cNvPicPr>
            <a:picLocks noChangeAspect="1"/>
          </p:cNvPicPr>
          <p:nvPr/>
        </p:nvPicPr>
        <p:blipFill>
          <a:blip r:embed="rId4" cstate="print"/>
          <a:srcRect/>
          <a:stretch>
            <a:fillRect/>
          </a:stretch>
        </p:blipFill>
        <p:spPr bwMode="auto">
          <a:xfrm>
            <a:off x="1714500" y="1071563"/>
            <a:ext cx="7334250" cy="333375"/>
          </a:xfrm>
          <a:prstGeom prst="rect">
            <a:avLst/>
          </a:prstGeom>
          <a:noFill/>
          <a:ln w="9525">
            <a:noFill/>
            <a:miter lim="800000"/>
            <a:headEnd/>
            <a:tailEnd/>
          </a:ln>
        </p:spPr>
      </p:pic>
      <p:sp>
        <p:nvSpPr>
          <p:cNvPr id="14" name="AutoShape 8"/>
          <p:cNvSpPr>
            <a:spLocks noChangeArrowheads="1"/>
          </p:cNvSpPr>
          <p:nvPr/>
        </p:nvSpPr>
        <p:spPr bwMode="auto">
          <a:xfrm>
            <a:off x="3563938" y="1357313"/>
            <a:ext cx="3079750" cy="1135062"/>
          </a:xfrm>
          <a:prstGeom prst="wedgeEllipseCallout">
            <a:avLst>
              <a:gd name="adj1" fmla="val 107731"/>
              <a:gd name="adj2" fmla="val -57134"/>
            </a:avLst>
          </a:prstGeom>
          <a:solidFill>
            <a:srgbClr val="B9CDE5"/>
          </a:solidFill>
          <a:ln w="9525">
            <a:solidFill>
              <a:schemeClr val="tx1"/>
            </a:solidFill>
            <a:miter lim="800000"/>
            <a:headEnd/>
            <a:tailEnd/>
          </a:ln>
        </p:spPr>
        <p:txBody>
          <a:bodyPr/>
          <a:lstStyle/>
          <a:p>
            <a:pPr algn="ctr"/>
            <a:r>
              <a:rPr lang="sv-SE" sz="1400" b="1"/>
              <a:t>ነታ ሰንሰለታዊት ዕንክሊል እሞ ጠውቕ ባዕልኻ ክትገብሮም ትደሊ ምትኽኻላት ክትፍጽም ዘኽእለካ ሜኑ ክኽፈተልካ</a:t>
            </a:r>
          </a:p>
        </p:txBody>
      </p:sp>
      <p:pic>
        <p:nvPicPr>
          <p:cNvPr id="21" name="Bildobjekt 20" descr="verktyg.jpg"/>
          <p:cNvPicPr>
            <a:picLocks noChangeAspect="1"/>
          </p:cNvPicPr>
          <p:nvPr/>
        </p:nvPicPr>
        <p:blipFill>
          <a:blip r:embed="rId5" cstate="print"/>
          <a:srcRect/>
          <a:stretch>
            <a:fillRect/>
          </a:stretch>
        </p:blipFill>
        <p:spPr bwMode="auto">
          <a:xfrm>
            <a:off x="7072313" y="1357313"/>
            <a:ext cx="1905000" cy="1866900"/>
          </a:xfrm>
          <a:prstGeom prst="rect">
            <a:avLst/>
          </a:prstGeom>
          <a:noFill/>
          <a:ln w="9525">
            <a:noFill/>
            <a:miter lim="800000"/>
            <a:headEnd/>
            <a:tailEnd/>
          </a:ln>
        </p:spPr>
      </p:pic>
      <p:sp>
        <p:nvSpPr>
          <p:cNvPr id="22" name="AutoShape 8"/>
          <p:cNvSpPr>
            <a:spLocks noChangeArrowheads="1"/>
          </p:cNvSpPr>
          <p:nvPr/>
        </p:nvSpPr>
        <p:spPr bwMode="auto">
          <a:xfrm>
            <a:off x="4140200" y="2786063"/>
            <a:ext cx="2003425" cy="786953"/>
          </a:xfrm>
          <a:prstGeom prst="wedgeEllipseCallout">
            <a:avLst>
              <a:gd name="adj1" fmla="val 103635"/>
              <a:gd name="adj2" fmla="val -87970"/>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ን ”መተኽኸሊታት”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 calcmode="lin" valueType="num">
                                      <p:cBhvr additive="base">
                                        <p:cTn id="2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additive="base">
                                        <p:cTn id="2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22"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84188" rtl="1" eaLnBrk="1" hangingPunct="1"/>
            <a:r>
              <a:rPr lang="sv-SE"/>
              <a:t>ኢ- ቦስጣ</a:t>
            </a:r>
          </a:p>
        </p:txBody>
      </p:sp>
      <p:sp>
        <p:nvSpPr>
          <p:cNvPr id="3" name="Platshållare för innehåll 2"/>
          <p:cNvSpPr>
            <a:spLocks noGrp="1"/>
          </p:cNvSpPr>
          <p:nvPr>
            <p:ph idx="1"/>
          </p:nvPr>
        </p:nvSpPr>
        <p:spPr>
          <a:xfrm>
            <a:off x="457200" y="1882775"/>
            <a:ext cx="8229600" cy="4572000"/>
          </a:xfrm>
        </p:spPr>
        <p:txBody>
          <a:bodyPr/>
          <a:lstStyle/>
          <a:p>
            <a:pPr marL="63500" indent="0" eaLnBrk="1" hangingPunct="1">
              <a:buFont typeface="Arial" charset="0"/>
              <a:buNone/>
            </a:pPr>
            <a:r>
              <a:rPr lang="sv-SE" dirty="0"/>
              <a:t>ኢ- </a:t>
            </a:r>
            <a:r>
              <a:rPr lang="sv-SE" dirty="0" err="1"/>
              <a:t>ቦስጣ</a:t>
            </a:r>
            <a:r>
              <a:rPr lang="sv-SE" dirty="0"/>
              <a:t> </a:t>
            </a:r>
            <a:r>
              <a:rPr lang="sv-SE" dirty="0" err="1"/>
              <a:t>ቀሊል</a:t>
            </a:r>
            <a:r>
              <a:rPr lang="sv-SE" dirty="0"/>
              <a:t> </a:t>
            </a:r>
            <a:r>
              <a:rPr lang="sv-SE" dirty="0" err="1"/>
              <a:t>ናይ</a:t>
            </a:r>
            <a:r>
              <a:rPr lang="sv-SE" dirty="0"/>
              <a:t> </a:t>
            </a:r>
            <a:r>
              <a:rPr lang="sv-SE" dirty="0" err="1"/>
              <a:t>መረዳድኢ</a:t>
            </a:r>
            <a:r>
              <a:rPr lang="sv-SE" dirty="0"/>
              <a:t> </a:t>
            </a:r>
            <a:r>
              <a:rPr lang="sv-SE" dirty="0" err="1"/>
              <a:t>መንገዲ</a:t>
            </a:r>
            <a:r>
              <a:rPr lang="sv-SE" dirty="0"/>
              <a:t> </a:t>
            </a:r>
            <a:r>
              <a:rPr lang="sv-SE" dirty="0" err="1"/>
              <a:t>እዩ</a:t>
            </a:r>
            <a:r>
              <a:rPr lang="sv-SE" dirty="0"/>
              <a:t>። </a:t>
            </a:r>
            <a:endParaRPr lang="sv-SE" sz="2800" dirty="0">
              <a:latin typeface="Tahoma" pitchFamily="34" charset="0"/>
              <a:cs typeface="Tahoma" pitchFamily="34" charset="0"/>
            </a:endParaRPr>
          </a:p>
          <a:p>
            <a:pPr marL="63500" indent="0" eaLnBrk="1" hangingPunct="1">
              <a:buClr>
                <a:schemeClr val="tx2"/>
              </a:buClr>
            </a:pPr>
            <a:r>
              <a:rPr lang="sv-SE" dirty="0"/>
              <a:t>ኢ- </a:t>
            </a:r>
            <a:r>
              <a:rPr lang="sv-SE" dirty="0" err="1"/>
              <a:t>ቦስጣ</a:t>
            </a:r>
            <a:r>
              <a:rPr lang="sv-SE" dirty="0"/>
              <a:t> </a:t>
            </a:r>
            <a:r>
              <a:rPr lang="sv-SE" dirty="0" err="1"/>
              <a:t>ንምስዳድ</a:t>
            </a:r>
            <a:r>
              <a:rPr lang="sv-SE" dirty="0"/>
              <a:t> </a:t>
            </a:r>
            <a:r>
              <a:rPr lang="sv-SE" dirty="0" err="1"/>
              <a:t>ዋጋ</a:t>
            </a:r>
            <a:r>
              <a:rPr lang="sv-SE" dirty="0"/>
              <a:t> </a:t>
            </a:r>
            <a:r>
              <a:rPr lang="sv-SE" dirty="0" err="1"/>
              <a:t>ኣይክፈሎን</a:t>
            </a:r>
            <a:r>
              <a:rPr lang="sv-SE" dirty="0"/>
              <a:t> </a:t>
            </a:r>
            <a:r>
              <a:rPr lang="sv-SE" dirty="0" err="1"/>
              <a:t>እዩ</a:t>
            </a:r>
            <a:r>
              <a:rPr lang="sv-SE" dirty="0"/>
              <a:t>፣ </a:t>
            </a:r>
            <a:r>
              <a:rPr lang="sv-SE" dirty="0" err="1"/>
              <a:t>ግን</a:t>
            </a:r>
            <a:r>
              <a:rPr lang="sv-SE" dirty="0"/>
              <a:t> </a:t>
            </a:r>
            <a:r>
              <a:rPr lang="sv-SE" dirty="0" err="1"/>
              <a:t>ምስ</a:t>
            </a:r>
            <a:r>
              <a:rPr lang="sv-SE" dirty="0"/>
              <a:t> </a:t>
            </a:r>
            <a:r>
              <a:rPr lang="sv-SE" dirty="0" err="1"/>
              <a:t>ኢንተርነት</a:t>
            </a:r>
            <a:r>
              <a:rPr lang="sv-SE" dirty="0"/>
              <a:t> </a:t>
            </a:r>
            <a:r>
              <a:rPr lang="sv-SE" dirty="0" err="1"/>
              <a:t>ምትሕሓዝ</a:t>
            </a:r>
            <a:r>
              <a:rPr lang="sv-SE" dirty="0"/>
              <a:t> </a:t>
            </a:r>
            <a:r>
              <a:rPr lang="sv-SE" dirty="0" err="1"/>
              <a:t>ይሓትት</a:t>
            </a:r>
            <a:r>
              <a:rPr lang="sv-SE" dirty="0"/>
              <a:t>።</a:t>
            </a:r>
          </a:p>
          <a:p>
            <a:pPr marL="63500" indent="0" eaLnBrk="1" hangingPunct="1">
              <a:buClr>
                <a:schemeClr val="tx2"/>
              </a:buClr>
            </a:pPr>
            <a:r>
              <a:rPr lang="sv-SE" dirty="0"/>
              <a:t>ኢ- </a:t>
            </a:r>
            <a:r>
              <a:rPr lang="sv-SE" dirty="0" err="1"/>
              <a:t>ቦስጣ</a:t>
            </a:r>
            <a:r>
              <a:rPr lang="sv-SE" dirty="0"/>
              <a:t>  </a:t>
            </a:r>
            <a:r>
              <a:rPr lang="sv-SE" dirty="0" err="1"/>
              <a:t>ንዝኾነ</a:t>
            </a:r>
            <a:r>
              <a:rPr lang="sv-SE" dirty="0"/>
              <a:t> </a:t>
            </a:r>
            <a:r>
              <a:rPr lang="sv-SE" dirty="0" err="1"/>
              <a:t>ናብ</a:t>
            </a:r>
            <a:r>
              <a:rPr lang="sv-SE" dirty="0"/>
              <a:t> </a:t>
            </a:r>
            <a:r>
              <a:rPr lang="sv-SE" dirty="0" err="1"/>
              <a:t>ዝኾነ</a:t>
            </a:r>
            <a:r>
              <a:rPr lang="sv-SE" dirty="0"/>
              <a:t> </a:t>
            </a:r>
            <a:r>
              <a:rPr lang="sv-SE" dirty="0" err="1"/>
              <a:t>ቦታ</a:t>
            </a:r>
            <a:r>
              <a:rPr lang="sv-SE" dirty="0"/>
              <a:t> </a:t>
            </a:r>
            <a:r>
              <a:rPr lang="sv-SE" dirty="0" err="1"/>
              <a:t>ኣብ</a:t>
            </a:r>
            <a:r>
              <a:rPr lang="sv-SE" dirty="0"/>
              <a:t> </a:t>
            </a:r>
            <a:r>
              <a:rPr lang="sv-SE" dirty="0" err="1"/>
              <a:t>ዓለም</a:t>
            </a:r>
            <a:r>
              <a:rPr lang="sv-SE" dirty="0"/>
              <a:t> </a:t>
            </a:r>
            <a:r>
              <a:rPr lang="sv-SE" dirty="0" err="1"/>
              <a:t>ክስደድ</a:t>
            </a:r>
            <a:r>
              <a:rPr lang="sv-SE" dirty="0"/>
              <a:t> </a:t>
            </a:r>
            <a:r>
              <a:rPr lang="sv-SE" dirty="0" err="1"/>
              <a:t>ይከኣል</a:t>
            </a:r>
            <a:r>
              <a:rPr lang="sv-SE" dirty="0"/>
              <a:t>።</a:t>
            </a:r>
          </a:p>
          <a:p>
            <a:pPr marL="63500" indent="0" eaLnBrk="1" hangingPunct="1">
              <a:buClr>
                <a:schemeClr val="tx2"/>
              </a:buClr>
            </a:pPr>
            <a:r>
              <a:rPr lang="sv-SE" dirty="0"/>
              <a:t>ኢ- </a:t>
            </a:r>
            <a:r>
              <a:rPr lang="sv-SE" dirty="0" err="1"/>
              <a:t>ቦስጣ</a:t>
            </a:r>
            <a:r>
              <a:rPr lang="sv-SE" dirty="0"/>
              <a:t>  </a:t>
            </a:r>
            <a:r>
              <a:rPr lang="sv-SE" dirty="0" err="1"/>
              <a:t>ግላዊ</a:t>
            </a:r>
            <a:r>
              <a:rPr lang="sv-SE" dirty="0"/>
              <a:t> </a:t>
            </a:r>
            <a:r>
              <a:rPr lang="sv-SE" dirty="0" err="1"/>
              <a:t>ብም</a:t>
            </a:r>
            <a:r>
              <a:rPr lang="ti-ET" dirty="0"/>
              <a:t>ኳ</a:t>
            </a:r>
            <a:r>
              <a:rPr lang="sv-SE" dirty="0"/>
              <a:t>ኑ </a:t>
            </a:r>
            <a:r>
              <a:rPr lang="sv-SE" dirty="0" err="1"/>
              <a:t>ኣብ</a:t>
            </a:r>
            <a:r>
              <a:rPr lang="sv-SE" dirty="0"/>
              <a:t> </a:t>
            </a:r>
            <a:r>
              <a:rPr lang="sv-SE" dirty="0" err="1"/>
              <a:t>ዝተፈላለየ</a:t>
            </a:r>
            <a:r>
              <a:rPr lang="sv-SE" dirty="0"/>
              <a:t> </a:t>
            </a:r>
            <a:r>
              <a:rPr lang="sv-SE" dirty="0" err="1"/>
              <a:t>ቦታ</a:t>
            </a:r>
            <a:r>
              <a:rPr lang="sv-SE" dirty="0"/>
              <a:t> </a:t>
            </a:r>
            <a:r>
              <a:rPr lang="sv-SE" dirty="0" err="1"/>
              <a:t>ምቅይያር</a:t>
            </a:r>
            <a:r>
              <a:rPr lang="sv-SE" dirty="0"/>
              <a:t> </a:t>
            </a:r>
            <a:r>
              <a:rPr lang="sv-SE" dirty="0" err="1"/>
              <a:t>ኣየድልዮን</a:t>
            </a:r>
            <a:r>
              <a:rPr lang="sv-SE" dirty="0"/>
              <a:t> </a:t>
            </a:r>
            <a:r>
              <a:rPr lang="sv-SE" dirty="0" err="1"/>
              <a:t>እዩ</a:t>
            </a:r>
            <a:r>
              <a:rPr lang="sv-SE" dirty="0"/>
              <a:t>።</a:t>
            </a:r>
            <a:endParaRPr lang="sv-SE" sz="2800" dirty="0">
              <a:latin typeface="Tahoma" pitchFamily="34" charset="0"/>
              <a:cs typeface="Tahoma" pitchFamily="34" charset="0"/>
            </a:endParaRPr>
          </a:p>
          <a:p>
            <a:pPr marL="63500" indent="0" eaLnBrk="1" hangingPunct="1">
              <a:buFont typeface="Wingdings 2" pitchFamily="18" charset="2"/>
              <a:buNone/>
            </a:pPr>
            <a:endParaRPr lang="sv-SE"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Bildobjekt 9" descr="inställningar.jpg"/>
          <p:cNvPicPr>
            <a:picLocks noChangeAspect="1"/>
          </p:cNvPicPr>
          <p:nvPr/>
        </p:nvPicPr>
        <p:blipFill>
          <a:blip r:embed="rId3" cstate="print"/>
          <a:srcRect/>
          <a:stretch>
            <a:fillRect/>
          </a:stretch>
        </p:blipFill>
        <p:spPr bwMode="auto">
          <a:xfrm>
            <a:off x="0" y="0"/>
            <a:ext cx="9144000" cy="6858000"/>
          </a:xfrm>
          <a:prstGeom prst="rect">
            <a:avLst/>
          </a:prstGeom>
          <a:noFill/>
          <a:ln w="9525" algn="ctr">
            <a:noFill/>
            <a:miter lim="800000"/>
            <a:headEnd/>
            <a:tailEnd/>
          </a:ln>
          <a:effectLst/>
        </p:spPr>
      </p:pic>
      <p:sp>
        <p:nvSpPr>
          <p:cNvPr id="22" name="AutoShape 8"/>
          <p:cNvSpPr>
            <a:spLocks noChangeArrowheads="1"/>
          </p:cNvSpPr>
          <p:nvPr/>
        </p:nvSpPr>
        <p:spPr bwMode="auto">
          <a:xfrm>
            <a:off x="2916238" y="1928813"/>
            <a:ext cx="2155825" cy="708025"/>
          </a:xfrm>
          <a:prstGeom prst="wedgeEllipseCallout">
            <a:avLst>
              <a:gd name="adj1" fmla="val 105227"/>
              <a:gd name="adj2" fmla="val -90134"/>
            </a:avLst>
          </a:prstGeom>
          <a:solidFill>
            <a:srgbClr val="B9CDE5"/>
          </a:solidFill>
          <a:ln w="9525">
            <a:solidFill>
              <a:schemeClr val="tx1"/>
            </a:solidFill>
            <a:miter lim="800000"/>
            <a:headEnd/>
            <a:tailEnd/>
          </a:ln>
        </p:spPr>
        <p:txBody>
          <a:bodyPr/>
          <a:lstStyle/>
          <a:p>
            <a:pPr algn="ctr"/>
            <a:r>
              <a:rPr lang="sv-SE" sz="1400" b="1"/>
              <a:t>ቋንቋ ንምምራጽ ኣብዚ ጠውቕ</a:t>
            </a:r>
            <a:r>
              <a:rPr lang="sv-SE" sz="1400" b="1">
                <a:latin typeface="Tahoma" pitchFamily="34" charset="0"/>
                <a:cs typeface="Tahoma" pitchFamily="34" charset="0"/>
              </a:rPr>
              <a:t>!</a:t>
            </a:r>
          </a:p>
        </p:txBody>
      </p:sp>
      <p:pic>
        <p:nvPicPr>
          <p:cNvPr id="11" name="Bildobjekt 10" descr="språk.jpg"/>
          <p:cNvPicPr>
            <a:picLocks noChangeAspect="1"/>
          </p:cNvPicPr>
          <p:nvPr/>
        </p:nvPicPr>
        <p:blipFill>
          <a:blip r:embed="rId4" cstate="print"/>
          <a:srcRect/>
          <a:stretch>
            <a:fillRect/>
          </a:stretch>
        </p:blipFill>
        <p:spPr bwMode="auto">
          <a:xfrm>
            <a:off x="5143500" y="928688"/>
            <a:ext cx="1238250" cy="3352800"/>
          </a:xfrm>
          <a:prstGeom prst="rect">
            <a:avLst/>
          </a:prstGeom>
          <a:noFill/>
          <a:ln w="9525">
            <a:noFill/>
            <a:miter lim="800000"/>
            <a:headEnd/>
            <a:tailEnd/>
          </a:ln>
        </p:spPr>
      </p:pic>
      <p:sp>
        <p:nvSpPr>
          <p:cNvPr id="12" name="AutoShape 8"/>
          <p:cNvSpPr>
            <a:spLocks noChangeArrowheads="1"/>
          </p:cNvSpPr>
          <p:nvPr/>
        </p:nvSpPr>
        <p:spPr bwMode="auto">
          <a:xfrm>
            <a:off x="3924300" y="692151"/>
            <a:ext cx="1933575" cy="792634"/>
          </a:xfrm>
          <a:prstGeom prst="wedgeEllipseCallout">
            <a:avLst>
              <a:gd name="adj1" fmla="val 210547"/>
              <a:gd name="adj2" fmla="val -28429"/>
            </a:avLst>
          </a:prstGeom>
          <a:solidFill>
            <a:schemeClr val="accent1">
              <a:lumMod val="40000"/>
              <a:lumOff val="60000"/>
            </a:schemeClr>
          </a:solidFill>
          <a:ln w="9525">
            <a:solidFill>
              <a:schemeClr val="tx1"/>
            </a:solidFill>
            <a:miter lim="800000"/>
            <a:headEnd/>
            <a:tailEnd/>
          </a:ln>
        </p:spPr>
        <p:txBody>
          <a:bodyPr/>
          <a:lstStyle/>
          <a:p>
            <a:pPr algn="ctr"/>
            <a:r>
              <a:rPr lang="sv-SE" sz="1400" b="1"/>
              <a:t>ንምዝዛም ኣብዚ ጠውቕ</a:t>
            </a:r>
            <a:r>
              <a:rPr lang="sv-SE" sz="1400" b="1">
                <a:latin typeface="Tahoma" pitchFamily="34" charset="0"/>
                <a:cs typeface="Tahoma" pitchFamily="34" charset="0"/>
              </a:rPr>
              <a:t>!</a:t>
            </a:r>
          </a:p>
        </p:txBody>
      </p:sp>
      <p:pic>
        <p:nvPicPr>
          <p:cNvPr id="13" name="Bildobjekt 12" descr="loggaUt.jpg"/>
          <p:cNvPicPr>
            <a:picLocks noChangeAspect="1"/>
          </p:cNvPicPr>
          <p:nvPr/>
        </p:nvPicPr>
        <p:blipFill>
          <a:blip r:embed="rId5" cstate="print"/>
          <a:srcRect/>
          <a:stretch>
            <a:fillRect/>
          </a:stretch>
        </p:blipFill>
        <p:spPr bwMode="auto">
          <a:xfrm>
            <a:off x="6011863" y="1125538"/>
            <a:ext cx="2971800" cy="1647825"/>
          </a:xfrm>
          <a:prstGeom prst="rect">
            <a:avLst/>
          </a:prstGeom>
          <a:noFill/>
          <a:ln w="9525">
            <a:noFill/>
            <a:miter lim="800000"/>
            <a:headEnd/>
            <a:tailEnd/>
          </a:ln>
        </p:spPr>
      </p:pic>
      <p:sp>
        <p:nvSpPr>
          <p:cNvPr id="15" name="AutoShape 8"/>
          <p:cNvSpPr>
            <a:spLocks noChangeArrowheads="1"/>
          </p:cNvSpPr>
          <p:nvPr/>
        </p:nvSpPr>
        <p:spPr bwMode="auto">
          <a:xfrm>
            <a:off x="4071938" y="3357563"/>
            <a:ext cx="3143250" cy="1785937"/>
          </a:xfrm>
          <a:prstGeom prst="wedgeEllipseCallout">
            <a:avLst>
              <a:gd name="adj1" fmla="val 83412"/>
              <a:gd name="adj2" fmla="val -98102"/>
            </a:avLst>
          </a:prstGeom>
          <a:solidFill>
            <a:srgbClr val="FFFF00"/>
          </a:solidFill>
          <a:ln w="9525">
            <a:solidFill>
              <a:schemeClr val="tx1"/>
            </a:solidFill>
            <a:miter lim="800000"/>
            <a:headEnd/>
            <a:tailEnd/>
          </a:ln>
        </p:spPr>
        <p:txBody>
          <a:bodyPr/>
          <a:lstStyle/>
          <a:p>
            <a:pPr algn="ctr"/>
            <a:r>
              <a:rPr lang="sv-SE" sz="1400" b="1"/>
              <a:t>ምእንቲ ካልእ ሰብ መልእኽትኻ ከምዘየንብቦ ርግጸኛ ክትከውን ስራሕካ ምስ ወዳእካ ካብ ናይ ኢ- ቦስጣ ሕሳብካ ውጻእ። ህዝባዊ ኮምፑዩተር ኣብ ትጥቀመሉ እዋን ኣዝዩ ኣድላዪ እዩ።</a:t>
            </a:r>
            <a:endParaRPr lang="sv-SE" sz="1400" b="1">
              <a:latin typeface="Tahoma" pitchFamily="34" charset="0"/>
              <a:cs typeface="Tahoma" pitchFamily="34" charset="0"/>
            </a:endParaRPr>
          </a:p>
          <a:p>
            <a:pPr algn="ctr"/>
            <a:endParaRPr lang="sv-SE" sz="1200" b="1">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 calcmode="lin" valueType="num">
                                      <p:cBhvr additive="base">
                                        <p:cTn id="3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12" grpId="0" uiExpand="1" build="allAtOnce" animBg="1"/>
      <p:bldP spid="1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8229600" cy="1143000"/>
          </a:xfrm>
        </p:spPr>
        <p:txBody>
          <a:bodyPr/>
          <a:lstStyle/>
          <a:p>
            <a:pPr marL="484188" eaLnBrk="1" hangingPunct="1"/>
            <a:r>
              <a:rPr lang="sv-SE" sz="4000" dirty="0"/>
              <a:t>ምኽፋት ሕሳብ ኢ- ቦስጣ</a:t>
            </a:r>
            <a:br>
              <a:rPr lang="sv-SE" sz="4000" dirty="0"/>
            </a:br>
            <a:endParaRPr lang="sv-SE" sz="4000" dirty="0"/>
          </a:p>
        </p:txBody>
      </p:sp>
      <p:sp>
        <p:nvSpPr>
          <p:cNvPr id="3" name="Platshållare för innehåll 2"/>
          <p:cNvSpPr>
            <a:spLocks noGrp="1"/>
          </p:cNvSpPr>
          <p:nvPr>
            <p:ph idx="1"/>
          </p:nvPr>
        </p:nvSpPr>
        <p:spPr>
          <a:xfrm>
            <a:off x="457200" y="1882775"/>
            <a:ext cx="8229600" cy="4572000"/>
          </a:xfrm>
        </p:spPr>
        <p:txBody>
          <a:bodyPr/>
          <a:lstStyle/>
          <a:p>
            <a:pPr eaLnBrk="1" hangingPunct="1">
              <a:buClr>
                <a:schemeClr val="tx2"/>
              </a:buClr>
              <a:buFont typeface="Arial" charset="0"/>
              <a:buNone/>
            </a:pPr>
            <a:r>
              <a:rPr lang="sv-SE" sz="2800" dirty="0">
                <a:latin typeface="Tahoma" pitchFamily="34" charset="0"/>
                <a:cs typeface="Tahoma" pitchFamily="34" charset="0"/>
              </a:rPr>
              <a:t>	</a:t>
            </a:r>
            <a:r>
              <a:rPr lang="sv-SE" dirty="0"/>
              <a:t>ናይ ኢ- ቦስጣ ኣድራሻ እንተዘይብልካ ባዕልኻ ምፍጥአር ይከኣል።</a:t>
            </a:r>
            <a:r>
              <a:rPr lang="sv-SE" sz="2800" dirty="0">
                <a:latin typeface="Tahoma" pitchFamily="34" charset="0"/>
                <a:cs typeface="Tahoma" pitchFamily="34" charset="0"/>
              </a:rPr>
              <a:t> </a:t>
            </a:r>
            <a:r>
              <a:rPr lang="sv-SE" dirty="0"/>
              <a:t>ብዙሓት ክፍሊት ዘይሓቱ ናይ ኢ-ደብዳብቤ እገልግሎት ኣለዉ። ንኣብነት፣</a:t>
            </a:r>
          </a:p>
          <a:p>
            <a:pPr eaLnBrk="1" hangingPunct="1">
              <a:buClr>
                <a:schemeClr val="tx2"/>
              </a:buClr>
              <a:buFont typeface="Arial" charset="0"/>
              <a:buNone/>
            </a:pPr>
            <a:endParaRPr lang="sv-SE" sz="2800" dirty="0">
              <a:latin typeface="Tahoma" pitchFamily="34" charset="0"/>
              <a:cs typeface="Tahoma" pitchFamily="34" charset="0"/>
            </a:endParaRPr>
          </a:p>
          <a:p>
            <a:pPr>
              <a:buFont typeface="Arial" charset="0"/>
              <a:buNone/>
            </a:pPr>
            <a:r>
              <a:rPr lang="sv-SE" dirty="0"/>
              <a:t>	ጅ-መይል (ናይ ጉግል) ያሁ-መይል ከምኡ ውን ካልኦት።</a:t>
            </a:r>
            <a:endParaRPr lang="sv-SE" sz="2800" dirty="0">
              <a:latin typeface="Tahoma" pitchFamily="34" charset="0"/>
              <a:cs typeface="Tahoma" pitchFamily="34" charset="0"/>
            </a:endParaRPr>
          </a:p>
          <a:p>
            <a:pPr eaLnBrk="1" hangingPunct="1">
              <a:buClr>
                <a:schemeClr val="tx2"/>
              </a:buClr>
              <a:buFont typeface="Arial" charset="0"/>
              <a:buNone/>
            </a:pPr>
            <a:r>
              <a:rPr lang="sv-SE" sz="2800" dirty="0">
                <a:latin typeface="Tahoma" pitchFamily="34" charset="0"/>
                <a:cs typeface="Tahoma" pitchFamily="34" charset="0"/>
              </a:rPr>
              <a:t>	</a:t>
            </a:r>
            <a:r>
              <a:rPr lang="sv-SE" dirty="0"/>
              <a:t>ኣብዚ እምበኣር ከመይ ጌርካ ናይ ጅ-መይል ሕሳብ ከም ዝኽፈት ከነብርህ ኢና።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Bildobjekt 18" descr="Bild1.jpg"/>
          <p:cNvPicPr>
            <a:picLocks noChangeAspect="1"/>
          </p:cNvPicPr>
          <p:nvPr/>
        </p:nvPicPr>
        <p:blipFill>
          <a:blip r:embed="rId3" cstate="print"/>
          <a:srcRect/>
          <a:stretch>
            <a:fillRect/>
          </a:stretch>
        </p:blipFill>
        <p:spPr bwMode="auto">
          <a:xfrm>
            <a:off x="0" y="1428750"/>
            <a:ext cx="9144000" cy="5429250"/>
          </a:xfrm>
          <a:prstGeom prst="rect">
            <a:avLst/>
          </a:prstGeom>
          <a:noFill/>
          <a:ln w="9525">
            <a:noFill/>
            <a:miter lim="800000"/>
            <a:headEnd/>
            <a:tailEnd/>
          </a:ln>
        </p:spPr>
      </p:pic>
      <p:sp>
        <p:nvSpPr>
          <p:cNvPr id="4" name="Rubrik 1"/>
          <p:cNvSpPr>
            <a:spLocks noGrp="1"/>
          </p:cNvSpPr>
          <p:nvPr>
            <p:ph type="title"/>
          </p:nvPr>
        </p:nvSpPr>
        <p:spPr>
          <a:xfrm>
            <a:off x="0" y="0"/>
            <a:ext cx="9144000" cy="908050"/>
          </a:xfrm>
        </p:spPr>
        <p:txBody>
          <a:bodyPr/>
          <a:lstStyle/>
          <a:p>
            <a:pPr marL="484188" algn="r" eaLnBrk="1" hangingPunct="1"/>
            <a:r>
              <a:rPr lang="am-ET" sz="1600" dirty="0">
                <a:latin typeface="Calibri" pitchFamily="34" charset="0"/>
              </a:rPr>
              <a:t>                                                                                        ኣብዛ ናይ መጽሓፊት መስመር እታ ናይ ጉግል ኣድራሻ ጽሓፍ</a:t>
            </a:r>
            <a:r>
              <a:rPr lang="sv-SE" sz="2000" dirty="0"/>
              <a:t>:</a:t>
            </a:r>
            <a:r>
              <a:rPr lang="ti-ER" sz="2000" dirty="0"/>
              <a:t> </a:t>
            </a:r>
            <a:r>
              <a:rPr lang="sv-SE" sz="2000" dirty="0"/>
              <a:t>    		 </a:t>
            </a:r>
            <a:r>
              <a:rPr lang="sv-SE" sz="2000" b="1" dirty="0"/>
              <a:t>http://www.google.com</a:t>
            </a:r>
          </a:p>
        </p:txBody>
      </p:sp>
      <p:sp>
        <p:nvSpPr>
          <p:cNvPr id="7" name="Ellips 6"/>
          <p:cNvSpPr/>
          <p:nvPr/>
        </p:nvSpPr>
        <p:spPr>
          <a:xfrm>
            <a:off x="5688012" y="404664"/>
            <a:ext cx="345598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9" name="Rak pil 8"/>
          <p:cNvCxnSpPr>
            <a:stCxn id="7" idx="3"/>
          </p:cNvCxnSpPr>
          <p:nvPr/>
        </p:nvCxnSpPr>
        <p:spPr>
          <a:xfrm flipH="1">
            <a:off x="2000252" y="773228"/>
            <a:ext cx="4193878" cy="1012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ubrik 1"/>
          <p:cNvSpPr txBox="1">
            <a:spLocks/>
          </p:cNvSpPr>
          <p:nvPr/>
        </p:nvSpPr>
        <p:spPr>
          <a:xfrm>
            <a:off x="-6350" y="844650"/>
            <a:ext cx="9144000" cy="504055"/>
          </a:xfrm>
          <a:prstGeom prst="rect">
            <a:avLst/>
          </a:prstGeom>
        </p:spPr>
        <p:txBody>
          <a:bodyPr anchor="ctr"/>
          <a:lstStyle/>
          <a:p>
            <a:pPr marL="484632" fontAlgn="auto">
              <a:spcBef>
                <a:spcPts val="0"/>
              </a:spcBef>
              <a:spcAft>
                <a:spcPts val="0"/>
              </a:spcAft>
              <a:defRPr/>
            </a:pPr>
            <a:r>
              <a:rPr lang="sv-SE" sz="2000" dirty="0">
                <a:latin typeface="+mn-lt"/>
                <a:cs typeface="+mn-cs"/>
              </a:rPr>
              <a:t>     </a:t>
            </a:r>
            <a:r>
              <a:rPr lang="am-ET" sz="2000" dirty="0">
                <a:latin typeface="+mn-lt"/>
                <a:cs typeface="+mn-cs"/>
              </a:rPr>
              <a:t>ኣብዚ ጠወቕ</a:t>
            </a:r>
            <a:endParaRPr lang="sv-SE" sz="16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Ellips 7"/>
          <p:cNvSpPr/>
          <p:nvPr/>
        </p:nvSpPr>
        <p:spPr>
          <a:xfrm>
            <a:off x="214313" y="857250"/>
            <a:ext cx="2571750"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10" name="Rak pil 9"/>
          <p:cNvCxnSpPr/>
          <p:nvPr/>
        </p:nvCxnSpPr>
        <p:spPr>
          <a:xfrm>
            <a:off x="2643188" y="1143000"/>
            <a:ext cx="114300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Bildobjekt 15" descr="Bild1.jpg"/>
          <p:cNvPicPr>
            <a:picLocks noChangeAspect="1"/>
          </p:cNvPicPr>
          <p:nvPr/>
        </p:nvPicPr>
        <p:blipFill>
          <a:blip r:embed="rId2" cstate="print"/>
          <a:srcRect/>
          <a:stretch>
            <a:fillRect/>
          </a:stretch>
        </p:blipFill>
        <p:spPr bwMode="auto">
          <a:xfrm>
            <a:off x="0" y="2057400"/>
            <a:ext cx="9144000" cy="4800600"/>
          </a:xfrm>
          <a:prstGeom prst="rect">
            <a:avLst/>
          </a:prstGeom>
          <a:noFill/>
          <a:ln w="9525">
            <a:noFill/>
            <a:miter lim="800000"/>
            <a:headEnd/>
            <a:tailEnd/>
          </a:ln>
        </p:spPr>
      </p:pic>
      <p:sp>
        <p:nvSpPr>
          <p:cNvPr id="11" name="Oval 10"/>
          <p:cNvSpPr>
            <a:spLocks noChangeArrowheads="1"/>
          </p:cNvSpPr>
          <p:nvPr/>
        </p:nvSpPr>
        <p:spPr bwMode="auto">
          <a:xfrm>
            <a:off x="1187450" y="2960688"/>
            <a:ext cx="2636838" cy="1008062"/>
          </a:xfrm>
          <a:prstGeom prst="wedgeEllipseCallout">
            <a:avLst>
              <a:gd name="adj1" fmla="val 197952"/>
              <a:gd name="adj2" fmla="val -56476"/>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b="1"/>
              <a:t>ኢ</a:t>
            </a:r>
            <a:r>
              <a:rPr lang="sv-SE" b="1"/>
              <a:t>-</a:t>
            </a:r>
            <a:r>
              <a:rPr lang="am-ET" b="1"/>
              <a:t> ቦስጣ ሕሳብ ክትከፍት እንተደሊኻ </a:t>
            </a:r>
          </a:p>
          <a:p>
            <a:pPr algn="ctr">
              <a:defRPr/>
            </a:pPr>
            <a:r>
              <a:rPr lang="am-ET" b="1"/>
              <a:t>ኣብዚ ጠውቕ</a:t>
            </a:r>
            <a:endParaRPr lang="sv-SE" b="1"/>
          </a:p>
        </p:txBody>
      </p:sp>
      <p:sp>
        <p:nvSpPr>
          <p:cNvPr id="17416" name="AutoShape 8"/>
          <p:cNvSpPr>
            <a:spLocks noChangeArrowheads="1"/>
          </p:cNvSpPr>
          <p:nvPr/>
        </p:nvSpPr>
        <p:spPr bwMode="auto">
          <a:xfrm>
            <a:off x="6948488" y="3500438"/>
            <a:ext cx="1924050" cy="1008682"/>
          </a:xfrm>
          <a:prstGeom prst="wedgeEllipseCallout">
            <a:avLst>
              <a:gd name="adj1" fmla="val -94323"/>
              <a:gd name="adj2" fmla="val 23423"/>
            </a:avLst>
          </a:prstGeom>
          <a:solidFill>
            <a:schemeClr val="accent1">
              <a:lumMod val="40000"/>
              <a:lumOff val="60000"/>
            </a:schemeClr>
          </a:solidFill>
          <a:ln w="9525">
            <a:solidFill>
              <a:schemeClr val="tx1"/>
            </a:solidFill>
            <a:miter lim="800000"/>
            <a:headEnd/>
            <a:tailEnd/>
          </a:ln>
        </p:spPr>
        <p:txBody>
          <a:bodyPr/>
          <a:lstStyle/>
          <a:p>
            <a:pPr algn="ctr"/>
            <a:r>
              <a:rPr lang="am-ET" b="1" dirty="0"/>
              <a:t>ናይ</a:t>
            </a:r>
            <a:r>
              <a:rPr lang="sv-SE" b="1" dirty="0"/>
              <a:t> </a:t>
            </a:r>
            <a:r>
              <a:rPr lang="am-ET" b="1" dirty="0"/>
              <a:t>ኢ-</a:t>
            </a:r>
            <a:r>
              <a:rPr lang="sv-SE" b="1" dirty="0"/>
              <a:t> </a:t>
            </a:r>
            <a:r>
              <a:rPr lang="am-ET" b="1" dirty="0"/>
              <a:t>ቦስጣ</a:t>
            </a:r>
          </a:p>
          <a:p>
            <a:pPr algn="ctr"/>
            <a:r>
              <a:rPr lang="sv-SE" b="1" dirty="0"/>
              <a:t> </a:t>
            </a:r>
            <a:r>
              <a:rPr lang="am-ET" b="1" dirty="0"/>
              <a:t>አድራሻኻ ጽሓፍ</a:t>
            </a:r>
            <a:endParaRPr lang="sv-SE" b="1" dirty="0"/>
          </a:p>
        </p:txBody>
      </p:sp>
      <p:sp>
        <p:nvSpPr>
          <p:cNvPr id="17417" name="AutoShape 9"/>
          <p:cNvSpPr>
            <a:spLocks noChangeArrowheads="1"/>
          </p:cNvSpPr>
          <p:nvPr/>
        </p:nvSpPr>
        <p:spPr bwMode="auto">
          <a:xfrm>
            <a:off x="3708400" y="4500562"/>
            <a:ext cx="1820863" cy="728637"/>
          </a:xfrm>
          <a:prstGeom prst="wedgeEllipseCallout">
            <a:avLst>
              <a:gd name="adj1" fmla="val 129768"/>
              <a:gd name="adj2" fmla="val 1649"/>
            </a:avLst>
          </a:prstGeom>
          <a:solidFill>
            <a:schemeClr val="accent1">
              <a:lumMod val="40000"/>
              <a:lumOff val="60000"/>
            </a:schemeClr>
          </a:solidFill>
          <a:ln w="9525">
            <a:solidFill>
              <a:schemeClr val="tx1"/>
            </a:solidFill>
            <a:miter lim="800000"/>
            <a:headEnd/>
            <a:tailEnd/>
          </a:ln>
        </p:spPr>
        <p:txBody>
          <a:bodyPr/>
          <a:lstStyle/>
          <a:p>
            <a:pPr algn="ctr">
              <a:defRPr/>
            </a:pPr>
            <a:r>
              <a:rPr lang="am-ET" b="1" dirty="0"/>
              <a:t>ምስጢራዊ ጽሓፍ</a:t>
            </a:r>
            <a:endParaRPr lang="sv-SE" b="1" dirty="0"/>
          </a:p>
        </p:txBody>
      </p:sp>
      <p:sp>
        <p:nvSpPr>
          <p:cNvPr id="17418" name="AutoShape 10"/>
          <p:cNvSpPr>
            <a:spLocks noChangeArrowheads="1"/>
          </p:cNvSpPr>
          <p:nvPr/>
        </p:nvSpPr>
        <p:spPr bwMode="auto">
          <a:xfrm>
            <a:off x="6732588" y="5643563"/>
            <a:ext cx="1843087" cy="1097805"/>
          </a:xfrm>
          <a:prstGeom prst="wedgeEllipseCallout">
            <a:avLst>
              <a:gd name="adj1" fmla="val -68818"/>
              <a:gd name="adj2" fmla="val -72755"/>
            </a:avLst>
          </a:prstGeom>
          <a:solidFill>
            <a:schemeClr val="accent1">
              <a:lumMod val="40000"/>
              <a:lumOff val="60000"/>
            </a:schemeClr>
          </a:solidFill>
          <a:ln w="9525">
            <a:solidFill>
              <a:schemeClr val="tx1"/>
            </a:solidFill>
            <a:miter lim="800000"/>
            <a:headEnd/>
            <a:tailEnd/>
          </a:ln>
        </p:spPr>
        <p:txBody>
          <a:bodyPr/>
          <a:lstStyle/>
          <a:p>
            <a:pPr algn="ctr">
              <a:defRPr/>
            </a:pPr>
            <a:r>
              <a:rPr lang="am-ET" b="1" dirty="0"/>
              <a:t>ኣብዛ </a:t>
            </a:r>
            <a:r>
              <a:rPr lang="sv-SE" sz="1200" b="1" dirty="0"/>
              <a:t>Logga in</a:t>
            </a:r>
            <a:r>
              <a:rPr lang="sv-SE" b="1" dirty="0"/>
              <a:t> </a:t>
            </a:r>
            <a:r>
              <a:rPr lang="am-ET" b="1" dirty="0"/>
              <a:t>ብምጥዋቅ ዛዝም</a:t>
            </a:r>
            <a:endParaRPr lang="sv-SE" b="1" dirty="0"/>
          </a:p>
        </p:txBody>
      </p:sp>
      <p:sp>
        <p:nvSpPr>
          <p:cNvPr id="19463" name="Rectangle 12"/>
          <p:cNvSpPr>
            <a:spLocks noChangeArrowheads="1"/>
          </p:cNvSpPr>
          <p:nvPr/>
        </p:nvSpPr>
        <p:spPr bwMode="auto">
          <a:xfrm>
            <a:off x="179388" y="234950"/>
            <a:ext cx="8893175" cy="976313"/>
          </a:xfrm>
          <a:prstGeom prst="rect">
            <a:avLst/>
          </a:prstGeom>
          <a:noFill/>
          <a:ln w="9525">
            <a:noFill/>
            <a:miter lim="800000"/>
            <a:headEnd/>
            <a:tailEnd/>
          </a:ln>
        </p:spPr>
        <p:txBody>
          <a:bodyPr wrap="none">
            <a:spAutoFit/>
          </a:bodyPr>
          <a:lstStyle/>
          <a:p>
            <a:r>
              <a:rPr lang="sv-SE" dirty="0"/>
              <a:t>ኢ፡ቦስጣ እንተዘይብልካ እሞ ኽኣ ሓዲሽ ናይኢ፡ቦስጣ  ሒሳብ ክትከፍት እንተድኣ ደሊኻ ን </a:t>
            </a:r>
            <a:r>
              <a:rPr lang="sv-SE" sz="2000" b="1" dirty="0"/>
              <a:t>”ሓደ ሕሳብ ፍጠር”</a:t>
            </a:r>
            <a:r>
              <a:rPr lang="sv-SE" dirty="0"/>
              <a:t> ጠውቕ። </a:t>
            </a:r>
          </a:p>
          <a:p>
            <a:r>
              <a:rPr lang="sv-SE" dirty="0"/>
              <a:t>ድሮ ኣብ ጂመል ናይ ኢ ቦስጣ ሕሳብ እንተልዩካ እታ ኢ ቦስጣ ኣድራሻኻ ኣብታ ሽም ተጠቃሚ ትብል መስኮት ጽሓፍ </a:t>
            </a:r>
          </a:p>
          <a:p>
            <a:r>
              <a:rPr lang="sv-SE" dirty="0"/>
              <a:t>መለኮቲ ቃልካ ጽሓፍሞ ን </a:t>
            </a:r>
            <a:r>
              <a:rPr lang="sv-SE" sz="2000" b="1" dirty="0"/>
              <a:t>”እቶ”</a:t>
            </a:r>
            <a:r>
              <a:rPr lang="sv-SE" dirty="0"/>
              <a:t> እትብል መጠወቒ ጠውቕ።</a:t>
            </a:r>
          </a:p>
        </p:txBody>
      </p:sp>
      <p:sp>
        <p:nvSpPr>
          <p:cNvPr id="10" name="AutoShape 9"/>
          <p:cNvSpPr>
            <a:spLocks noChangeArrowheads="1"/>
          </p:cNvSpPr>
          <p:nvPr/>
        </p:nvSpPr>
        <p:spPr bwMode="auto">
          <a:xfrm>
            <a:off x="4788024" y="3429000"/>
            <a:ext cx="812751" cy="504056"/>
          </a:xfrm>
          <a:prstGeom prst="wedgeEllipseCallout">
            <a:avLst>
              <a:gd name="adj1" fmla="val 79765"/>
              <a:gd name="adj2" fmla="val 6688"/>
            </a:avLst>
          </a:prstGeom>
          <a:solidFill>
            <a:schemeClr val="accent6">
              <a:lumMod val="60000"/>
              <a:lumOff val="40000"/>
            </a:schemeClr>
          </a:solidFill>
          <a:ln w="9525">
            <a:solidFill>
              <a:schemeClr val="tx1"/>
            </a:solidFill>
            <a:miter lim="800000"/>
            <a:headEnd/>
            <a:tailEnd/>
          </a:ln>
        </p:spPr>
        <p:txBody>
          <a:bodyPr/>
          <a:lstStyle/>
          <a:p>
            <a:pPr algn="ctr">
              <a:defRPr/>
            </a:pPr>
            <a:r>
              <a:rPr lang="sv-SE" b="1" dirty="0"/>
              <a:t>እቶ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17416"/>
                                        </p:tgtEl>
                                        <p:attrNameLst>
                                          <p:attrName>style.visibility</p:attrName>
                                        </p:attrNameLst>
                                      </p:cBhvr>
                                      <p:to>
                                        <p:strVal val="visible"/>
                                      </p:to>
                                    </p:set>
                                    <p:animEffect transition="in" filter="barn(inVertical)">
                                      <p:cBhvr>
                                        <p:cTn id="11" dur="500"/>
                                        <p:tgtEl>
                                          <p:spTgt spid="17416"/>
                                        </p:tgtEl>
                                      </p:cBhvr>
                                    </p:animEffect>
                                  </p:childTnLst>
                                </p:cTn>
                              </p:par>
                            </p:childTnLst>
                          </p:cTn>
                        </p:par>
                        <p:par>
                          <p:cTn id="12" fill="hold">
                            <p:stCondLst>
                              <p:cond delay="1500"/>
                            </p:stCondLst>
                            <p:childTnLst>
                              <p:par>
                                <p:cTn id="13" presetID="16" presetClass="entr" presetSubtype="21" fill="hold" grpId="0" nodeType="afterEffect">
                                  <p:stCondLst>
                                    <p:cond delay="500"/>
                                  </p:stCondLst>
                                  <p:childTnLst>
                                    <p:set>
                                      <p:cBhvr>
                                        <p:cTn id="14" dur="1" fill="hold">
                                          <p:stCondLst>
                                            <p:cond delay="0"/>
                                          </p:stCondLst>
                                        </p:cTn>
                                        <p:tgtEl>
                                          <p:spTgt spid="17417"/>
                                        </p:tgtEl>
                                        <p:attrNameLst>
                                          <p:attrName>style.visibility</p:attrName>
                                        </p:attrNameLst>
                                      </p:cBhvr>
                                      <p:to>
                                        <p:strVal val="visible"/>
                                      </p:to>
                                    </p:set>
                                    <p:animEffect transition="in" filter="barn(inVertical)">
                                      <p:cBhvr>
                                        <p:cTn id="15" dur="500"/>
                                        <p:tgtEl>
                                          <p:spTgt spid="17417"/>
                                        </p:tgtEl>
                                      </p:cBhvr>
                                    </p:animEffect>
                                  </p:childTnLst>
                                </p:cTn>
                              </p:par>
                            </p:childTnLst>
                          </p:cTn>
                        </p:par>
                        <p:par>
                          <p:cTn id="16" fill="hold">
                            <p:stCondLst>
                              <p:cond delay="2500"/>
                            </p:stCondLst>
                            <p:childTnLst>
                              <p:par>
                                <p:cTn id="17" presetID="16" presetClass="entr" presetSubtype="21" fill="hold" grpId="0" nodeType="afterEffect">
                                  <p:stCondLst>
                                    <p:cond delay="500"/>
                                  </p:stCondLst>
                                  <p:childTnLst>
                                    <p:set>
                                      <p:cBhvr>
                                        <p:cTn id="18" dur="1" fill="hold">
                                          <p:stCondLst>
                                            <p:cond delay="0"/>
                                          </p:stCondLst>
                                        </p:cTn>
                                        <p:tgtEl>
                                          <p:spTgt spid="17418"/>
                                        </p:tgtEl>
                                        <p:attrNameLst>
                                          <p:attrName>style.visibility</p:attrName>
                                        </p:attrNameLst>
                                      </p:cBhvr>
                                      <p:to>
                                        <p:strVal val="visible"/>
                                      </p:to>
                                    </p:set>
                                    <p:animEffect transition="in" filter="barn(inVertical)">
                                      <p:cBhvr>
                                        <p:cTn id="19" dur="500"/>
                                        <p:tgtEl>
                                          <p:spTgt spid="17418"/>
                                        </p:tgtEl>
                                      </p:cBhvr>
                                    </p:animEffect>
                                  </p:childTnLst>
                                </p:cTn>
                              </p:par>
                            </p:childTnLst>
                          </p:cTn>
                        </p:par>
                        <p:par>
                          <p:cTn id="20" fill="hold">
                            <p:stCondLst>
                              <p:cond delay="3500"/>
                            </p:stCondLst>
                            <p:childTnLst>
                              <p:par>
                                <p:cTn id="21" presetID="16" presetClass="entr" presetSubtype="2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416" grpId="0" animBg="1"/>
      <p:bldP spid="17417" grpId="0" animBg="1"/>
      <p:bldP spid="1741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67544" y="188640"/>
            <a:ext cx="8229600" cy="620713"/>
          </a:xfrm>
        </p:spPr>
        <p:txBody>
          <a:bodyPr/>
          <a:lstStyle/>
          <a:p>
            <a:pPr eaLnBrk="1" hangingPunct="1"/>
            <a:r>
              <a:rPr lang="am-ET" sz="3600" dirty="0">
                <a:solidFill>
                  <a:schemeClr val="accent1"/>
                </a:solidFill>
                <a:latin typeface="Tahoma" pitchFamily="34" charset="0"/>
                <a:cs typeface="Tahoma" pitchFamily="34" charset="0"/>
              </a:rPr>
              <a:t>ሓድሽ</a:t>
            </a:r>
            <a:r>
              <a:rPr lang="sv-SE" sz="3600" dirty="0">
                <a:solidFill>
                  <a:schemeClr val="accent1"/>
                </a:solidFill>
                <a:latin typeface="Tahoma" pitchFamily="34" charset="0"/>
                <a:cs typeface="Tahoma" pitchFamily="34" charset="0"/>
              </a:rPr>
              <a:t> </a:t>
            </a:r>
            <a:r>
              <a:rPr lang="am-ET" sz="3600" dirty="0">
                <a:solidFill>
                  <a:schemeClr val="accent1"/>
                </a:solidFill>
                <a:latin typeface="Tahoma" pitchFamily="34" charset="0"/>
                <a:cs typeface="Tahoma" pitchFamily="34" charset="0"/>
              </a:rPr>
              <a:t>ኢ-ደብዳብቤ ንምኽፋት ዘኸእል እመታት</a:t>
            </a:r>
            <a:endParaRPr lang="sv-SE" sz="3600" dirty="0">
              <a:solidFill>
                <a:schemeClr val="accent1"/>
              </a:solidFill>
              <a:latin typeface="Tahoma" pitchFamily="34" charset="0"/>
              <a:cs typeface="Tahoma" pitchFamily="34" charset="0"/>
            </a:endParaRPr>
          </a:p>
        </p:txBody>
      </p:sp>
      <p:sp>
        <p:nvSpPr>
          <p:cNvPr id="19458" name="Rectangle 3"/>
          <p:cNvSpPr>
            <a:spLocks noGrp="1"/>
          </p:cNvSpPr>
          <p:nvPr>
            <p:ph type="body" idx="1"/>
          </p:nvPr>
        </p:nvSpPr>
        <p:spPr>
          <a:xfrm>
            <a:off x="323528" y="1124744"/>
            <a:ext cx="8496944" cy="5040560"/>
          </a:xfrm>
        </p:spPr>
        <p:txBody>
          <a:bodyPr/>
          <a:lstStyle/>
          <a:p>
            <a:pPr eaLnBrk="1" hangingPunct="1">
              <a:lnSpc>
                <a:spcPct val="80000"/>
              </a:lnSpc>
            </a:pPr>
            <a:r>
              <a:rPr lang="am-ET" sz="1800" dirty="0">
                <a:latin typeface="Calibri" pitchFamily="34" charset="0"/>
              </a:rPr>
              <a:t>እንታይ ሓቤረታታት ክትመልእ ከምዘሎካ ኣብቲ ትመርጾ ዶሚናለ ቦስጣ (ንኣብነት ጂ</a:t>
            </a:r>
            <a:r>
              <a:rPr lang="sv-SE" sz="1800" dirty="0"/>
              <a:t>-</a:t>
            </a:r>
            <a:r>
              <a:rPr lang="am-ET" sz="1800" dirty="0">
                <a:latin typeface="Calibri" pitchFamily="34" charset="0"/>
              </a:rPr>
              <a:t>መይል) እዩ ዝሙርኮስ።</a:t>
            </a:r>
            <a:br>
              <a:rPr lang="sv-SE" sz="1800" dirty="0">
                <a:latin typeface="Calibri" pitchFamily="34" charset="0"/>
              </a:rPr>
            </a:br>
            <a:endParaRPr lang="ti-ER" sz="1800" dirty="0">
              <a:latin typeface="Calibri" pitchFamily="34" charset="0"/>
              <a:cs typeface="Tahoma" pitchFamily="34" charset="0"/>
            </a:endParaRPr>
          </a:p>
          <a:p>
            <a:pPr eaLnBrk="1" hangingPunct="1">
              <a:lnSpc>
                <a:spcPct val="80000"/>
              </a:lnSpc>
            </a:pPr>
            <a:r>
              <a:rPr lang="sv-SE" sz="1800" dirty="0"/>
              <a:t>ነፍሲ ወከፍ ኢ-መይል ኣድራሻ ፍሉይ/በይናዊ እዩ፣ ካልእ ሰብ ዘይውንኖ ኣድራሻ ጥራይ ኢኻ ክትመርጽ ትኽእል። እቶም ናይ ኢ-ቦስጣ ኣገልገልቲ ነቲ ኣድራሻ ይቆጻጸርዎሞ ናይ ዘለዉ ተመሳሰልቲ  ኣድራሻ ብምሕባር እቲ ትደልዮ ትሑዝዩ  ይብሉኻ። ሃ፣ለ፣ሓ ምጥቃም ኣይካኣልንዩ ። ትኽክል ሽምካ ወይ ክኣ ዝመሃዝካዮ ሽም ትጠቐም።</a:t>
            </a:r>
            <a:br>
              <a:rPr lang="sv-SE" sz="1800" dirty="0"/>
            </a:br>
            <a:endParaRPr lang="ti-ER" sz="1800" dirty="0">
              <a:cs typeface="Tahoma" pitchFamily="34" charset="0"/>
            </a:endParaRPr>
          </a:p>
          <a:p>
            <a:pPr eaLnBrk="1" hangingPunct="1">
              <a:lnSpc>
                <a:spcPct val="80000"/>
              </a:lnSpc>
            </a:pPr>
            <a:r>
              <a:rPr lang="sv-SE" sz="1800" dirty="0" err="1"/>
              <a:t>ሓንቲ</a:t>
            </a:r>
            <a:r>
              <a:rPr lang="sv-SE" sz="1800" dirty="0"/>
              <a:t> </a:t>
            </a:r>
            <a:r>
              <a:rPr lang="sv-SE" sz="1800" dirty="0" err="1"/>
              <a:t>መቖልፊ</a:t>
            </a:r>
            <a:r>
              <a:rPr lang="sv-SE" sz="1800" dirty="0"/>
              <a:t> </a:t>
            </a:r>
            <a:r>
              <a:rPr lang="sv-SE" sz="1800" dirty="0" err="1"/>
              <a:t>ቃል</a:t>
            </a:r>
            <a:r>
              <a:rPr lang="sv-SE" sz="1800" dirty="0"/>
              <a:t> </a:t>
            </a:r>
            <a:r>
              <a:rPr lang="sv-SE" sz="1800" dirty="0" err="1"/>
              <a:t>ብቁሑድ</a:t>
            </a:r>
            <a:r>
              <a:rPr lang="sv-SE" sz="1800" dirty="0"/>
              <a:t> </a:t>
            </a:r>
            <a:r>
              <a:rPr lang="sv-SE" sz="1800" dirty="0" err="1"/>
              <a:t>ሽዱሽተ</a:t>
            </a:r>
            <a:r>
              <a:rPr lang="sv-SE" sz="1800" dirty="0"/>
              <a:t> </a:t>
            </a:r>
            <a:r>
              <a:rPr lang="sv-SE" sz="1800" dirty="0" err="1"/>
              <a:t>ምልክታትያ</a:t>
            </a:r>
            <a:r>
              <a:rPr lang="sv-SE" sz="1800" dirty="0"/>
              <a:t> </a:t>
            </a:r>
            <a:r>
              <a:rPr lang="sv-SE" sz="1800" dirty="0" err="1"/>
              <a:t>ትቐውም</a:t>
            </a:r>
            <a:r>
              <a:rPr lang="sv-SE" sz="1800" dirty="0"/>
              <a:t>። </a:t>
            </a:r>
            <a:r>
              <a:rPr lang="sv-SE" sz="1800" dirty="0" err="1"/>
              <a:t>ፊደል</a:t>
            </a:r>
            <a:r>
              <a:rPr lang="sv-SE" sz="1800" dirty="0"/>
              <a:t>፣ </a:t>
            </a:r>
            <a:r>
              <a:rPr lang="sv-SE" sz="1800" dirty="0" err="1"/>
              <a:t>ኣሃዝ</a:t>
            </a:r>
            <a:r>
              <a:rPr lang="sv-SE" sz="1800" dirty="0"/>
              <a:t> </a:t>
            </a:r>
            <a:r>
              <a:rPr lang="sv-SE" sz="1800" dirty="0" err="1"/>
              <a:t>ወይ</a:t>
            </a:r>
            <a:r>
              <a:rPr lang="sv-SE" sz="1800" dirty="0"/>
              <a:t> </a:t>
            </a:r>
            <a:r>
              <a:rPr lang="sv-SE" sz="1800" dirty="0" err="1"/>
              <a:t>ፍሉይ</a:t>
            </a:r>
            <a:r>
              <a:rPr lang="sv-SE" sz="1800" dirty="0"/>
              <a:t> </a:t>
            </a:r>
            <a:r>
              <a:rPr lang="sv-SE" sz="1800" dirty="0" err="1"/>
              <a:t>ምልክታት</a:t>
            </a:r>
            <a:r>
              <a:rPr lang="sv-SE" sz="1800" dirty="0"/>
              <a:t> (</a:t>
            </a:r>
            <a:r>
              <a:rPr lang="sv-SE" sz="1800" dirty="0">
                <a:latin typeface="Tahoma" pitchFamily="34" charset="0"/>
                <a:cs typeface="Tahoma" pitchFamily="34" charset="0"/>
              </a:rPr>
              <a:t>!, @, #, $,%, ^, &amp;, *) </a:t>
            </a:r>
            <a:r>
              <a:rPr lang="sv-SE" sz="1800" dirty="0" err="1"/>
              <a:t>ሓዋውስ</a:t>
            </a:r>
            <a:r>
              <a:rPr lang="sv-SE" sz="1800" dirty="0"/>
              <a:t> </a:t>
            </a:r>
            <a:r>
              <a:rPr lang="sv-SE" sz="1800" dirty="0" err="1"/>
              <a:t>መታን</a:t>
            </a:r>
            <a:r>
              <a:rPr lang="sv-SE" sz="1800" dirty="0"/>
              <a:t> </a:t>
            </a:r>
            <a:r>
              <a:rPr lang="sv-SE" sz="1800" dirty="0" err="1"/>
              <a:t>ዘተኣማምን</a:t>
            </a:r>
            <a:r>
              <a:rPr lang="sv-SE" sz="1800" dirty="0"/>
              <a:t> </a:t>
            </a:r>
            <a:r>
              <a:rPr lang="sv-SE" sz="1800" dirty="0" err="1"/>
              <a:t>ጽኑዕ</a:t>
            </a:r>
            <a:r>
              <a:rPr lang="sv-SE" sz="1800" dirty="0"/>
              <a:t> </a:t>
            </a:r>
            <a:r>
              <a:rPr lang="sv-SE" sz="1800" dirty="0" err="1"/>
              <a:t>መቖለፊ</a:t>
            </a:r>
            <a:r>
              <a:rPr lang="sv-SE" sz="1800" dirty="0"/>
              <a:t> </a:t>
            </a:r>
            <a:r>
              <a:rPr lang="sv-SE" sz="1800" dirty="0" err="1"/>
              <a:t>ቃል</a:t>
            </a:r>
            <a:r>
              <a:rPr lang="sv-SE" sz="1800" dirty="0"/>
              <a:t> </a:t>
            </a:r>
            <a:r>
              <a:rPr lang="sv-SE" sz="1800" dirty="0" err="1"/>
              <a:t>ክኾነልካ</a:t>
            </a:r>
            <a:r>
              <a:rPr lang="sv-SE" sz="1800" dirty="0"/>
              <a:t>። </a:t>
            </a:r>
            <a:r>
              <a:rPr lang="sv-SE" sz="1800" dirty="0" err="1"/>
              <a:t>ሽምካ</a:t>
            </a:r>
            <a:r>
              <a:rPr lang="sv-SE" sz="1800" dirty="0"/>
              <a:t> </a:t>
            </a:r>
            <a:r>
              <a:rPr lang="sv-SE" sz="1800" dirty="0" err="1"/>
              <a:t>ወይ</a:t>
            </a:r>
            <a:r>
              <a:rPr lang="sv-SE" sz="1800" dirty="0"/>
              <a:t> </a:t>
            </a:r>
            <a:r>
              <a:rPr lang="sv-SE" sz="1800" dirty="0" err="1"/>
              <a:t>ዕለተ</a:t>
            </a:r>
            <a:r>
              <a:rPr lang="sv-SE" sz="1800" dirty="0"/>
              <a:t> </a:t>
            </a:r>
            <a:r>
              <a:rPr lang="sv-SE" sz="1800" dirty="0" err="1"/>
              <a:t>ልደትካ</a:t>
            </a:r>
            <a:r>
              <a:rPr lang="sv-SE" sz="1800" dirty="0"/>
              <a:t> </a:t>
            </a:r>
            <a:r>
              <a:rPr lang="sv-SE" sz="1800" dirty="0" err="1"/>
              <a:t>ከም</a:t>
            </a:r>
            <a:r>
              <a:rPr lang="sv-SE" sz="1800" dirty="0"/>
              <a:t> </a:t>
            </a:r>
            <a:r>
              <a:rPr lang="sv-SE" sz="1800" dirty="0" err="1"/>
              <a:t>መቖለፊ</a:t>
            </a:r>
            <a:r>
              <a:rPr lang="sv-SE" sz="1800" dirty="0"/>
              <a:t> </a:t>
            </a:r>
            <a:r>
              <a:rPr lang="sv-SE" sz="1800" dirty="0" err="1"/>
              <a:t>ካብ</a:t>
            </a:r>
            <a:r>
              <a:rPr lang="sv-SE" sz="1800" dirty="0"/>
              <a:t> </a:t>
            </a:r>
            <a:r>
              <a:rPr lang="sv-SE" sz="1800" dirty="0" err="1"/>
              <a:t>ምጥቃም</a:t>
            </a:r>
            <a:r>
              <a:rPr lang="sv-SE" sz="1800" dirty="0"/>
              <a:t> </a:t>
            </a:r>
            <a:r>
              <a:rPr lang="sv-SE" sz="1800" dirty="0" err="1"/>
              <a:t>ተቖጠብ</a:t>
            </a:r>
            <a:br>
              <a:rPr lang="sv-SE" sz="1800" dirty="0">
                <a:latin typeface="Tahoma" pitchFamily="34" charset="0"/>
                <a:cs typeface="Tahoma" pitchFamily="34" charset="0"/>
              </a:rPr>
            </a:br>
            <a:r>
              <a:rPr lang="sv-SE" sz="1800" dirty="0">
                <a:latin typeface="Tahoma" pitchFamily="34" charset="0"/>
                <a:cs typeface="Tahoma" pitchFamily="34" charset="0"/>
              </a:rPr>
              <a:t> </a:t>
            </a:r>
          </a:p>
          <a:p>
            <a:pPr eaLnBrk="1" hangingPunct="1">
              <a:lnSpc>
                <a:spcPct val="80000"/>
              </a:lnSpc>
            </a:pPr>
            <a:r>
              <a:rPr lang="sv-SE" sz="1800" dirty="0" err="1"/>
              <a:t>መለለዪ</a:t>
            </a:r>
            <a:r>
              <a:rPr lang="sv-SE" sz="1800" dirty="0"/>
              <a:t> </a:t>
            </a:r>
            <a:r>
              <a:rPr lang="sv-SE" sz="1800" dirty="0" err="1"/>
              <a:t>ዓሰርተ</a:t>
            </a:r>
            <a:r>
              <a:rPr lang="sv-SE" sz="1800" dirty="0"/>
              <a:t> </a:t>
            </a:r>
            <a:r>
              <a:rPr lang="sv-SE" sz="1800" dirty="0" err="1"/>
              <a:t>ቁጽርኻ</a:t>
            </a:r>
            <a:r>
              <a:rPr lang="sv-SE" sz="1800" dirty="0"/>
              <a:t> </a:t>
            </a:r>
            <a:r>
              <a:rPr lang="sv-SE" sz="1800" dirty="0" err="1"/>
              <a:t>ወይ</a:t>
            </a:r>
            <a:r>
              <a:rPr lang="sv-SE" sz="1800" dirty="0"/>
              <a:t> </a:t>
            </a:r>
            <a:r>
              <a:rPr lang="sv-SE" sz="1800" dirty="0" err="1"/>
              <a:t>ጾታኻ</a:t>
            </a:r>
            <a:r>
              <a:rPr lang="sv-SE" sz="1800" dirty="0"/>
              <a:t> </a:t>
            </a:r>
            <a:r>
              <a:rPr lang="sv-SE" sz="1800" dirty="0" err="1"/>
              <a:t>ናይ</a:t>
            </a:r>
            <a:r>
              <a:rPr lang="sv-SE" sz="1800" dirty="0"/>
              <a:t> </a:t>
            </a:r>
            <a:r>
              <a:rPr lang="sv-SE" sz="1800" dirty="0" err="1"/>
              <a:t>ምምላእ</a:t>
            </a:r>
            <a:r>
              <a:rPr lang="sv-SE" sz="1800" dirty="0"/>
              <a:t> </a:t>
            </a:r>
            <a:r>
              <a:rPr lang="sv-SE" sz="1800" dirty="0" err="1"/>
              <a:t>ግዴታ</a:t>
            </a:r>
            <a:r>
              <a:rPr lang="sv-SE" sz="1800" dirty="0"/>
              <a:t> </a:t>
            </a:r>
            <a:r>
              <a:rPr lang="sv-SE" sz="1800" dirty="0" err="1"/>
              <a:t>የብልካን</a:t>
            </a:r>
            <a:r>
              <a:rPr lang="sv-SE" sz="1800" dirty="0"/>
              <a:t>።</a:t>
            </a:r>
            <a:br>
              <a:rPr lang="sv-SE" sz="1800" dirty="0">
                <a:latin typeface="Tahoma" pitchFamily="34" charset="0"/>
                <a:cs typeface="Tahoma" pitchFamily="34" charset="0"/>
              </a:rPr>
            </a:br>
            <a:endParaRPr lang="sv-SE" sz="1800" dirty="0">
              <a:latin typeface="Tahoma" pitchFamily="34" charset="0"/>
              <a:cs typeface="Tahoma" pitchFamily="34" charset="0"/>
            </a:endParaRPr>
          </a:p>
          <a:p>
            <a:pPr eaLnBrk="1" hangingPunct="1">
              <a:lnSpc>
                <a:spcPct val="80000"/>
              </a:lnSpc>
            </a:pPr>
            <a:r>
              <a:rPr lang="sv-SE" sz="1800" dirty="0"/>
              <a:t>ነታ ናይ ኢ፣ቦስጣ ሕሳብካ ንኽጥህልዋ መታን ካልእ፨ኣማራጺ ኢ፣ቦስጣ ኣድራሻን ንናይ መረጋገጺ ሕቶ መልስን ምሃብ ይጥለበካ። ናብቲ ናይ ቦስጣ ኢሳብካ ናይ ምእታው ተኽእሎኻ ምስትኸስር እዞም ዝተጠቕሱ ሓቤሬታት ሂብካ ተጸኒሕካ ናብ ናይ ቦስጣ ሕሳብካ እንደገና ንምእታው ይቐለልካ። ናብታ ዣብካያ ካልእ ኣማራትሲት ናይ ቦስጣ ኣድራሻ ውን ክትኣቱ ከምትኽእል ኣረጋግጽ።ነቲ ናይ መረጋገጺ ሕቶ ዝኾነካ መልሲ ክትርስዖ ዘይትኽእል ከምኡ ድማ ካልኦት ብቐሊሉ ክግምትዎ ዘይክእሉ መልሲ ምረጽ። </a:t>
            </a:r>
            <a:r>
              <a:rPr lang="sv-SE" sz="1800" dirty="0">
                <a:latin typeface="Tahoma" pitchFamily="34" charset="0"/>
                <a:cs typeface="Tahoma" pitchFamily="34" charset="0"/>
              </a:rPr>
              <a:t>(</a:t>
            </a:r>
            <a:r>
              <a:rPr lang="sv-SE" sz="1800" dirty="0"/>
              <a:t>ኣብ ጂ-መይል ይለን</a:t>
            </a:r>
            <a:r>
              <a:rPr lang="sv-SE" sz="1800" dirty="0">
                <a:latin typeface="Tahoma" pitchFamily="34" charset="0"/>
                <a:cs typeface="Tahoma" pitchFamily="34" charset="0"/>
              </a:rPr>
              <a:t>) </a:t>
            </a:r>
            <a:br>
              <a:rPr lang="sv-SE" sz="1800" dirty="0">
                <a:latin typeface="Tahoma" pitchFamily="34" charset="0"/>
                <a:cs typeface="Tahoma" pitchFamily="34" charset="0"/>
              </a:rPr>
            </a:br>
            <a:endParaRPr lang="ti-ER" sz="1800" dirty="0">
              <a:latin typeface="Tahoma" pitchFamily="34" charset="0"/>
              <a:cs typeface="Tahoma" pitchFamily="34" charset="0"/>
            </a:endParaRPr>
          </a:p>
          <a:p>
            <a:pPr eaLnBrk="1" hangingPunct="1">
              <a:lnSpc>
                <a:spcPct val="80000"/>
              </a:lnSpc>
            </a:pPr>
            <a:r>
              <a:rPr lang="sv-SE" sz="1800" dirty="0" err="1"/>
              <a:t>እታ</a:t>
            </a:r>
            <a:r>
              <a:rPr lang="sv-SE" sz="1800" dirty="0"/>
              <a:t> </a:t>
            </a:r>
            <a:r>
              <a:rPr lang="sv-SE" sz="1800" dirty="0" err="1"/>
              <a:t>መቖለፊት</a:t>
            </a:r>
            <a:r>
              <a:rPr lang="sv-SE" sz="1800" dirty="0"/>
              <a:t> </a:t>
            </a:r>
            <a:r>
              <a:rPr lang="sv-SE" sz="1800" dirty="0" err="1"/>
              <a:t>ቃልካካልእ</a:t>
            </a:r>
            <a:r>
              <a:rPr lang="sv-SE" sz="1800" dirty="0"/>
              <a:t> </a:t>
            </a:r>
            <a:r>
              <a:rPr lang="sv-SE" sz="1800" dirty="0" err="1"/>
              <a:t>ሰብ</a:t>
            </a:r>
            <a:r>
              <a:rPr lang="sv-SE" sz="1800" dirty="0"/>
              <a:t> </a:t>
            </a:r>
            <a:r>
              <a:rPr lang="sv-SE" sz="1800" dirty="0" err="1"/>
              <a:t>ኣብ</a:t>
            </a:r>
            <a:r>
              <a:rPr lang="sv-SE" sz="1800" dirty="0"/>
              <a:t> </a:t>
            </a:r>
            <a:r>
              <a:rPr lang="sv-SE" sz="1800" dirty="0" err="1"/>
              <a:t>ዘይረኽባ</a:t>
            </a:r>
            <a:r>
              <a:rPr lang="sv-SE" sz="1800" dirty="0"/>
              <a:t> </a:t>
            </a:r>
            <a:r>
              <a:rPr lang="sv-SE" sz="1800" dirty="0" err="1"/>
              <a:t>ቦታ</a:t>
            </a:r>
            <a:r>
              <a:rPr lang="sv-SE" sz="1800" dirty="0"/>
              <a:t> </a:t>
            </a:r>
            <a:r>
              <a:rPr lang="sv-SE" sz="1800" dirty="0" err="1"/>
              <a:t>ዓቅባ</a:t>
            </a:r>
            <a:r>
              <a:rPr lang="sv-SE"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arn(inVertic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arn(inVertic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arn(inVertic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arn(inVertic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arn(inVertical)">
                                      <p:cBhvr>
                                        <p:cTn id="27" dur="500"/>
                                        <p:tgtEl>
                                          <p:spTgt spid="19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arn(inVertical)">
                                      <p:cBhvr>
                                        <p:cTn id="32" dur="500"/>
                                        <p:tgtEl>
                                          <p:spTgt spid="194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Effect transition="in" filter="barn(inVertical)">
                                      <p:cBhvr>
                                        <p:cTn id="37"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sidfot 4"/>
          <p:cNvSpPr>
            <a:spLocks noGrp="1"/>
          </p:cNvSpPr>
          <p:nvPr>
            <p:ph type="ftr" sz="quarter" idx="11"/>
          </p:nvPr>
        </p:nvSpPr>
        <p:spPr/>
        <p:txBody>
          <a:bodyPr/>
          <a:lstStyle/>
          <a:p>
            <a:r>
              <a:rPr lang="sv-SE"/>
              <a:t>Översatt av ABRAHAM TESFAMARIAM, Samhällskommunikatör - ÖSTSAM</a:t>
            </a:r>
          </a:p>
        </p:txBody>
      </p:sp>
      <p:pic>
        <p:nvPicPr>
          <p:cNvPr id="22529" name="Bildobjekt 22" descr="_EPOST.jpg"/>
          <p:cNvPicPr>
            <a:picLocks noChangeAspect="1"/>
          </p:cNvPicPr>
          <p:nvPr/>
        </p:nvPicPr>
        <p:blipFill>
          <a:blip r:embed="rId2" cstate="print"/>
          <a:srcRect/>
          <a:stretch>
            <a:fillRect/>
          </a:stretch>
        </p:blipFill>
        <p:spPr bwMode="auto">
          <a:xfrm>
            <a:off x="0" y="549275"/>
            <a:ext cx="9144000" cy="6634163"/>
          </a:xfrm>
          <a:prstGeom prst="rect">
            <a:avLst/>
          </a:prstGeom>
          <a:noFill/>
          <a:ln w="9525">
            <a:noFill/>
            <a:miter lim="800000"/>
            <a:headEnd/>
            <a:tailEnd/>
          </a:ln>
        </p:spPr>
      </p:pic>
      <p:sp>
        <p:nvSpPr>
          <p:cNvPr id="22530" name="Rectangle 4"/>
          <p:cNvSpPr>
            <a:spLocks noChangeArrowheads="1"/>
          </p:cNvSpPr>
          <p:nvPr/>
        </p:nvSpPr>
        <p:spPr bwMode="auto">
          <a:xfrm>
            <a:off x="0" y="0"/>
            <a:ext cx="9144000" cy="579438"/>
          </a:xfrm>
          <a:prstGeom prst="rect">
            <a:avLst/>
          </a:prstGeom>
          <a:solidFill>
            <a:schemeClr val="bg1"/>
          </a:solidFill>
          <a:ln w="9525">
            <a:noFill/>
            <a:miter lim="800000"/>
            <a:headEnd/>
            <a:tailEnd/>
          </a:ln>
        </p:spPr>
        <p:txBody>
          <a:bodyPr>
            <a:spAutoFit/>
          </a:bodyPr>
          <a:lstStyle/>
          <a:p>
            <a:pPr algn="ctr"/>
            <a:r>
              <a:rPr lang="sv-SE" sz="3200" b="1"/>
              <a:t>ሓድሽ ናይ ኢ- ቦስጣ ሕሳብ ክፈት</a:t>
            </a:r>
          </a:p>
        </p:txBody>
      </p:sp>
      <p:pic>
        <p:nvPicPr>
          <p:cNvPr id="29" name="Bildobjekt 28" descr="h2.JPG"/>
          <p:cNvPicPr>
            <a:picLocks noChangeAspect="1"/>
          </p:cNvPicPr>
          <p:nvPr/>
        </p:nvPicPr>
        <p:blipFill>
          <a:blip r:embed="rId3" cstate="print"/>
          <a:srcRect/>
          <a:stretch>
            <a:fillRect/>
          </a:stretch>
        </p:blipFill>
        <p:spPr bwMode="auto">
          <a:xfrm>
            <a:off x="5857875" y="4357688"/>
            <a:ext cx="712788" cy="142875"/>
          </a:xfrm>
          <a:prstGeom prst="rect">
            <a:avLst/>
          </a:prstGeom>
          <a:noFill/>
          <a:ln w="9525">
            <a:noFill/>
            <a:miter lim="800000"/>
            <a:headEnd/>
            <a:tailEnd/>
          </a:ln>
        </p:spPr>
      </p:pic>
      <p:pic>
        <p:nvPicPr>
          <p:cNvPr id="30" name="Bildobjekt 29" descr="h2.JPG"/>
          <p:cNvPicPr>
            <a:picLocks noChangeAspect="1"/>
          </p:cNvPicPr>
          <p:nvPr/>
        </p:nvPicPr>
        <p:blipFill>
          <a:blip r:embed="rId3" cstate="print"/>
          <a:srcRect/>
          <a:stretch>
            <a:fillRect/>
          </a:stretch>
        </p:blipFill>
        <p:spPr bwMode="auto">
          <a:xfrm>
            <a:off x="5857875" y="3714750"/>
            <a:ext cx="712788" cy="142875"/>
          </a:xfrm>
          <a:prstGeom prst="rect">
            <a:avLst/>
          </a:prstGeom>
          <a:noFill/>
          <a:ln w="9525">
            <a:noFill/>
            <a:miter lim="800000"/>
            <a:headEnd/>
            <a:tailEnd/>
          </a:ln>
        </p:spPr>
      </p:pic>
      <p:sp>
        <p:nvSpPr>
          <p:cNvPr id="24" name="Rektangel 23"/>
          <p:cNvSpPr/>
          <p:nvPr/>
        </p:nvSpPr>
        <p:spPr>
          <a:xfrm>
            <a:off x="3419475" y="1484313"/>
            <a:ext cx="865188" cy="144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latin typeface="Tahoma" pitchFamily="34" charset="0"/>
              <a:ea typeface="Tahoma" pitchFamily="34" charset="0"/>
              <a:cs typeface="Tahoma" pitchFamily="34" charset="0"/>
            </a:endParaRPr>
          </a:p>
        </p:txBody>
      </p:sp>
      <p:sp>
        <p:nvSpPr>
          <p:cNvPr id="43" name="AutoShape 7"/>
          <p:cNvSpPr>
            <a:spLocks noChangeArrowheads="1"/>
          </p:cNvSpPr>
          <p:nvPr/>
        </p:nvSpPr>
        <p:spPr bwMode="auto">
          <a:xfrm>
            <a:off x="2843213" y="4076700"/>
            <a:ext cx="2198687" cy="357188"/>
          </a:xfrm>
          <a:prstGeom prst="wedgeRoundRectCallout">
            <a:avLst>
              <a:gd name="adj1" fmla="val 88706"/>
              <a:gd name="adj2" fmla="val 29734"/>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b="1"/>
              <a:t>እታ መቖለፊ ቃል ድገማ</a:t>
            </a:r>
          </a:p>
        </p:txBody>
      </p:sp>
      <p:pic>
        <p:nvPicPr>
          <p:cNvPr id="38" name="Bildobjekt 37" descr="Maria.jpg"/>
          <p:cNvPicPr>
            <a:picLocks noChangeAspect="1"/>
          </p:cNvPicPr>
          <p:nvPr/>
        </p:nvPicPr>
        <p:blipFill>
          <a:blip r:embed="rId4" cstate="print"/>
          <a:srcRect/>
          <a:stretch>
            <a:fillRect/>
          </a:stretch>
        </p:blipFill>
        <p:spPr bwMode="auto">
          <a:xfrm>
            <a:off x="5857875" y="2357438"/>
            <a:ext cx="1143000" cy="238125"/>
          </a:xfrm>
          <a:prstGeom prst="rect">
            <a:avLst/>
          </a:prstGeom>
          <a:noFill/>
          <a:ln w="9525">
            <a:noFill/>
            <a:miter lim="800000"/>
            <a:headEnd/>
            <a:tailEnd/>
          </a:ln>
        </p:spPr>
      </p:pic>
      <p:pic>
        <p:nvPicPr>
          <p:cNvPr id="39" name="Bildobjekt 38" descr="Andersson.jpg"/>
          <p:cNvPicPr>
            <a:picLocks noChangeAspect="1"/>
          </p:cNvPicPr>
          <p:nvPr/>
        </p:nvPicPr>
        <p:blipFill>
          <a:blip r:embed="rId5" cstate="print"/>
          <a:srcRect/>
          <a:stretch>
            <a:fillRect/>
          </a:stretch>
        </p:blipFill>
        <p:spPr bwMode="auto">
          <a:xfrm>
            <a:off x="7215188" y="2357438"/>
            <a:ext cx="1143000" cy="238125"/>
          </a:xfrm>
          <a:prstGeom prst="rect">
            <a:avLst/>
          </a:prstGeom>
          <a:noFill/>
          <a:ln w="9525">
            <a:noFill/>
            <a:miter lim="800000"/>
            <a:headEnd/>
            <a:tailEnd/>
          </a:ln>
        </p:spPr>
      </p:pic>
      <p:pic>
        <p:nvPicPr>
          <p:cNvPr id="45" name="Bildobjekt 44" descr="epostadress.jpg"/>
          <p:cNvPicPr>
            <a:picLocks noChangeAspect="1"/>
          </p:cNvPicPr>
          <p:nvPr/>
        </p:nvPicPr>
        <p:blipFill>
          <a:blip r:embed="rId6" cstate="print"/>
          <a:srcRect/>
          <a:stretch>
            <a:fillRect/>
          </a:stretch>
        </p:blipFill>
        <p:spPr bwMode="auto">
          <a:xfrm>
            <a:off x="5857875" y="3000375"/>
            <a:ext cx="1143000" cy="238125"/>
          </a:xfrm>
          <a:prstGeom prst="rect">
            <a:avLst/>
          </a:prstGeom>
          <a:noFill/>
          <a:ln w="9525">
            <a:noFill/>
            <a:miter lim="800000"/>
            <a:headEnd/>
            <a:tailEnd/>
          </a:ln>
        </p:spPr>
      </p:pic>
      <p:pic>
        <p:nvPicPr>
          <p:cNvPr id="50" name="Bildobjekt 49" descr="mobil.jpg"/>
          <p:cNvPicPr>
            <a:picLocks noChangeAspect="1"/>
          </p:cNvPicPr>
          <p:nvPr/>
        </p:nvPicPr>
        <p:blipFill>
          <a:blip r:embed="rId7" cstate="print"/>
          <a:srcRect/>
          <a:stretch>
            <a:fillRect/>
          </a:stretch>
        </p:blipFill>
        <p:spPr bwMode="auto">
          <a:xfrm>
            <a:off x="6500813" y="6215063"/>
            <a:ext cx="1143000" cy="238125"/>
          </a:xfrm>
          <a:prstGeom prst="rect">
            <a:avLst/>
          </a:prstGeom>
          <a:noFill/>
          <a:ln w="9525">
            <a:noFill/>
            <a:miter lim="800000"/>
            <a:headEnd/>
            <a:tailEnd/>
          </a:ln>
        </p:spPr>
      </p:pic>
      <p:pic>
        <p:nvPicPr>
          <p:cNvPr id="51" name="Bildobjekt 50" descr="1979.jpg"/>
          <p:cNvPicPr>
            <a:picLocks noChangeAspect="1"/>
          </p:cNvPicPr>
          <p:nvPr/>
        </p:nvPicPr>
        <p:blipFill>
          <a:blip r:embed="rId8" cstate="print"/>
          <a:srcRect/>
          <a:stretch>
            <a:fillRect/>
          </a:stretch>
        </p:blipFill>
        <p:spPr bwMode="auto">
          <a:xfrm>
            <a:off x="5857875" y="4929188"/>
            <a:ext cx="381000" cy="238125"/>
          </a:xfrm>
          <a:prstGeom prst="rect">
            <a:avLst/>
          </a:prstGeom>
          <a:noFill/>
          <a:ln w="9525">
            <a:noFill/>
            <a:miter lim="800000"/>
            <a:headEnd/>
            <a:tailEnd/>
          </a:ln>
        </p:spPr>
      </p:pic>
      <p:pic>
        <p:nvPicPr>
          <p:cNvPr id="52" name="Bildobjekt 51" descr="15.jpg"/>
          <p:cNvPicPr>
            <a:picLocks noChangeAspect="1"/>
          </p:cNvPicPr>
          <p:nvPr/>
        </p:nvPicPr>
        <p:blipFill>
          <a:blip r:embed="rId9" cstate="print"/>
          <a:srcRect/>
          <a:stretch>
            <a:fillRect/>
          </a:stretch>
        </p:blipFill>
        <p:spPr bwMode="auto">
          <a:xfrm>
            <a:off x="8001000" y="4929188"/>
            <a:ext cx="381000" cy="238125"/>
          </a:xfrm>
          <a:prstGeom prst="rect">
            <a:avLst/>
          </a:prstGeom>
          <a:noFill/>
          <a:ln w="9525">
            <a:noFill/>
            <a:miter lim="800000"/>
            <a:headEnd/>
            <a:tailEnd/>
          </a:ln>
        </p:spPr>
      </p:pic>
      <p:pic>
        <p:nvPicPr>
          <p:cNvPr id="53" name="Bildobjekt 52" descr="juni.jpg"/>
          <p:cNvPicPr>
            <a:picLocks noChangeAspect="1"/>
          </p:cNvPicPr>
          <p:nvPr/>
        </p:nvPicPr>
        <p:blipFill>
          <a:blip r:embed="rId10" cstate="print"/>
          <a:srcRect/>
          <a:stretch>
            <a:fillRect/>
          </a:stretch>
        </p:blipFill>
        <p:spPr bwMode="auto">
          <a:xfrm>
            <a:off x="6715125" y="4929188"/>
            <a:ext cx="381000" cy="238125"/>
          </a:xfrm>
          <a:prstGeom prst="rect">
            <a:avLst/>
          </a:prstGeom>
          <a:noFill/>
          <a:ln w="9525">
            <a:noFill/>
            <a:miter lim="800000"/>
            <a:headEnd/>
            <a:tailEnd/>
          </a:ln>
        </p:spPr>
      </p:pic>
      <p:sp>
        <p:nvSpPr>
          <p:cNvPr id="55" name="Höger 54"/>
          <p:cNvSpPr/>
          <p:nvPr/>
        </p:nvSpPr>
        <p:spPr>
          <a:xfrm>
            <a:off x="1547813" y="188913"/>
            <a:ext cx="714375" cy="28575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latin typeface="Tahoma" pitchFamily="34" charset="0"/>
              <a:ea typeface="Tahoma" pitchFamily="34" charset="0"/>
              <a:cs typeface="Tahoma" pitchFamily="34" charset="0"/>
            </a:endParaRPr>
          </a:p>
        </p:txBody>
      </p:sp>
      <p:sp>
        <p:nvSpPr>
          <p:cNvPr id="56" name="Höger 55"/>
          <p:cNvSpPr/>
          <p:nvPr/>
        </p:nvSpPr>
        <p:spPr>
          <a:xfrm>
            <a:off x="7164288" y="6165850"/>
            <a:ext cx="1362175" cy="1008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v-SE" sz="1200">
                <a:solidFill>
                  <a:schemeClr val="tx1"/>
                </a:solidFill>
                <a:latin typeface="Arial" charset="0"/>
                <a:cs typeface="Arial" charset="0"/>
              </a:rPr>
              <a:t>እታ እዋናዊት ኢ - ቦስጣ ኣድራሻኻ</a:t>
            </a:r>
          </a:p>
        </p:txBody>
      </p:sp>
      <p:sp>
        <p:nvSpPr>
          <p:cNvPr id="25" name="AutoShape 7"/>
          <p:cNvSpPr>
            <a:spLocks noChangeArrowheads="1"/>
          </p:cNvSpPr>
          <p:nvPr/>
        </p:nvSpPr>
        <p:spPr bwMode="auto">
          <a:xfrm>
            <a:off x="2857500" y="2214563"/>
            <a:ext cx="2198688" cy="357187"/>
          </a:xfrm>
          <a:prstGeom prst="wedgeRoundRectCallout">
            <a:avLst>
              <a:gd name="adj1" fmla="val 86973"/>
              <a:gd name="adj2" fmla="val 3240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b="1"/>
              <a:t>ሽምካ ጽሓፍ</a:t>
            </a:r>
          </a:p>
        </p:txBody>
      </p:sp>
      <p:sp>
        <p:nvSpPr>
          <p:cNvPr id="41" name="AutoShape 7"/>
          <p:cNvSpPr>
            <a:spLocks noChangeArrowheads="1"/>
          </p:cNvSpPr>
          <p:nvPr/>
        </p:nvSpPr>
        <p:spPr bwMode="auto">
          <a:xfrm>
            <a:off x="2700338" y="2708275"/>
            <a:ext cx="2376487" cy="649288"/>
          </a:xfrm>
          <a:prstGeom prst="wedgeRoundRectCallout">
            <a:avLst>
              <a:gd name="adj1" fmla="val 85606"/>
              <a:gd name="adj2" fmla="val 16014"/>
              <a:gd name="adj3" fmla="val 16667"/>
            </a:avLst>
          </a:prstGeom>
          <a:solidFill>
            <a:srgbClr val="B9CDE5"/>
          </a:solidFill>
          <a:ln w="9525">
            <a:solidFill>
              <a:schemeClr val="tx1"/>
            </a:solidFill>
            <a:miter lim="800000"/>
            <a:headEnd/>
            <a:tailEnd/>
          </a:ln>
        </p:spPr>
        <p:txBody>
          <a:bodyPr/>
          <a:lstStyle/>
          <a:p>
            <a:pPr algn="ctr"/>
            <a:r>
              <a:rPr lang="sv-SE" b="1"/>
              <a:t>ትብህጎ ናይ ኢ- ቦስጣ ኣድራሻ ምረጽ</a:t>
            </a:r>
          </a:p>
        </p:txBody>
      </p:sp>
      <p:sp>
        <p:nvSpPr>
          <p:cNvPr id="42" name="AutoShape 7"/>
          <p:cNvSpPr>
            <a:spLocks noChangeArrowheads="1"/>
          </p:cNvSpPr>
          <p:nvPr/>
        </p:nvSpPr>
        <p:spPr bwMode="auto">
          <a:xfrm>
            <a:off x="2857500" y="3500438"/>
            <a:ext cx="2198688" cy="357187"/>
          </a:xfrm>
          <a:prstGeom prst="wedgeRoundRectCallout">
            <a:avLst>
              <a:gd name="adj1" fmla="val 87406"/>
              <a:gd name="adj2" fmla="val 1640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b="1" dirty="0" err="1"/>
              <a:t>መቖ</a:t>
            </a:r>
            <a:r>
              <a:rPr lang="ti-ER" b="1" dirty="0"/>
              <a:t>ላፊ</a:t>
            </a:r>
            <a:r>
              <a:rPr lang="sv-SE" b="1" dirty="0"/>
              <a:t> </a:t>
            </a:r>
            <a:r>
              <a:rPr lang="sv-SE" b="1" dirty="0" err="1"/>
              <a:t>ቃል</a:t>
            </a:r>
            <a:r>
              <a:rPr lang="sv-SE" b="1" dirty="0"/>
              <a:t> </a:t>
            </a:r>
            <a:r>
              <a:rPr lang="sv-SE" b="1" dirty="0" err="1"/>
              <a:t>ምረጽ</a:t>
            </a:r>
            <a:endParaRPr lang="sv-SE" b="1" dirty="0"/>
          </a:p>
        </p:txBody>
      </p:sp>
      <p:sp>
        <p:nvSpPr>
          <p:cNvPr id="44" name="AutoShape 7"/>
          <p:cNvSpPr>
            <a:spLocks noChangeArrowheads="1"/>
          </p:cNvSpPr>
          <p:nvPr/>
        </p:nvSpPr>
        <p:spPr bwMode="auto">
          <a:xfrm>
            <a:off x="1547813" y="4508500"/>
            <a:ext cx="3494087" cy="644525"/>
          </a:xfrm>
          <a:prstGeom prst="wedgeRoundRectCallout">
            <a:avLst>
              <a:gd name="adj1" fmla="val 74491"/>
              <a:gd name="adj2" fmla="val 26847"/>
              <a:gd name="adj3" fmla="val 16667"/>
            </a:avLst>
          </a:prstGeom>
          <a:solidFill>
            <a:srgbClr val="B9CDE5"/>
          </a:solidFill>
          <a:ln w="9525">
            <a:solidFill>
              <a:schemeClr val="tx1"/>
            </a:solidFill>
            <a:miter lim="800000"/>
            <a:headEnd/>
            <a:tailEnd/>
          </a:ln>
        </p:spPr>
        <p:txBody>
          <a:bodyPr/>
          <a:lstStyle/>
          <a:p>
            <a:pPr algn="ctr"/>
            <a:r>
              <a:rPr lang="sv-SE" b="1"/>
              <a:t>ዝተወለድካሉ ዓመት፣ ወርሒን መዓልትን ሃብ</a:t>
            </a:r>
          </a:p>
        </p:txBody>
      </p:sp>
      <p:sp>
        <p:nvSpPr>
          <p:cNvPr id="54" name="AutoShape 7"/>
          <p:cNvSpPr>
            <a:spLocks noChangeArrowheads="1"/>
          </p:cNvSpPr>
          <p:nvPr/>
        </p:nvSpPr>
        <p:spPr bwMode="auto">
          <a:xfrm>
            <a:off x="1547813" y="5229225"/>
            <a:ext cx="3579812" cy="647700"/>
          </a:xfrm>
          <a:prstGeom prst="wedgeRoundRectCallout">
            <a:avLst>
              <a:gd name="adj1" fmla="val 71731"/>
              <a:gd name="adj2" fmla="val 24019"/>
              <a:gd name="adj3" fmla="val 16667"/>
            </a:avLst>
          </a:prstGeom>
          <a:solidFill>
            <a:srgbClr val="B9CDE5"/>
          </a:solidFill>
          <a:ln w="9525">
            <a:solidFill>
              <a:schemeClr val="tx1"/>
            </a:solidFill>
            <a:miter lim="800000"/>
            <a:headEnd/>
            <a:tailEnd/>
          </a:ln>
        </p:spPr>
        <p:txBody>
          <a:bodyPr/>
          <a:lstStyle/>
          <a:p>
            <a:pPr algn="ctr"/>
            <a:r>
              <a:rPr lang="sv-SE" b="1"/>
              <a:t>ሰብኣይ ወይ ሰበይቲ ምዃንካ ጥቐስ ወይ ከም ኣማራጺ</a:t>
            </a:r>
            <a:r>
              <a:rPr lang="sv-SE" sz="1200" b="1">
                <a:latin typeface="Tahoma" pitchFamily="34" charset="0"/>
                <a:cs typeface="Tahoma" pitchFamily="34" charset="0"/>
              </a:rPr>
              <a:t>” </a:t>
            </a:r>
            <a:r>
              <a:rPr lang="sv-SE" b="1"/>
              <a:t>ካልእ</a:t>
            </a:r>
            <a:r>
              <a:rPr lang="sv-SE" sz="1200" b="1">
                <a:latin typeface="Tahoma" pitchFamily="34" charset="0"/>
                <a:cs typeface="Tahoma" pitchFamily="34" charset="0"/>
              </a:rPr>
              <a:t>” </a:t>
            </a:r>
            <a:r>
              <a:rPr lang="sv-SE" b="1"/>
              <a:t>ምረጽ</a:t>
            </a:r>
          </a:p>
        </p:txBody>
      </p:sp>
      <p:sp>
        <p:nvSpPr>
          <p:cNvPr id="27" name="AutoShape 12"/>
          <p:cNvSpPr>
            <a:spLocks noChangeArrowheads="1"/>
          </p:cNvSpPr>
          <p:nvPr/>
        </p:nvSpPr>
        <p:spPr bwMode="auto">
          <a:xfrm>
            <a:off x="1619250" y="6000750"/>
            <a:ext cx="3452813" cy="668338"/>
          </a:xfrm>
          <a:prstGeom prst="wedgeRoundRectCallout">
            <a:avLst>
              <a:gd name="adj1" fmla="val 72898"/>
              <a:gd name="adj2" fmla="val 17935"/>
              <a:gd name="adj3" fmla="val 16667"/>
            </a:avLst>
          </a:prstGeom>
          <a:solidFill>
            <a:srgbClr val="B9CDE5"/>
          </a:solidFill>
          <a:ln w="9525">
            <a:solidFill>
              <a:schemeClr val="tx1"/>
            </a:solidFill>
            <a:miter lim="800000"/>
            <a:headEnd/>
            <a:tailEnd/>
          </a:ln>
        </p:spPr>
        <p:txBody>
          <a:bodyPr/>
          <a:lstStyle/>
          <a:p>
            <a:pPr algn="ctr"/>
            <a:r>
              <a:rPr lang="sv-SE" b="1"/>
              <a:t>ተወሳኺት ፍልይቲ ብሕታዊ መለለይት ምእንቲ ክትኮነልካ ቁጽሪ ሞቢልካ ሃብ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0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20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20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20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arn(inVertic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20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0-#ppt_w/2"/>
                                          </p:val>
                                        </p:tav>
                                        <p:tav tm="100000">
                                          <p:val>
                                            <p:strVal val="#ppt_x"/>
                                          </p:val>
                                        </p:tav>
                                      </p:tavLst>
                                    </p:anim>
                                    <p:anim calcmode="lin" valueType="num">
                                      <p:cBhvr additive="base">
                                        <p:cTn id="7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5" grpId="0" animBg="1"/>
      <p:bldP spid="56" grpId="0" animBg="1"/>
      <p:bldP spid="25" grpId="0" animBg="1"/>
      <p:bldP spid="41" grpId="0" animBg="1"/>
      <p:bldP spid="42" grpId="0" animBg="1"/>
      <p:bldP spid="44" grpId="0" animBg="1"/>
      <p:bldP spid="5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Bildobjekt 30" descr="skapa2.jpg"/>
          <p:cNvPicPr>
            <a:picLocks noChangeAspect="1"/>
          </p:cNvPicPr>
          <p:nvPr/>
        </p:nvPicPr>
        <p:blipFill>
          <a:blip r:embed="rId2" cstate="print"/>
          <a:srcRect/>
          <a:stretch>
            <a:fillRect/>
          </a:stretch>
        </p:blipFill>
        <p:spPr bwMode="auto">
          <a:xfrm>
            <a:off x="0" y="620688"/>
            <a:ext cx="9144000" cy="6929438"/>
          </a:xfrm>
          <a:prstGeom prst="rect">
            <a:avLst/>
          </a:prstGeom>
          <a:noFill/>
          <a:ln w="9525">
            <a:noFill/>
            <a:miter lim="800000"/>
            <a:headEnd/>
            <a:tailEnd/>
          </a:ln>
        </p:spPr>
      </p:pic>
      <p:sp>
        <p:nvSpPr>
          <p:cNvPr id="23554" name="Rectangle 4"/>
          <p:cNvSpPr>
            <a:spLocks noChangeArrowheads="1"/>
          </p:cNvSpPr>
          <p:nvPr/>
        </p:nvSpPr>
        <p:spPr bwMode="auto">
          <a:xfrm>
            <a:off x="0" y="0"/>
            <a:ext cx="9144000" cy="579438"/>
          </a:xfrm>
          <a:prstGeom prst="rect">
            <a:avLst/>
          </a:prstGeom>
          <a:solidFill>
            <a:schemeClr val="bg1"/>
          </a:solidFill>
          <a:ln w="9525">
            <a:noFill/>
            <a:miter lim="800000"/>
            <a:headEnd/>
            <a:tailEnd/>
          </a:ln>
        </p:spPr>
        <p:txBody>
          <a:bodyPr>
            <a:spAutoFit/>
          </a:bodyPr>
          <a:lstStyle/>
          <a:p>
            <a:pPr algn="ctr"/>
            <a:r>
              <a:rPr lang="sv-SE" sz="3200" b="1"/>
              <a:t>ሓድሽ ናይ ኢ- ቦስጣ ሕሳብ ክፈት</a:t>
            </a:r>
          </a:p>
        </p:txBody>
      </p:sp>
      <p:sp>
        <p:nvSpPr>
          <p:cNvPr id="24" name="Rektangel 23"/>
          <p:cNvSpPr/>
          <p:nvPr/>
        </p:nvSpPr>
        <p:spPr>
          <a:xfrm>
            <a:off x="3419475" y="1484313"/>
            <a:ext cx="865188" cy="144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latin typeface="Tahoma" pitchFamily="34" charset="0"/>
              <a:ea typeface="Tahoma" pitchFamily="34" charset="0"/>
              <a:cs typeface="Tahoma" pitchFamily="34" charset="0"/>
            </a:endParaRPr>
          </a:p>
        </p:txBody>
      </p:sp>
      <p:sp>
        <p:nvSpPr>
          <p:cNvPr id="55" name="Höger 54"/>
          <p:cNvSpPr/>
          <p:nvPr/>
        </p:nvSpPr>
        <p:spPr>
          <a:xfrm>
            <a:off x="1476375" y="188913"/>
            <a:ext cx="806450" cy="28575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latin typeface="Tahoma" pitchFamily="34" charset="0"/>
              <a:ea typeface="Tahoma" pitchFamily="34" charset="0"/>
              <a:cs typeface="Tahoma" pitchFamily="34" charset="0"/>
            </a:endParaRPr>
          </a:p>
        </p:txBody>
      </p:sp>
      <p:pic>
        <p:nvPicPr>
          <p:cNvPr id="34" name="Bildobjekt 33" descr="epost2.jpg"/>
          <p:cNvPicPr>
            <a:picLocks noChangeAspect="1"/>
          </p:cNvPicPr>
          <p:nvPr/>
        </p:nvPicPr>
        <p:blipFill>
          <a:blip r:embed="rId3" cstate="print"/>
          <a:srcRect/>
          <a:stretch>
            <a:fillRect/>
          </a:stretch>
        </p:blipFill>
        <p:spPr bwMode="auto">
          <a:xfrm>
            <a:off x="5929313" y="2071688"/>
            <a:ext cx="1143000" cy="238125"/>
          </a:xfrm>
          <a:prstGeom prst="rect">
            <a:avLst/>
          </a:prstGeom>
          <a:noFill/>
          <a:ln w="9525">
            <a:noFill/>
            <a:miter lim="800000"/>
            <a:headEnd/>
            <a:tailEnd/>
          </a:ln>
        </p:spPr>
      </p:pic>
      <p:pic>
        <p:nvPicPr>
          <p:cNvPr id="35" name="Bildobjekt 34" descr="robot.jpg"/>
          <p:cNvPicPr>
            <a:picLocks noChangeAspect="1"/>
          </p:cNvPicPr>
          <p:nvPr/>
        </p:nvPicPr>
        <p:blipFill>
          <a:blip r:embed="rId4" cstate="print"/>
          <a:srcRect/>
          <a:stretch>
            <a:fillRect/>
          </a:stretch>
        </p:blipFill>
        <p:spPr bwMode="auto">
          <a:xfrm>
            <a:off x="6000750" y="4000500"/>
            <a:ext cx="1095375" cy="180975"/>
          </a:xfrm>
          <a:prstGeom prst="rect">
            <a:avLst/>
          </a:prstGeom>
          <a:noFill/>
          <a:ln w="9525">
            <a:noFill/>
            <a:miter lim="800000"/>
            <a:headEnd/>
            <a:tailEnd/>
          </a:ln>
        </p:spPr>
      </p:pic>
      <p:sp>
        <p:nvSpPr>
          <p:cNvPr id="54" name="AutoShape 7"/>
          <p:cNvSpPr>
            <a:spLocks noChangeArrowheads="1"/>
          </p:cNvSpPr>
          <p:nvPr/>
        </p:nvSpPr>
        <p:spPr bwMode="auto">
          <a:xfrm>
            <a:off x="2339975" y="3429000"/>
            <a:ext cx="2787650" cy="647700"/>
          </a:xfrm>
          <a:prstGeom prst="wedgeRoundRectCallout">
            <a:avLst>
              <a:gd name="adj1" fmla="val 84398"/>
              <a:gd name="adj2" fmla="val 61764"/>
              <a:gd name="adj3" fmla="val 16667"/>
            </a:avLst>
          </a:prstGeom>
          <a:solidFill>
            <a:srgbClr val="B9CDE5"/>
          </a:solidFill>
          <a:ln w="9525">
            <a:solidFill>
              <a:schemeClr val="tx1"/>
            </a:solidFill>
            <a:miter lim="800000"/>
            <a:headEnd/>
            <a:tailEnd/>
          </a:ln>
        </p:spPr>
        <p:txBody>
          <a:bodyPr/>
          <a:lstStyle/>
          <a:p>
            <a:pPr algn="ctr"/>
            <a:r>
              <a:rPr lang="sv-SE" b="1"/>
              <a:t>ኣብዚ ላዕሊ ትርእዮ ዘለኻ ፊደል ጽሓፍ</a:t>
            </a:r>
          </a:p>
        </p:txBody>
      </p:sp>
      <p:sp>
        <p:nvSpPr>
          <p:cNvPr id="32" name="AutoShape 7"/>
          <p:cNvSpPr>
            <a:spLocks noChangeArrowheads="1"/>
          </p:cNvSpPr>
          <p:nvPr/>
        </p:nvSpPr>
        <p:spPr bwMode="auto">
          <a:xfrm>
            <a:off x="2268538" y="1773238"/>
            <a:ext cx="3089275" cy="935037"/>
          </a:xfrm>
          <a:prstGeom prst="wedgeRoundRectCallout">
            <a:avLst>
              <a:gd name="adj1" fmla="val 67884"/>
              <a:gd name="adj2" fmla="val -6028"/>
              <a:gd name="adj3" fmla="val 16667"/>
            </a:avLst>
          </a:prstGeom>
          <a:solidFill>
            <a:srgbClr val="B9CDE5"/>
          </a:solidFill>
          <a:ln w="9525">
            <a:solidFill>
              <a:schemeClr val="tx1"/>
            </a:solidFill>
            <a:miter lim="800000"/>
            <a:headEnd/>
            <a:tailEnd/>
          </a:ln>
        </p:spPr>
        <p:txBody>
          <a:bodyPr/>
          <a:lstStyle/>
          <a:p>
            <a:pPr algn="ctr"/>
            <a:r>
              <a:rPr lang="sv-SE" b="1"/>
              <a:t>ኣማራጺ ካልእ ኢ- ቦስጣ ኣድራሻ ሃብ፣ መታን ንኣብነት መቖለፊ ቃልካ እንተረሲዕካዮ ናብኡ ክስደደልካ</a:t>
            </a:r>
          </a:p>
        </p:txBody>
      </p:sp>
      <p:pic>
        <p:nvPicPr>
          <p:cNvPr id="36" name="Bildobjekt 35" descr="mark.jpg"/>
          <p:cNvPicPr>
            <a:picLocks noChangeAspect="1"/>
          </p:cNvPicPr>
          <p:nvPr/>
        </p:nvPicPr>
        <p:blipFill>
          <a:blip r:embed="rId5" cstate="print"/>
          <a:srcRect/>
          <a:stretch>
            <a:fillRect/>
          </a:stretch>
        </p:blipFill>
        <p:spPr bwMode="auto">
          <a:xfrm>
            <a:off x="5786438" y="5072063"/>
            <a:ext cx="285750" cy="228600"/>
          </a:xfrm>
          <a:prstGeom prst="rect">
            <a:avLst/>
          </a:prstGeom>
          <a:noFill/>
          <a:ln w="9525">
            <a:noFill/>
            <a:miter lim="800000"/>
            <a:headEnd/>
            <a:tailEnd/>
          </a:ln>
        </p:spPr>
      </p:pic>
      <p:sp>
        <p:nvSpPr>
          <p:cNvPr id="27" name="AutoShape 12"/>
          <p:cNvSpPr>
            <a:spLocks noChangeArrowheads="1"/>
          </p:cNvSpPr>
          <p:nvPr/>
        </p:nvSpPr>
        <p:spPr bwMode="auto">
          <a:xfrm>
            <a:off x="1979613" y="5143500"/>
            <a:ext cx="3163887" cy="590550"/>
          </a:xfrm>
          <a:prstGeom prst="wedgeRoundRectCallout">
            <a:avLst>
              <a:gd name="adj1" fmla="val 73079"/>
              <a:gd name="adj2" fmla="val -42472"/>
              <a:gd name="adj3" fmla="val 16667"/>
            </a:avLst>
          </a:prstGeom>
          <a:solidFill>
            <a:srgbClr val="B9CDE5"/>
          </a:solidFill>
          <a:ln w="9525">
            <a:solidFill>
              <a:schemeClr val="tx1"/>
            </a:solidFill>
            <a:miter lim="800000"/>
            <a:headEnd/>
            <a:tailEnd/>
          </a:ln>
        </p:spPr>
        <p:txBody>
          <a:bodyPr/>
          <a:lstStyle/>
          <a:p>
            <a:pPr algn="ctr"/>
            <a:r>
              <a:rPr lang="sv-SE" b="1"/>
              <a:t>ኣብዛ መስኮት ብምጥዋቕ ነቲ ስምምዕ ትቐበሎ</a:t>
            </a:r>
          </a:p>
        </p:txBody>
      </p:sp>
      <p:sp>
        <p:nvSpPr>
          <p:cNvPr id="33" name="AutoShape 12"/>
          <p:cNvSpPr>
            <a:spLocks noChangeArrowheads="1"/>
          </p:cNvSpPr>
          <p:nvPr/>
        </p:nvSpPr>
        <p:spPr bwMode="auto">
          <a:xfrm>
            <a:off x="1979613" y="5949950"/>
            <a:ext cx="3163887" cy="908050"/>
          </a:xfrm>
          <a:prstGeom prst="wedgeRoundRectCallout">
            <a:avLst>
              <a:gd name="adj1" fmla="val 138708"/>
              <a:gd name="adj2" fmla="val 3148"/>
              <a:gd name="adj3" fmla="val 16667"/>
            </a:avLst>
          </a:prstGeom>
          <a:solidFill>
            <a:srgbClr val="B9CDE5"/>
          </a:solidFill>
          <a:ln w="9525">
            <a:solidFill>
              <a:schemeClr val="tx1"/>
            </a:solidFill>
            <a:miter lim="800000"/>
            <a:headEnd/>
            <a:tailEnd/>
          </a:ln>
        </p:spPr>
        <p:txBody>
          <a:bodyPr/>
          <a:lstStyle/>
          <a:p>
            <a:pPr algn="ctr"/>
            <a:r>
              <a:rPr lang="sv-SE" b="1"/>
              <a:t>ናይ ኢ- ቦስጣ ሕሳብካ ንምኽፋት ነታ ”Nästa steg””ዝስዕብ ስጉምቲ” ጠውቃ</a:t>
            </a:r>
          </a:p>
        </p:txBody>
      </p:sp>
      <p:sp>
        <p:nvSpPr>
          <p:cNvPr id="13" name="AutoShape 12"/>
          <p:cNvSpPr>
            <a:spLocks noChangeArrowheads="1"/>
          </p:cNvSpPr>
          <p:nvPr/>
        </p:nvSpPr>
        <p:spPr bwMode="auto">
          <a:xfrm>
            <a:off x="1908175" y="4149725"/>
            <a:ext cx="3235325" cy="935038"/>
          </a:xfrm>
          <a:prstGeom prst="wedgeRoundRectCallout">
            <a:avLst>
              <a:gd name="adj1" fmla="val 118644"/>
              <a:gd name="adj2" fmla="val 57130"/>
              <a:gd name="adj3" fmla="val 16667"/>
            </a:avLst>
          </a:prstGeom>
          <a:solidFill>
            <a:srgbClr val="B9CDE5"/>
          </a:solidFill>
          <a:ln w="9525">
            <a:solidFill>
              <a:schemeClr val="tx1"/>
            </a:solidFill>
            <a:miter lim="800000"/>
            <a:headEnd/>
            <a:tailEnd/>
          </a:ln>
        </p:spPr>
        <p:txBody>
          <a:bodyPr/>
          <a:lstStyle/>
          <a:p>
            <a:pPr algn="ctr"/>
            <a:r>
              <a:rPr lang="sv-SE" b="1"/>
              <a:t>ንተጠቃሚ ዝምልከቱ ሕጋጋትን ጠለባትን ኣንብቦም ወይ ካልእ ሰብ ክሕግዘካ ሕተት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32" grpId="0" animBg="1"/>
      <p:bldP spid="27" grpId="0" animBg="1"/>
      <p:bldP spid="3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
          <p:cNvPicPr>
            <a:picLocks noChangeAspect="1" noChangeArrowheads="1"/>
          </p:cNvPicPr>
          <p:nvPr/>
        </p:nvPicPr>
        <p:blipFill>
          <a:blip r:embed="rId2" cstate="print"/>
          <a:srcRect/>
          <a:stretch>
            <a:fillRect/>
          </a:stretch>
        </p:blipFill>
        <p:spPr bwMode="auto">
          <a:xfrm>
            <a:off x="-1377950" y="-99392"/>
            <a:ext cx="10521950" cy="8204200"/>
          </a:xfrm>
          <a:prstGeom prst="rect">
            <a:avLst/>
          </a:prstGeom>
          <a:noFill/>
          <a:ln w="9525">
            <a:noFill/>
            <a:miter lim="800000"/>
            <a:headEnd/>
            <a:tailEnd/>
          </a:ln>
        </p:spPr>
      </p:pic>
      <p:sp>
        <p:nvSpPr>
          <p:cNvPr id="12" name="AutoShape 8"/>
          <p:cNvSpPr>
            <a:spLocks noChangeArrowheads="1"/>
          </p:cNvSpPr>
          <p:nvPr/>
        </p:nvSpPr>
        <p:spPr bwMode="auto">
          <a:xfrm>
            <a:off x="2268538" y="4941888"/>
            <a:ext cx="1889125" cy="1165225"/>
          </a:xfrm>
          <a:prstGeom prst="wedgeEllipseCallout">
            <a:avLst>
              <a:gd name="adj1" fmla="val 62606"/>
              <a:gd name="adj2" fmla="val -81333"/>
            </a:avLst>
          </a:prstGeom>
          <a:solidFill>
            <a:srgbClr val="B9CDE5"/>
          </a:solidFill>
          <a:ln w="9525">
            <a:solidFill>
              <a:schemeClr val="tx1"/>
            </a:solidFill>
            <a:miter lim="800000"/>
            <a:headEnd/>
            <a:tailEnd/>
          </a:ln>
        </p:spPr>
        <p:txBody>
          <a:bodyPr/>
          <a:lstStyle/>
          <a:p>
            <a:pPr algn="ctr"/>
            <a:r>
              <a:rPr lang="sv-SE" b="1"/>
              <a:t>ባህ ተይሉካ መለለይ ስእልኻ ኣስፍር</a:t>
            </a:r>
          </a:p>
        </p:txBody>
      </p:sp>
      <p:sp>
        <p:nvSpPr>
          <p:cNvPr id="19" name="AutoShape 8"/>
          <p:cNvSpPr>
            <a:spLocks noChangeArrowheads="1"/>
          </p:cNvSpPr>
          <p:nvPr/>
        </p:nvSpPr>
        <p:spPr bwMode="auto">
          <a:xfrm>
            <a:off x="4624388" y="4941888"/>
            <a:ext cx="2108200" cy="1295400"/>
          </a:xfrm>
          <a:prstGeom prst="wedgeEllipseCallout">
            <a:avLst>
              <a:gd name="adj1" fmla="val 39231"/>
              <a:gd name="adj2" fmla="val -69116"/>
            </a:avLst>
          </a:prstGeom>
          <a:solidFill>
            <a:srgbClr val="B9CDE5"/>
          </a:solidFill>
          <a:ln w="9525">
            <a:solidFill>
              <a:schemeClr val="tx1"/>
            </a:solidFill>
            <a:miter lim="800000"/>
            <a:headEnd/>
            <a:tailEnd/>
          </a:ln>
        </p:spPr>
        <p:txBody>
          <a:bodyPr/>
          <a:lstStyle/>
          <a:p>
            <a:pPr algn="ctr"/>
            <a:r>
              <a:rPr lang="sv-SE" b="1"/>
              <a:t>ንኽትቅጽል ነታ </a:t>
            </a:r>
            <a:r>
              <a:rPr lang="sv-SE" sz="1200" b="1">
                <a:latin typeface="Tahoma" pitchFamily="34" charset="0"/>
                <a:cs typeface="Tahoma" pitchFamily="34" charset="0"/>
              </a:rPr>
              <a:t>”Nästa steg” ”</a:t>
            </a:r>
            <a:r>
              <a:rPr lang="sv-SE" b="1"/>
              <a:t>ዝስዕብ ስጉምቲ” ጠውቕ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2013</TotalTime>
  <Words>1146</Words>
  <Application>Microsoft Office PowerPoint</Application>
  <PresentationFormat>Bildspel på skärmen (4:3)</PresentationFormat>
  <Paragraphs>110</Paragraphs>
  <Slides>20</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Nyala</vt:lpstr>
      <vt:lpstr>Tahoma</vt:lpstr>
      <vt:lpstr>Wingdings 2</vt:lpstr>
      <vt:lpstr>Office-tema</vt:lpstr>
      <vt:lpstr>ኢ- ቦስጣ</vt:lpstr>
      <vt:lpstr>ኢ- ቦስጣ</vt:lpstr>
      <vt:lpstr>ምኽፋት ሕሳብ ኢ- ቦስጣ </vt:lpstr>
      <vt:lpstr>                                                                                        ኣብዛ ናይ መጽሓፊት መስመር እታ ናይ ጉግል ኣድራሻ ጽሓፍ:        http://www.google.com</vt:lpstr>
      <vt:lpstr>PowerPoint-presentation</vt:lpstr>
      <vt:lpstr>ሓድሽ ኢ-ደብዳብቤ ንምኽፋት ዘኸእል እመታት</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annhed</dc:creator>
  <cp:lastModifiedBy>Eklund Lars T</cp:lastModifiedBy>
  <cp:revision>278</cp:revision>
  <dcterms:created xsi:type="dcterms:W3CDTF">2013-06-10T11:11:30Z</dcterms:created>
  <dcterms:modified xsi:type="dcterms:W3CDTF">2023-01-10T08:59:37Z</dcterms:modified>
</cp:coreProperties>
</file>