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9"/>
  </p:notesMasterIdLst>
  <p:sldIdLst>
    <p:sldId id="257" r:id="rId2"/>
    <p:sldId id="302" r:id="rId3"/>
    <p:sldId id="309" r:id="rId4"/>
    <p:sldId id="273" r:id="rId5"/>
    <p:sldId id="277" r:id="rId6"/>
    <p:sldId id="274" r:id="rId7"/>
    <p:sldId id="275" r:id="rId8"/>
    <p:sldId id="276" r:id="rId9"/>
    <p:sldId id="296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291" r:id="rId19"/>
    <p:sldId id="278" r:id="rId20"/>
    <p:sldId id="279" r:id="rId21"/>
    <p:sldId id="280" r:id="rId22"/>
    <p:sldId id="281" r:id="rId23"/>
    <p:sldId id="284" r:id="rId24"/>
    <p:sldId id="306" r:id="rId25"/>
    <p:sldId id="297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</p:sldIdLst>
  <p:sldSz cx="9144000" cy="6858000" type="screen4x3"/>
  <p:notesSz cx="6797675" cy="9874250"/>
  <p:defaultTextStyle>
    <a:defPPr>
      <a:defRPr lang="sv-SE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20" autoAdjust="0"/>
    <p:restoredTop sz="94660"/>
  </p:normalViewPr>
  <p:slideViewPr>
    <p:cSldViewPr>
      <p:cViewPr varScale="1">
        <p:scale>
          <a:sx n="91" d="100"/>
          <a:sy n="91" d="100"/>
        </p:scale>
        <p:origin x="396" y="90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3C188F5-EB47-4FC7-90D7-6E09FE7B528F}" type="datetimeFigureOut">
              <a:rPr lang="sv-SE"/>
              <a:pPr>
                <a:defRPr/>
              </a:pPr>
              <a:t>2023-01-10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9FD0B66-D496-4F09-A0D2-CEDEE735C45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6988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CF05-DE66-4315-96B5-C2EFA8C676DE}" type="slidenum">
              <a:rPr lang="sv-SE" smtClean="0"/>
              <a:pPr/>
              <a:t>3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550398-27B1-4620-9496-90FF5FE8E173}" type="datetimeFigureOut">
              <a:rPr lang="sv-SE" smtClean="0"/>
              <a:pPr>
                <a:defRPr/>
              </a:pPr>
              <a:t>2023-01-10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C866C-E570-47F0-B13F-A001211CF1B2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1194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54AFDD-4350-425B-A875-D90B1069ABED}" type="datetimeFigureOut">
              <a:rPr lang="sv-SE" smtClean="0"/>
              <a:pPr>
                <a:defRPr/>
              </a:pPr>
              <a:t>2023-01-10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74710-F611-4CCE-A70C-EC6FC7062DAD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51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FBEABA-00B0-46A7-A5B8-3626295AF29D}" type="datetimeFigureOut">
              <a:rPr lang="sv-SE" smtClean="0"/>
              <a:pPr>
                <a:defRPr/>
              </a:pPr>
              <a:t>2023-01-10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E090D1-4C73-4783-807E-C721A090F90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113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EE8790-BDF6-4E9C-862A-40369DC054B4}" type="datetimeFigureOut">
              <a:rPr lang="sv-SE" smtClean="0"/>
              <a:pPr>
                <a:defRPr/>
              </a:pPr>
              <a:t>2023-01-10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64096-4471-44A5-85D7-016E7D1569CD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3660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3938D2-EA25-4811-93FC-F35CDE2D1FE8}" type="datetimeFigureOut">
              <a:rPr lang="sv-SE" smtClean="0"/>
              <a:pPr>
                <a:defRPr/>
              </a:pPr>
              <a:t>2023-01-10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A51D6B-7416-454D-B5A2-F9D6B2BF3C14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760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14EBA5-E033-4E94-BBFF-4C5C61321438}" type="datetimeFigureOut">
              <a:rPr lang="sv-SE" smtClean="0"/>
              <a:pPr>
                <a:defRPr/>
              </a:pPr>
              <a:t>2023-01-10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ACE02-B6F0-4182-9C4F-242EEAB36D3C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819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B9BE77-E52E-40B6-8931-8811DAA815FB}" type="datetimeFigureOut">
              <a:rPr lang="sv-SE" smtClean="0"/>
              <a:pPr>
                <a:defRPr/>
              </a:pPr>
              <a:t>2023-01-10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624DE-BEAC-4BC4-8D24-BEDF1C4ADF98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841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405B1D-6A97-43BC-8418-B7D835D96383}" type="datetimeFigureOut">
              <a:rPr lang="sv-SE" smtClean="0"/>
              <a:pPr>
                <a:defRPr/>
              </a:pPr>
              <a:t>2023-01-10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A74658-440E-4BB7-A38C-81FB95A6C681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302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7644B6-F1B8-46B7-B5A9-6F8DBDAC9EFF}" type="datetimeFigureOut">
              <a:rPr lang="sv-SE" smtClean="0"/>
              <a:pPr>
                <a:defRPr/>
              </a:pPr>
              <a:t>2023-01-10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B05CC-DC64-4F8B-A66D-CAE6DB8E436B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8909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E79FAE-56E6-4854-9903-DD14B1E67F75}" type="datetimeFigureOut">
              <a:rPr lang="sv-SE" smtClean="0"/>
              <a:pPr>
                <a:defRPr/>
              </a:pPr>
              <a:t>2023-01-10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970C4-D6F2-4FF2-8DF8-90C9321815E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301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1D96B-1A6E-4BA1-A5D9-A711E7D36241}" type="datetimeFigureOut">
              <a:rPr lang="sv-SE" smtClean="0"/>
              <a:pPr>
                <a:defRPr/>
              </a:pPr>
              <a:t>2023-01-10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3852D-3272-4197-B9AE-9E0A61EC5ACE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482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6AB370-C2E2-46DC-9C60-C49C143D4C88}" type="datetimeFigureOut">
              <a:rPr lang="sv-SE" smtClean="0"/>
              <a:pPr>
                <a:defRPr/>
              </a:pPr>
              <a:t>2023-01-10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EE793B-1FB2-4AE6-AFE4-F6A64CE78789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567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hyperlink" Target="http://lexin2.nada.kth.se/lexin" TargetMode="External"/><Relationship Id="rId4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lexin2.nada.kth.se/lexin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exin2.nada.kth.se/lexin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asparet.se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4.bin"/><Relationship Id="rId4" Type="http://schemas.openxmlformats.org/officeDocument/2006/relationships/hyperlink" Target="http://www.skolverket.s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hyperlink" Target="http://www.skolverket.se/" TargetMode="External"/><Relationship Id="rId4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hyperlink" Target="http://www.skolverket.se/" TargetMode="External"/><Relationship Id="rId4" Type="http://schemas.openxmlformats.org/officeDocument/2006/relationships/image" Target="../media/image3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olverket.se/" TargetMode="Externa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digitalasparet.se/" TargetMode="External"/><Relationship Id="rId13" Type="http://schemas.openxmlformats.org/officeDocument/2006/relationships/image" Target="../media/image45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4.jpeg"/><Relationship Id="rId2" Type="http://schemas.openxmlformats.org/officeDocument/2006/relationships/hyperlink" Target="http://lexin2.nada.kth.se/lexi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33.jpeg"/><Relationship Id="rId5" Type="http://schemas.openxmlformats.org/officeDocument/2006/relationships/image" Target="../media/image41.jpeg"/><Relationship Id="rId15" Type="http://schemas.openxmlformats.org/officeDocument/2006/relationships/image" Target="../media/image47.jpeg"/><Relationship Id="rId10" Type="http://schemas.openxmlformats.org/officeDocument/2006/relationships/hyperlink" Target="http://www.skolverket.se/" TargetMode="External"/><Relationship Id="rId4" Type="http://schemas.openxmlformats.org/officeDocument/2006/relationships/image" Target="../media/image40.jpeg"/><Relationship Id="rId9" Type="http://schemas.openxmlformats.org/officeDocument/2006/relationships/image" Target="../media/image31.jpeg"/><Relationship Id="rId1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cket.se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2.xml"/><Relationship Id="rId3" Type="http://schemas.openxmlformats.org/officeDocument/2006/relationships/slide" Target="slide25.xml"/><Relationship Id="rId7" Type="http://schemas.openxmlformats.org/officeDocument/2006/relationships/slide" Target="slide7.xml"/><Relationship Id="rId12" Type="http://schemas.openxmlformats.org/officeDocument/2006/relationships/slide" Target="slide20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9.xml"/><Relationship Id="rId5" Type="http://schemas.openxmlformats.org/officeDocument/2006/relationships/slide" Target="slide5.xml"/><Relationship Id="rId10" Type="http://schemas.openxmlformats.org/officeDocument/2006/relationships/slide" Target="slide18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hyperlink" Target="http://www.lio.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ss.se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hyperlink" Target="http://www.apoteket.se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comviq.se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rsakringskassan.se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hyperlink" Target="http://www.arbetsformedlingen.se/" TargetMode="External"/><Relationship Id="rId7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csn.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skatteverket.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hyperlink" Target="http://www.migrationsverket.se/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niro.se/" TargetMode="External"/><Relationship Id="rId4" Type="http://schemas.openxmlformats.org/officeDocument/2006/relationships/hyperlink" Target="http://www.hitta.se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trafikverket.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://sverigesradio.se/" TargetMode="Externa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orkortsportalen.se/" TargetMode="External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ilprovningen.se/" TargetMode="External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sen.se/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www.posten.se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3.jpeg"/><Relationship Id="rId7" Type="http://schemas.openxmlformats.org/officeDocument/2006/relationships/hyperlink" Target="http://www.ostgotabibliotek.se/" TargetMode="External"/><Relationship Id="rId12" Type="http://schemas.openxmlformats.org/officeDocument/2006/relationships/hyperlink" Target="http://www.bibliotek.se/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99.jpeg"/><Relationship Id="rId5" Type="http://schemas.openxmlformats.org/officeDocument/2006/relationships/image" Target="../media/image95.jpeg"/><Relationship Id="rId10" Type="http://schemas.openxmlformats.org/officeDocument/2006/relationships/hyperlink" Target="http://www.interbib.se/" TargetMode="External"/><Relationship Id="rId4" Type="http://schemas.openxmlformats.org/officeDocument/2006/relationships/image" Target="../media/image94.jpeg"/><Relationship Id="rId9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hyperlink" Target="http://www.motala.se/" TargetMode="External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0.jpeg"/><Relationship Id="rId2" Type="http://schemas.openxmlformats.org/officeDocument/2006/relationships/hyperlink" Target="http://www.bokia.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okfynd.nu/" TargetMode="External"/><Relationship Id="rId5" Type="http://schemas.openxmlformats.org/officeDocument/2006/relationships/image" Target="../media/image109.jpeg"/><Relationship Id="rId4" Type="http://schemas.openxmlformats.org/officeDocument/2006/relationships/hyperlink" Target="http://www.adlibris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start.se/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hyperlink" Target="http://svt.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rabic.cnn.com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://www.bbc.co.uk/arabic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hi.se/" TargetMode="External"/><Relationship Id="rId7" Type="http://schemas.openxmlformats.org/officeDocument/2006/relationships/image" Target="../media/image16.jpeg"/><Relationship Id="rId2" Type="http://schemas.openxmlformats.org/officeDocument/2006/relationships/hyperlink" Target="http://www.yr.n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www.klart.se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hyperlink" Target="http://www.sj.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4you.se/" TargetMode="External"/><Relationship Id="rId2" Type="http://schemas.openxmlformats.org/officeDocument/2006/relationships/hyperlink" Target="http://www.swebus.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sl.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942" y="836712"/>
            <a:ext cx="9144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IQ" sz="8000" b="1" kern="10" cap="none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cs"/>
                <a:ea typeface="+mn-cs"/>
                <a:cs typeface="+mn-cs"/>
              </a:rPr>
              <a:t>الخدمات الألكترونية عبر</a:t>
            </a:r>
            <a:br>
              <a:rPr lang="sv-SE" sz="8000" b="1" kern="10" cap="none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cs"/>
                <a:ea typeface="+mn-cs"/>
                <a:cs typeface="+mn-cs"/>
              </a:rPr>
            </a:br>
            <a:r>
              <a:rPr lang="ar-IQ" sz="8000" b="1" kern="10" cap="none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cs"/>
                <a:ea typeface="+mn-cs"/>
                <a:cs typeface="+mn-cs"/>
              </a:rPr>
              <a:t> شبكة الأنترنيت</a:t>
            </a:r>
            <a:endParaRPr lang="en-GB" sz="80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0F57188-EB17-43B0-AEA6-DF96E13F4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95" y="5301208"/>
            <a:ext cx="1333500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123825" y="1389473"/>
          <a:ext cx="8896350" cy="544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3" imgW="11860200" imgH="7567920" progId="Photoshop.Image.18">
                  <p:embed/>
                </p:oleObj>
              </mc:Choice>
              <mc:Fallback>
                <p:oleObj name="Image" r:id="rId3" imgW="11860200" imgH="7567920" progId="Photoshop.Image.18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825" y="1389473"/>
                        <a:ext cx="8896350" cy="5445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109993" y="840066"/>
            <a:ext cx="335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http://lexin2.nada.kth.se/lexin</a:t>
            </a:r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</a:p>
        </p:txBody>
      </p:sp>
      <p:sp>
        <p:nvSpPr>
          <p:cNvPr id="6" name="Upp 5"/>
          <p:cNvSpPr/>
          <p:nvPr/>
        </p:nvSpPr>
        <p:spPr>
          <a:xfrm>
            <a:off x="1583588" y="2886653"/>
            <a:ext cx="285750" cy="35718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0" y="-27384"/>
            <a:ext cx="9132888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مواقع تساعدك في تعلم اللغة السويدية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490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109993" y="840066"/>
            <a:ext cx="335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http://lexin2.nada.kth.se/lexin</a:t>
            </a:r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123825" y="1395821"/>
          <a:ext cx="8896350" cy="5462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Image" r:id="rId4" imgW="11860200" imgH="7567920" progId="Photoshop.Image.18">
                  <p:embed/>
                </p:oleObj>
              </mc:Choice>
              <mc:Fallback>
                <p:oleObj name="Image" r:id="rId4" imgW="11860200" imgH="7567920" progId="Photoshop.Image.18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3825" y="1395821"/>
                        <a:ext cx="8896350" cy="5462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Oval 46"/>
          <p:cNvSpPr/>
          <p:nvPr/>
        </p:nvSpPr>
        <p:spPr>
          <a:xfrm>
            <a:off x="1813017" y="2932837"/>
            <a:ext cx="694978" cy="250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37424" y="2932837"/>
            <a:ext cx="1122690" cy="2500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088830" y="2932836"/>
            <a:ext cx="843210" cy="2474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32888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مواقع تساعدك في تعلم اللغة السويدية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017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109993" y="840066"/>
            <a:ext cx="335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http://lexin2.nada.kth.se/lexin</a:t>
            </a:r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109993" y="1347891"/>
          <a:ext cx="8896350" cy="5462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Image" r:id="rId4" imgW="11860200" imgH="7567920" progId="Photoshop.Image.18">
                  <p:embed/>
                </p:oleObj>
              </mc:Choice>
              <mc:Fallback>
                <p:oleObj name="Image" r:id="rId4" imgW="11860200" imgH="7567920" progId="Photoshop.Image.18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993" y="1347891"/>
                        <a:ext cx="8896350" cy="5462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Upp 5"/>
          <p:cNvSpPr/>
          <p:nvPr/>
        </p:nvSpPr>
        <p:spPr>
          <a:xfrm>
            <a:off x="4415293" y="3140968"/>
            <a:ext cx="285750" cy="35718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32888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مواقع تساعدك في تعلم اللغة السويدية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420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4" name="Grupp 3"/>
          <p:cNvGrpSpPr/>
          <p:nvPr/>
        </p:nvGrpSpPr>
        <p:grpSpPr>
          <a:xfrm>
            <a:off x="285750" y="1500188"/>
            <a:ext cx="8429625" cy="5143500"/>
            <a:chOff x="285750" y="1500188"/>
            <a:chExt cx="8429625" cy="5143500"/>
          </a:xfrm>
        </p:grpSpPr>
        <p:pic>
          <p:nvPicPr>
            <p:cNvPr id="5" name="Bildobjekt 18" descr="digtalasparet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50" y="1500188"/>
              <a:ext cx="8429625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19"/>
            <p:cNvSpPr/>
            <p:nvPr/>
          </p:nvSpPr>
          <p:spPr>
            <a:xfrm>
              <a:off x="7020272" y="3933056"/>
              <a:ext cx="1571625" cy="714375"/>
            </a:xfrm>
            <a:prstGeom prst="wedgeEllipseCallout">
              <a:avLst>
                <a:gd name="adj1" fmla="val -52980"/>
                <a:gd name="adj2" fmla="val 116669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rtl="1">
                <a:defRPr/>
              </a:pPr>
              <a:r>
                <a:rPr lang="sv-SE" sz="12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Välj språknivå</a:t>
              </a:r>
            </a:p>
          </p:txBody>
        </p:sp>
        <p:sp>
          <p:nvSpPr>
            <p:cNvPr id="7" name="Oval 20"/>
            <p:cNvSpPr/>
            <p:nvPr/>
          </p:nvSpPr>
          <p:spPr>
            <a:xfrm>
              <a:off x="1285875" y="5286375"/>
              <a:ext cx="1071563" cy="500063"/>
            </a:xfrm>
            <a:prstGeom prst="wedgeEllipseCallout">
              <a:avLst>
                <a:gd name="adj1" fmla="val -57090"/>
                <a:gd name="adj2" fmla="val -44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rtl="1">
                <a:defRPr/>
              </a:pPr>
              <a:r>
                <a:rPr lang="sv-SE" sz="10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Välj teman</a:t>
              </a:r>
            </a:p>
          </p:txBody>
        </p:sp>
        <p:sp>
          <p:nvSpPr>
            <p:cNvPr id="8" name="Oval 21"/>
            <p:cNvSpPr/>
            <p:nvPr/>
          </p:nvSpPr>
          <p:spPr>
            <a:xfrm>
              <a:off x="1214438" y="3643313"/>
              <a:ext cx="1701378" cy="577775"/>
            </a:xfrm>
            <a:prstGeom prst="wedgeEllipseCallout">
              <a:avLst>
                <a:gd name="adj1" fmla="val -60132"/>
                <a:gd name="adj2" fmla="val 6079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rtl="1">
                <a:defRPr/>
              </a:pPr>
              <a:r>
                <a:rPr lang="ar-IQ" sz="1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</a:t>
              </a:r>
              <a:r>
                <a:rPr lang="sv-SE" sz="10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Välj vilken typ av övningar</a:t>
              </a:r>
            </a:p>
          </p:txBody>
        </p:sp>
      </p:grpSp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179512" y="997716"/>
            <a:ext cx="2604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http://digitalasparet.se/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32888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مواقع تساعدك في تعلم اللغة السويدية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91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latshållare för innehåll 3"/>
          <p:cNvGrpSpPr>
            <a:grpSpLocks noGrp="1"/>
          </p:cNvGrpSpPr>
          <p:nvPr/>
        </p:nvGrpSpPr>
        <p:grpSpPr>
          <a:xfrm>
            <a:off x="457200" y="1600200"/>
            <a:ext cx="8229600" cy="4525963"/>
            <a:chOff x="1043608" y="2564904"/>
            <a:chExt cx="9144000" cy="4991100"/>
          </a:xfrm>
        </p:grpSpPr>
        <p:pic>
          <p:nvPicPr>
            <p:cNvPr id="5" name="Bildobjekt 23" descr="skolverkt1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43608" y="2564904"/>
              <a:ext cx="9144000" cy="499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Upp 24"/>
            <p:cNvSpPr/>
            <p:nvPr/>
          </p:nvSpPr>
          <p:spPr>
            <a:xfrm>
              <a:off x="5364088" y="4869160"/>
              <a:ext cx="428625" cy="357187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sv-SE"/>
            </a:p>
          </p:txBody>
        </p:sp>
      </p:grpSp>
      <p:sp>
        <p:nvSpPr>
          <p:cNvPr id="8" name="Rektangel 7"/>
          <p:cNvSpPr>
            <a:spLocks noChangeArrowheads="1"/>
          </p:cNvSpPr>
          <p:nvPr/>
        </p:nvSpPr>
        <p:spPr bwMode="auto">
          <a:xfrm>
            <a:off x="251520" y="943482"/>
            <a:ext cx="2748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http://www.skolverket.se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90338" y="1394759"/>
          <a:ext cx="8896350" cy="5463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Image" r:id="rId5" imgW="11860200" imgH="7567920" progId="Photoshop.Image.18">
                  <p:embed/>
                </p:oleObj>
              </mc:Choice>
              <mc:Fallback>
                <p:oleObj name="Image" r:id="rId5" imgW="11860200" imgH="7567920" progId="Photoshop.Image.18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338" y="1394759"/>
                        <a:ext cx="8896350" cy="5463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Upp 5"/>
          <p:cNvSpPr/>
          <p:nvPr/>
        </p:nvSpPr>
        <p:spPr>
          <a:xfrm>
            <a:off x="5292080" y="1844824"/>
            <a:ext cx="285750" cy="43204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32888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مواقع تساعدك في تعلم اللغة السويدية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219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/>
          <p:cNvGraphicFramePr>
            <a:graphicFrameLocks noChangeAspect="1"/>
          </p:cNvGraphicFramePr>
          <p:nvPr/>
        </p:nvGraphicFramePr>
        <p:xfrm>
          <a:off x="123825" y="1224265"/>
          <a:ext cx="8896350" cy="5517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Image" r:id="rId3" imgW="11860200" imgH="7542720" progId="Photoshop.Image.18">
                  <p:embed/>
                </p:oleObj>
              </mc:Choice>
              <mc:Fallback>
                <p:oleObj name="Image" r:id="rId3" imgW="11860200" imgH="7542720" progId="Photoshop.Image.18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825" y="1224265"/>
                        <a:ext cx="8896350" cy="5517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>
            <a:spLocks noChangeArrowheads="1"/>
          </p:cNvSpPr>
          <p:nvPr/>
        </p:nvSpPr>
        <p:spPr bwMode="auto">
          <a:xfrm>
            <a:off x="0" y="827420"/>
            <a:ext cx="2748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http://www.skolverket.se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Upp 5"/>
          <p:cNvSpPr/>
          <p:nvPr/>
        </p:nvSpPr>
        <p:spPr>
          <a:xfrm>
            <a:off x="5364088" y="1628800"/>
            <a:ext cx="285750" cy="43204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Upp 5"/>
          <p:cNvSpPr/>
          <p:nvPr/>
        </p:nvSpPr>
        <p:spPr>
          <a:xfrm>
            <a:off x="3995936" y="5661248"/>
            <a:ext cx="141734" cy="43204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/>
        </p:nvGraphicFramePr>
        <p:xfrm>
          <a:off x="827584" y="2708920"/>
          <a:ext cx="7867650" cy="361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Image" r:id="rId6" imgW="10488600" imgH="4825080" progId="Photoshop.Image.18">
                  <p:embed/>
                </p:oleObj>
              </mc:Choice>
              <mc:Fallback>
                <p:oleObj name="Image" r:id="rId6" imgW="10488600" imgH="4825080" progId="Photoshop.Image.18">
                  <p:embed/>
                  <p:pic>
                    <p:nvPicPr>
                      <p:cNvPr id="11" name="Objek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7584" y="2708920"/>
                        <a:ext cx="7867650" cy="361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Upp 5"/>
          <p:cNvSpPr/>
          <p:nvPr/>
        </p:nvSpPr>
        <p:spPr>
          <a:xfrm rot="5400000">
            <a:off x="756717" y="4075931"/>
            <a:ext cx="285750" cy="7200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32888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مواقع تساعدك في تعلم اللغة السويدية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590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0" y="1445965"/>
            <a:ext cx="9144000" cy="5412035"/>
          </a:xfrm>
          <a:prstGeom prst="rect">
            <a:avLst/>
          </a:prstGeom>
          <a:solidFill>
            <a:srgbClr val="EFF5F5"/>
          </a:solidFill>
          <a:ln>
            <a:solidFill>
              <a:srgbClr val="EF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/>
        </p:nvGraphicFramePr>
        <p:xfrm>
          <a:off x="2123728" y="1867889"/>
          <a:ext cx="5647049" cy="15121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Image" r:id="rId3" imgW="11860200" imgH="31745880" progId="Photoshop.Image.18">
                  <p:embed/>
                </p:oleObj>
              </mc:Choice>
              <mc:Fallback>
                <p:oleObj name="Image" r:id="rId3" imgW="11860200" imgH="31745880" progId="Photoshop.Image.18">
                  <p:embed/>
                  <p:pic>
                    <p:nvPicPr>
                      <p:cNvPr id="11" name="Objek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728" y="1867889"/>
                        <a:ext cx="5647049" cy="15121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ktangel 12"/>
          <p:cNvSpPr/>
          <p:nvPr/>
        </p:nvSpPr>
        <p:spPr>
          <a:xfrm>
            <a:off x="0" y="0"/>
            <a:ext cx="9144000" cy="1445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>
            <a:spLocks noChangeArrowheads="1"/>
          </p:cNvSpPr>
          <p:nvPr/>
        </p:nvSpPr>
        <p:spPr bwMode="auto">
          <a:xfrm>
            <a:off x="0" y="967719"/>
            <a:ext cx="2748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http://www.skolverket.se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Upp 5"/>
          <p:cNvSpPr/>
          <p:nvPr/>
        </p:nvSpPr>
        <p:spPr>
          <a:xfrm rot="5400000">
            <a:off x="2064962" y="5575998"/>
            <a:ext cx="285750" cy="60026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/>
        </p:nvGraphicFramePr>
        <p:xfrm>
          <a:off x="133350" y="1445965"/>
          <a:ext cx="88773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Image" r:id="rId6" imgW="11834640" imgH="571320" progId="Photoshop.Image.18">
                  <p:embed/>
                </p:oleObj>
              </mc:Choice>
              <mc:Fallback>
                <p:oleObj name="Image" r:id="rId6" imgW="11834640" imgH="571320" progId="Photoshop.Image.18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3350" y="1445965"/>
                        <a:ext cx="8877300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32888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مواقع تساعدك في تعلم اللغة السويدية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693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2222E-6 1.48148E-6 L 0.00625 -0.74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3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0" y="1445965"/>
            <a:ext cx="9144000" cy="5412035"/>
          </a:xfrm>
          <a:prstGeom prst="rect">
            <a:avLst/>
          </a:prstGeom>
          <a:solidFill>
            <a:srgbClr val="EFF5F5"/>
          </a:solidFill>
          <a:ln>
            <a:solidFill>
              <a:srgbClr val="EF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>
            <a:spLocks noChangeArrowheads="1"/>
          </p:cNvSpPr>
          <p:nvPr/>
        </p:nvSpPr>
        <p:spPr bwMode="auto">
          <a:xfrm>
            <a:off x="0" y="967719"/>
            <a:ext cx="2748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http://www.skolverket.se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/>
        </p:nvGraphicFramePr>
        <p:xfrm>
          <a:off x="133350" y="1445965"/>
          <a:ext cx="88773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Image" r:id="rId4" imgW="11834640" imgH="571320" progId="Photoshop.Image.18">
                  <p:embed/>
                </p:oleObj>
              </mc:Choice>
              <mc:Fallback>
                <p:oleObj name="Image" r:id="rId4" imgW="11834640" imgH="571320" progId="Photoshop.Image.18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350" y="1445965"/>
                        <a:ext cx="8877300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180975" y="1862306"/>
          <a:ext cx="889635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Image" r:id="rId6" imgW="11860200" imgH="6907680" progId="Photoshop.Image.18">
                  <p:embed/>
                </p:oleObj>
              </mc:Choice>
              <mc:Fallback>
                <p:oleObj name="Image" r:id="rId6" imgW="11860200" imgH="6907680" progId="Photoshop.Image.18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0975" y="1862306"/>
                        <a:ext cx="8896350" cy="518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Upp 5"/>
          <p:cNvSpPr/>
          <p:nvPr/>
        </p:nvSpPr>
        <p:spPr>
          <a:xfrm rot="5400000">
            <a:off x="840826" y="5648006"/>
            <a:ext cx="285750" cy="60026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32888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مواقع تساعدك في تعلم اللغة السويدية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286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32888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مواقع تساعدك في تعلم اللغة السويدية</a:t>
            </a:r>
            <a:endParaRPr lang="sv-SE" dirty="0"/>
          </a:p>
        </p:txBody>
      </p:sp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0" y="1000125"/>
            <a:ext cx="319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2"/>
              </a:rPr>
              <a:t>http://lexin2.nada.kth.se/lexin</a:t>
            </a:r>
            <a:r>
              <a:rPr lang="sv-SE"/>
              <a:t>/</a:t>
            </a:r>
          </a:p>
        </p:txBody>
      </p:sp>
      <p:pic>
        <p:nvPicPr>
          <p:cNvPr id="5" name="Bildobjekt 4" descr="lexi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50"/>
            <a:ext cx="715327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p 5"/>
          <p:cNvSpPr/>
          <p:nvPr/>
        </p:nvSpPr>
        <p:spPr>
          <a:xfrm>
            <a:off x="1285875" y="3286125"/>
            <a:ext cx="285750" cy="35718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7" name="Bildobjekt 6" descr="lexin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43063"/>
            <a:ext cx="71532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785813" y="3857625"/>
            <a:ext cx="785812" cy="428625"/>
          </a:xfrm>
          <a:prstGeom prst="wedgeEllipseCallout">
            <a:avLst>
              <a:gd name="adj1" fmla="val 61467"/>
              <a:gd name="adj2" fmla="val -78945"/>
            </a:avLst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مواضيع صورية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14563" y="3857625"/>
            <a:ext cx="785812" cy="428625"/>
          </a:xfrm>
          <a:prstGeom prst="wedgeEllipseCallout">
            <a:avLst>
              <a:gd name="adj1" fmla="val 21467"/>
              <a:gd name="adj2" fmla="val -87833"/>
            </a:avLst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مواضيع تمثيلية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214688" y="3857625"/>
            <a:ext cx="785812" cy="428625"/>
          </a:xfrm>
          <a:prstGeom prst="wedgeEllipseCallout">
            <a:avLst>
              <a:gd name="adj1" fmla="val 40861"/>
              <a:gd name="adj2" fmla="val -78945"/>
            </a:avLst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محاورات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9" name="Bildobjekt 8" descr="lexin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57375"/>
            <a:ext cx="714375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Upp 12"/>
          <p:cNvSpPr/>
          <p:nvPr/>
        </p:nvSpPr>
        <p:spPr>
          <a:xfrm>
            <a:off x="1428750" y="3143250"/>
            <a:ext cx="142875" cy="21431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4" name="Bildobjekt 13" descr="lexin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71688"/>
            <a:ext cx="71437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Upp 14"/>
          <p:cNvSpPr/>
          <p:nvPr/>
        </p:nvSpPr>
        <p:spPr>
          <a:xfrm>
            <a:off x="2357438" y="3643313"/>
            <a:ext cx="142875" cy="2857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6" name="Bildobjekt 15" descr="lexin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286000"/>
            <a:ext cx="714375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Upp 16"/>
          <p:cNvSpPr/>
          <p:nvPr/>
        </p:nvSpPr>
        <p:spPr>
          <a:xfrm flipH="1">
            <a:off x="3357563" y="4000500"/>
            <a:ext cx="214312" cy="35718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auto">
          <a:xfrm>
            <a:off x="3357563" y="1000125"/>
            <a:ext cx="248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8"/>
              </a:rPr>
              <a:t>http://digitalasparet.se/</a:t>
            </a:r>
            <a:endParaRPr lang="sv-SE"/>
          </a:p>
        </p:txBody>
      </p:sp>
      <p:pic>
        <p:nvPicPr>
          <p:cNvPr id="19" name="Bildobjekt 18" descr="digtalasparet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50" y="1500188"/>
            <a:ext cx="8429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19"/>
          <p:cNvSpPr/>
          <p:nvPr/>
        </p:nvSpPr>
        <p:spPr>
          <a:xfrm>
            <a:off x="7072313" y="3929063"/>
            <a:ext cx="1571625" cy="714375"/>
          </a:xfrm>
          <a:prstGeom prst="wedgeEllipseCallout">
            <a:avLst>
              <a:gd name="adj1" fmla="val -52980"/>
              <a:gd name="adj2" fmla="val 116669"/>
            </a:avLst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  اختر من هنا المستوى للغة الاسفل هو البداية (حروف هجاء وارقام)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285875" y="5286375"/>
            <a:ext cx="1071563" cy="500063"/>
          </a:xfrm>
          <a:prstGeom prst="wedgeEllipseCallout">
            <a:avLst>
              <a:gd name="adj1" fmla="val -57090"/>
              <a:gd name="adj2" fmla="val -446"/>
            </a:avLst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  اختر من هنا الموضوع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214438" y="3643313"/>
            <a:ext cx="1643062" cy="428625"/>
          </a:xfrm>
          <a:prstGeom prst="wedgeEllipseCallout">
            <a:avLst>
              <a:gd name="adj1" fmla="val -54160"/>
              <a:gd name="adj2" fmla="val 80892"/>
            </a:avLst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  اختر من هنا نوع التمرين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23" name="Rektangel 22"/>
          <p:cNvSpPr>
            <a:spLocks noChangeArrowheads="1"/>
          </p:cNvSpPr>
          <p:nvPr/>
        </p:nvSpPr>
        <p:spPr bwMode="auto">
          <a:xfrm>
            <a:off x="6484938" y="1071563"/>
            <a:ext cx="264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10"/>
              </a:rPr>
              <a:t>http://www.skolverket.se</a:t>
            </a:r>
            <a:endParaRPr lang="sv-SE"/>
          </a:p>
        </p:txBody>
      </p:sp>
      <p:pic>
        <p:nvPicPr>
          <p:cNvPr id="38933" name="Bildobjekt 23" descr="skolverkt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643063"/>
            <a:ext cx="91440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Upp 24"/>
          <p:cNvSpPr/>
          <p:nvPr/>
        </p:nvSpPr>
        <p:spPr>
          <a:xfrm>
            <a:off x="4429125" y="3929063"/>
            <a:ext cx="428625" cy="35718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35" name="Bildobjekt 34" descr="skolverkt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357313"/>
            <a:ext cx="9144000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Höger 35"/>
          <p:cNvSpPr/>
          <p:nvPr/>
        </p:nvSpPr>
        <p:spPr>
          <a:xfrm flipV="1">
            <a:off x="0" y="4572000"/>
            <a:ext cx="571500" cy="2857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37" name="Bildobjekt 36" descr="skolverkt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Höger 37"/>
          <p:cNvSpPr/>
          <p:nvPr/>
        </p:nvSpPr>
        <p:spPr>
          <a:xfrm flipV="1">
            <a:off x="0" y="6072188"/>
            <a:ext cx="571500" cy="2857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39" name="Bildobjekt 38" descr="skolverkt3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Höger 39"/>
          <p:cNvSpPr/>
          <p:nvPr/>
        </p:nvSpPr>
        <p:spPr>
          <a:xfrm flipV="1">
            <a:off x="0" y="6215063"/>
            <a:ext cx="571500" cy="2857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41" name="Bildobjekt 40" descr="skolverkt4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571625"/>
            <a:ext cx="91440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Höger 41"/>
          <p:cNvSpPr/>
          <p:nvPr/>
        </p:nvSpPr>
        <p:spPr>
          <a:xfrm flipV="1">
            <a:off x="1428750" y="6072188"/>
            <a:ext cx="571500" cy="2857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sp>
        <p:nvSpPr>
          <p:cNvPr id="43" name="Höger 42"/>
          <p:cNvSpPr/>
          <p:nvPr/>
        </p:nvSpPr>
        <p:spPr>
          <a:xfrm flipV="1">
            <a:off x="1428750" y="6357938"/>
            <a:ext cx="571500" cy="2857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8" grpId="1"/>
      <p:bldP spid="20" grpId="0" animBg="1"/>
      <p:bldP spid="21" grpId="0" animBg="1"/>
      <p:bldP spid="22" grpId="0" animBg="1"/>
      <p:bldP spid="23" grpId="0"/>
      <p:bldP spid="25" grpId="0" animBg="1"/>
      <p:bldP spid="36" grpId="0" animBg="1"/>
      <p:bldP spid="38" grpId="0" animBg="1"/>
      <p:bldP spid="40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14789"/>
            <a:ext cx="9144000" cy="837947"/>
          </a:xfrm>
        </p:spPr>
        <p:txBody>
          <a:bodyPr>
            <a:noAutofit/>
          </a:bodyPr>
          <a:lstStyle/>
          <a:p>
            <a:pPr rtl="1" eaLnBrk="1" fontAlgn="auto" hangingPunct="1">
              <a:spcAft>
                <a:spcPts val="0"/>
              </a:spcAft>
              <a:defRPr/>
            </a:pPr>
            <a:r>
              <a:rPr lang="ar-IQ" sz="3200" dirty="0"/>
              <a:t>اكبر موقع للتسوق عبر شبكة الأنترنيت في</a:t>
            </a:r>
            <a:r>
              <a:rPr lang="sv-SE" sz="3200" dirty="0"/>
              <a:t> </a:t>
            </a:r>
            <a:r>
              <a:rPr lang="ar-IQ" sz="3200" dirty="0"/>
              <a:t>السويد (بلوكيت) </a:t>
            </a:r>
            <a:endParaRPr lang="sv-SE" sz="3200" dirty="0"/>
          </a:p>
        </p:txBody>
      </p:sp>
      <p:pic>
        <p:nvPicPr>
          <p:cNvPr id="36868" name="Picture 4" descr="Blocke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6659563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836613"/>
            <a:ext cx="240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3"/>
              </a:rPr>
              <a:t>http://www.blocket.se/</a:t>
            </a:r>
            <a:endParaRPr lang="sv-SE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4716463" y="4572000"/>
            <a:ext cx="927100" cy="714375"/>
          </a:xfrm>
          <a:prstGeom prst="wedgeRoundRectCallout">
            <a:avLst>
              <a:gd name="adj1" fmla="val 67648"/>
              <a:gd name="adj2" fmla="val 12694"/>
              <a:gd name="adj3" fmla="val 16667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ar-IQ" sz="1000" b="1">
                <a:solidFill>
                  <a:srgbClr val="FF0000"/>
                </a:solidFill>
              </a:rPr>
              <a:t>اختر من القائمة الجانبية المنطقة التي تريد</a:t>
            </a:r>
            <a:endParaRPr lang="sv-SE" sz="1000" b="1">
              <a:solidFill>
                <a:srgbClr val="FF0000"/>
              </a:solidFill>
            </a:endParaRPr>
          </a:p>
        </p:txBody>
      </p:sp>
      <p:pic>
        <p:nvPicPr>
          <p:cNvPr id="9" name="Picture 8" descr="Blocket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428750"/>
            <a:ext cx="671512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3929063" y="2857500"/>
            <a:ext cx="927100" cy="714375"/>
          </a:xfrm>
          <a:prstGeom prst="wedgeRoundRectCallout">
            <a:avLst>
              <a:gd name="adj1" fmla="val -166388"/>
              <a:gd name="adj2" fmla="val -30696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اختر من القائمة الشيء الذي تود شرائه سواء سيارة او اثات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11" name="Picture 9" descr="Blocket3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857250" y="1628775"/>
            <a:ext cx="795655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3786188" y="3714750"/>
            <a:ext cx="927100" cy="714375"/>
          </a:xfrm>
          <a:prstGeom prst="wedgeRoundRectCallout">
            <a:avLst>
              <a:gd name="adj1" fmla="val -70107"/>
              <a:gd name="adj2" fmla="val -8555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خيارات لتحديد مواصفات الشيء الذي تريد البحث عنه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4643438" y="5429250"/>
            <a:ext cx="927100" cy="714375"/>
          </a:xfrm>
          <a:prstGeom prst="wedgeRoundRectCallout">
            <a:avLst>
              <a:gd name="adj1" fmla="val -128939"/>
              <a:gd name="adj2" fmla="val -3165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اضغط على عنوان الاعلان لرؤيته بشكل كامل</a:t>
            </a:r>
            <a:endParaRPr lang="sv-SE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36870" grpId="0" animBg="1"/>
      <p:bldP spid="10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 bwMode="auto">
          <a:xfrm>
            <a:off x="463540" y="110562"/>
            <a:ext cx="8216920" cy="26117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ar-IQ" sz="37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المحتويات</a:t>
            </a:r>
            <a:endParaRPr lang="sv-SE" sz="37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387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14313" y="476250"/>
            <a:ext cx="4572000" cy="6121400"/>
          </a:xfrm>
        </p:spPr>
        <p:txBody>
          <a:bodyPr/>
          <a:lstStyle/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solidFill>
                  <a:srgbClr val="253D75"/>
                </a:solidFill>
                <a:cs typeface="Arial" charset="0"/>
                <a:hlinkClick r:id="rId2" action="ppaction://hlinksldjump"/>
              </a:rPr>
              <a:t>زيارة صندوق الضمان الأجتماعي ومعرفة معلومات عما يوفره لك من خلال شبكة الأنترنيت</a:t>
            </a:r>
            <a:r>
              <a:rPr lang="sv-SE" sz="1400" b="1">
                <a:solidFill>
                  <a:srgbClr val="253D75"/>
                </a:solidFill>
                <a:cs typeface="Arial" charset="0"/>
                <a:hlinkClick r:id="rId2" action="ppaction://hlinksldjump"/>
              </a:rPr>
              <a:t> </a:t>
            </a:r>
            <a:r>
              <a:rPr lang="sv-SE" sz="1400" b="1">
                <a:solidFill>
                  <a:srgbClr val="253D75"/>
                </a:solidFill>
                <a:hlinkClick r:id="rId2" action="ppaction://hlinksldjump"/>
              </a:rPr>
              <a:t>.Försäkringskassan</a:t>
            </a:r>
            <a:endParaRPr lang="ar-IQ" sz="1400" b="1">
              <a:solidFill>
                <a:srgbClr val="253D75"/>
              </a:solidFill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cs typeface="Arial" charset="0"/>
              </a:rPr>
              <a:t>   </a:t>
            </a:r>
            <a:r>
              <a:rPr lang="ar-IQ" sz="1400" b="1">
                <a:cs typeface="Arial" charset="0"/>
                <a:hlinkClick r:id="rId3" action="ppaction://hlinksldjump"/>
              </a:rPr>
              <a:t>صندوق تمويل الدراسة والطلبة                                       </a:t>
            </a:r>
            <a:r>
              <a:rPr lang="sv-SE" sz="1400" b="1">
                <a:hlinkClick r:id="rId3" action="ppaction://hlinksldjump"/>
              </a:rPr>
              <a:t>Veta mer om studielånet </a:t>
            </a:r>
            <a:r>
              <a:rPr lang="en-US" sz="1400" b="1">
                <a:cs typeface="Arial" charset="0"/>
                <a:hlinkClick r:id="rId3" action="ppaction://hlinksldjump"/>
              </a:rPr>
              <a:t>(CSN)</a:t>
            </a:r>
            <a:r>
              <a:rPr lang="ar-IQ" sz="1400" b="1">
                <a:cs typeface="Arial" charset="0"/>
                <a:hlinkClick r:id="rId3" action="ppaction://hlinksldjump"/>
              </a:rPr>
              <a:t>.</a:t>
            </a:r>
            <a:endParaRPr lang="en-US" sz="1400" b="1"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cs typeface="Arial" charset="0"/>
                <a:hlinkClick r:id="" action="ppaction://noaction"/>
              </a:rPr>
              <a:t>دائرة الضريبة والتصريح الضريبي من خلال شبكة الأنترنيت</a:t>
            </a:r>
            <a:r>
              <a:rPr lang="en-US" sz="1400" b="1">
                <a:cs typeface="Arial" charset="0"/>
                <a:hlinkClick r:id="" action="ppaction://noaction"/>
              </a:rPr>
              <a:t>Skatteverket </a:t>
            </a:r>
            <a:r>
              <a:rPr lang="ar-IQ" sz="1400" b="1">
                <a:cs typeface="Arial" charset="0"/>
                <a:hlinkClick r:id="" action="ppaction://noaction"/>
              </a:rPr>
              <a:t>.</a:t>
            </a:r>
            <a:endParaRPr lang="ar-IQ" sz="1400" b="1"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latin typeface="Arial" charset="0"/>
                <a:cs typeface="Arial" charset="0"/>
                <a:hlinkClick r:id="" action="ppaction://noaction"/>
              </a:rPr>
              <a:t>موقع دائرة الهجرة السويدية</a:t>
            </a:r>
            <a:r>
              <a:rPr lang="sv-SE" sz="1400" b="1">
                <a:latin typeface="Arial" charset="0"/>
                <a:cs typeface="Arial" charset="0"/>
                <a:hlinkClick r:id="" action="ppaction://noaction"/>
              </a:rPr>
              <a:t>Migrationsverket i Sverige</a:t>
            </a:r>
            <a:r>
              <a:rPr lang="en-US" sz="1400" b="1">
                <a:cs typeface="Arial" charset="0"/>
                <a:hlinkClick r:id="" action="ppaction://noaction"/>
              </a:rPr>
              <a:t> </a:t>
            </a:r>
            <a:r>
              <a:rPr lang="ar-IQ" sz="1400" b="1">
                <a:cs typeface="Arial" charset="0"/>
                <a:hlinkClick r:id="" action="ppaction://noaction"/>
              </a:rPr>
              <a:t>.</a:t>
            </a:r>
            <a:endParaRPr lang="ar-IQ" sz="1400" b="1"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cs typeface="Arial" charset="0"/>
                <a:hlinkClick r:id="" action="ppaction://noaction"/>
              </a:rPr>
              <a:t>البحث عن شخص او شركة من خلال رقم هاتف او عنوان باستخدام شبكة الانترنيت                                                     </a:t>
            </a:r>
            <a:r>
              <a:rPr lang="sv-SE" sz="1400">
                <a:hlinkClick r:id="" action="ppaction://noaction"/>
              </a:rPr>
              <a:t>Hitta telefonnummer och adresser till företag och personer</a:t>
            </a:r>
            <a:r>
              <a:rPr lang="ar-IQ" sz="1400" b="1">
                <a:cs typeface="Arial" charset="0"/>
                <a:hlinkClick r:id="" action="ppaction://noaction"/>
              </a:rPr>
              <a:t>.</a:t>
            </a:r>
            <a:endParaRPr lang="ar-IQ" sz="1400" b="1"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cs typeface="Arial" charset="0"/>
                <a:hlinkClick r:id="" action="ppaction://noaction"/>
              </a:rPr>
              <a:t>موقع دائرة الطرق السويدية من خلال شبكة الأنترنيت </a:t>
            </a:r>
            <a:r>
              <a:rPr lang="sv-SE" sz="1400" b="1">
                <a:hlinkClick r:id="" action="ppaction://noaction"/>
              </a:rPr>
              <a:t>http://www.trafikverket.se</a:t>
            </a:r>
            <a:r>
              <a:rPr lang="ar-IQ" sz="1400" b="1">
                <a:cs typeface="Arial" charset="0"/>
                <a:hlinkClick r:id="" action="ppaction://noaction"/>
              </a:rPr>
              <a:t>.</a:t>
            </a:r>
            <a:r>
              <a:rPr lang="sv-SE" sz="1400" b="1">
                <a:cs typeface="Arial" charset="0"/>
                <a:hlinkClick r:id="" action="ppaction://noaction"/>
              </a:rPr>
              <a:t> </a:t>
            </a:r>
            <a:endParaRPr lang="sv-SE" sz="1400" b="1"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cs typeface="Arial" charset="0"/>
                <a:hlinkClick r:id="" action="ppaction://noaction"/>
              </a:rPr>
              <a:t>موقع اجازة السوق السويدية </a:t>
            </a:r>
            <a:r>
              <a:rPr lang="sv-SE" sz="1400" b="1">
                <a:cs typeface="Arial" charset="0"/>
                <a:hlinkClick r:id="" action="ppaction://noaction"/>
              </a:rPr>
              <a:t>Boka tid för körkort prov via Internet</a:t>
            </a:r>
            <a:endParaRPr lang="ar-IQ" sz="1400" b="1"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cs typeface="Arial" charset="0"/>
                <a:hlinkClick r:id="" action="ppaction://noaction"/>
              </a:rPr>
              <a:t>احجز الفحص السنوي للسيارات</a:t>
            </a:r>
            <a:r>
              <a:rPr lang="sv-SE" sz="1400" b="1">
                <a:cs typeface="Arial" charset="0"/>
                <a:hlinkClick r:id="" action="ppaction://noaction"/>
              </a:rPr>
              <a:t>                                     </a:t>
            </a:r>
            <a:r>
              <a:rPr lang="ar-IQ" sz="1400" b="1">
                <a:cs typeface="Arial" charset="0"/>
                <a:hlinkClick r:id="" action="ppaction://noaction"/>
              </a:rPr>
              <a:t> </a:t>
            </a:r>
            <a:r>
              <a:rPr lang="sv-SE" sz="1400" b="1">
                <a:cs typeface="Arial" charset="0"/>
                <a:hlinkClick r:id="" action="ppaction://noaction"/>
              </a:rPr>
              <a:t>Boka tid För bilprovning via Internet</a:t>
            </a:r>
            <a:endParaRPr lang="ar-IQ" sz="1400" b="1"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cs typeface="Arial" charset="0"/>
                <a:hlinkClick r:id="" action="ppaction://noaction"/>
              </a:rPr>
              <a:t>موقع دائرة الشرطة السويدية </a:t>
            </a:r>
            <a:r>
              <a:rPr lang="sv-SE" sz="1400" b="1">
                <a:cs typeface="Arial" charset="0"/>
                <a:hlinkClick r:id="" action="ppaction://noaction"/>
              </a:rPr>
              <a:t>Polisen i Sverige på nätet </a:t>
            </a:r>
            <a:r>
              <a:rPr lang="ar-IQ" sz="1400" b="1">
                <a:cs typeface="Arial" charset="0"/>
                <a:hlinkClick r:id="" action="ppaction://noaction"/>
              </a:rPr>
              <a:t> .</a:t>
            </a:r>
            <a:endParaRPr lang="en-US" sz="1400" b="1"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cs typeface="Arial" charset="0"/>
                <a:hlinkClick r:id="" action="ppaction://noaction"/>
              </a:rPr>
              <a:t>موقع دائرة البريد السويدي </a:t>
            </a:r>
            <a:r>
              <a:rPr lang="en-US" sz="1400" b="1">
                <a:cs typeface="Arial" charset="0"/>
                <a:hlinkClick r:id="" action="ppaction://noaction"/>
              </a:rPr>
              <a:t>Posten på nätet</a:t>
            </a:r>
            <a:r>
              <a:rPr lang="ar-IQ" sz="1400" b="1">
                <a:cs typeface="Arial" charset="0"/>
                <a:hlinkClick r:id="" action="ppaction://noaction"/>
              </a:rPr>
              <a:t> .</a:t>
            </a:r>
            <a:endParaRPr lang="ar-IQ" sz="1400" b="1"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cs typeface="Arial" charset="0"/>
                <a:hlinkClick r:id="" action="ppaction://noaction"/>
              </a:rPr>
              <a:t>البحث عن الكتب بالمكتبات الموجودة  بالسويد من خلال شبكة الانترنيت</a:t>
            </a:r>
            <a:r>
              <a:rPr lang="en-US" sz="1400" b="1">
                <a:cs typeface="Arial" charset="0"/>
                <a:hlinkClick r:id="" action="ppaction://noaction"/>
              </a:rPr>
              <a:t>S</a:t>
            </a:r>
            <a:r>
              <a:rPr lang="sv-SE" sz="1400" b="1">
                <a:cs typeface="Arial" charset="0"/>
                <a:hlinkClick r:id="" action="ppaction://noaction"/>
              </a:rPr>
              <a:t>öka på bibliotek </a:t>
            </a:r>
            <a:r>
              <a:rPr lang="ar-IQ" sz="1400" b="1">
                <a:cs typeface="Arial" charset="0"/>
                <a:hlinkClick r:id="" action="ppaction://noaction"/>
              </a:rPr>
              <a:t>. </a:t>
            </a:r>
            <a:endParaRPr lang="ar-IQ" sz="1400" b="1"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cs typeface="Arial" charset="0"/>
                <a:hlinkClick r:id="" action="ppaction://noaction"/>
              </a:rPr>
              <a:t>قراءة الصحف من مختلف انحاء العالم من خلال موقع المكتبة الألكتروني </a:t>
            </a:r>
            <a:r>
              <a:rPr lang="sv-SE" sz="1400" b="1">
                <a:cs typeface="Arial" charset="0"/>
                <a:hlinkClick r:id="" action="ppaction://noaction"/>
              </a:rPr>
              <a:t>Library Press Display </a:t>
            </a:r>
            <a:r>
              <a:rPr lang="ar-IQ" sz="1400" b="1">
                <a:cs typeface="Arial" charset="0"/>
                <a:hlinkClick r:id="" action="ppaction://noaction"/>
              </a:rPr>
              <a:t>.</a:t>
            </a:r>
            <a:endParaRPr lang="ar-IQ" sz="1400" b="1"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cs typeface="Arial" charset="0"/>
                <a:hlinkClick r:id="" action="ppaction://noaction"/>
              </a:rPr>
              <a:t>أهم مواقع التسوق للكتب بالسويد </a:t>
            </a:r>
            <a:r>
              <a:rPr lang="sv-SE" sz="1400" b="1">
                <a:cs typeface="Arial" charset="0"/>
                <a:hlinkClick r:id="" action="ppaction://noaction"/>
              </a:rPr>
              <a:t>Köp böcker på nätet </a:t>
            </a:r>
            <a:r>
              <a:rPr lang="ar-IQ" sz="1400" b="1">
                <a:cs typeface="Arial" charset="0"/>
                <a:hlinkClick r:id="" action="ppaction://noaction"/>
              </a:rPr>
              <a:t>.</a:t>
            </a:r>
            <a:endParaRPr lang="ar-IQ" sz="1400" b="1"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>
                <a:cs typeface="Arial" charset="0"/>
                <a:hlinkClick r:id="" action="ppaction://noaction"/>
              </a:rPr>
              <a:t>صفحة بداية للانترنيت تمثل تجمع  للصفحات الألكترونية المهمة والتي تستخدم على نطاق واسع ويومي</a:t>
            </a:r>
            <a:r>
              <a:rPr lang="sv-SE" sz="1400" b="1">
                <a:cs typeface="Arial" charset="0"/>
                <a:hlinkClick r:id="" action="ppaction://noaction"/>
              </a:rPr>
              <a:t>           </a:t>
            </a:r>
            <a:r>
              <a:rPr lang="ar-IQ" sz="1400" b="1">
                <a:cs typeface="Arial" charset="0"/>
                <a:hlinkClick r:id="" action="ppaction://noaction"/>
              </a:rPr>
              <a:t> </a:t>
            </a:r>
            <a:r>
              <a:rPr lang="sv-SE" sz="1400" b="1">
                <a:cs typeface="Arial" charset="0"/>
                <a:hlinkClick r:id="" action="ppaction://noaction"/>
              </a:rPr>
              <a:t>Superstartsida för Internet </a:t>
            </a:r>
            <a:r>
              <a:rPr lang="ar-IQ" sz="1400" b="1">
                <a:cs typeface="Arial" charset="0"/>
                <a:hlinkClick r:id="" action="ppaction://noaction"/>
              </a:rPr>
              <a:t>.</a:t>
            </a:r>
            <a:endParaRPr lang="sv-SE" sz="1400" b="1">
              <a:cs typeface="Arial" charset="0"/>
            </a:endParaRPr>
          </a:p>
        </p:txBody>
      </p:sp>
      <p:sp>
        <p:nvSpPr>
          <p:cNvPr id="16388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827588" y="476250"/>
            <a:ext cx="4316412" cy="6121400"/>
          </a:xfrm>
        </p:spPr>
        <p:txBody>
          <a:bodyPr/>
          <a:lstStyle/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 dirty="0">
                <a:solidFill>
                  <a:srgbClr val="253D75"/>
                </a:solidFill>
                <a:cs typeface="Arial" charset="0"/>
                <a:hlinkClick r:id="" action="ppaction://noaction"/>
              </a:rPr>
              <a:t>موقع راديو السويد باللغة العربية </a:t>
            </a:r>
            <a:r>
              <a:rPr lang="sv-SE" sz="1400" b="1" dirty="0">
                <a:solidFill>
                  <a:srgbClr val="253D75"/>
                </a:solidFill>
                <a:cs typeface="Arial" charset="0"/>
                <a:hlinkClick r:id="" action="ppaction://noaction"/>
              </a:rPr>
              <a:t>Sveriges Radio</a:t>
            </a:r>
            <a:r>
              <a:rPr lang="ar-IQ" sz="1400" b="1" dirty="0">
                <a:solidFill>
                  <a:srgbClr val="253D75"/>
                </a:solidFill>
                <a:cs typeface="Arial" charset="0"/>
                <a:hlinkClick r:id="" action="ppaction://noaction"/>
              </a:rPr>
              <a:t>. </a:t>
            </a:r>
            <a:endParaRPr lang="ar-IQ" sz="1400" b="1" dirty="0">
              <a:solidFill>
                <a:srgbClr val="253D75"/>
              </a:solidFill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 dirty="0">
                <a:solidFill>
                  <a:srgbClr val="253D75"/>
                </a:solidFill>
                <a:cs typeface="Arial" charset="0"/>
                <a:hlinkClick r:id="rId4" action="ppaction://hlinksldjump"/>
              </a:rPr>
              <a:t>موقع تلفزيون السويد</a:t>
            </a:r>
            <a:r>
              <a:rPr lang="sv-SE" sz="1400" b="1" dirty="0">
                <a:solidFill>
                  <a:srgbClr val="253D75"/>
                </a:solidFill>
                <a:cs typeface="Arial" charset="0"/>
                <a:hlinkClick r:id="rId4" action="ppaction://hlinksldjump"/>
              </a:rPr>
              <a:t>Sveriges TV</a:t>
            </a:r>
            <a:r>
              <a:rPr lang="ar-IQ" sz="1400" b="1" dirty="0">
                <a:solidFill>
                  <a:srgbClr val="253D75"/>
                </a:solidFill>
                <a:cs typeface="Arial" charset="0"/>
                <a:hlinkClick r:id="rId4" action="ppaction://hlinksldjump"/>
              </a:rPr>
              <a:t> .  </a:t>
            </a:r>
            <a:endParaRPr lang="ar-IQ" sz="1400" b="1" dirty="0">
              <a:solidFill>
                <a:srgbClr val="253D75"/>
              </a:solidFill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 dirty="0">
                <a:solidFill>
                  <a:srgbClr val="253D75"/>
                </a:solidFill>
                <a:cs typeface="Arial" charset="0"/>
                <a:hlinkClick r:id="rId5" action="ppaction://hlinksldjump"/>
              </a:rPr>
              <a:t>أهم الصفحات الأخبارية من خلال شبكة الأنترنيت</a:t>
            </a:r>
            <a:r>
              <a:rPr lang="sv-SE" sz="1400" b="1" dirty="0">
                <a:solidFill>
                  <a:srgbClr val="253D75"/>
                </a:solidFill>
                <a:cs typeface="Arial" charset="0"/>
                <a:hlinkClick r:id="rId5" action="ppaction://hlinksldjump"/>
              </a:rPr>
              <a:t>    Nyheter På nätet</a:t>
            </a:r>
            <a:r>
              <a:rPr lang="ar-IQ" sz="1400" b="1" dirty="0">
                <a:solidFill>
                  <a:srgbClr val="253D75"/>
                </a:solidFill>
                <a:cs typeface="Arial" charset="0"/>
                <a:hlinkClick r:id="rId5" action="ppaction://hlinksldjump"/>
              </a:rPr>
              <a:t> . </a:t>
            </a:r>
            <a:endParaRPr lang="ar-IQ" sz="1400" b="1" dirty="0">
              <a:solidFill>
                <a:srgbClr val="253D75"/>
              </a:solidFill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 dirty="0">
                <a:solidFill>
                  <a:srgbClr val="253D75"/>
                </a:solidFill>
                <a:cs typeface="Arial" charset="0"/>
                <a:hlinkClick r:id="rId6" action="ppaction://hlinksldjump"/>
              </a:rPr>
              <a:t>معرفة الطقس من خلال شبكة الأنترنيت</a:t>
            </a:r>
            <a:r>
              <a:rPr lang="sv-SE" sz="1400" b="1" dirty="0">
                <a:solidFill>
                  <a:srgbClr val="253D75"/>
                </a:solidFill>
                <a:cs typeface="Arial" charset="0"/>
                <a:hlinkClick r:id="rId6" action="ppaction://hlinksldjump"/>
              </a:rPr>
              <a:t>Väder på nätet  </a:t>
            </a:r>
            <a:r>
              <a:rPr lang="ar-IQ" sz="1400" b="1" dirty="0">
                <a:solidFill>
                  <a:srgbClr val="253D75"/>
                </a:solidFill>
                <a:cs typeface="Arial" charset="0"/>
                <a:hlinkClick r:id="rId6" action="ppaction://hlinksldjump"/>
              </a:rPr>
              <a:t> .  </a:t>
            </a:r>
            <a:endParaRPr lang="ar-IQ" sz="1400" b="1" dirty="0">
              <a:solidFill>
                <a:srgbClr val="253D75"/>
              </a:solidFill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 dirty="0">
                <a:solidFill>
                  <a:srgbClr val="253D75"/>
                </a:solidFill>
                <a:cs typeface="Arial" charset="0"/>
                <a:hlinkClick r:id="rId7" action="ppaction://hlinksldjump"/>
              </a:rPr>
              <a:t>حجز بطاقة قطار للسفر داخل السويد خلال شبكة الأنترنيت</a:t>
            </a:r>
            <a:r>
              <a:rPr lang="en-US" sz="1400" b="1" dirty="0" err="1">
                <a:solidFill>
                  <a:srgbClr val="253D75"/>
                </a:solidFill>
                <a:cs typeface="Arial" charset="0"/>
                <a:hlinkClick r:id="rId7" action="ppaction://hlinksldjump"/>
              </a:rPr>
              <a:t>Köp</a:t>
            </a:r>
            <a:r>
              <a:rPr lang="en-US" sz="1400" b="1" dirty="0">
                <a:solidFill>
                  <a:srgbClr val="253D75"/>
                </a:solidFill>
                <a:cs typeface="Arial" charset="0"/>
                <a:hlinkClick r:id="rId7" action="ppaction://hlinksldjump"/>
              </a:rPr>
              <a:t> </a:t>
            </a:r>
            <a:r>
              <a:rPr lang="en-US" sz="1400" b="1" dirty="0" err="1">
                <a:solidFill>
                  <a:srgbClr val="253D75"/>
                </a:solidFill>
                <a:cs typeface="Arial" charset="0"/>
                <a:hlinkClick r:id="rId7" action="ppaction://hlinksldjump"/>
              </a:rPr>
              <a:t>tågresa</a:t>
            </a:r>
            <a:r>
              <a:rPr lang="en-US" sz="1400" b="1" dirty="0">
                <a:solidFill>
                  <a:srgbClr val="253D75"/>
                </a:solidFill>
                <a:cs typeface="Arial" charset="0"/>
                <a:hlinkClick r:id="rId7" action="ppaction://hlinksldjump"/>
              </a:rPr>
              <a:t> </a:t>
            </a:r>
            <a:r>
              <a:rPr lang="en-US" sz="1400" b="1" dirty="0" err="1">
                <a:solidFill>
                  <a:srgbClr val="253D75"/>
                </a:solidFill>
                <a:cs typeface="Arial" charset="0"/>
                <a:hlinkClick r:id="rId7" action="ppaction://hlinksldjump"/>
              </a:rPr>
              <a:t>på</a:t>
            </a:r>
            <a:r>
              <a:rPr lang="en-US" sz="1400" b="1" dirty="0">
                <a:solidFill>
                  <a:srgbClr val="253D75"/>
                </a:solidFill>
                <a:cs typeface="Arial" charset="0"/>
                <a:hlinkClick r:id="rId7" action="ppaction://hlinksldjump"/>
              </a:rPr>
              <a:t> </a:t>
            </a:r>
            <a:r>
              <a:rPr lang="en-US" sz="1400" b="1" dirty="0" err="1">
                <a:solidFill>
                  <a:srgbClr val="253D75"/>
                </a:solidFill>
                <a:cs typeface="Arial" charset="0"/>
                <a:hlinkClick r:id="rId7" action="ppaction://hlinksldjump"/>
              </a:rPr>
              <a:t>nätet</a:t>
            </a:r>
            <a:r>
              <a:rPr lang="en-US" sz="1400" b="1" dirty="0">
                <a:solidFill>
                  <a:srgbClr val="253D75"/>
                </a:solidFill>
                <a:cs typeface="Arial" charset="0"/>
                <a:hlinkClick r:id="rId7" action="ppaction://hlinksldjump"/>
              </a:rPr>
              <a:t> </a:t>
            </a:r>
            <a:r>
              <a:rPr lang="sv-SE" sz="1400" b="1" dirty="0">
                <a:solidFill>
                  <a:srgbClr val="253D75"/>
                </a:solidFill>
                <a:cs typeface="Arial" charset="0"/>
                <a:hlinkClick r:id="rId7" action="ppaction://hlinksldjump"/>
              </a:rPr>
              <a:t>  </a:t>
            </a:r>
            <a:r>
              <a:rPr lang="ar-IQ" sz="1400" b="1" dirty="0">
                <a:solidFill>
                  <a:srgbClr val="253D75"/>
                </a:solidFill>
                <a:cs typeface="Arial" charset="0"/>
                <a:hlinkClick r:id="rId7" action="ppaction://hlinksldjump"/>
              </a:rPr>
              <a:t>. </a:t>
            </a:r>
            <a:endParaRPr lang="ar-IQ" sz="1400" b="1" dirty="0">
              <a:solidFill>
                <a:srgbClr val="253D75"/>
              </a:solidFill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 dirty="0">
                <a:solidFill>
                  <a:srgbClr val="253D75"/>
                </a:solidFill>
                <a:cs typeface="Arial" charset="0"/>
                <a:hlinkClick r:id="rId8" action="ppaction://hlinksldjump"/>
              </a:rPr>
              <a:t>حجز بطاقات الباصات  للسفر  داخل السويد والدول المجاورة</a:t>
            </a:r>
            <a:r>
              <a:rPr lang="sv-SE" sz="1400" b="1" dirty="0">
                <a:solidFill>
                  <a:srgbClr val="253D75"/>
                </a:solidFill>
                <a:cs typeface="Arial" charset="0"/>
                <a:hlinkClick r:id="rId8" action="ppaction://hlinksldjump"/>
              </a:rPr>
              <a:t> köp bussresa </a:t>
            </a:r>
            <a:r>
              <a:rPr lang="ar-IQ" sz="1400" b="1" dirty="0">
                <a:solidFill>
                  <a:srgbClr val="253D75"/>
                </a:solidFill>
                <a:cs typeface="Arial" charset="0"/>
                <a:hlinkClick r:id="rId8" action="ppaction://hlinksldjump"/>
              </a:rPr>
              <a:t> .  </a:t>
            </a:r>
            <a:endParaRPr lang="ar-IQ" sz="1400" b="1" dirty="0">
              <a:solidFill>
                <a:srgbClr val="253D75"/>
              </a:solidFill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 dirty="0">
                <a:solidFill>
                  <a:srgbClr val="253D75"/>
                </a:solidFill>
                <a:cs typeface="Arial" charset="0"/>
                <a:hlinkClick r:id="rId9" action="ppaction://hlinksldjump"/>
              </a:rPr>
              <a:t>خطط للتنقل بالباص والقطار بالعاصمة ستوكهولم</a:t>
            </a:r>
            <a:r>
              <a:rPr lang="sv-SE" sz="1400" b="1" dirty="0">
                <a:solidFill>
                  <a:srgbClr val="253D75"/>
                </a:solidFill>
                <a:cs typeface="Arial" charset="0"/>
                <a:hlinkClick r:id="rId9" action="ppaction://hlinksldjump"/>
              </a:rPr>
              <a:t>   </a:t>
            </a:r>
            <a:r>
              <a:rPr lang="ar-IQ" sz="1400" b="1" dirty="0">
                <a:solidFill>
                  <a:srgbClr val="253D75"/>
                </a:solidFill>
                <a:cs typeface="Arial" charset="0"/>
                <a:hlinkClick r:id="rId9" action="ppaction://hlinksldjump"/>
              </a:rPr>
              <a:t> </a:t>
            </a:r>
            <a:r>
              <a:rPr lang="sv-SE" sz="1400" b="1" dirty="0">
                <a:solidFill>
                  <a:srgbClr val="253D75"/>
                </a:solidFill>
                <a:cs typeface="Arial" charset="0"/>
                <a:hlinkClick r:id="rId9" action="ppaction://hlinksldjump"/>
              </a:rPr>
              <a:t> Planera resa i Stockholm </a:t>
            </a:r>
            <a:r>
              <a:rPr lang="ar-IQ" sz="1400" b="1" dirty="0">
                <a:solidFill>
                  <a:srgbClr val="253D75"/>
                </a:solidFill>
                <a:cs typeface="Arial" charset="0"/>
                <a:hlinkClick r:id="rId9" action="ppaction://hlinksldjump"/>
              </a:rPr>
              <a:t> .</a:t>
            </a:r>
            <a:endParaRPr lang="ar-IQ" sz="1400" b="1" dirty="0">
              <a:solidFill>
                <a:srgbClr val="253D75"/>
              </a:solidFill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 dirty="0">
                <a:solidFill>
                  <a:srgbClr val="253D75"/>
                </a:solidFill>
                <a:cs typeface="Arial" charset="0"/>
                <a:hlinkClick r:id="rId10" action="ppaction://hlinksldjump"/>
              </a:rPr>
              <a:t>مواقع تفيدك بتعلم اللغة السويدية</a:t>
            </a:r>
            <a:r>
              <a:rPr lang="sv-SE" sz="1400" b="1" dirty="0">
                <a:solidFill>
                  <a:srgbClr val="253D75"/>
                </a:solidFill>
                <a:cs typeface="Arial" charset="0"/>
                <a:hlinkClick r:id="rId10" action="ppaction://hlinksldjump"/>
              </a:rPr>
              <a:t>Lära Svenska språk på nätet</a:t>
            </a:r>
            <a:endParaRPr lang="sv-SE" sz="1400" b="1" dirty="0">
              <a:solidFill>
                <a:srgbClr val="253D75"/>
              </a:solidFill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 dirty="0">
                <a:solidFill>
                  <a:srgbClr val="253D75"/>
                </a:solidFill>
                <a:cs typeface="Arial" charset="0"/>
                <a:hlinkClick r:id="rId11" action="ppaction://hlinksldjump"/>
              </a:rPr>
              <a:t>أكبر موقع للبيع والشراء من خلال شبكة الانترنيت البلوكيت </a:t>
            </a:r>
            <a:r>
              <a:rPr lang="en-US" sz="1400" b="1" dirty="0">
                <a:solidFill>
                  <a:srgbClr val="253D75"/>
                </a:solidFill>
                <a:cs typeface="Arial" charset="0"/>
                <a:hlinkClick r:id="rId11" action="ppaction://hlinksldjump"/>
              </a:rPr>
              <a:t> </a:t>
            </a:r>
            <a:r>
              <a:rPr lang="en-US" sz="1400" b="1" dirty="0" err="1">
                <a:solidFill>
                  <a:srgbClr val="253D75"/>
                </a:solidFill>
                <a:cs typeface="Arial" charset="0"/>
                <a:hlinkClick r:id="rId11" action="ppaction://hlinksldjump"/>
              </a:rPr>
              <a:t>Handla</a:t>
            </a:r>
            <a:r>
              <a:rPr lang="en-US" sz="1400" b="1" dirty="0">
                <a:solidFill>
                  <a:srgbClr val="253D75"/>
                </a:solidFill>
                <a:cs typeface="Arial" charset="0"/>
                <a:hlinkClick r:id="rId11" action="ppaction://hlinksldjump"/>
              </a:rPr>
              <a:t> </a:t>
            </a:r>
            <a:r>
              <a:rPr lang="en-US" sz="1400" b="1" dirty="0" err="1">
                <a:solidFill>
                  <a:srgbClr val="253D75"/>
                </a:solidFill>
                <a:cs typeface="Arial" charset="0"/>
                <a:hlinkClick r:id="rId11" action="ppaction://hlinksldjump"/>
              </a:rPr>
              <a:t>på</a:t>
            </a:r>
            <a:r>
              <a:rPr lang="en-US" sz="1400" b="1" dirty="0">
                <a:solidFill>
                  <a:srgbClr val="253D75"/>
                </a:solidFill>
                <a:cs typeface="Arial" charset="0"/>
                <a:hlinkClick r:id="rId11" action="ppaction://hlinksldjump"/>
              </a:rPr>
              <a:t> </a:t>
            </a:r>
            <a:r>
              <a:rPr lang="en-US" sz="1400" b="1" dirty="0" err="1">
                <a:solidFill>
                  <a:srgbClr val="253D75"/>
                </a:solidFill>
                <a:cs typeface="Arial" charset="0"/>
                <a:hlinkClick r:id="rId11" action="ppaction://hlinksldjump"/>
              </a:rPr>
              <a:t>nätet</a:t>
            </a:r>
            <a:r>
              <a:rPr lang="ar-IQ" sz="1400" b="1" dirty="0">
                <a:solidFill>
                  <a:srgbClr val="253D75"/>
                </a:solidFill>
                <a:cs typeface="Arial" charset="0"/>
                <a:hlinkClick r:id="rId11" action="ppaction://hlinksldjump"/>
              </a:rPr>
              <a:t>.</a:t>
            </a:r>
            <a:endParaRPr lang="ar-IQ" sz="1400" b="1" dirty="0">
              <a:solidFill>
                <a:srgbClr val="253D75"/>
              </a:solidFill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 dirty="0">
                <a:solidFill>
                  <a:srgbClr val="253D75"/>
                </a:solidFill>
                <a:cs typeface="Arial" charset="0"/>
                <a:hlinkClick r:id="rId12" action="ppaction://hlinksldjump"/>
              </a:rPr>
              <a:t>حجز موعد بالمركز الصحي او المستشفى الموجود بمنطقتك من خلال شبكة الأنترنيت</a:t>
            </a:r>
            <a:r>
              <a:rPr lang="sv-SE" sz="1400" b="1" dirty="0">
                <a:solidFill>
                  <a:srgbClr val="253D75"/>
                </a:solidFill>
                <a:cs typeface="Arial" charset="0"/>
                <a:hlinkClick r:id="rId12" action="ppaction://hlinksldjump"/>
              </a:rPr>
              <a:t> Boka tid på vårdcentral, sjukhuset</a:t>
            </a:r>
            <a:r>
              <a:rPr lang="ar-IQ" sz="1400" b="1" dirty="0">
                <a:solidFill>
                  <a:srgbClr val="253D75"/>
                </a:solidFill>
                <a:cs typeface="Arial" charset="0"/>
                <a:hlinkClick r:id="rId12" action="ppaction://hlinksldjump"/>
              </a:rPr>
              <a:t>.</a:t>
            </a:r>
            <a:r>
              <a:rPr lang="ar-IQ" sz="1400" b="1" dirty="0">
                <a:solidFill>
                  <a:srgbClr val="253D75"/>
                </a:solidFill>
                <a:cs typeface="Arial" charset="0"/>
              </a:rPr>
              <a:t> </a:t>
            </a:r>
            <a:endParaRPr lang="en-US" sz="1400" b="1" dirty="0">
              <a:solidFill>
                <a:srgbClr val="253D75"/>
              </a:solidFill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 dirty="0">
                <a:solidFill>
                  <a:srgbClr val="253D75"/>
                </a:solidFill>
                <a:cs typeface="Arial" charset="0"/>
                <a:hlinkClick r:id="rId2" action="ppaction://hlinksldjump"/>
              </a:rPr>
              <a:t>اخذ النصيحة الدوائية او الأستفسار عن دواء معين من خلال شبكة الأنترنيت</a:t>
            </a:r>
            <a:r>
              <a:rPr lang="sv-SE" sz="1400" b="1" dirty="0">
                <a:solidFill>
                  <a:srgbClr val="253D75"/>
                </a:solidFill>
                <a:cs typeface="Arial" charset="0"/>
                <a:hlinkClick r:id="rId2" action="ppaction://hlinksldjump"/>
              </a:rPr>
              <a:t> Fråga om läkemedel och köpa läkemedel på nätet </a:t>
            </a:r>
            <a:r>
              <a:rPr lang="ar-IQ" sz="1400" b="1" dirty="0">
                <a:solidFill>
                  <a:srgbClr val="253D75"/>
                </a:solidFill>
                <a:cs typeface="Arial" charset="0"/>
                <a:hlinkClick r:id="rId2" action="ppaction://hlinksldjump"/>
              </a:rPr>
              <a:t>.</a:t>
            </a:r>
            <a:endParaRPr lang="ar-IQ" sz="1400" b="1" dirty="0">
              <a:solidFill>
                <a:srgbClr val="253D75"/>
              </a:solidFill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</a:pPr>
            <a:r>
              <a:rPr lang="ar-IQ" sz="1400" b="1" dirty="0">
                <a:solidFill>
                  <a:srgbClr val="253D75"/>
                </a:solidFill>
                <a:cs typeface="Arial" charset="0"/>
                <a:hlinkClick r:id="rId13" action="ppaction://hlinksldjump"/>
              </a:rPr>
              <a:t>شراء رصيد لموبايلك من خلال شبكة الأنترنيت</a:t>
            </a:r>
            <a:r>
              <a:rPr lang="sv-SE" sz="1400" b="1" dirty="0">
                <a:solidFill>
                  <a:srgbClr val="253D75"/>
                </a:solidFill>
                <a:cs typeface="Arial" charset="0"/>
                <a:hlinkClick r:id="rId13" action="ppaction://hlinksldjump"/>
              </a:rPr>
              <a:t> Tanka mobil på nätet</a:t>
            </a:r>
            <a:r>
              <a:rPr lang="ar-IQ" sz="1400" b="1" dirty="0">
                <a:solidFill>
                  <a:srgbClr val="253D75"/>
                </a:solidFill>
                <a:cs typeface="Arial" charset="0"/>
                <a:hlinkClick r:id="rId13" action="ppaction://hlinksldjump"/>
              </a:rPr>
              <a:t>.</a:t>
            </a:r>
            <a:endParaRPr lang="ar-IQ" sz="1400" b="1" dirty="0">
              <a:solidFill>
                <a:srgbClr val="253D75"/>
              </a:solidFill>
              <a:cs typeface="Arial" charset="0"/>
            </a:endParaRPr>
          </a:p>
          <a:p>
            <a:pPr algn="r" rtl="1">
              <a:lnSpc>
                <a:spcPct val="80000"/>
              </a:lnSpc>
              <a:buClr>
                <a:srgbClr val="253D75"/>
              </a:buClr>
              <a:buFont typeface="Wingdings 2" pitchFamily="18" charset="2"/>
              <a:buNone/>
            </a:pPr>
            <a:endParaRPr lang="sv-SE" sz="1400" b="1" dirty="0">
              <a:solidFill>
                <a:srgbClr val="253D75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66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130873"/>
            <a:ext cx="9144000" cy="70583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sz="2800" dirty="0"/>
              <a:t>حجز موعد بالمركز الصحي او المستشفى الموجودة بمنطقتك او اخذ النصيحة والمشورة الطبية عبر الانترنيت</a:t>
            </a:r>
            <a:endParaRPr lang="sv-SE" sz="2800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620713"/>
            <a:ext cx="191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2"/>
              </a:rPr>
              <a:t>http://www.lio.se</a:t>
            </a:r>
            <a:r>
              <a:rPr lang="sv-SE"/>
              <a:t>/</a:t>
            </a:r>
          </a:p>
        </p:txBody>
      </p:sp>
      <p:pic>
        <p:nvPicPr>
          <p:cNvPr id="37893" name="Picture 5" descr="l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1075"/>
            <a:ext cx="716438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57250" y="3286125"/>
            <a:ext cx="857250" cy="214313"/>
          </a:xfrm>
          <a:prstGeom prst="wedgeRoundRectCallout">
            <a:avLst>
              <a:gd name="adj1" fmla="val 483"/>
              <a:gd name="adj2" fmla="val -119420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المراكز الصحية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3071813" y="3286125"/>
            <a:ext cx="1357312" cy="428625"/>
          </a:xfrm>
          <a:prstGeom prst="wedgeRoundRectCallout">
            <a:avLst>
              <a:gd name="adj1" fmla="val 59906"/>
              <a:gd name="adj2" fmla="val -86600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االمستشفيات ومراكز طب الاسنان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16" name="Picture 9" descr="li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268413"/>
            <a:ext cx="741680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2786063" y="3214688"/>
            <a:ext cx="1285875" cy="500062"/>
          </a:xfrm>
          <a:prstGeom prst="wedgeRoundRectCallout">
            <a:avLst>
              <a:gd name="adj1" fmla="val 3664"/>
              <a:gd name="adj2" fmla="val 131274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اختر منطقتك اما من الخريطة او القائمة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8" name="Vänster 17"/>
          <p:cNvSpPr/>
          <p:nvPr/>
        </p:nvSpPr>
        <p:spPr>
          <a:xfrm>
            <a:off x="2428875" y="2714625"/>
            <a:ext cx="428625" cy="21431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9" name="Picture 10" descr="lio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" y="1785938"/>
            <a:ext cx="7715250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4714875" y="3357563"/>
            <a:ext cx="1214438" cy="500062"/>
          </a:xfrm>
          <a:prstGeom prst="wedgeRoundRectCallout">
            <a:avLst>
              <a:gd name="adj1" fmla="val -91959"/>
              <a:gd name="adj2" fmla="val 74477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اختر من القائمة المركز الصحي الذي بمنطقتك 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21" name="Bildobjekt 20" descr="lio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50" y="2000250"/>
            <a:ext cx="77152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Höger 21"/>
          <p:cNvSpPr/>
          <p:nvPr/>
        </p:nvSpPr>
        <p:spPr>
          <a:xfrm>
            <a:off x="6143625" y="4857750"/>
            <a:ext cx="500063" cy="2143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2143125"/>
            <a:ext cx="764381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4572000" y="4143375"/>
            <a:ext cx="1714500" cy="1000125"/>
          </a:xfrm>
          <a:prstGeom prst="wedgeRoundRectCallout">
            <a:avLst>
              <a:gd name="adj1" fmla="val 88185"/>
              <a:gd name="adj2" fmla="val -33356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لتتمكن من الحجز والغاء الحجر  وتغير موعده وارسال ملاحظاتك الى المركز الصحي او الطبيب عبر الانترنيت عليك ان تعمل حساب للاتصال بالرعاية الصحية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26" name="Bildobjekt 25" descr="lio5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71625" y="2357438"/>
            <a:ext cx="75723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6"/>
          <p:cNvSpPr>
            <a:spLocks noChangeArrowheads="1"/>
          </p:cNvSpPr>
          <p:nvPr/>
        </p:nvSpPr>
        <p:spPr bwMode="auto">
          <a:xfrm>
            <a:off x="5857875" y="4071938"/>
            <a:ext cx="1214438" cy="785812"/>
          </a:xfrm>
          <a:prstGeom prst="wedgeRoundRectCallout">
            <a:avLst>
              <a:gd name="adj1" fmla="val -102939"/>
              <a:gd name="adj2" fmla="val 2464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ممكن ان تدخل من خلال رمز لمرة واحدة او من خلال هويتك الالكترونية</a:t>
            </a:r>
            <a:endParaRPr lang="sv-SE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14" grpId="0" animBg="1"/>
      <p:bldP spid="15" grpId="0" animBg="1"/>
      <p:bldP spid="17" grpId="0" animBg="1"/>
      <p:bldP spid="18" grpId="0" animBg="1"/>
      <p:bldP spid="20" grpId="0" animBg="1"/>
      <p:bldP spid="22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sz="3600" b="1" dirty="0"/>
              <a:t>أخذ النصيحة الدوائية من خلال شبكة الأنترنيت</a:t>
            </a:r>
            <a:endParaRPr lang="sv-SE" sz="3600" b="1" dirty="0"/>
          </a:p>
        </p:txBody>
      </p:sp>
      <p:pic>
        <p:nvPicPr>
          <p:cNvPr id="38916" name="Picture 4" descr="f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213"/>
            <a:ext cx="6443663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4356100" y="1341438"/>
            <a:ext cx="203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3"/>
              </a:rPr>
              <a:t>http://www.fass.se</a:t>
            </a:r>
            <a:endParaRPr lang="sv-SE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6648450" y="2133600"/>
            <a:ext cx="249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4"/>
              </a:rPr>
              <a:t>http://www.apoteket.se</a:t>
            </a:r>
            <a:endParaRPr lang="sv-SE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1428750" y="3643313"/>
            <a:ext cx="1071563" cy="357187"/>
          </a:xfrm>
          <a:prstGeom prst="wedgeRoundRectCallout">
            <a:avLst>
              <a:gd name="adj1" fmla="val -105230"/>
              <a:gd name="adj2" fmla="val 48555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اكتب اسم الدواء هنا وابحث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428750" y="4071938"/>
            <a:ext cx="1071563" cy="357187"/>
          </a:xfrm>
          <a:prstGeom prst="wedgeRoundRectCallout">
            <a:avLst>
              <a:gd name="adj1" fmla="val -99819"/>
              <a:gd name="adj2" fmla="val 8594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اكتب مكونات الدواء هنا وابحث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643063" y="2357438"/>
            <a:ext cx="2143125" cy="428625"/>
          </a:xfrm>
          <a:prstGeom prst="wedgeRoundRectCallout">
            <a:avLst>
              <a:gd name="adj1" fmla="val -50700"/>
              <a:gd name="adj2" fmla="val 6929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للحصول على معلومات عن دواء استخداماته والاعراض الجانبة له وكل شيء عنه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12" name="Picture 7" descr="Apot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2492375"/>
            <a:ext cx="8316912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4000500" y="3571875"/>
            <a:ext cx="2428875" cy="500063"/>
          </a:xfrm>
          <a:prstGeom prst="wedgeRoundRectCallout">
            <a:avLst>
              <a:gd name="adj1" fmla="val -50700"/>
              <a:gd name="adj2" fmla="val 692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صيدلية على الانترنيت لصرف الوصفات الطبية والأدوية الاخرى التي بدون وصفة كالفيتامينات والمقويات </a:t>
            </a:r>
            <a:endParaRPr lang="sv-SE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  <p:bldP spid="38918" grpId="0"/>
      <p:bldP spid="7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550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sz="3200" b="1" dirty="0"/>
              <a:t> (شحن الهاتف الجوال) شراء رصيد لموبايلك عبر الأنترنيت</a:t>
            </a:r>
            <a:endParaRPr lang="sv-SE" sz="3200" b="1" dirty="0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6084888" y="692150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2"/>
              </a:rPr>
              <a:t>https://www.comviq.se/</a:t>
            </a:r>
            <a:endParaRPr lang="sv-SE"/>
          </a:p>
        </p:txBody>
      </p:sp>
      <p:pic>
        <p:nvPicPr>
          <p:cNvPr id="39942" name="Picture 6" descr="comvi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357688" y="4071938"/>
            <a:ext cx="1357312" cy="571500"/>
          </a:xfrm>
          <a:prstGeom prst="wedgeRoundRectCallout">
            <a:avLst>
              <a:gd name="adj1" fmla="val 83679"/>
              <a:gd name="adj2" fmla="val 3803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اختر من هنا نوع الخط وقيمة التعبئة بالكرون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4714875" y="5500688"/>
            <a:ext cx="1143000" cy="571500"/>
          </a:xfrm>
          <a:prstGeom prst="wedgeRoundRectCallout">
            <a:avLst>
              <a:gd name="adj1" fmla="val 83679"/>
              <a:gd name="adj2" fmla="val 3803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اكتب رقم موبايك هنا لارسال الرصيد 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286125" y="5857875"/>
            <a:ext cx="1357313" cy="571500"/>
          </a:xfrm>
          <a:prstGeom prst="wedgeRoundRectCallout">
            <a:avLst>
              <a:gd name="adj1" fmla="val 146495"/>
              <a:gd name="adj2" fmla="val 4451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ثم اختر طريقة الدفع  واملأ معلوماتك ومعلومات حسابك الذي تدفع منه</a:t>
            </a:r>
            <a:endParaRPr lang="sv-SE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1115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sz="3200" b="1" dirty="0"/>
              <a:t>معرفة معلومات عن صندوق الضمان الاجتماعي </a:t>
            </a:r>
            <a:endParaRPr lang="sv-SE" sz="3200" b="1" dirty="0"/>
          </a:p>
        </p:txBody>
      </p:sp>
      <p:pic>
        <p:nvPicPr>
          <p:cNvPr id="4" name="Bildobjekt 3" descr="FK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650081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643313" y="2571750"/>
            <a:ext cx="1214437" cy="642938"/>
          </a:xfrm>
          <a:prstGeom prst="wedgeRoundRectCallout">
            <a:avLst>
              <a:gd name="adj1" fmla="val 23250"/>
              <a:gd name="adj2" fmla="val -109285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اختر اللغة العربية لتقرأ المعلومات عن الضمان الاجتماعي باللغة العربية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8" name="Bildobjekt 7" descr="FK2.jpg"/>
          <p:cNvPicPr>
            <a:picLocks noChangeAspect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428625" y="1620838"/>
            <a:ext cx="7072313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2214563" y="3500438"/>
            <a:ext cx="1714500" cy="357187"/>
          </a:xfrm>
          <a:prstGeom prst="wedgeRoundRectCallout">
            <a:avLst>
              <a:gd name="adj1" fmla="val -68160"/>
              <a:gd name="adj2" fmla="val -34390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اختر الموضوع الذي ترغب بمعرفة معلومات حوله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10" name="Bildobjekt 9" descr="FK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488" y="2143125"/>
            <a:ext cx="816451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4714875" y="4714875"/>
            <a:ext cx="1214438" cy="500063"/>
          </a:xfrm>
          <a:prstGeom prst="wedgeRoundRectCallout">
            <a:avLst>
              <a:gd name="adj1" fmla="val -161029"/>
              <a:gd name="adj2" fmla="val -8610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اختر اي فايل </a:t>
            </a:r>
            <a:r>
              <a:rPr lang="en-US" sz="1000" b="1" dirty="0">
                <a:solidFill>
                  <a:srgbClr val="FF0000"/>
                </a:solidFill>
              </a:rPr>
              <a:t>PDF </a:t>
            </a:r>
            <a:r>
              <a:rPr lang="ar-IQ" sz="1000" b="1" dirty="0">
                <a:solidFill>
                  <a:srgbClr val="FF0000"/>
                </a:solidFill>
              </a:rPr>
              <a:t>وافتحه بمجرد النقر عليه بالفأرة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2" name="Rektangel 11"/>
          <p:cNvSpPr>
            <a:spLocks noChangeArrowheads="1"/>
          </p:cNvSpPr>
          <p:nvPr/>
        </p:nvSpPr>
        <p:spPr bwMode="auto">
          <a:xfrm>
            <a:off x="0" y="785813"/>
            <a:ext cx="352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4"/>
              </a:rPr>
              <a:t>http://www.forsakringskassan.se/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arbetförm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63"/>
            <a:ext cx="557212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ktangel 22"/>
          <p:cNvSpPr>
            <a:spLocks noChangeArrowheads="1"/>
          </p:cNvSpPr>
          <p:nvPr/>
        </p:nvSpPr>
        <p:spPr bwMode="auto">
          <a:xfrm>
            <a:off x="0" y="642938"/>
            <a:ext cx="363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3"/>
              </a:rPr>
              <a:t>http://www.arbetsformedlingen.se/</a:t>
            </a:r>
            <a:endParaRPr lang="sv-SE"/>
          </a:p>
        </p:txBody>
      </p:sp>
      <p:sp>
        <p:nvSpPr>
          <p:cNvPr id="28" name="Oval 27"/>
          <p:cNvSpPr/>
          <p:nvPr/>
        </p:nvSpPr>
        <p:spPr>
          <a:xfrm>
            <a:off x="2000250" y="2428875"/>
            <a:ext cx="1714500" cy="642938"/>
          </a:xfrm>
          <a:prstGeom prst="wedgeEllipseCallout">
            <a:avLst>
              <a:gd name="adj1" fmla="val -74497"/>
              <a:gd name="adj2" fmla="val 65180"/>
            </a:avLst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ar-IQ" sz="1050" dirty="0">
                <a:solidFill>
                  <a:srgbClr val="FF0000"/>
                </a:solidFill>
              </a:rPr>
              <a:t>  هنا للبحث عن عمل من خلال مهنتك او مدينتك التي ترغب بالعمل فيها</a:t>
            </a:r>
            <a:endParaRPr lang="sv-SE" sz="1050" dirty="0">
              <a:solidFill>
                <a:srgbClr val="FF0000"/>
              </a:solidFill>
            </a:endParaRPr>
          </a:p>
        </p:txBody>
      </p:sp>
      <p:sp>
        <p:nvSpPr>
          <p:cNvPr id="30" name="Rubrik 1"/>
          <p:cNvSpPr txBox="1">
            <a:spLocks/>
          </p:cNvSpPr>
          <p:nvPr/>
        </p:nvSpPr>
        <p:spPr>
          <a:xfrm>
            <a:off x="457200" y="0"/>
            <a:ext cx="8229600" cy="571480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rtl="1" fontAlgn="auto">
              <a:spcAft>
                <a:spcPts val="0"/>
              </a:spcAft>
              <a:defRPr/>
            </a:pPr>
            <a:r>
              <a:rPr lang="ar-IQ" sz="2800" b="1" dirty="0">
                <a:ln w="6350">
                  <a:noFill/>
                </a:ln>
                <a:latin typeface="+mj-lt"/>
                <a:ea typeface="+mj-ea"/>
                <a:cs typeface="+mj-cs"/>
              </a:rPr>
              <a:t>التسجيل في مكتب العمل ا والبحث عن الوظائف الشاغرة</a:t>
            </a:r>
            <a:endParaRPr lang="sv-SE" sz="2800" b="1" dirty="0">
              <a:ln w="6350">
                <a:noFill/>
              </a:ln>
              <a:latin typeface="+mj-lt"/>
              <a:ea typeface="+mj-ea"/>
              <a:cs typeface="+mj-cs"/>
            </a:endParaRPr>
          </a:p>
        </p:txBody>
      </p:sp>
      <p:sp>
        <p:nvSpPr>
          <p:cNvPr id="32" name="Upp 31"/>
          <p:cNvSpPr/>
          <p:nvPr/>
        </p:nvSpPr>
        <p:spPr>
          <a:xfrm>
            <a:off x="4000500" y="1928813"/>
            <a:ext cx="285750" cy="2857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45" name="Bildobjekt 44" descr="arbetförm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357313"/>
            <a:ext cx="5715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Vänster 45"/>
          <p:cNvSpPr/>
          <p:nvPr/>
        </p:nvSpPr>
        <p:spPr>
          <a:xfrm>
            <a:off x="4000500" y="3643313"/>
            <a:ext cx="714375" cy="1428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47" name="Bildobjekt 46" descr="arbetförm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" y="1571625"/>
            <a:ext cx="610235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1357313" y="3714750"/>
            <a:ext cx="927100" cy="714375"/>
          </a:xfrm>
          <a:prstGeom prst="wedgeRoundRectCallout">
            <a:avLst>
              <a:gd name="adj1" fmla="val 132240"/>
              <a:gd name="adj2" fmla="val -89362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افتح اي موضوع ترغب بقرائته بالضغط على العنوان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49" name="AutoShape 6"/>
          <p:cNvSpPr>
            <a:spLocks noChangeArrowheads="1"/>
          </p:cNvSpPr>
          <p:nvPr/>
        </p:nvSpPr>
        <p:spPr bwMode="auto">
          <a:xfrm>
            <a:off x="5357813" y="3143250"/>
            <a:ext cx="785812" cy="500063"/>
          </a:xfrm>
          <a:prstGeom prst="wedgeRoundRectCallout">
            <a:avLst>
              <a:gd name="adj1" fmla="val 28870"/>
              <a:gd name="adj2" fmla="val -101045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للتسجيل كمستخدم جديد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50" name="Bildobjekt 49" descr="arbetförm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50" y="1785938"/>
            <a:ext cx="6143625" cy="48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AutoShape 6"/>
          <p:cNvSpPr>
            <a:spLocks noChangeArrowheads="1"/>
          </p:cNvSpPr>
          <p:nvPr/>
        </p:nvSpPr>
        <p:spPr bwMode="auto">
          <a:xfrm>
            <a:off x="2500313" y="4929188"/>
            <a:ext cx="928687" cy="428625"/>
          </a:xfrm>
          <a:prstGeom prst="wedgeRoundRectCallout">
            <a:avLst>
              <a:gd name="adj1" fmla="val -78248"/>
              <a:gd name="adj2" fmla="val -97241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للتسجيل كباحث عن عمل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52" name="Bildobjekt 51" descr="arbetförm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63" y="1924050"/>
            <a:ext cx="6643687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AutoShape 6"/>
          <p:cNvSpPr>
            <a:spLocks noChangeArrowheads="1"/>
          </p:cNvSpPr>
          <p:nvPr/>
        </p:nvSpPr>
        <p:spPr bwMode="auto">
          <a:xfrm>
            <a:off x="1000125" y="5572125"/>
            <a:ext cx="857250" cy="571500"/>
          </a:xfrm>
          <a:prstGeom prst="wedgeRoundRectCallout">
            <a:avLst>
              <a:gd name="adj1" fmla="val 68139"/>
              <a:gd name="adj2" fmla="val 48638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أضغط على موافقة لأنشاء حساب خاص بك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54" name="Bildobjekt 53" descr="arbetförm6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50" y="2143125"/>
            <a:ext cx="707231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AutoShape 6"/>
          <p:cNvSpPr>
            <a:spLocks noChangeArrowheads="1"/>
          </p:cNvSpPr>
          <p:nvPr/>
        </p:nvSpPr>
        <p:spPr bwMode="auto">
          <a:xfrm>
            <a:off x="4643438" y="4572000"/>
            <a:ext cx="1214437" cy="285750"/>
          </a:xfrm>
          <a:prstGeom prst="wedgeRoundRectCallout">
            <a:avLst>
              <a:gd name="adj1" fmla="val -70389"/>
              <a:gd name="adj2" fmla="val -25363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املأ المعلومات هنا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56" name="AutoShape 6"/>
          <p:cNvSpPr>
            <a:spLocks noChangeArrowheads="1"/>
          </p:cNvSpPr>
          <p:nvPr/>
        </p:nvSpPr>
        <p:spPr bwMode="auto">
          <a:xfrm>
            <a:off x="2357438" y="5429250"/>
            <a:ext cx="1214437" cy="357188"/>
          </a:xfrm>
          <a:prstGeom prst="wedgeRoundRectCallout">
            <a:avLst>
              <a:gd name="adj1" fmla="val -68036"/>
              <a:gd name="adj2" fmla="val -55363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ثم اضغط على حفظ معلوماتك</a:t>
            </a:r>
            <a:endParaRPr lang="sv-SE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6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animBg="1"/>
      <p:bldP spid="32" grpId="0" animBg="1"/>
      <p:bldP spid="46" grpId="0" animBg="1"/>
      <p:bldP spid="48" grpId="0" animBg="1"/>
      <p:bldP spid="49" grpId="0" animBg="1"/>
      <p:bldP spid="51" grpId="0" animBg="1"/>
      <p:bldP spid="53" grpId="0" animBg="1"/>
      <p:bldP spid="55" grpId="0" animBg="1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 bwMode="auto">
          <a:xfrm>
            <a:off x="468313" y="188913"/>
            <a:ext cx="8229600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rtl="1">
              <a:defRPr/>
            </a:pPr>
            <a:r>
              <a:rPr lang="ar-IQ" sz="3700" b="1" dirty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صندوق تمويل الدراسة والطلبة</a:t>
            </a:r>
            <a:r>
              <a:rPr lang="en-US" sz="3700" b="1" dirty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CSN </a:t>
            </a:r>
            <a:endParaRPr lang="sv-SE" sz="3700" b="1" dirty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23850" y="1052513"/>
            <a:ext cx="203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2"/>
              </a:rPr>
              <a:t>http://www.csn.se/</a:t>
            </a:r>
            <a:endParaRPr lang="sv-SE"/>
          </a:p>
        </p:txBody>
      </p:sp>
      <p:pic>
        <p:nvPicPr>
          <p:cNvPr id="46085" name="Picture 5" descr="CS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16063"/>
            <a:ext cx="8027988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CS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700213"/>
            <a:ext cx="79200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 descr="CS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2060575"/>
            <a:ext cx="817245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pPr rtl="1" eaLnBrk="1" fontAlgn="auto" hangingPunct="1">
              <a:spcAft>
                <a:spcPts val="0"/>
              </a:spcAft>
              <a:defRPr/>
            </a:pPr>
            <a:r>
              <a:rPr lang="ar-IQ" sz="2800" dirty="0"/>
              <a:t>دائرة الضريبة والتصريح الضريبي من خلال شبكة الأنترنيت</a:t>
            </a:r>
            <a:endParaRPr lang="sv-SE" sz="2800" dirty="0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1143000"/>
            <a:ext cx="286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2"/>
              </a:rPr>
              <a:t>http://www.skatteverket.se</a:t>
            </a:r>
            <a:endParaRPr lang="sv-SE"/>
          </a:p>
        </p:txBody>
      </p:sp>
      <p:pic>
        <p:nvPicPr>
          <p:cNvPr id="4" name="Bildobjekt 3" descr="skatt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500"/>
            <a:ext cx="60007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Upp 8"/>
          <p:cNvSpPr/>
          <p:nvPr/>
        </p:nvSpPr>
        <p:spPr>
          <a:xfrm>
            <a:off x="5286375" y="2643188"/>
            <a:ext cx="142875" cy="21431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0" name="Bildobjekt 9" descr="skatte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2071688"/>
            <a:ext cx="579278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Vänster 10"/>
          <p:cNvSpPr/>
          <p:nvPr/>
        </p:nvSpPr>
        <p:spPr>
          <a:xfrm>
            <a:off x="2500313" y="4286250"/>
            <a:ext cx="357187" cy="4603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2" name="Bildobjekt 11" descr="skatte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63" y="2428875"/>
            <a:ext cx="592931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4714875" y="4357688"/>
            <a:ext cx="1571625" cy="642937"/>
          </a:xfrm>
          <a:prstGeom prst="wedgeRoundRectCallout">
            <a:avLst>
              <a:gd name="adj1" fmla="val -101552"/>
              <a:gd name="adj2" fmla="val 17789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اختر اي موضوع لترى فلم توضيحي عنه باللغة  العربية عن طريقة التصريح وموعدها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14" name="Bildobjekt 13" descr="skatte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50" y="2857500"/>
            <a:ext cx="65722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88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9" grpId="0" animBg="1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موقع دائرة الهجرة السويدية</a:t>
            </a:r>
            <a:endParaRPr lang="sv-SE" dirty="0"/>
          </a:p>
        </p:txBody>
      </p:sp>
      <p:pic>
        <p:nvPicPr>
          <p:cNvPr id="4" name="Bildobjekt 3" descr="migration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38"/>
            <a:ext cx="64293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1643063" y="3500438"/>
            <a:ext cx="1571625" cy="500062"/>
          </a:xfrm>
          <a:prstGeom prst="wedgeRoundRectCallout">
            <a:avLst>
              <a:gd name="adj1" fmla="val -34960"/>
              <a:gd name="adj2" fmla="val -81278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أضغط هنا لمعرفة شروط الحصول على الجنسية السويدية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11" name="Bildobjekt 10" descr="migration1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500188"/>
            <a:ext cx="64293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Upp 11"/>
          <p:cNvSpPr/>
          <p:nvPr/>
        </p:nvSpPr>
        <p:spPr>
          <a:xfrm>
            <a:off x="3786188" y="3643313"/>
            <a:ext cx="46037" cy="21431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3" name="Bildobjekt 12" descr="migration1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75" y="1857375"/>
            <a:ext cx="6500813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500563" y="4929188"/>
            <a:ext cx="1285875" cy="714375"/>
          </a:xfrm>
          <a:prstGeom prst="wedgeRoundRectCallout">
            <a:avLst>
              <a:gd name="adj1" fmla="val -105556"/>
              <a:gd name="adj2" fmla="val -24770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اضغط هنا لتقديم طلب الحصول على  في  الجنسية في حال استيفاءك للشروط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5" name="Upp 14"/>
          <p:cNvSpPr/>
          <p:nvPr/>
        </p:nvSpPr>
        <p:spPr>
          <a:xfrm>
            <a:off x="4857750" y="2786063"/>
            <a:ext cx="214313" cy="35718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6" name="Bildobjekt 15" descr="migration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75" y="2065338"/>
            <a:ext cx="650081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Vänster 16"/>
          <p:cNvSpPr/>
          <p:nvPr/>
        </p:nvSpPr>
        <p:spPr>
          <a:xfrm>
            <a:off x="6143625" y="4071938"/>
            <a:ext cx="500063" cy="1428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8" name="Bildobjekt 17" descr="migration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75" y="2428875"/>
            <a:ext cx="67151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7215188" y="4286250"/>
            <a:ext cx="1214437" cy="785813"/>
          </a:xfrm>
          <a:prstGeom prst="wedgeRoundRectCallout">
            <a:avLst>
              <a:gd name="adj1" fmla="val -102598"/>
              <a:gd name="adj2" fmla="val -6454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اختار اي موضوع ترغب القراءة عنه باللغة العربية من المواضيع المدرجة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20" name="Rektangel 19"/>
          <p:cNvSpPr>
            <a:spLocks noChangeArrowheads="1"/>
          </p:cNvSpPr>
          <p:nvPr/>
        </p:nvSpPr>
        <p:spPr bwMode="auto">
          <a:xfrm>
            <a:off x="0" y="857250"/>
            <a:ext cx="335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7"/>
              </a:rPr>
              <a:t>http://www.migrationsverket.se/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136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17" grpId="0" animBg="1"/>
      <p:bldP spid="1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sz="2800" b="1" dirty="0"/>
              <a:t>البحث عن شخص او شركة من خلال رقم هاتف او عنوان باستخدام شبكة الأنترنيت</a:t>
            </a:r>
            <a:endParaRPr lang="sv-SE" sz="2800" b="1" dirty="0"/>
          </a:p>
        </p:txBody>
      </p:sp>
      <p:pic>
        <p:nvPicPr>
          <p:cNvPr id="4" name="Bildobjekt 3" descr="hitta.s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313"/>
            <a:ext cx="6383338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4" descr="eni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1749425"/>
            <a:ext cx="6929437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>
            <a:spLocks noChangeArrowheads="1"/>
          </p:cNvSpPr>
          <p:nvPr/>
        </p:nvSpPr>
        <p:spPr bwMode="auto">
          <a:xfrm>
            <a:off x="0" y="928688"/>
            <a:ext cx="211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4"/>
              </a:rPr>
              <a:t>http://www.hitta.se/</a:t>
            </a:r>
            <a:endParaRPr lang="sv-SE"/>
          </a:p>
        </p:txBody>
      </p:sp>
      <p:sp>
        <p:nvSpPr>
          <p:cNvPr id="7" name="Rektangel 6"/>
          <p:cNvSpPr>
            <a:spLocks noChangeArrowheads="1"/>
          </p:cNvSpPr>
          <p:nvPr/>
        </p:nvSpPr>
        <p:spPr bwMode="auto">
          <a:xfrm>
            <a:off x="6945313" y="1357313"/>
            <a:ext cx="219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5"/>
              </a:rPr>
              <a:t>http://www.eniro.se/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623538"/>
            <a:ext cx="8229600" cy="35719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موقع دائرة الطرق السويدية من خلال شبكة الانترنيت</a:t>
            </a:r>
            <a:endParaRPr lang="sv-SE" dirty="0"/>
          </a:p>
        </p:txBody>
      </p:sp>
      <p:sp>
        <p:nvSpPr>
          <p:cNvPr id="6" name="Rektangel 5"/>
          <p:cNvSpPr>
            <a:spLocks noChangeArrowheads="1"/>
          </p:cNvSpPr>
          <p:nvPr/>
        </p:nvSpPr>
        <p:spPr bwMode="auto">
          <a:xfrm>
            <a:off x="0" y="1214438"/>
            <a:ext cx="3505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v-SE" b="1">
                <a:hlinkClick r:id="rId2"/>
              </a:rPr>
              <a:t>http://www.trafikverket.se/</a:t>
            </a:r>
            <a:endParaRPr lang="sv-SE"/>
          </a:p>
        </p:txBody>
      </p:sp>
      <p:pic>
        <p:nvPicPr>
          <p:cNvPr id="7" name="Bildobjekt 6" descr="vv.s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63"/>
            <a:ext cx="85010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p 7"/>
          <p:cNvSpPr/>
          <p:nvPr/>
        </p:nvSpPr>
        <p:spPr>
          <a:xfrm>
            <a:off x="1285875" y="3357563"/>
            <a:ext cx="142875" cy="2857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33" name="Bildobjekt 10" descr="vv.se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763" y="1785938"/>
            <a:ext cx="850106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Vänster 11"/>
          <p:cNvSpPr/>
          <p:nvPr/>
        </p:nvSpPr>
        <p:spPr>
          <a:xfrm>
            <a:off x="3500438" y="4071938"/>
            <a:ext cx="801687" cy="15081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35" name="Bildobjekt 12" descr="vv.se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1928813"/>
            <a:ext cx="857250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56728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sz="5400" b="1" dirty="0">
                <a:latin typeface="Tahoma" pitchFamily="34" charset="0"/>
                <a:ea typeface="Tahoma" pitchFamily="34" charset="0"/>
                <a:cs typeface="+mn-cs"/>
              </a:rPr>
              <a:t>موقع راديو السويد وبلغات متعددة</a:t>
            </a:r>
            <a:endParaRPr lang="sv-SE" sz="5400" b="1" dirty="0">
              <a:latin typeface="Tahoma" pitchFamily="34" charset="0"/>
              <a:ea typeface="Tahoma" pitchFamily="34" charset="0"/>
              <a:cs typeface="+mn-cs"/>
            </a:endParaRPr>
          </a:p>
        </p:txBody>
      </p:sp>
      <p:pic>
        <p:nvPicPr>
          <p:cNvPr id="30725" name="Picture 5" descr="S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40671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 descr="S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700808"/>
            <a:ext cx="4103687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0"/>
            <a:ext cx="2566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http://sverigesradio.se</a:t>
            </a:r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</a:p>
        </p:txBody>
      </p:sp>
      <p:sp>
        <p:nvSpPr>
          <p:cNvPr id="7" name="Upp 6"/>
          <p:cNvSpPr/>
          <p:nvPr/>
        </p:nvSpPr>
        <p:spPr>
          <a:xfrm>
            <a:off x="1979712" y="2204864"/>
            <a:ext cx="142875" cy="2857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Vänster 7"/>
          <p:cNvSpPr/>
          <p:nvPr/>
        </p:nvSpPr>
        <p:spPr>
          <a:xfrm>
            <a:off x="3275856" y="3645024"/>
            <a:ext cx="428625" cy="1428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27" name="Picture 7" descr="SR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420888"/>
            <a:ext cx="52197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00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pPr rtl="1">
              <a:defRPr/>
            </a:pPr>
            <a:r>
              <a:rPr lang="ar-IQ" dirty="0"/>
              <a:t>احجز امتحان إجازة السوق السويدية عبر الانترنيت</a:t>
            </a:r>
            <a:endParaRPr lang="sv-SE" dirty="0"/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Bildobjekt 13" descr="körkor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38"/>
            <a:ext cx="8643938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Upp 15"/>
          <p:cNvSpPr/>
          <p:nvPr/>
        </p:nvSpPr>
        <p:spPr>
          <a:xfrm>
            <a:off x="642938" y="4214813"/>
            <a:ext cx="336550" cy="45402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1" name="Bildobjekt 14" descr="körkort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8" y="1385888"/>
            <a:ext cx="857250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Upp 16"/>
          <p:cNvSpPr/>
          <p:nvPr/>
        </p:nvSpPr>
        <p:spPr>
          <a:xfrm>
            <a:off x="2357438" y="3214688"/>
            <a:ext cx="204787" cy="26828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3" name="Bildobjekt 18" descr="körkort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500188"/>
            <a:ext cx="8715375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Höger 19"/>
          <p:cNvSpPr/>
          <p:nvPr/>
        </p:nvSpPr>
        <p:spPr>
          <a:xfrm>
            <a:off x="2571750" y="5929313"/>
            <a:ext cx="479425" cy="698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sp>
        <p:nvSpPr>
          <p:cNvPr id="54281" name="Rectangle 14"/>
          <p:cNvSpPr>
            <a:spLocks noChangeArrowheads="1"/>
          </p:cNvSpPr>
          <p:nvPr/>
        </p:nvSpPr>
        <p:spPr bwMode="auto">
          <a:xfrm>
            <a:off x="0" y="857250"/>
            <a:ext cx="2933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b="1">
                <a:hlinkClick r:id="rId5"/>
              </a:rPr>
              <a:t>www.korkortsportalen.se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 fontScale="90000"/>
          </a:bodyPr>
          <a:lstStyle/>
          <a:p>
            <a:pPr rtl="1">
              <a:defRPr/>
            </a:pPr>
            <a:r>
              <a:rPr lang="ar-IQ" dirty="0"/>
              <a:t>حجز موعد للفحص السنوي لسيارتك عبر الانترنيت</a:t>
            </a:r>
            <a:endParaRPr lang="sv-SE" dirty="0"/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20" descr="bilprovningen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313"/>
            <a:ext cx="87153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Höger 21"/>
          <p:cNvSpPr/>
          <p:nvPr/>
        </p:nvSpPr>
        <p:spPr>
          <a:xfrm>
            <a:off x="285750" y="5143500"/>
            <a:ext cx="803275" cy="1809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6" name="Bildobjekt 22" descr="bilprovningen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4163"/>
            <a:ext cx="89296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öger 23"/>
          <p:cNvSpPr/>
          <p:nvPr/>
        </p:nvSpPr>
        <p:spPr>
          <a:xfrm>
            <a:off x="1214438" y="3857625"/>
            <a:ext cx="752475" cy="1254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8" name="Bildobjekt 24" descr="bilprovningen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714500"/>
            <a:ext cx="89296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25"/>
          <p:cNvSpPr/>
          <p:nvPr/>
        </p:nvSpPr>
        <p:spPr>
          <a:xfrm>
            <a:off x="2928938" y="5000625"/>
            <a:ext cx="3090862" cy="546100"/>
          </a:xfrm>
          <a:prstGeom prst="wedgeEllipseCallout">
            <a:avLst>
              <a:gd name="adj1" fmla="val -58334"/>
              <a:gd name="adj2" fmla="val 6607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  اكتب رقم السيارة هنا المراد حجز الفحص السنوي لها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0" name="Oval 26"/>
          <p:cNvSpPr/>
          <p:nvPr/>
        </p:nvSpPr>
        <p:spPr>
          <a:xfrm>
            <a:off x="3143250" y="5572125"/>
            <a:ext cx="3090863" cy="546100"/>
          </a:xfrm>
          <a:prstGeom prst="wedgeEllipseCallout">
            <a:avLst>
              <a:gd name="adj1" fmla="val -64153"/>
              <a:gd name="adj2" fmla="val 373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  اكتب الاربع ارقام الاخيرة لمالك السيارة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0" y="928688"/>
            <a:ext cx="2992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5"/>
              </a:rPr>
              <a:t>http://www.bilprovningen.se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+mn-cs"/>
              </a:rPr>
              <a:t>الشرطة / تقديم طلب جواز سفر – ابلاغ الشرطة</a:t>
            </a:r>
            <a:endParaRPr lang="sv-SE" sz="36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+mn-cs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84784"/>
            <a:ext cx="914400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24356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http://www.polisen.se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64088" y="5070921"/>
            <a:ext cx="18722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2627784" y="4293554"/>
            <a:ext cx="648072" cy="4026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3116176" y="4696159"/>
            <a:ext cx="648072" cy="4026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2841452" y="5173612"/>
            <a:ext cx="648072" cy="4026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61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 bwMode="auto">
          <a:xfrm>
            <a:off x="0" y="260648"/>
            <a:ext cx="9144000" cy="1091406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rtl="1">
              <a:defRPr/>
            </a:pPr>
            <a:r>
              <a:rPr lang="ar-IQ" sz="40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+mn-cs"/>
              </a:rPr>
              <a:t>البريد – تابع سير الرزمة البريدية</a:t>
            </a:r>
            <a:endParaRPr lang="sv-SE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+mn-cs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2494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http://www.posten.se/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74763"/>
            <a:ext cx="9144000" cy="558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331640" y="5013176"/>
            <a:ext cx="4968552" cy="1584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668344" y="5157192"/>
            <a:ext cx="1224136" cy="1329572"/>
          </a:xfrm>
          <a:prstGeom prst="wedgeRoundRectCallout">
            <a:avLst>
              <a:gd name="adj1" fmla="val -86538"/>
              <a:gd name="adj2" fmla="val -23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أكتب الرمز الذي تٌعرّف به رزمتك او رسالتك البريدية</a:t>
            </a:r>
            <a:br>
              <a:rPr lang="ar-IQ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sv-SE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7490184" y="4811873"/>
            <a:ext cx="648072" cy="4026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516216" y="5608530"/>
            <a:ext cx="576064" cy="1967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5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2" grpId="0" animBg="1"/>
      <p:bldP spid="6" grpId="0" animBg="1"/>
      <p:bldP spid="7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sz="3200" b="1" dirty="0"/>
              <a:t>البحث عن الكتب بالمكتبات الموجودة في السويد عبر الأنترنيت</a:t>
            </a:r>
            <a:endParaRPr lang="sv-SE" sz="3200" b="1" dirty="0"/>
          </a:p>
        </p:txBody>
      </p:sp>
      <p:pic>
        <p:nvPicPr>
          <p:cNvPr id="4" name="Bildobjekt 3" descr="motal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0"/>
            <a:ext cx="464343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Vänster 4"/>
          <p:cNvSpPr/>
          <p:nvPr/>
        </p:nvSpPr>
        <p:spPr>
          <a:xfrm>
            <a:off x="785813" y="3000375"/>
            <a:ext cx="357187" cy="1428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6" name="Bildobjekt 5" descr="motala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500188"/>
            <a:ext cx="4572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Vänster 6"/>
          <p:cNvSpPr/>
          <p:nvPr/>
        </p:nvSpPr>
        <p:spPr>
          <a:xfrm>
            <a:off x="785813" y="3429000"/>
            <a:ext cx="357187" cy="1428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8" name="Bildobjekt 7" descr="motala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643063"/>
            <a:ext cx="45720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Vänster 8"/>
          <p:cNvSpPr/>
          <p:nvPr/>
        </p:nvSpPr>
        <p:spPr>
          <a:xfrm>
            <a:off x="1857375" y="4214813"/>
            <a:ext cx="357188" cy="1428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0" name="Bildobjekt 9" descr="bibliotek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1928813"/>
            <a:ext cx="4572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Vänster 10"/>
          <p:cNvSpPr/>
          <p:nvPr/>
        </p:nvSpPr>
        <p:spPr>
          <a:xfrm>
            <a:off x="3429000" y="2643188"/>
            <a:ext cx="357188" cy="7143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3" name="Bildobjekt 12" descr="bibliotek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357313"/>
            <a:ext cx="60007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ktangel 13"/>
          <p:cNvSpPr>
            <a:spLocks noChangeArrowheads="1"/>
          </p:cNvSpPr>
          <p:nvPr/>
        </p:nvSpPr>
        <p:spPr bwMode="auto">
          <a:xfrm>
            <a:off x="0" y="692696"/>
            <a:ext cx="320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hlinkClick r:id="rId7"/>
              </a:rPr>
              <a:t>http://www.ostgotabibliotek.se</a:t>
            </a:r>
            <a:endParaRPr lang="sv-SE" dirty="0"/>
          </a:p>
        </p:txBody>
      </p:sp>
      <p:sp>
        <p:nvSpPr>
          <p:cNvPr id="15" name="Ellips 14"/>
          <p:cNvSpPr/>
          <p:nvPr/>
        </p:nvSpPr>
        <p:spPr>
          <a:xfrm>
            <a:off x="2143125" y="2428875"/>
            <a:ext cx="571500" cy="142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6" name="Bildobjekt 15" descr="bibliotek3a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071688"/>
            <a:ext cx="600075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Bildobjekt 16" descr="bibliotek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196975"/>
            <a:ext cx="77152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ktangel 17"/>
          <p:cNvSpPr>
            <a:spLocks noChangeArrowheads="1"/>
          </p:cNvSpPr>
          <p:nvPr/>
        </p:nvSpPr>
        <p:spPr bwMode="auto">
          <a:xfrm>
            <a:off x="3714750" y="857250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10"/>
              </a:rPr>
              <a:t>http://www.interbib.se</a:t>
            </a:r>
            <a:endParaRPr lang="sv-SE"/>
          </a:p>
        </p:txBody>
      </p:sp>
      <p:pic>
        <p:nvPicPr>
          <p:cNvPr id="19" name="Bildobjekt 18" descr="bibliotek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75" y="1428750"/>
            <a:ext cx="8429625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ktangel 19"/>
          <p:cNvSpPr>
            <a:spLocks noChangeArrowheads="1"/>
          </p:cNvSpPr>
          <p:nvPr/>
        </p:nvSpPr>
        <p:spPr bwMode="auto">
          <a:xfrm>
            <a:off x="6623050" y="726126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hlinkClick r:id="rId12"/>
              </a:rPr>
              <a:t>http://www.bibliotek.se/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4" grpId="0"/>
      <p:bldP spid="14" grpId="1"/>
      <p:bldP spid="15" grpId="0" animBg="1"/>
      <p:bldP spid="18" grpId="0"/>
      <p:bldP spid="18" grpId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sz="2400" dirty="0"/>
              <a:t>قراءة الصحف من مختلف انحاء العالم من خلال موقع المكتبة الالكتروني </a:t>
            </a:r>
            <a:endParaRPr lang="sv-SE" sz="2400" dirty="0"/>
          </a:p>
        </p:txBody>
      </p:sp>
      <p:pic>
        <p:nvPicPr>
          <p:cNvPr id="4" name="Bildobjekt 3" descr="librarypres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75"/>
            <a:ext cx="62865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Vänster 4"/>
          <p:cNvSpPr/>
          <p:nvPr/>
        </p:nvSpPr>
        <p:spPr>
          <a:xfrm>
            <a:off x="4500563" y="4286250"/>
            <a:ext cx="857250" cy="2143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6" name="Bildobjekt 5" descr="librarypress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500188"/>
            <a:ext cx="6357938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öger 6"/>
          <p:cNvSpPr/>
          <p:nvPr/>
        </p:nvSpPr>
        <p:spPr>
          <a:xfrm>
            <a:off x="4786313" y="4071938"/>
            <a:ext cx="428625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8" name="Bildobjekt 7" descr="librarypress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1714500"/>
            <a:ext cx="6357938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Vänster 8"/>
          <p:cNvSpPr/>
          <p:nvPr/>
        </p:nvSpPr>
        <p:spPr>
          <a:xfrm>
            <a:off x="4214813" y="4857750"/>
            <a:ext cx="714375" cy="2143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0" name="Bildobjekt 9" descr="librarypress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50" y="1928813"/>
            <a:ext cx="64198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ildobjekt 10" descr="librarypress3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75" y="3429000"/>
            <a:ext cx="96996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llips 11"/>
          <p:cNvSpPr/>
          <p:nvPr/>
        </p:nvSpPr>
        <p:spPr>
          <a:xfrm>
            <a:off x="5357813" y="3286125"/>
            <a:ext cx="714375" cy="142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sp>
        <p:nvSpPr>
          <p:cNvPr id="13" name="Höger 12"/>
          <p:cNvSpPr/>
          <p:nvPr/>
        </p:nvSpPr>
        <p:spPr>
          <a:xfrm>
            <a:off x="5214938" y="3643313"/>
            <a:ext cx="142875" cy="714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4" name="Bildobjekt 13" descr="librarypress3b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63" y="3429000"/>
            <a:ext cx="8318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Vänster 14"/>
          <p:cNvSpPr/>
          <p:nvPr/>
        </p:nvSpPr>
        <p:spPr>
          <a:xfrm>
            <a:off x="6572250" y="3714750"/>
            <a:ext cx="357188" cy="714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6" name="Bildobjekt 15" descr="librarypress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000" y="2214563"/>
            <a:ext cx="6715125" cy="414337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sp>
        <p:nvSpPr>
          <p:cNvPr id="17" name="Oval 16"/>
          <p:cNvSpPr/>
          <p:nvPr/>
        </p:nvSpPr>
        <p:spPr>
          <a:xfrm>
            <a:off x="2357438" y="4214813"/>
            <a:ext cx="1285875" cy="642937"/>
          </a:xfrm>
          <a:prstGeom prst="wedgeEllipseCallout">
            <a:avLst>
              <a:gd name="adj1" fmla="val -79813"/>
              <a:gd name="adj2" fmla="val 32084"/>
            </a:avLst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ar-IQ" sz="1000" dirty="0">
                <a:solidFill>
                  <a:srgbClr val="FF0000"/>
                </a:solidFill>
              </a:rPr>
              <a:t>اختر الصحيفة من العناوين الموجودة</a:t>
            </a:r>
            <a:endParaRPr lang="sv-SE" sz="1000" dirty="0">
              <a:solidFill>
                <a:srgbClr val="FF0000"/>
              </a:solidFill>
            </a:endParaRPr>
          </a:p>
        </p:txBody>
      </p:sp>
      <p:pic>
        <p:nvPicPr>
          <p:cNvPr id="18" name="Bildobjekt 17" descr="librarypress5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0188" y="2071688"/>
            <a:ext cx="7643812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5143500" y="5357813"/>
            <a:ext cx="857250" cy="571500"/>
          </a:xfrm>
          <a:prstGeom prst="wedgeEllipseCallout">
            <a:avLst>
              <a:gd name="adj1" fmla="val -41136"/>
              <a:gd name="adj2" fmla="val 8507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لتقليب الصفحات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29000" y="5572125"/>
            <a:ext cx="642938" cy="428625"/>
          </a:xfrm>
          <a:prstGeom prst="wedgeEllipseCallout">
            <a:avLst>
              <a:gd name="adj1" fmla="val 15160"/>
              <a:gd name="adj2" fmla="val 717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للتكبير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71750" y="5429250"/>
            <a:ext cx="857250" cy="571500"/>
          </a:xfrm>
          <a:prstGeom prst="wedgeEllipseCallout">
            <a:avLst>
              <a:gd name="adj1" fmla="val 27753"/>
              <a:gd name="adj2" fmla="val 6507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لعرض مجموعة صفحات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000750" y="5357813"/>
            <a:ext cx="857250" cy="571500"/>
          </a:xfrm>
          <a:prstGeom prst="wedgeEllipseCallout">
            <a:avLst>
              <a:gd name="adj1" fmla="val -66691"/>
              <a:gd name="adj2" fmla="val 7340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للطبع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23" name="Rektangel 22"/>
          <p:cNvSpPr>
            <a:spLocks noChangeArrowheads="1"/>
          </p:cNvSpPr>
          <p:nvPr/>
        </p:nvSpPr>
        <p:spPr bwMode="auto">
          <a:xfrm>
            <a:off x="0" y="857250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10"/>
              </a:rPr>
              <a:t>http://www.motala.se/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2" grpId="0" animBg="1"/>
      <p:bldP spid="13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sz="2400" dirty="0"/>
              <a:t>اهم مواقع التسوق للكتب بالسويد</a:t>
            </a:r>
            <a:endParaRPr lang="sv-SE" sz="2400" dirty="0"/>
          </a:p>
        </p:txBody>
      </p:sp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0" y="571500"/>
            <a:ext cx="2171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v-SE">
                <a:hlinkClick r:id="rId2"/>
              </a:rPr>
              <a:t>http://www.bokia.se</a:t>
            </a:r>
            <a:endParaRPr lang="sv-SE"/>
          </a:p>
        </p:txBody>
      </p:sp>
      <p:pic>
        <p:nvPicPr>
          <p:cNvPr id="5" name="Bildobjekt 4" descr="bokia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25"/>
            <a:ext cx="628650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0" y="1857375"/>
            <a:ext cx="2143125" cy="500063"/>
          </a:xfrm>
          <a:prstGeom prst="wedgeEllipseCallout">
            <a:avLst>
              <a:gd name="adj1" fmla="val 68483"/>
              <a:gd name="adj2" fmla="val 4114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  اكتب عنوان الكتاب او الموضوع الذي تبحث عنه 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60421" name="Rektangel 6"/>
          <p:cNvSpPr>
            <a:spLocks noChangeArrowheads="1"/>
          </p:cNvSpPr>
          <p:nvPr/>
        </p:nvSpPr>
        <p:spPr bwMode="auto">
          <a:xfrm>
            <a:off x="5586313" y="565150"/>
            <a:ext cx="253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hlinkClick r:id="rId4"/>
              </a:rPr>
              <a:t>http://www.adlibris.com</a:t>
            </a:r>
            <a:endParaRPr lang="sv-SE" dirty="0"/>
          </a:p>
        </p:txBody>
      </p:sp>
      <p:pic>
        <p:nvPicPr>
          <p:cNvPr id="8" name="Bildobjekt 7" descr="bokia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1214438"/>
            <a:ext cx="69627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1928813" y="2857500"/>
            <a:ext cx="2143125" cy="500063"/>
          </a:xfrm>
          <a:prstGeom prst="wedgeEllipseCallout">
            <a:avLst>
              <a:gd name="adj1" fmla="val -65445"/>
              <a:gd name="adj2" fmla="val 6145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  اكتب عنوان الكتاب او الموضوع الذي تبحث عنه 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1" name="Rektangel 10"/>
          <p:cNvSpPr>
            <a:spLocks noChangeArrowheads="1"/>
          </p:cNvSpPr>
          <p:nvPr/>
        </p:nvSpPr>
        <p:spPr bwMode="auto">
          <a:xfrm>
            <a:off x="6708849" y="847725"/>
            <a:ext cx="2441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v-SE" dirty="0">
                <a:hlinkClick r:id="rId6"/>
              </a:rPr>
              <a:t>http://www.bokfynd.nu</a:t>
            </a:r>
            <a:endParaRPr lang="sv-SE" dirty="0"/>
          </a:p>
        </p:txBody>
      </p:sp>
      <p:pic>
        <p:nvPicPr>
          <p:cNvPr id="12" name="Bildobjekt 11" descr="bokia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6450" y="1643063"/>
            <a:ext cx="70675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4429125" y="2571750"/>
            <a:ext cx="2143125" cy="500063"/>
          </a:xfrm>
          <a:prstGeom prst="wedgeEllipseCallout">
            <a:avLst>
              <a:gd name="adj1" fmla="val 59000"/>
              <a:gd name="adj2" fmla="val 4114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  اكتب عنوان الكتاب او الموضوع الذي تبحث عنه </a:t>
            </a:r>
            <a:endParaRPr lang="sv-SE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" grpId="0" animBg="1"/>
      <p:bldP spid="11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sz="2000" dirty="0"/>
              <a:t>صفحة بداية للانترنيت تمثل تجمع للصفحات الالكترونية المهمة والتي تستخدم على نطاق واسع ويومي </a:t>
            </a:r>
            <a:endParaRPr lang="sv-SE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25"/>
            <a:ext cx="91440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>
            <a:spLocks noChangeArrowheads="1"/>
          </p:cNvSpPr>
          <p:nvPr/>
        </p:nvSpPr>
        <p:spPr bwMode="auto">
          <a:xfrm>
            <a:off x="6432550" y="642938"/>
            <a:ext cx="269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3"/>
              </a:rPr>
              <a:t>http://www.superstart.se/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3401"/>
            <a:ext cx="8229600" cy="61221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موقع تلفزيون السويد</a:t>
            </a:r>
            <a:endParaRPr lang="sv-SE" dirty="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571500"/>
            <a:ext cx="141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2"/>
              </a:rPr>
              <a:t>http://svt.se/</a:t>
            </a:r>
            <a:endParaRPr lang="sv-SE"/>
          </a:p>
        </p:txBody>
      </p:sp>
      <p:pic>
        <p:nvPicPr>
          <p:cNvPr id="31749" name="Picture 5" descr="Sv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050"/>
            <a:ext cx="5580063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 descr="Sv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196975"/>
            <a:ext cx="5183187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Upp 27"/>
          <p:cNvSpPr/>
          <p:nvPr/>
        </p:nvSpPr>
        <p:spPr>
          <a:xfrm>
            <a:off x="857250" y="2428875"/>
            <a:ext cx="214313" cy="2857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29" name="Picture 8" descr="Sv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1557338"/>
            <a:ext cx="4957762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Upp 29"/>
          <p:cNvSpPr/>
          <p:nvPr/>
        </p:nvSpPr>
        <p:spPr>
          <a:xfrm>
            <a:off x="3500438" y="2786063"/>
            <a:ext cx="214312" cy="2857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31" name="Picture 9" descr="Svt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6375" y="1844675"/>
            <a:ext cx="488156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Upp 31"/>
          <p:cNvSpPr/>
          <p:nvPr/>
        </p:nvSpPr>
        <p:spPr>
          <a:xfrm>
            <a:off x="2214563" y="3071813"/>
            <a:ext cx="214312" cy="2857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33" name="Picture 10" descr="Svt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175" y="2060575"/>
            <a:ext cx="51847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Upp 33"/>
          <p:cNvSpPr/>
          <p:nvPr/>
        </p:nvSpPr>
        <p:spPr>
          <a:xfrm>
            <a:off x="3071813" y="3286125"/>
            <a:ext cx="214312" cy="2857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35" name="Picture 11" descr="Svt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775" y="2349500"/>
            <a:ext cx="51117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Upp 35"/>
          <p:cNvSpPr/>
          <p:nvPr/>
        </p:nvSpPr>
        <p:spPr>
          <a:xfrm>
            <a:off x="4214813" y="3571875"/>
            <a:ext cx="214312" cy="2857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sp>
        <p:nvSpPr>
          <p:cNvPr id="37" name="AutoShape 6"/>
          <p:cNvSpPr>
            <a:spLocks noChangeArrowheads="1"/>
          </p:cNvSpPr>
          <p:nvPr/>
        </p:nvSpPr>
        <p:spPr bwMode="auto">
          <a:xfrm>
            <a:off x="5643563" y="4429125"/>
            <a:ext cx="1214437" cy="571500"/>
          </a:xfrm>
          <a:prstGeom prst="wedgeRoundRectCallout">
            <a:avLst>
              <a:gd name="adj1" fmla="val -78545"/>
              <a:gd name="adj2" fmla="val -20999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اكتب اسم المدينة هنا لتحصل على توقعات الطقس فيها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38" name="Picture 12" descr="Svt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575" y="2708275"/>
            <a:ext cx="594042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28" grpId="0" animBg="1"/>
      <p:bldP spid="30" grpId="0" animBg="1"/>
      <p:bldP spid="32" grpId="0" animBg="1"/>
      <p:bldP spid="34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2" y="1667669"/>
            <a:ext cx="6084888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179512" y="1262086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hlinkClick r:id="rId3"/>
              </a:rPr>
              <a:t>http://arabic.cnn.com/</a:t>
            </a:r>
            <a:endParaRPr lang="sv-SE" dirty="0"/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6102350" y="1484313"/>
            <a:ext cx="304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hlinkClick r:id="rId4"/>
              </a:rPr>
              <a:t>http://www.bbc.co.uk/arabic/</a:t>
            </a:r>
            <a:endParaRPr lang="sv-SE" dirty="0"/>
          </a:p>
        </p:txBody>
      </p:sp>
      <p:pic>
        <p:nvPicPr>
          <p:cNvPr id="33797" name="Picture 7" descr="BB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1916832"/>
            <a:ext cx="7451725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اهم الصفحات الاخبارية عبر شبكة الانترنيت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822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sz="3200" dirty="0"/>
              <a:t>معرفة الطقس من خلال شبكة الانترنيت</a:t>
            </a:r>
            <a:endParaRPr lang="sv-SE" sz="3200" dirty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654622" y="957164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2"/>
              </a:rPr>
              <a:t>http://www.yr.no/</a:t>
            </a:r>
            <a:endParaRPr lang="sv-SE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868144" y="1196975"/>
            <a:ext cx="216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hlinkClick r:id="rId3"/>
              </a:rPr>
              <a:t>http://www.smhi.se/</a:t>
            </a:r>
            <a:endParaRPr lang="sv-SE" dirty="0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30175" y="836613"/>
            <a:ext cx="211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hlinkClick r:id="rId4"/>
              </a:rPr>
              <a:t>http://www.klart.se/</a:t>
            </a:r>
            <a:endParaRPr lang="sv-SE" dirty="0"/>
          </a:p>
        </p:txBody>
      </p:sp>
      <p:pic>
        <p:nvPicPr>
          <p:cNvPr id="32775" name="Picture 7" descr="kl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25463"/>
            <a:ext cx="5256213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 descr="Y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1617935"/>
            <a:ext cx="5545138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9" descr="smh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11525" y="1544638"/>
            <a:ext cx="5832475" cy="531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32773" grpId="0"/>
      <p:bldP spid="327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76083"/>
            <a:ext cx="9144000" cy="760629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sz="3200" dirty="0"/>
              <a:t>حجز بطاقة قطار عبر الانترنت للسفر داخل السويد</a:t>
            </a:r>
            <a:endParaRPr lang="sv-SE" sz="3200" dirty="0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714375"/>
            <a:ext cx="367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>
                <a:hlinkClick r:id="rId2"/>
              </a:rPr>
              <a:t>http://www.sj.se/</a:t>
            </a:r>
            <a:endParaRPr lang="sv-SE"/>
          </a:p>
        </p:txBody>
      </p:sp>
      <p:pic>
        <p:nvPicPr>
          <p:cNvPr id="33797" name="Picture 5" descr="sj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513"/>
            <a:ext cx="514826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142875" y="2928938"/>
            <a:ext cx="857250" cy="214312"/>
          </a:xfrm>
          <a:prstGeom prst="wedgeRoundRectCallout">
            <a:avLst>
              <a:gd name="adj1" fmla="val -20868"/>
              <a:gd name="adj2" fmla="val 88091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تاريخ الذهاب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928813" y="2928938"/>
            <a:ext cx="1143000" cy="500062"/>
          </a:xfrm>
          <a:prstGeom prst="wedgeRoundRectCallout">
            <a:avLst>
              <a:gd name="adj1" fmla="val -88752"/>
              <a:gd name="adj2" fmla="val -86383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هنا نحدد العودة وتاريخها من التقويم تحتها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1785938" y="3643313"/>
            <a:ext cx="1071562" cy="357187"/>
          </a:xfrm>
          <a:prstGeom prst="wedgeRoundRectCallout">
            <a:avLst>
              <a:gd name="adj1" fmla="val -149533"/>
              <a:gd name="adj2" fmla="val 104979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الفئة العمرية للمسافر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1000125" y="4143375"/>
            <a:ext cx="857250" cy="214313"/>
          </a:xfrm>
          <a:prstGeom prst="wedgeRoundRectCallout">
            <a:avLst>
              <a:gd name="adj1" fmla="val -93090"/>
              <a:gd name="adj2" fmla="val 21425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اضافة مسافر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428625" y="2428875"/>
            <a:ext cx="1285875" cy="214313"/>
          </a:xfrm>
          <a:prstGeom prst="wedgeRoundRectCallout">
            <a:avLst>
              <a:gd name="adj1" fmla="val -8275"/>
              <a:gd name="adj2" fmla="val 88090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تحديد الساعة للسفر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6" name="Höger 15"/>
          <p:cNvSpPr/>
          <p:nvPr/>
        </p:nvSpPr>
        <p:spPr>
          <a:xfrm>
            <a:off x="1785938" y="4572000"/>
            <a:ext cx="500062" cy="714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17" name="Picture 6" descr="sj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268413"/>
            <a:ext cx="56896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4643438" y="2786063"/>
            <a:ext cx="1214437" cy="785812"/>
          </a:xfrm>
          <a:prstGeom prst="wedgeRoundRectCallout">
            <a:avLst>
              <a:gd name="adj1" fmla="val -83923"/>
              <a:gd name="adj2" fmla="val -16843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كل الرحلات بالوقت والتاريخ المحدد ,درجة اولى وثانية مع امكانية تغيير الحجز او الغائه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4429125" y="3643313"/>
            <a:ext cx="1214438" cy="642937"/>
          </a:xfrm>
          <a:prstGeom prst="wedgeRoundRectCallout">
            <a:avLst>
              <a:gd name="adj1" fmla="val -92887"/>
              <a:gd name="adj2" fmla="val -44702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ممكن معرفة تفاصيل الرحلة بالنقر عليها بالفأرة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2357438" y="3429000"/>
            <a:ext cx="1000125" cy="357188"/>
          </a:xfrm>
          <a:prstGeom prst="wedgeRoundRectCallout">
            <a:avLst>
              <a:gd name="adj1" fmla="val -44804"/>
              <a:gd name="adj2" fmla="val -106332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اختر الرحلة التي تناسبك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21" name="Vänster 20"/>
          <p:cNvSpPr/>
          <p:nvPr/>
        </p:nvSpPr>
        <p:spPr>
          <a:xfrm flipH="1">
            <a:off x="3286125" y="5357813"/>
            <a:ext cx="428625" cy="1428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pic>
        <p:nvPicPr>
          <p:cNvPr id="22" name="Picture 7" descr="sj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" y="1571625"/>
            <a:ext cx="6408737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6"/>
          <p:cNvSpPr>
            <a:spLocks noChangeArrowheads="1"/>
          </p:cNvSpPr>
          <p:nvPr/>
        </p:nvSpPr>
        <p:spPr bwMode="auto">
          <a:xfrm flipH="1">
            <a:off x="2857500" y="4643438"/>
            <a:ext cx="1000125" cy="785812"/>
          </a:xfrm>
          <a:prstGeom prst="wedgeRoundRectCallout">
            <a:avLst>
              <a:gd name="adj1" fmla="val -118881"/>
              <a:gd name="adj2" fmla="val -29798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تأأكد من المعلومات ثم اضغط لتستمر بعملية الحجز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24" name="Picture 8" descr="sj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88" y="1785938"/>
            <a:ext cx="67691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5643563" y="5143500"/>
            <a:ext cx="1143000" cy="285750"/>
          </a:xfrm>
          <a:prstGeom prst="wedgeRoundRectCallout">
            <a:avLst>
              <a:gd name="adj1" fmla="val -71753"/>
              <a:gd name="adj2" fmla="val -67252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لاكمال الحجز والدفع</a:t>
            </a:r>
            <a:endParaRPr lang="sv-SE" sz="1000" b="1" dirty="0">
              <a:solidFill>
                <a:srgbClr val="FF0000"/>
              </a:solidFill>
            </a:endParaRPr>
          </a:p>
        </p:txBody>
      </p:sp>
      <p:sp>
        <p:nvSpPr>
          <p:cNvPr id="26" name="AutoShape 6"/>
          <p:cNvSpPr>
            <a:spLocks noChangeArrowheads="1"/>
          </p:cNvSpPr>
          <p:nvPr/>
        </p:nvSpPr>
        <p:spPr bwMode="auto">
          <a:xfrm>
            <a:off x="4429125" y="5214938"/>
            <a:ext cx="1143000" cy="285750"/>
          </a:xfrm>
          <a:prstGeom prst="wedgeRoundRectCallout">
            <a:avLst>
              <a:gd name="adj1" fmla="val -36047"/>
              <a:gd name="adj2" fmla="val -87139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ar-IQ" sz="1000" b="1" dirty="0">
                <a:solidFill>
                  <a:srgbClr val="FF0000"/>
                </a:solidFill>
              </a:rPr>
              <a:t>لحجز رحلات اخرى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27" name="Picture 9" descr="sj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63" y="1928813"/>
            <a:ext cx="6858000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4214813" y="2928938"/>
            <a:ext cx="1643062" cy="1000125"/>
          </a:xfrm>
          <a:prstGeom prst="wedgeRoundRectCallout">
            <a:avLst>
              <a:gd name="adj1" fmla="val -148823"/>
              <a:gd name="adj2" fmla="val -12171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اختر من الخيارات احد طرق الدفع سواء بكارت البنك او فاتورة بحال اختيارك كارت الحساب املأ معلومات حسابك  بالأسفل او الفاتورة</a:t>
            </a:r>
            <a:endParaRPr lang="sv-SE" sz="1000" b="1" dirty="0">
              <a:solidFill>
                <a:srgbClr val="FF0000"/>
              </a:solidFill>
            </a:endParaRPr>
          </a:p>
        </p:txBody>
      </p:sp>
      <p:pic>
        <p:nvPicPr>
          <p:cNvPr id="29" name="Picture 10" descr="sj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150" y="2060575"/>
            <a:ext cx="730885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4214813" y="2928938"/>
            <a:ext cx="1643062" cy="500062"/>
          </a:xfrm>
          <a:prstGeom prst="wedgeRoundRectCallout">
            <a:avLst>
              <a:gd name="adj1" fmla="val -129113"/>
              <a:gd name="adj2" fmla="val -5504"/>
              <a:gd name="adj3" fmla="val 16667"/>
            </a:avLst>
          </a:prstGeom>
          <a:solidFill>
            <a:schemeClr val="tx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rtl="1">
              <a:defRPr/>
            </a:pPr>
            <a:r>
              <a:rPr lang="ar-IQ" sz="1000" b="1" dirty="0">
                <a:solidFill>
                  <a:srgbClr val="FF0000"/>
                </a:solidFill>
              </a:rPr>
              <a:t>بحال اختيارك الفاتورة تظهر معلوماتك الشخصية والعنوان</a:t>
            </a:r>
            <a:endParaRPr lang="sv-SE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6" grpId="0" animBg="1"/>
      <p:bldP spid="28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413815"/>
            <a:ext cx="8229600" cy="63892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IQ" dirty="0"/>
              <a:t>حجز  بطاقات الباصات للسفر داخل السويد والدول المجاورة</a:t>
            </a:r>
            <a:endParaRPr lang="sv-SE" dirty="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98326" y="1118071"/>
            <a:ext cx="245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hlinkClick r:id="rId2"/>
              </a:rPr>
              <a:t>http://www.swebus.se/</a:t>
            </a:r>
            <a:endParaRPr lang="sv-SE" dirty="0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6597650" y="1341438"/>
            <a:ext cx="254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3"/>
              </a:rPr>
              <a:t>http://www.bus4you.se/</a:t>
            </a:r>
            <a:endParaRPr lang="sv-SE"/>
          </a:p>
        </p:txBody>
      </p:sp>
      <p:pic>
        <p:nvPicPr>
          <p:cNvPr id="34822" name="Picture 6" descr="sweb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3132"/>
            <a:ext cx="6516688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bus4yo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1773238"/>
            <a:ext cx="7885112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  <p:bldP spid="348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229600" cy="863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ar-IQ" sz="370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خطط للتنقل بالباص والقطار بالعاصمة ستوكهولم</a:t>
            </a:r>
            <a:endParaRPr lang="sv-SE" sz="370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50825" y="1052513"/>
            <a:ext cx="1289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>
                <a:hlinkClick r:id="rId2"/>
              </a:rPr>
              <a:t>http://sl.se/</a:t>
            </a:r>
            <a:endParaRPr lang="sv-SE"/>
          </a:p>
        </p:txBody>
      </p:sp>
      <p:pic>
        <p:nvPicPr>
          <p:cNvPr id="37893" name="Picture 5" descr="S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875"/>
            <a:ext cx="70612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S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3" y="1628775"/>
            <a:ext cx="739933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SL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5" y="1773238"/>
            <a:ext cx="882967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1430</Words>
  <Application>Microsoft Office PowerPoint</Application>
  <PresentationFormat>Bildspel på skärmen (4:3)</PresentationFormat>
  <Paragraphs>176</Paragraphs>
  <Slides>37</Slides>
  <Notes>1</Notes>
  <HiddenSlides>0</HiddenSlides>
  <MMClips>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37</vt:i4>
      </vt:variant>
    </vt:vector>
  </HeadingPairs>
  <TitlesOfParts>
    <vt:vector size="43" baseType="lpstr">
      <vt:lpstr>Arial</vt:lpstr>
      <vt:lpstr>Calibri</vt:lpstr>
      <vt:lpstr>Tahoma</vt:lpstr>
      <vt:lpstr>Wingdings 2</vt:lpstr>
      <vt:lpstr>Office Theme</vt:lpstr>
      <vt:lpstr>Image</vt:lpstr>
      <vt:lpstr>PowerPoint-presentation</vt:lpstr>
      <vt:lpstr>المحتويات</vt:lpstr>
      <vt:lpstr>موقع راديو السويد وبلغات متعددة</vt:lpstr>
      <vt:lpstr>موقع تلفزيون السويد</vt:lpstr>
      <vt:lpstr>اهم الصفحات الاخبارية عبر شبكة الانترنيت</vt:lpstr>
      <vt:lpstr>معرفة الطقس من خلال شبكة الانترنيت</vt:lpstr>
      <vt:lpstr>حجز بطاقة قطار عبر الانترنت للسفر داخل السويد</vt:lpstr>
      <vt:lpstr>حجز  بطاقات الباصات للسفر داخل السويد والدول المجاورة</vt:lpstr>
      <vt:lpstr>خطط للتنقل بالباص والقطار بالعاصمة ستوكهولم</vt:lpstr>
      <vt:lpstr>مواقع تساعدك في تعلم اللغة السويدية</vt:lpstr>
      <vt:lpstr>مواقع تساعدك في تعلم اللغة السويدية</vt:lpstr>
      <vt:lpstr>مواقع تساعدك في تعلم اللغة السويدية</vt:lpstr>
      <vt:lpstr>مواقع تساعدك في تعلم اللغة السويدية</vt:lpstr>
      <vt:lpstr>مواقع تساعدك في تعلم اللغة السويدية</vt:lpstr>
      <vt:lpstr>مواقع تساعدك في تعلم اللغة السويدية</vt:lpstr>
      <vt:lpstr>مواقع تساعدك في تعلم اللغة السويدية</vt:lpstr>
      <vt:lpstr>مواقع تساعدك في تعلم اللغة السويدية</vt:lpstr>
      <vt:lpstr>مواقع تساعدك في تعلم اللغة السويدية</vt:lpstr>
      <vt:lpstr>اكبر موقع للتسوق عبر شبكة الأنترنيت في السويد (بلوكيت) </vt:lpstr>
      <vt:lpstr>حجز موعد بالمركز الصحي او المستشفى الموجودة بمنطقتك او اخذ النصيحة والمشورة الطبية عبر الانترنيت</vt:lpstr>
      <vt:lpstr>أخذ النصيحة الدوائية من خلال شبكة الأنترنيت</vt:lpstr>
      <vt:lpstr> (شحن الهاتف الجوال) شراء رصيد لموبايلك عبر الأنترنيت</vt:lpstr>
      <vt:lpstr>معرفة معلومات عن صندوق الضمان الاجتماعي </vt:lpstr>
      <vt:lpstr>PowerPoint-presentation</vt:lpstr>
      <vt:lpstr>صندوق تمويل الدراسة والطلبةCSN </vt:lpstr>
      <vt:lpstr>دائرة الضريبة والتصريح الضريبي من خلال شبكة الأنترنيت</vt:lpstr>
      <vt:lpstr>موقع دائرة الهجرة السويدية</vt:lpstr>
      <vt:lpstr>البحث عن شخص او شركة من خلال رقم هاتف او عنوان باستخدام شبكة الأنترنيت</vt:lpstr>
      <vt:lpstr>موقع دائرة الطرق السويدية من خلال شبكة الانترنيت</vt:lpstr>
      <vt:lpstr>احجز امتحان إجازة السوق السويدية عبر الانترنيت</vt:lpstr>
      <vt:lpstr>حجز موعد للفحص السنوي لسيارتك عبر الانترنيت</vt:lpstr>
      <vt:lpstr>الشرطة / تقديم طلب جواز سفر – ابلاغ الشرطة</vt:lpstr>
      <vt:lpstr>البريد – تابع سير الرزمة البريدية</vt:lpstr>
      <vt:lpstr>البحث عن الكتب بالمكتبات الموجودة في السويد عبر الأنترنيت</vt:lpstr>
      <vt:lpstr>قراءة الصحف من مختلف انحاء العالم من خلال موقع المكتبة الالكتروني </vt:lpstr>
      <vt:lpstr>اهم مواقع التسوق للكتب بالسويد</vt:lpstr>
      <vt:lpstr>صفحة بداية للانترنيت تمثل تجمع للصفحات الالكترونية المهمة والتي تستخدم على نطاق واسع ويومي </vt:lpstr>
    </vt:vector>
  </TitlesOfParts>
  <Company>Ditt företags namn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Ditt användarnamn</dc:creator>
  <cp:lastModifiedBy>Eklund Lars T</cp:lastModifiedBy>
  <cp:revision>404</cp:revision>
  <dcterms:created xsi:type="dcterms:W3CDTF">2012-01-02T21:51:29Z</dcterms:created>
  <dcterms:modified xsi:type="dcterms:W3CDTF">2023-01-10T09:01:56Z</dcterms:modified>
</cp:coreProperties>
</file>