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46" r:id="rId2"/>
    <p:sldId id="258" r:id="rId3"/>
    <p:sldId id="273" r:id="rId4"/>
    <p:sldId id="274" r:id="rId5"/>
    <p:sldId id="275" r:id="rId6"/>
    <p:sldId id="277" r:id="rId7"/>
    <p:sldId id="278" r:id="rId8"/>
    <p:sldId id="279" r:id="rId9"/>
    <p:sldId id="280" r:id="rId10"/>
    <p:sldId id="317" r:id="rId11"/>
    <p:sldId id="306" r:id="rId12"/>
    <p:sldId id="305" r:id="rId13"/>
    <p:sldId id="304" r:id="rId14"/>
    <p:sldId id="303" r:id="rId15"/>
    <p:sldId id="302" r:id="rId16"/>
    <p:sldId id="318" r:id="rId17"/>
    <p:sldId id="323" r:id="rId18"/>
    <p:sldId id="285" r:id="rId19"/>
    <p:sldId id="325" r:id="rId20"/>
    <p:sldId id="286" r:id="rId21"/>
    <p:sldId id="328" r:id="rId22"/>
    <p:sldId id="327" r:id="rId23"/>
    <p:sldId id="287" r:id="rId24"/>
    <p:sldId id="288" r:id="rId25"/>
    <p:sldId id="289" r:id="rId26"/>
    <p:sldId id="290" r:id="rId27"/>
    <p:sldId id="291" r:id="rId28"/>
    <p:sldId id="292" r:id="rId29"/>
    <p:sldId id="338" r:id="rId30"/>
    <p:sldId id="294" r:id="rId31"/>
    <p:sldId id="295" r:id="rId32"/>
    <p:sldId id="296" r:id="rId33"/>
    <p:sldId id="341" r:id="rId34"/>
    <p:sldId id="298" r:id="rId35"/>
    <p:sldId id="299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0" autoAdjust="0"/>
  </p:normalViewPr>
  <p:slideViewPr>
    <p:cSldViewPr>
      <p:cViewPr varScale="1">
        <p:scale>
          <a:sx n="90" d="100"/>
          <a:sy n="90" d="100"/>
        </p:scale>
        <p:origin x="72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ACA46-2528-4D78-BD00-48DD9A4D062B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CF05-DE66-4315-96B5-C2EFA8C676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207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D0B66-D496-4F09-A0D2-CEDEE735C45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16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CF05-DE66-4315-96B5-C2EFA8C676DE}" type="slidenum">
              <a:rPr lang="sv-SE" smtClean="0"/>
              <a:pPr/>
              <a:t>3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D0B66-D496-4F09-A0D2-CEDEE735C457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347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www.forsakringskassan.s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afikverket.se/" TargetMode="External"/><Relationship Id="rId13" Type="http://schemas.openxmlformats.org/officeDocument/2006/relationships/slide" Target="slide25.xml"/><Relationship Id="rId18" Type="http://schemas.openxmlformats.org/officeDocument/2006/relationships/slide" Target="slide5.xml"/><Relationship Id="rId3" Type="http://schemas.openxmlformats.org/officeDocument/2006/relationships/slide" Target="slide9.xml"/><Relationship Id="rId21" Type="http://schemas.openxmlformats.org/officeDocument/2006/relationships/slide" Target="slide27.xml"/><Relationship Id="rId7" Type="http://schemas.openxmlformats.org/officeDocument/2006/relationships/slide" Target="slide20.xml"/><Relationship Id="rId12" Type="http://schemas.openxmlformats.org/officeDocument/2006/relationships/slide" Target="slide23.xml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3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24.xml"/><Relationship Id="rId5" Type="http://schemas.openxmlformats.org/officeDocument/2006/relationships/slide" Target="slide26.xml"/><Relationship Id="rId15" Type="http://schemas.openxmlformats.org/officeDocument/2006/relationships/slide" Target="slide10.xml"/><Relationship Id="rId10" Type="http://schemas.openxmlformats.org/officeDocument/2006/relationships/slide" Target="slide28.xml"/><Relationship Id="rId19" Type="http://schemas.openxmlformats.org/officeDocument/2006/relationships/slide" Target="slide7.xml"/><Relationship Id="rId4" Type="http://schemas.openxmlformats.org/officeDocument/2006/relationships/slide" Target="slide34.xml"/><Relationship Id="rId9" Type="http://schemas.openxmlformats.org/officeDocument/2006/relationships/slide" Target="slide35.xml"/><Relationship Id="rId14" Type="http://schemas.openxmlformats.org/officeDocument/2006/relationships/slide" Target="slide4.xml"/><Relationship Id="rId22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etsformedlingen.se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://www.csn.se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://www.skatteverket.se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grationsverket.s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iro.se/" TargetMode="External"/><Relationship Id="rId4" Type="http://schemas.openxmlformats.org/officeDocument/2006/relationships/hyperlink" Target="http://www.hitta.s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rkortsportalen.se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://sverigesradio.se/" TargetMode="Externa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sen.se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www.posten.se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bib.se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tabibliotek.se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http://www.bokia.sea.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www.bokfynd.nuu/" TargetMode="External"/><Relationship Id="rId4" Type="http://schemas.openxmlformats.org/officeDocument/2006/relationships/hyperlink" Target="http://www.adlibris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start.se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hyperlink" Target="http://svt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n.com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www.bbc.co.uk/new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hyperlink" Target="http://www.sj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4you.se/" TargetMode="External"/><Relationship Id="rId2" Type="http://schemas.openxmlformats.org/officeDocument/2006/relationships/hyperlink" Target="http://www.swebus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sl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hyperlink" Target="http://lexin2.nada.kth.se/lex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skolverket.se/" TargetMode="External"/><Relationship Id="rId4" Type="http://schemas.openxmlformats.org/officeDocument/2006/relationships/hyperlink" Target="http://digitalasparet.se/" TargetMode="Externa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412776"/>
            <a:ext cx="9144000" cy="1470025"/>
          </a:xfrm>
        </p:spPr>
        <p:txBody>
          <a:bodyPr>
            <a:normAutofit/>
          </a:bodyPr>
          <a:lstStyle/>
          <a:p>
            <a:r>
              <a:rPr lang="sv-SE" sz="72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Services en </a:t>
            </a:r>
            <a:r>
              <a:rPr lang="sv-SE" sz="7200" dirty="0" err="1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ligne</a:t>
            </a:r>
            <a:endParaRPr lang="sv-SE" sz="72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C7C49E5-6F34-4DEB-AB29-69D18F331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95" y="5301208"/>
            <a:ext cx="13335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8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285750" y="1500188"/>
            <a:ext cx="8429625" cy="5143500"/>
            <a:chOff x="285750" y="1500188"/>
            <a:chExt cx="8429625" cy="5143500"/>
          </a:xfrm>
        </p:grpSpPr>
        <p:pic>
          <p:nvPicPr>
            <p:cNvPr id="5" name="Bildobjekt 18" descr="digtalaspare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0" y="1500188"/>
              <a:ext cx="8429625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19"/>
            <p:cNvSpPr/>
            <p:nvPr/>
          </p:nvSpPr>
          <p:spPr>
            <a:xfrm>
              <a:off x="7020272" y="3933056"/>
              <a:ext cx="1571625" cy="714375"/>
            </a:xfrm>
            <a:prstGeom prst="wedgeEllipseCallout">
              <a:avLst>
                <a:gd name="adj1" fmla="val -52980"/>
                <a:gd name="adj2" fmla="val 11666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Choisissez un niveau de langue</a:t>
              </a:r>
              <a:endParaRPr lang="sv-SE" sz="1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Oval 20"/>
            <p:cNvSpPr/>
            <p:nvPr/>
          </p:nvSpPr>
          <p:spPr>
            <a:xfrm>
              <a:off x="1285875" y="5286375"/>
              <a:ext cx="1701949" cy="500063"/>
            </a:xfrm>
            <a:prstGeom prst="wedgeEllipseCallout">
              <a:avLst>
                <a:gd name="adj1" fmla="val -62404"/>
                <a:gd name="adj2" fmla="val -446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Välj </a:t>
              </a:r>
              <a:r>
                <a:rPr lang="sv-SE" sz="10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Choisissez</a:t>
              </a: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des </a:t>
              </a:r>
              <a:r>
                <a:rPr lang="sv-SE" sz="10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thèmes</a:t>
              </a:r>
              <a:endParaRPr lang="sv-SE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21"/>
            <p:cNvSpPr/>
            <p:nvPr/>
          </p:nvSpPr>
          <p:spPr>
            <a:xfrm>
              <a:off x="1214438" y="3643313"/>
              <a:ext cx="1989410" cy="577775"/>
            </a:xfrm>
            <a:prstGeom prst="wedgeEllipseCallout">
              <a:avLst>
                <a:gd name="adj1" fmla="val -60132"/>
                <a:gd name="adj2" fmla="val 6079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ar-IQ" sz="1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</a:t>
              </a:r>
              <a:r>
                <a:rPr lang="sv-SE" sz="10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Choisissez</a:t>
              </a: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le </a:t>
              </a:r>
              <a:r>
                <a:rPr lang="sv-SE" sz="10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type</a:t>
              </a: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sv-SE" sz="10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d’exercices</a:t>
              </a:r>
              <a:endParaRPr lang="sv-SE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Apprendre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latshållare för innehåll 3"/>
          <p:cNvGrpSpPr>
            <a:grpSpLocks noGrp="1"/>
          </p:cNvGrpSpPr>
          <p:nvPr/>
        </p:nvGrpSpPr>
        <p:grpSpPr>
          <a:xfrm>
            <a:off x="457200" y="1600200"/>
            <a:ext cx="8229600" cy="4525963"/>
            <a:chOff x="1043608" y="2564904"/>
            <a:chExt cx="9144000" cy="4991100"/>
          </a:xfrm>
        </p:grpSpPr>
        <p:pic>
          <p:nvPicPr>
            <p:cNvPr id="5" name="Bildobjekt 23" descr="skolverkt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9144000" cy="499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Upp 24"/>
            <p:cNvSpPr/>
            <p:nvPr/>
          </p:nvSpPr>
          <p:spPr>
            <a:xfrm>
              <a:off x="5364088" y="4869160"/>
              <a:ext cx="428625" cy="35718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Apprendre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latshållare för innehåll 3"/>
          <p:cNvGrpSpPr>
            <a:grpSpLocks noGrp="1"/>
          </p:cNvGrpSpPr>
          <p:nvPr/>
        </p:nvGrpSpPr>
        <p:grpSpPr>
          <a:xfrm>
            <a:off x="323528" y="1412776"/>
            <a:ext cx="8435280" cy="4857403"/>
            <a:chOff x="0" y="1509294"/>
            <a:chExt cx="9222730" cy="5126037"/>
          </a:xfrm>
        </p:grpSpPr>
        <p:pic>
          <p:nvPicPr>
            <p:cNvPr id="5" name="Bildobjekt 34" descr="skolverkt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" y="1509294"/>
              <a:ext cx="9144000" cy="5126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Höger 35"/>
            <p:cNvSpPr/>
            <p:nvPr/>
          </p:nvSpPr>
          <p:spPr>
            <a:xfrm flipV="1">
              <a:off x="0" y="4776878"/>
              <a:ext cx="571501" cy="2857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Apprendre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0" y="1196752"/>
            <a:ext cx="9144000" cy="5357812"/>
            <a:chOff x="0" y="2364284"/>
            <a:chExt cx="9144000" cy="5357812"/>
          </a:xfrm>
        </p:grpSpPr>
        <p:pic>
          <p:nvPicPr>
            <p:cNvPr id="5" name="Bildobjekt 36" descr="skolverkt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364284"/>
              <a:ext cx="9144000" cy="535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Höger 37"/>
            <p:cNvSpPr/>
            <p:nvPr/>
          </p:nvSpPr>
          <p:spPr>
            <a:xfrm flipV="1">
              <a:off x="179512" y="6900788"/>
              <a:ext cx="319980" cy="2857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Apprendre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0" y="1196752"/>
            <a:ext cx="9144000" cy="5286375"/>
            <a:chOff x="0" y="2219697"/>
            <a:chExt cx="9144000" cy="5286375"/>
          </a:xfrm>
        </p:grpSpPr>
        <p:pic>
          <p:nvPicPr>
            <p:cNvPr id="5" name="Bildobjekt 38" descr="skolverkt3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219697"/>
              <a:ext cx="9144000" cy="528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Höger 39"/>
            <p:cNvSpPr/>
            <p:nvPr/>
          </p:nvSpPr>
          <p:spPr>
            <a:xfrm flipV="1">
              <a:off x="251520" y="6828209"/>
              <a:ext cx="319980" cy="2857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Apprendre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0" descr="skolverkt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62"/>
            <a:ext cx="9144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öger 41"/>
          <p:cNvSpPr/>
          <p:nvPr/>
        </p:nvSpPr>
        <p:spPr>
          <a:xfrm flipV="1">
            <a:off x="1428750" y="5572125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7" name="Höger 42"/>
          <p:cNvSpPr/>
          <p:nvPr/>
        </p:nvSpPr>
        <p:spPr>
          <a:xfrm flipV="1">
            <a:off x="1428750" y="5857875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Apprendre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/>
          <p:cNvGrpSpPr/>
          <p:nvPr/>
        </p:nvGrpSpPr>
        <p:grpSpPr>
          <a:xfrm>
            <a:off x="129845" y="1122645"/>
            <a:ext cx="7572375" cy="4257382"/>
            <a:chOff x="851545" y="1668907"/>
            <a:chExt cx="7572375" cy="4257382"/>
          </a:xfrm>
        </p:grpSpPr>
        <p:pic>
          <p:nvPicPr>
            <p:cNvPr id="5" name="Bildobjekt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45" y="1668907"/>
              <a:ext cx="7572375" cy="4257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6252145" y="2429446"/>
              <a:ext cx="1882477" cy="941238"/>
            </a:xfrm>
            <a:prstGeom prst="wedgeRoundRectCallout">
              <a:avLst>
                <a:gd name="adj1" fmla="val -48097"/>
                <a:gd name="adj2" fmla="val 2707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fr-FR" sz="1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Connectez-vous avec un certificat électronique ou un code unique</a:t>
              </a:r>
              <a:endParaRPr lang="sv-SE" sz="1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Rubrik 1"/>
          <p:cNvSpPr txBox="1">
            <a:spLocks/>
          </p:cNvSpPr>
          <p:nvPr/>
        </p:nvSpPr>
        <p:spPr>
          <a:xfrm>
            <a:off x="12951" y="300140"/>
            <a:ext cx="9144000" cy="705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Prendre</a:t>
            </a:r>
            <a:r>
              <a:rPr kumimoji="0" lang="sv-SE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rendez-vous en </a:t>
            </a:r>
            <a:r>
              <a:rPr kumimoji="0" lang="sv-SE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centre</a:t>
            </a:r>
            <a:r>
              <a:rPr kumimoji="0" lang="sv-SE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kumimoji="0" lang="sv-SE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soins</a:t>
            </a:r>
            <a:r>
              <a:rPr kumimoji="0" lang="sv-SE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 à </a:t>
            </a:r>
            <a:r>
              <a:rPr kumimoji="0" lang="sv-SE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l’hôpital</a:t>
            </a:r>
            <a:r>
              <a:rPr kumimoji="0" lang="sv-SE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sv-SE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2663"/>
            <a:ext cx="7319434" cy="4104456"/>
          </a:xfrm>
          <a:prstGeom prst="rect">
            <a:avLst/>
          </a:prstGeom>
        </p:spPr>
      </p:pic>
      <p:sp>
        <p:nvSpPr>
          <p:cNvPr id="3" name="Upp 2"/>
          <p:cNvSpPr/>
          <p:nvPr/>
        </p:nvSpPr>
        <p:spPr>
          <a:xfrm>
            <a:off x="4199269" y="3032863"/>
            <a:ext cx="291030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22" y="1484784"/>
            <a:ext cx="6679094" cy="4958882"/>
          </a:xfrm>
          <a:prstGeom prst="rect">
            <a:avLst/>
          </a:prstGeom>
        </p:spPr>
      </p:pic>
      <p:sp>
        <p:nvSpPr>
          <p:cNvPr id="9" name="Vänster 8"/>
          <p:cNvSpPr/>
          <p:nvPr/>
        </p:nvSpPr>
        <p:spPr>
          <a:xfrm>
            <a:off x="2616592" y="4869160"/>
            <a:ext cx="72008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/>
          <p:cNvGrpSpPr/>
          <p:nvPr/>
        </p:nvGrpSpPr>
        <p:grpSpPr>
          <a:xfrm>
            <a:off x="973868" y="1700808"/>
            <a:ext cx="7519792" cy="4216809"/>
            <a:chOff x="1225487" y="2641191"/>
            <a:chExt cx="7519792" cy="4216809"/>
          </a:xfrm>
        </p:grpSpPr>
        <p:pic>
          <p:nvPicPr>
            <p:cNvPr id="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487" y="2641191"/>
              <a:ext cx="7519792" cy="4216809"/>
            </a:xfrm>
            <a:prstGeom prst="rect">
              <a:avLst/>
            </a:prstGeom>
          </p:spPr>
        </p:pic>
        <p:sp>
          <p:nvSpPr>
            <p:cNvPr id="6" name="Oval 16"/>
            <p:cNvSpPr/>
            <p:nvPr/>
          </p:nvSpPr>
          <p:spPr>
            <a:xfrm>
              <a:off x="6263779" y="2929223"/>
              <a:ext cx="758928" cy="39257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7" name="Oval 17"/>
            <p:cNvSpPr/>
            <p:nvPr/>
          </p:nvSpPr>
          <p:spPr>
            <a:xfrm>
              <a:off x="1367235" y="5089463"/>
              <a:ext cx="2281045" cy="609929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FR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r-FR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Posez des questions sur les médicaments et achetez des médicaments en ligne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111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L’Agence</a:t>
            </a: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suédoise</a:t>
            </a: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la </a:t>
            </a: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sécurité</a:t>
            </a: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sociale</a:t>
            </a:r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0" y="0"/>
            <a:ext cx="3619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http://www.forsakringskassan.se/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93" y="1503298"/>
            <a:ext cx="7933557" cy="444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6812252" y="2744924"/>
            <a:ext cx="2016224" cy="828092"/>
          </a:xfrm>
          <a:prstGeom prst="wedgeRoundRectCallout">
            <a:avLst>
              <a:gd name="adj1" fmla="val -59345"/>
              <a:gd name="adj2" fmla="val -11891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fr-FR" sz="1200" b="1">
                <a:latin typeface="Tahoma" pitchFamily="34" charset="0"/>
                <a:ea typeface="Tahoma" pitchFamily="34" charset="0"/>
                <a:cs typeface="Tahoma" pitchFamily="34" charset="0"/>
              </a:rPr>
              <a:t>Connectez-vous à vos pages avec un certificat électronique</a:t>
            </a:r>
            <a:endParaRPr lang="sv-SE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457200" y="3781146"/>
          <a:ext cx="8229600" cy="164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69174852"/>
                    </a:ext>
                  </a:extLst>
                </a:gridCol>
              </a:tblGrid>
              <a:tr h="164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v-SE" sz="1000" dirty="0" err="1">
                          <a:effectLst/>
                        </a:rPr>
                        <a:t>Connectez-vous</a:t>
                      </a:r>
                      <a:r>
                        <a:rPr lang="sv-SE" sz="1000" dirty="0">
                          <a:effectLst/>
                        </a:rPr>
                        <a:t> à </a:t>
                      </a:r>
                      <a:r>
                        <a:rPr lang="sv-SE" sz="1000" dirty="0" err="1">
                          <a:effectLst/>
                        </a:rPr>
                        <a:t>vos</a:t>
                      </a:r>
                      <a:r>
                        <a:rPr lang="sv-SE" sz="1000" dirty="0">
                          <a:effectLst/>
                        </a:rPr>
                        <a:t> pages avec </a:t>
                      </a:r>
                      <a:r>
                        <a:rPr lang="sv-SE" sz="1000" dirty="0" err="1">
                          <a:effectLst/>
                        </a:rPr>
                        <a:t>un</a:t>
                      </a:r>
                      <a:r>
                        <a:rPr lang="sv-SE" sz="1000" dirty="0">
                          <a:effectLst/>
                        </a:rPr>
                        <a:t> </a:t>
                      </a:r>
                      <a:r>
                        <a:rPr lang="sv-SE" sz="1000" dirty="0" err="1">
                          <a:effectLst/>
                        </a:rPr>
                        <a:t>certificat</a:t>
                      </a:r>
                      <a:r>
                        <a:rPr lang="sv-SE" sz="1000" dirty="0">
                          <a:effectLst/>
                        </a:rPr>
                        <a:t> </a:t>
                      </a:r>
                      <a:r>
                        <a:rPr lang="sv-SE" sz="1000" dirty="0" err="1">
                          <a:effectLst/>
                        </a:rPr>
                        <a:t>électronique</a:t>
                      </a:r>
                      <a:endParaRPr lang="sv-S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/>
                </a:tc>
                <a:extLst>
                  <a:ext uri="{0D108BD9-81ED-4DB2-BD59-A6C34878D82A}">
                    <a16:rowId xmlns:a16="http://schemas.microsoft.com/office/drawing/2014/main" val="376777698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100392" cy="4542386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111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L’Agence</a:t>
            </a: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la </a:t>
            </a: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sécurité</a:t>
            </a: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sociale, </a:t>
            </a: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endParaRPr lang="sv-SE" sz="40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Vänster 1"/>
          <p:cNvSpPr/>
          <p:nvPr/>
        </p:nvSpPr>
        <p:spPr>
          <a:xfrm>
            <a:off x="5436096" y="5373216"/>
            <a:ext cx="864096" cy="14401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7" y="1821605"/>
            <a:ext cx="7782278" cy="4364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>
          <a:xfrm>
            <a:off x="463540" y="110562"/>
            <a:ext cx="8216920" cy="26117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sv-SE" sz="37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 Innehåll</a:t>
            </a:r>
          </a:p>
        </p:txBody>
      </p:sp>
      <p:sp>
        <p:nvSpPr>
          <p:cNvPr id="16387" name="Rectangle 4"/>
          <p:cNvSpPr>
            <a:spLocks noGrp="1"/>
          </p:cNvSpPr>
          <p:nvPr>
            <p:ph idx="1"/>
          </p:nvPr>
        </p:nvSpPr>
        <p:spPr>
          <a:xfrm>
            <a:off x="4572000" y="836712"/>
            <a:ext cx="4572000" cy="6121400"/>
          </a:xfrm>
        </p:spPr>
        <p:txBody>
          <a:bodyPr/>
          <a:lstStyle/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solidFill>
                  <a:srgbClr val="253D75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3" action="ppaction://hlinksldjump"/>
              </a:rPr>
              <a:t>Försäkringskassan</a:t>
            </a:r>
            <a:endParaRPr lang="ar-IQ" sz="2000" b="1" dirty="0">
              <a:solidFill>
                <a:srgbClr val="253D7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Veta mer om studielånet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(CSN)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/>
              </a:rPr>
              <a:t>Skatteverket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/>
              </a:rPr>
              <a:t>Migrationsverket i Sverige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/>
              </a:rPr>
              <a:t>Hitta telefonnummer och adresser till företag och personer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http://www.trafikverket.se</a:t>
            </a:r>
            <a:endParaRPr lang="sv-SE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9" action="ppaction://hlinksldjump"/>
              </a:rPr>
              <a:t>Boka tid för körkort prov via Internet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" action="ppaction://noaction"/>
              </a:rPr>
              <a:t>Boka tid För bilprovning via Internet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0" action="ppaction://hlinksldjump"/>
              </a:rPr>
              <a:t>Polisen i Sverige på nätet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Posten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på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nätet</a:t>
            </a:r>
            <a:r>
              <a:rPr lang="ar-IQ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 .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1" action="ppaction://hlinksldjump"/>
              </a:rPr>
              <a:t>S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1" action="ppaction://hlinksldjump"/>
              </a:rPr>
              <a:t>öka på bibliotek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2" action="ppaction://hlinksldjump"/>
              </a:rPr>
              <a:t>Library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2" action="ppaction://hlinksldjump"/>
              </a:rPr>
              <a:t> Press Display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/>
              </a:rPr>
              <a:t>Köp böcker på nätet 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3" action="ppaction://hlinksldjump"/>
              </a:rPr>
              <a:t>Superstartsida för Internet </a:t>
            </a:r>
            <a:r>
              <a:rPr lang="ar-IQ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3" action="ppaction://hlinksldjump"/>
              </a:rPr>
              <a:t>.</a:t>
            </a:r>
            <a:endParaRPr lang="sv-SE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0" y="836737"/>
            <a:ext cx="4716463" cy="6121400"/>
          </a:xfrm>
          <a:noFill/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4" action="ppaction://hlinksldjump"/>
              </a:rPr>
              <a:t>Logga in på ditt bankkonto via Internet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5" action="ppaction://hlinksldjump"/>
              </a:rPr>
              <a:t>Sveriges Radio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6" action="ppaction://hlinksldjump"/>
              </a:rPr>
              <a:t>Sveriges TV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7" action="ppaction://hlinksldjump"/>
              </a:rPr>
              <a:t>Nyheter På nätet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4" action="ppaction://hlinksldjump"/>
              </a:rPr>
              <a:t>Väder på nätet 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Köp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tågresa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på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nätet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Köp bussresa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0" action="ppaction://hlinksldjump"/>
              </a:rPr>
              <a:t>Planera resa i Stockholm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1" action="ppaction://hlinksldjump"/>
              </a:rPr>
              <a:t>Lära Svenska språk på nätet</a:t>
            </a:r>
            <a:endParaRPr lang="sv-SE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Handla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på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Blocket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2" action="ppaction://hlinksldjump"/>
              </a:rPr>
              <a:t>Boka tid på vårdcentral, sjukhuset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3" action="ppaction://hlinksldjump"/>
              </a:rPr>
              <a:t>Fråga om läkemedel och köpa läkemedel på nätet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2" action="ppaction://hlinksldjump"/>
              </a:rPr>
              <a:t>Tanka mobil på nätet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  <a:buFont typeface="Wingdings 2" pitchFamily="18" charset="2"/>
              <a:buNone/>
            </a:pPr>
            <a:endParaRPr lang="sv-SE" sz="2000" b="1" dirty="0">
              <a:solidFill>
                <a:srgbClr val="253D7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611265"/>
            <a:ext cx="6996737" cy="392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0" y="0"/>
            <a:ext cx="3783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http://www.arbetsformedlingen.se/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Rubrik 1"/>
          <p:cNvSpPr txBox="1">
            <a:spLocks/>
          </p:cNvSpPr>
          <p:nvPr/>
        </p:nvSpPr>
        <p:spPr>
          <a:xfrm>
            <a:off x="0" y="476672"/>
            <a:ext cx="9144000" cy="57148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L’Agence</a:t>
            </a: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pour</a:t>
            </a: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l’emploi</a:t>
            </a:r>
            <a:endParaRPr lang="sv-SE" sz="3600" dirty="0">
              <a:ln w="6350">
                <a:noFill/>
              </a:ln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Upp 31"/>
          <p:cNvSpPr/>
          <p:nvPr/>
        </p:nvSpPr>
        <p:spPr>
          <a:xfrm>
            <a:off x="2195736" y="3573014"/>
            <a:ext cx="285750" cy="2857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Upp 6"/>
          <p:cNvSpPr/>
          <p:nvPr/>
        </p:nvSpPr>
        <p:spPr>
          <a:xfrm>
            <a:off x="6948264" y="2204864"/>
            <a:ext cx="285750" cy="2857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59630"/>
            <a:ext cx="7140221" cy="4003961"/>
          </a:xfrm>
          <a:prstGeom prst="rect">
            <a:avLst/>
          </a:prstGeom>
        </p:spPr>
      </p:pic>
      <p:sp>
        <p:nvSpPr>
          <p:cNvPr id="5" name="Höger 4"/>
          <p:cNvSpPr/>
          <p:nvPr/>
        </p:nvSpPr>
        <p:spPr>
          <a:xfrm>
            <a:off x="5868144" y="5211668"/>
            <a:ext cx="720080" cy="16154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  <p:bldP spid="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268760"/>
            <a:ext cx="7113822" cy="3989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788024" y="2492896"/>
            <a:ext cx="1584176" cy="1008112"/>
          </a:xfrm>
          <a:prstGeom prst="wedgeRoundRectCallout">
            <a:avLst>
              <a:gd name="adj1" fmla="val 11268"/>
              <a:gd name="adj2" fmla="val -10771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Logga in för  att skapa konto, söka jobb eller aktivitet rapportera. </a:t>
            </a:r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0" y="476672"/>
            <a:ext cx="9144000" cy="57148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L’Agence</a:t>
            </a: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pour</a:t>
            </a: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l’emploi</a:t>
            </a: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endParaRPr lang="sv-SE" sz="3600" dirty="0">
              <a:ln w="6350">
                <a:noFill/>
              </a:ln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4" y="1650812"/>
            <a:ext cx="6598869" cy="3700391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4283968" y="3668564"/>
            <a:ext cx="1944216" cy="10565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Créez un compte si c’est votre première connexion</a:t>
            </a:r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" y="1268760"/>
            <a:ext cx="7041814" cy="3948777"/>
          </a:xfrm>
          <a:prstGeom prst="rect">
            <a:avLst/>
          </a:prstGeom>
        </p:spPr>
      </p:pic>
      <p:sp>
        <p:nvSpPr>
          <p:cNvPr id="3" name="Vänster 2"/>
          <p:cNvSpPr/>
          <p:nvPr/>
        </p:nvSpPr>
        <p:spPr>
          <a:xfrm>
            <a:off x="5093403" y="2615821"/>
            <a:ext cx="86409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1" y="1603874"/>
            <a:ext cx="6444208" cy="3613663"/>
          </a:xfrm>
          <a:prstGeom prst="rect">
            <a:avLst/>
          </a:prstGeom>
        </p:spPr>
      </p:pic>
      <p:sp>
        <p:nvSpPr>
          <p:cNvPr id="8" name="Bildtext vänster 7"/>
          <p:cNvSpPr/>
          <p:nvPr/>
        </p:nvSpPr>
        <p:spPr>
          <a:xfrm>
            <a:off x="3308865" y="3030253"/>
            <a:ext cx="2376264" cy="670665"/>
          </a:xfrm>
          <a:prstGeom prst="left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Inscrivez votre numéro national d’identité suédois</a:t>
            </a:r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924915"/>
            <a:ext cx="6643687" cy="372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5"/>
          <p:cNvSpPr/>
          <p:nvPr/>
        </p:nvSpPr>
        <p:spPr>
          <a:xfrm>
            <a:off x="1763688" y="5157192"/>
            <a:ext cx="476101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0" y="476672"/>
            <a:ext cx="9144000" cy="1368152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L’Agence</a:t>
            </a: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pour</a:t>
            </a: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l’emploi</a:t>
            </a:r>
            <a:endParaRPr lang="sv-SE" sz="3600" dirty="0">
              <a:ln w="6350">
                <a:noFill/>
              </a:ln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Rapport </a:t>
            </a:r>
            <a:r>
              <a:rPr lang="sv-SE" sz="3600" dirty="0" err="1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d’activité</a:t>
            </a:r>
            <a:endParaRPr lang="sv-SE" sz="3600" dirty="0">
              <a:ln w="6350">
                <a:noFill/>
              </a:ln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2000" b="1" dirty="0" err="1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Connectez-vous</a:t>
            </a:r>
            <a:r>
              <a:rPr lang="sv-SE" sz="2000" b="1" dirty="0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 avec </a:t>
            </a:r>
            <a:r>
              <a:rPr lang="sv-SE" sz="2000" b="1" dirty="0" err="1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votre</a:t>
            </a:r>
            <a:r>
              <a:rPr lang="sv-SE" sz="2000" b="1" dirty="0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sv-SE" sz="2000" b="1" dirty="0" err="1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identification</a:t>
            </a:r>
            <a:r>
              <a:rPr lang="sv-SE" sz="2000" b="1" dirty="0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sv-SE" sz="2000" b="1" dirty="0" err="1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BankID</a:t>
            </a:r>
            <a:r>
              <a:rPr lang="sv-SE" sz="2000" b="1" dirty="0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 et </a:t>
            </a:r>
            <a:r>
              <a:rPr lang="sv-SE" sz="2000" b="1" dirty="0" err="1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appuyez</a:t>
            </a:r>
            <a:r>
              <a:rPr lang="sv-SE" sz="2000" b="1" dirty="0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 sur rapport </a:t>
            </a:r>
            <a:r>
              <a:rPr lang="sv-SE" sz="2000" b="1" dirty="0" err="1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d’activité</a:t>
            </a:r>
            <a:r>
              <a:rPr lang="sv-SE" sz="2000" b="1" dirty="0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2" y="2257115"/>
            <a:ext cx="6156176" cy="3452146"/>
          </a:xfrm>
          <a:prstGeom prst="rect">
            <a:avLst/>
          </a:prstGeom>
        </p:spPr>
      </p:pic>
      <p:sp>
        <p:nvSpPr>
          <p:cNvPr id="3" name="Höger 2"/>
          <p:cNvSpPr/>
          <p:nvPr/>
        </p:nvSpPr>
        <p:spPr>
          <a:xfrm>
            <a:off x="1763688" y="3983188"/>
            <a:ext cx="576064" cy="237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68" y="2636912"/>
            <a:ext cx="6156176" cy="3452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0" y="404664"/>
            <a:ext cx="9144000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sv-SE" sz="360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Commission centrale suédoise de soutien économique aux études </a:t>
            </a:r>
            <a:r>
              <a:rPr lang="sv-SE" sz="370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(csn)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21484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http://www.csn.se/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66512"/>
            <a:ext cx="8027988" cy="450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5111552" y="3942182"/>
            <a:ext cx="2196752" cy="1070994"/>
          </a:xfrm>
          <a:prstGeom prst="wedgeRoundRectCallout">
            <a:avLst>
              <a:gd name="adj1" fmla="val 17229"/>
              <a:gd name="adj2" fmla="val -10155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fr-FR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Connectez-vous sur le crédit d’équipement ménager avec un numéro de client et un code</a:t>
            </a:r>
            <a:endParaRPr lang="sv-SE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92080" y="2564904"/>
            <a:ext cx="7920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18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7154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Agence</a:t>
            </a: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suédoise</a:t>
            </a: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des </a:t>
            </a:r>
            <a:r>
              <a:rPr lang="sv-SE" sz="40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impôts</a:t>
            </a:r>
            <a:endParaRPr lang="sv-SE" sz="40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2968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http://www.skatteverket.se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91074"/>
            <a:ext cx="8100392" cy="454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5292080" y="4581128"/>
            <a:ext cx="2520280" cy="936104"/>
          </a:xfrm>
          <a:prstGeom prst="wedgeRoundRectCallout">
            <a:avLst>
              <a:gd name="adj1" fmla="val -8894"/>
              <a:gd name="adj2" fmla="val -9013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fr-FR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Choisissez un service. Confirmez votre identité avec un certificat d’identification électronique.</a:t>
            </a:r>
            <a:endParaRPr lang="sv-SE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" name="Group 19"/>
          <p:cNvGrpSpPr/>
          <p:nvPr/>
        </p:nvGrpSpPr>
        <p:grpSpPr>
          <a:xfrm>
            <a:off x="5292080" y="2019424"/>
            <a:ext cx="936104" cy="473472"/>
            <a:chOff x="6372200" y="2276872"/>
            <a:chExt cx="936104" cy="473472"/>
          </a:xfrm>
        </p:grpSpPr>
        <p:sp>
          <p:nvSpPr>
            <p:cNvPr id="9" name="Upp 8"/>
            <p:cNvSpPr/>
            <p:nvPr/>
          </p:nvSpPr>
          <p:spPr>
            <a:xfrm>
              <a:off x="6732240" y="2536032"/>
              <a:ext cx="142875" cy="214312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72200" y="2276872"/>
              <a:ext cx="936104" cy="2591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96752"/>
            <a:ext cx="8784976" cy="492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1435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Office national suédois des migrations</a:t>
            </a:r>
            <a:endParaRPr lang="sv-SE" sz="32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987824" y="2780928"/>
            <a:ext cx="3456384" cy="1152128"/>
          </a:xfrm>
          <a:prstGeom prst="wedgeRoundRectCallout">
            <a:avLst>
              <a:gd name="adj1" fmla="val -20194"/>
              <a:gd name="adj2" fmla="val -4555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lvl="1" rtl="1">
              <a:defRPr/>
            </a:pP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Migrationsverket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offre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bon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services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différents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Internet.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Cliquez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plus de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renseignements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envoyez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demande par Internet. </a:t>
            </a:r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0" y="0"/>
            <a:ext cx="3504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http://www.migrationsverket.se/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Höger 47"/>
          <p:cNvSpPr/>
          <p:nvPr/>
        </p:nvSpPr>
        <p:spPr>
          <a:xfrm rot="16200000">
            <a:off x="4391980" y="5697252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9" name="Höger 48"/>
          <p:cNvSpPr/>
          <p:nvPr/>
        </p:nvSpPr>
        <p:spPr>
          <a:xfrm rot="16200000">
            <a:off x="5976156" y="5697252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Höger 49"/>
          <p:cNvSpPr/>
          <p:nvPr/>
        </p:nvSpPr>
        <p:spPr>
          <a:xfrm rot="16200000">
            <a:off x="4463988" y="454512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Höger 50"/>
          <p:cNvSpPr/>
          <p:nvPr/>
        </p:nvSpPr>
        <p:spPr>
          <a:xfrm rot="16200000">
            <a:off x="5976156" y="454512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Höger 51"/>
          <p:cNvSpPr/>
          <p:nvPr/>
        </p:nvSpPr>
        <p:spPr>
          <a:xfrm rot="14056857">
            <a:off x="3671900" y="2312876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Höger 52"/>
          <p:cNvSpPr/>
          <p:nvPr/>
        </p:nvSpPr>
        <p:spPr>
          <a:xfrm rot="14056857">
            <a:off x="4946251" y="231887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Höger 53"/>
          <p:cNvSpPr/>
          <p:nvPr/>
        </p:nvSpPr>
        <p:spPr>
          <a:xfrm rot="14056857">
            <a:off x="6170385" y="231887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Ellips 54"/>
          <p:cNvSpPr/>
          <p:nvPr/>
        </p:nvSpPr>
        <p:spPr>
          <a:xfrm>
            <a:off x="5508104" y="1556792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29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Trouver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une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personne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une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entreprise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à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partir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du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numéro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téléphone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de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l’adresse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2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</a:t>
            </a:r>
            <a:r>
              <a:rPr lang="sv-SE" sz="2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du nom, sur Internet</a:t>
            </a:r>
          </a:p>
        </p:txBody>
      </p:sp>
      <p:pic>
        <p:nvPicPr>
          <p:cNvPr id="4" name="Bildobjekt 3" descr="hitta.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638333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 descr="eni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749425"/>
            <a:ext cx="6929437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0" y="0"/>
            <a:ext cx="2267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http://www.hitta.se/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6588224" y="1268760"/>
            <a:ext cx="1890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httpww.eniro.se/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64807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Administration suédoise des transports</a:t>
            </a:r>
            <a:br>
              <a:rPr lang="fr-FR" sz="3600" dirty="0"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sv-SE" sz="4000" dirty="0">
              <a:solidFill>
                <a:srgbClr val="0070C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0" y="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http://www.trafikverket.se/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" y="1581150"/>
            <a:ext cx="7975660" cy="44724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Oval 9"/>
          <p:cNvSpPr/>
          <p:nvPr/>
        </p:nvSpPr>
        <p:spPr>
          <a:xfrm>
            <a:off x="4716016" y="2060848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4932040" y="2564904"/>
            <a:ext cx="216024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Up Arrow 11"/>
          <p:cNvSpPr/>
          <p:nvPr/>
        </p:nvSpPr>
        <p:spPr>
          <a:xfrm>
            <a:off x="1835696" y="3068960"/>
            <a:ext cx="216024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42194"/>
          </a:xfrm>
        </p:spPr>
        <p:txBody>
          <a:bodyPr>
            <a:normAutofit fontScale="90000"/>
          </a:bodyPr>
          <a:lstStyle/>
          <a:p>
            <a:pPr rtl="1"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 permis de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conduire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prendre rendez-vous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pour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passer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permis</a:t>
            </a:r>
          </a:p>
        </p:txBody>
      </p:sp>
      <p:pic>
        <p:nvPicPr>
          <p:cNvPr id="9" name="Bildobjekt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270763"/>
            <a:ext cx="7984808" cy="447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Höger 19"/>
          <p:cNvSpPr/>
          <p:nvPr/>
        </p:nvSpPr>
        <p:spPr>
          <a:xfrm>
            <a:off x="1254522" y="5748335"/>
            <a:ext cx="479425" cy="1168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281" name="Rectangle 14"/>
          <p:cNvSpPr>
            <a:spLocks noChangeArrowheads="1"/>
          </p:cNvSpPr>
          <p:nvPr/>
        </p:nvSpPr>
        <p:spPr bwMode="auto">
          <a:xfrm>
            <a:off x="0" y="0"/>
            <a:ext cx="2718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 err="1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www.korkortsportalen.se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8169478" cy="4581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3509" y="4005064"/>
            <a:ext cx="1728192" cy="1564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/>
          <p:cNvGrpSpPr/>
          <p:nvPr/>
        </p:nvGrpSpPr>
        <p:grpSpPr>
          <a:xfrm>
            <a:off x="422934" y="1844824"/>
            <a:ext cx="8532410" cy="4784646"/>
            <a:chOff x="422934" y="1844824"/>
            <a:chExt cx="8532410" cy="4784646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34" y="1844824"/>
              <a:ext cx="8532410" cy="4784646"/>
            </a:xfrm>
            <a:prstGeom prst="rect">
              <a:avLst/>
            </a:prstGeom>
          </p:spPr>
        </p:pic>
        <p:sp>
          <p:nvSpPr>
            <p:cNvPr id="6" name="Höger 23"/>
            <p:cNvSpPr/>
            <p:nvPr/>
          </p:nvSpPr>
          <p:spPr>
            <a:xfrm>
              <a:off x="2051720" y="5301208"/>
              <a:ext cx="752475" cy="12541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Prendre rendez-vous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pour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contrôle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technique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endParaRPr lang="sv-SE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6728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radio de </a:t>
            </a:r>
            <a:r>
              <a:rPr lang="sv-SE" sz="3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Suède</a:t>
            </a:r>
            <a:r>
              <a:rPr lang="sv-SE" sz="3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lang="sv-SE" sz="3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différentes</a:t>
            </a:r>
            <a:r>
              <a:rPr lang="sv-SE" sz="3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langues</a:t>
            </a:r>
            <a:endParaRPr lang="sv-SE" sz="38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794" y="1412776"/>
            <a:ext cx="5976107" cy="335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628800"/>
            <a:ext cx="5591877" cy="314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2566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http://sverigesradio.se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sp>
        <p:nvSpPr>
          <p:cNvPr id="8" name="Vänster 7"/>
          <p:cNvSpPr/>
          <p:nvPr/>
        </p:nvSpPr>
        <p:spPr>
          <a:xfrm>
            <a:off x="3779912" y="2348880"/>
            <a:ext cx="428625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259" y="2636912"/>
            <a:ext cx="6632555" cy="372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Porter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plainte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demander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passeport</a:t>
            </a:r>
            <a:endParaRPr lang="sv-SE" sz="36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84784"/>
            <a:ext cx="9144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2435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http://www.polisen.se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64088" y="5070921"/>
            <a:ext cx="18722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2627784" y="4293554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3116176" y="4696159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2841452" y="5173612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xfrm>
            <a:off x="0" y="260648"/>
            <a:ext cx="9144000" cy="109140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rtl="1">
              <a:defRPr/>
            </a:pPr>
            <a:r>
              <a:rPr lang="sv-SE" sz="32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Suivre</a:t>
            </a:r>
            <a:r>
              <a:rPr lang="sv-SE" sz="3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2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</a:t>
            </a:r>
            <a:r>
              <a:rPr lang="sv-SE" sz="3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2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paquet</a:t>
            </a:r>
            <a:r>
              <a:rPr lang="sv-SE" sz="3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2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</a:t>
            </a:r>
            <a:r>
              <a:rPr lang="sv-SE" sz="3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2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une</a:t>
            </a:r>
            <a:r>
              <a:rPr lang="sv-SE" sz="3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2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lettre</a:t>
            </a:r>
            <a:endParaRPr lang="sv-SE" sz="36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2494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http://www.posten.se/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02581"/>
            <a:ext cx="9144000" cy="512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732240" y="5157192"/>
            <a:ext cx="2016224" cy="792088"/>
          </a:xfrm>
          <a:prstGeom prst="wedgeRoundRectCallout">
            <a:avLst>
              <a:gd name="adj1" fmla="val -120648"/>
              <a:gd name="adj2" fmla="val -7726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Inscrivez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ici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l’identification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votre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paquet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lettre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Left Arrow 6"/>
          <p:cNvSpPr/>
          <p:nvPr/>
        </p:nvSpPr>
        <p:spPr>
          <a:xfrm>
            <a:off x="7177932" y="4778035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Bibliothèque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ligne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recherchez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livre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sur le site de la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bibliothèque</a:t>
            </a:r>
            <a:endParaRPr lang="sv-SE" sz="28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844824"/>
            <a:ext cx="529550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0" y="83671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http://www.interbib.se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auto">
          <a:xfrm>
            <a:off x="2195736" y="3241747"/>
            <a:ext cx="2016224" cy="504056"/>
          </a:xfrm>
          <a:prstGeom prst="wedgeRoundRectCallout">
            <a:avLst>
              <a:gd name="adj1" fmla="val 38178"/>
              <a:gd name="adj2" fmla="val -6744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fr-FR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Recherchez le titre ou le nom de l’auteur</a:t>
            </a:r>
            <a:endParaRPr lang="sv-SE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6228184" y="3356992"/>
            <a:ext cx="1656184" cy="360040"/>
          </a:xfrm>
          <a:prstGeom prst="wedgeRoundRectCallout">
            <a:avLst>
              <a:gd name="adj1" fmla="val -45550"/>
              <a:gd name="adj2" fmla="val -9657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Connectez-vous</a:t>
            </a: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1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ici</a:t>
            </a:r>
            <a:endParaRPr lang="sv-SE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ktangel 13"/>
          <p:cNvSpPr>
            <a:spLocks noChangeArrowheads="1"/>
          </p:cNvSpPr>
          <p:nvPr/>
        </p:nvSpPr>
        <p:spPr bwMode="auto">
          <a:xfrm>
            <a:off x="107504" y="1196752"/>
            <a:ext cx="3278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http://www.gotabiblioteken.se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 animBg="1"/>
      <p:bldP spid="23" grpId="0" animBg="1"/>
      <p:bldP spid="24" grpId="0"/>
      <p:bldP spid="2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6" descr="bibliotek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7152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bibliothèque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ligne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suite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Acheter</a:t>
            </a:r>
            <a:r>
              <a:rPr lang="sv-SE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des </a:t>
            </a:r>
            <a:r>
              <a:rPr lang="sv-SE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livres</a:t>
            </a:r>
            <a:endParaRPr lang="sv-SE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323528" y="764704"/>
            <a:ext cx="233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http://www.bokia.se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Bildobjekt 4" descr="boki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7392"/>
            <a:ext cx="62865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ktangel 6"/>
          <p:cNvSpPr>
            <a:spLocks noChangeArrowheads="1"/>
          </p:cNvSpPr>
          <p:nvPr/>
        </p:nvSpPr>
        <p:spPr bwMode="auto">
          <a:xfrm>
            <a:off x="2987824" y="764704"/>
            <a:ext cx="2647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http://www.adlibris.com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ktangel 10"/>
          <p:cNvSpPr>
            <a:spLocks noChangeArrowheads="1"/>
          </p:cNvSpPr>
          <p:nvPr/>
        </p:nvSpPr>
        <p:spPr bwMode="auto">
          <a:xfrm>
            <a:off x="6012160" y="764704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http://www.bokfynd.nu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43715" y="2492896"/>
            <a:ext cx="398736" cy="1825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Bildobjekt 7" descr="bokia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7" y="1673591"/>
            <a:ext cx="76496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>
            <a:off x="1907704" y="3778732"/>
            <a:ext cx="432048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Bildobjekt 11" descr="bokia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9897" y="2132856"/>
            <a:ext cx="7067550" cy="47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2"/>
          <p:cNvSpPr/>
          <p:nvPr/>
        </p:nvSpPr>
        <p:spPr>
          <a:xfrm>
            <a:off x="3203848" y="3573016"/>
            <a:ext cx="3456384" cy="565650"/>
          </a:xfrm>
          <a:prstGeom prst="wedgeEllipseCallout">
            <a:avLst>
              <a:gd name="adj1" fmla="val 43807"/>
              <a:gd name="adj2" fmla="val 1973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fr-FR" sz="1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Comparez les prix des livres</a:t>
            </a:r>
            <a:endParaRPr lang="sv-SE" sz="12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058472" y="3416524"/>
            <a:ext cx="398736" cy="1825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0421" grpId="0"/>
      <p:bldP spid="11" grpId="0"/>
      <p:bldP spid="15" grpId="0" animBg="1"/>
      <p:bldP spid="7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857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site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où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trouvent</a:t>
            </a: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les pages les plus </a:t>
            </a:r>
            <a:r>
              <a:rPr lang="sv-SE" sz="28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utilisées</a:t>
            </a:r>
            <a:endParaRPr lang="sv-SE" sz="28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91440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0" y="0"/>
            <a:ext cx="2837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http://www.superstart.se/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609600" y="152400"/>
            <a:ext cx="8229600" cy="785794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sv-S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1221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</a:t>
            </a:r>
            <a:r>
              <a:rPr lang="sv-SE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télévision</a:t>
            </a: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suédoise</a:t>
            </a:r>
            <a:endParaRPr lang="sv-SE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529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http://svt.se/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36021"/>
            <a:ext cx="5580063" cy="312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220" y="1347297"/>
            <a:ext cx="5183187" cy="29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0774" y="1410501"/>
            <a:ext cx="4957762" cy="27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498633"/>
            <a:ext cx="5111750" cy="286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916832"/>
            <a:ext cx="5940425" cy="33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6"/>
          <p:cNvSpPr>
            <a:spLocks noChangeArrowheads="1"/>
          </p:cNvSpPr>
          <p:nvPr/>
        </p:nvSpPr>
        <p:spPr bwMode="auto">
          <a:xfrm>
            <a:off x="4459603" y="2900739"/>
            <a:ext cx="2084358" cy="556431"/>
          </a:xfrm>
          <a:prstGeom prst="wedgeRoundRectCallout">
            <a:avLst>
              <a:gd name="adj1" fmla="val -87409"/>
              <a:gd name="adj2" fmla="val -1508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lvl="1" rtl="1">
              <a:defRPr/>
            </a:pP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Inscrivez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nom de la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localité</a:t>
            </a:r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94075"/>
            <a:ext cx="8069511" cy="5980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rgbClr val="0070C0"/>
                </a:solidFill>
              </a:rPr>
              <a:t>Les informations en </a:t>
            </a:r>
            <a:r>
              <a:rPr lang="sv-SE" dirty="0" err="1">
                <a:solidFill>
                  <a:srgbClr val="0070C0"/>
                </a:solidFill>
              </a:rPr>
              <a:t>ligne</a:t>
            </a:r>
            <a:endParaRPr lang="sv-SE" dirty="0"/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6752"/>
            <a:ext cx="6732240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692150"/>
            <a:ext cx="2249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3"/>
              </a:rPr>
              <a:t>http://www.cnn.com/</a:t>
            </a:r>
            <a:endParaRPr lang="sv-SE" dirty="0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6206000" y="732455"/>
            <a:ext cx="2967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4"/>
              </a:rPr>
              <a:t>http://www.bbc.co.uk/news/</a:t>
            </a:r>
            <a:endParaRPr lang="sv-SE" dirty="0"/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124744"/>
            <a:ext cx="7451725" cy="500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377721"/>
            <a:ext cx="9144000" cy="43204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Prenez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votre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billet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train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ligne</a:t>
            </a:r>
            <a:br>
              <a:rPr lang="ar-IQ" sz="36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sv-SE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http://www.sj.se/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05872"/>
            <a:ext cx="7204514" cy="48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71791"/>
            <a:ext cx="7745641" cy="5237529"/>
          </a:xfrm>
          <a:prstGeom prst="rect">
            <a:avLst/>
          </a:prstGeom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1619672" y="5445224"/>
            <a:ext cx="1440160" cy="288032"/>
          </a:xfrm>
          <a:prstGeom prst="wedgeRoundRectCallout">
            <a:avLst>
              <a:gd name="adj1" fmla="val -18284"/>
              <a:gd name="adj2" fmla="val -23029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 de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départ</a:t>
            </a:r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" y="1122172"/>
            <a:ext cx="7704264" cy="5209550"/>
          </a:xfrm>
          <a:prstGeom prst="rect">
            <a:avLst/>
          </a:prstGeom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345305" y="4487493"/>
            <a:ext cx="1219673" cy="741707"/>
          </a:xfrm>
          <a:prstGeom prst="wedgeRoundRectCallout">
            <a:avLst>
              <a:gd name="adj1" fmla="val 67355"/>
              <a:gd name="adj2" fmla="val -397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Ajoutez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</a:t>
            </a:r>
            <a:r>
              <a:rPr lang="sv-SE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nouveau </a:t>
            </a:r>
            <a:r>
              <a:rPr lang="sv-SE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passsager</a:t>
            </a:r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5" y="1166946"/>
            <a:ext cx="7740352" cy="434049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5" y="963390"/>
            <a:ext cx="8316416" cy="466352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5" y="1042674"/>
            <a:ext cx="8616951" cy="483205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2" y="1262144"/>
            <a:ext cx="8679176" cy="4866947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3" y="1362479"/>
            <a:ext cx="8066620" cy="4523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796" grpId="0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63892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Achetez</a:t>
            </a: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</a:t>
            </a: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billet</a:t>
            </a: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sv-SE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car</a:t>
            </a:r>
            <a:endParaRPr lang="sv-SE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20219" y="106811"/>
            <a:ext cx="2566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http://www.swebus.se/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6479553" y="1043585"/>
            <a:ext cx="26644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http://www.bus4you.se/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22" name="Picture 6" descr="sweb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1438"/>
            <a:ext cx="6516688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>
          <a:xfrm>
            <a:off x="1552575" y="3429000"/>
            <a:ext cx="105556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3059832" y="3429000"/>
            <a:ext cx="105556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139952" y="4432287"/>
            <a:ext cx="105556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99592" y="3530724"/>
            <a:ext cx="144016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483768" y="3530724"/>
            <a:ext cx="144016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03648" y="4648311"/>
            <a:ext cx="504056" cy="1488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887924" y="4974679"/>
            <a:ext cx="504056" cy="1488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23" name="Picture 7" descr="bus4yo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844824"/>
            <a:ext cx="788511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4112717" y="4022975"/>
            <a:ext cx="180020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6056933" y="4022975"/>
            <a:ext cx="180020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28541" y="4094983"/>
            <a:ext cx="1296144" cy="211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00749" y="4306183"/>
            <a:ext cx="1656184" cy="319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60725" y="4306183"/>
            <a:ext cx="1656184" cy="319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48821" y="4922994"/>
            <a:ext cx="576064" cy="1776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34821" grpId="0"/>
      <p:bldP spid="3" grpId="0" animBg="1"/>
      <p:bldP spid="8" grpId="0" animBg="1"/>
      <p:bldP spid="9" grpId="0" animBg="1"/>
      <p:bldP spid="4" grpId="0" animBg="1"/>
      <p:bldP spid="11" grpId="0" animBg="1"/>
      <p:bldP spid="5" grpId="0" animBg="1"/>
      <p:bldP spid="14" grpId="0" animBg="1"/>
      <p:bldP spid="6" grpId="0" animBg="1"/>
      <p:bldP spid="16" grpId="0" animBg="1"/>
      <p:bldP spid="7" grpId="0" animBg="1"/>
      <p:bldP spid="18" grpId="0" animBg="1"/>
      <p:bldP spid="1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xfrm>
            <a:off x="0" y="333536"/>
            <a:ext cx="9144000" cy="863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sv-SE" sz="3200" dirty="0" err="1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Organisez</a:t>
            </a:r>
            <a:r>
              <a:rPr lang="sv-SE" sz="320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200" dirty="0" err="1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un</a:t>
            </a:r>
            <a:r>
              <a:rPr lang="sv-SE" sz="320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v-SE" sz="3200" dirty="0" err="1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voyage</a:t>
            </a:r>
            <a:r>
              <a:rPr lang="sv-SE" sz="320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à Stockholm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1389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http://sl.se/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893" name="Picture 5" descr="S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61" y="1419225"/>
            <a:ext cx="808097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eft Arrow 1"/>
          <p:cNvSpPr/>
          <p:nvPr/>
        </p:nvSpPr>
        <p:spPr>
          <a:xfrm>
            <a:off x="2411760" y="3284984"/>
            <a:ext cx="288032" cy="457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2411760" y="3429000"/>
            <a:ext cx="288032" cy="457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2051720" y="3717032"/>
            <a:ext cx="144016" cy="786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2627784" y="3706266"/>
            <a:ext cx="144016" cy="786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6" descr="S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2" y="1582504"/>
            <a:ext cx="815925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>
            <a:off x="3419872" y="3645024"/>
            <a:ext cx="360040" cy="612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3491880" y="3861048"/>
            <a:ext cx="432048" cy="7200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051720" y="4293096"/>
            <a:ext cx="144016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92080" y="4365104"/>
            <a:ext cx="432048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7" descr="SL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" y="1773238"/>
            <a:ext cx="88296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195736" y="4221088"/>
            <a:ext cx="4968552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599892" y="6373897"/>
            <a:ext cx="180020" cy="1183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Up Arrow 20"/>
          <p:cNvSpPr/>
          <p:nvPr/>
        </p:nvSpPr>
        <p:spPr>
          <a:xfrm>
            <a:off x="4590002" y="6385424"/>
            <a:ext cx="180020" cy="1183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5634118" y="6386707"/>
            <a:ext cx="180020" cy="1183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" grpId="0" animBg="1"/>
      <p:bldP spid="3" grpId="0" animBg="1"/>
      <p:bldP spid="4" grpId="0" animBg="1"/>
      <p:bldP spid="10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Apprendre</a:t>
            </a: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 </a:t>
            </a:r>
            <a:r>
              <a:rPr lang="sv-SE" sz="36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suédois</a:t>
            </a:r>
            <a:endParaRPr lang="sv-SE" sz="36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107504" y="980728"/>
            <a:ext cx="335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http://lexin2.nada.kth.se/lexin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pic>
        <p:nvPicPr>
          <p:cNvPr id="5" name="Bildobjekt 4" descr="lex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715327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p 5"/>
          <p:cNvSpPr/>
          <p:nvPr/>
        </p:nvSpPr>
        <p:spPr>
          <a:xfrm>
            <a:off x="2257475" y="3414167"/>
            <a:ext cx="285750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3491880" y="980728"/>
            <a:ext cx="2604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http://digitalasparet.se/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6228184" y="980728"/>
            <a:ext cx="2748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http://www.skolverket.se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6" name="Bildobjekt 6" descr="lexin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771105"/>
            <a:ext cx="71532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/>
          <p:cNvSpPr/>
          <p:nvPr/>
        </p:nvSpPr>
        <p:spPr>
          <a:xfrm>
            <a:off x="2400350" y="3664198"/>
            <a:ext cx="694978" cy="250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247728" y="3691582"/>
            <a:ext cx="917922" cy="250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518700" y="3664198"/>
            <a:ext cx="694978" cy="277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0" name="Bildobjekt 8" descr="lexin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985417"/>
            <a:ext cx="714375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Upp 12"/>
          <p:cNvSpPr/>
          <p:nvPr/>
        </p:nvSpPr>
        <p:spPr>
          <a:xfrm>
            <a:off x="2400350" y="3271292"/>
            <a:ext cx="142875" cy="2143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2" name="Bildobjekt 13" descr="lexin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2199730"/>
            <a:ext cx="7143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Upp 14"/>
          <p:cNvSpPr/>
          <p:nvPr/>
        </p:nvSpPr>
        <p:spPr>
          <a:xfrm>
            <a:off x="3329038" y="3771355"/>
            <a:ext cx="142875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4" name="Bildobjekt 15" descr="lexin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2414042"/>
            <a:ext cx="71437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Upp 16"/>
          <p:cNvSpPr/>
          <p:nvPr/>
        </p:nvSpPr>
        <p:spPr>
          <a:xfrm flipH="1">
            <a:off x="4329163" y="4128542"/>
            <a:ext cx="214312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18" grpId="0"/>
      <p:bldP spid="18" grpId="1"/>
      <p:bldP spid="23" grpId="0"/>
      <p:bldP spid="47" grpId="0" animBg="1"/>
      <p:bldP spid="48" grpId="0" animBg="1"/>
      <p:bldP spid="49" grpId="0" animBg="1"/>
      <p:bldP spid="51" grpId="0" animBg="1"/>
      <p:bldP spid="53" grpId="0" animBg="1"/>
      <p:bldP spid="55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736</Words>
  <Application>Microsoft Office PowerPoint</Application>
  <PresentationFormat>Bildspel på skärmen (4:3)</PresentationFormat>
  <Paragraphs>113</Paragraphs>
  <Slides>35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0" baseType="lpstr">
      <vt:lpstr>Arial</vt:lpstr>
      <vt:lpstr>Calibri</vt:lpstr>
      <vt:lpstr>Tahoma</vt:lpstr>
      <vt:lpstr>Wingdings 2</vt:lpstr>
      <vt:lpstr>Office-tema</vt:lpstr>
      <vt:lpstr>Services en ligne</vt:lpstr>
      <vt:lpstr> Innehåll</vt:lpstr>
      <vt:lpstr>La radio de Suède en différentes langues</vt:lpstr>
      <vt:lpstr>La télévision suédoise</vt:lpstr>
      <vt:lpstr>Les informations en ligne</vt:lpstr>
      <vt:lpstr> Prenez votre billet de train en ligne </vt:lpstr>
      <vt:lpstr>Achetez un billet de car</vt:lpstr>
      <vt:lpstr>Organisez un voyage à Stockholm</vt:lpstr>
      <vt:lpstr>Apprendre le suédois</vt:lpstr>
      <vt:lpstr>Apprendre le suédois, suite...</vt:lpstr>
      <vt:lpstr>Apprendre le suédois, suite…</vt:lpstr>
      <vt:lpstr>Apprendre le suédois, suite…</vt:lpstr>
      <vt:lpstr>Apprendre le suédois, suite…</vt:lpstr>
      <vt:lpstr>Apprendre le suédois, suite…</vt:lpstr>
      <vt:lpstr>Apprendre le suédois, suite…</vt:lpstr>
      <vt:lpstr>PowerPoint-presentation</vt:lpstr>
      <vt:lpstr> Posez des questions sur les médicaments et achetez des médicaments en ligne</vt:lpstr>
      <vt:lpstr>L’Agence suédoise de la sécurité sociale</vt:lpstr>
      <vt:lpstr>L’Agence de la sécurité sociale, suite</vt:lpstr>
      <vt:lpstr>PowerPoint-presentation</vt:lpstr>
      <vt:lpstr>PowerPoint-presentation</vt:lpstr>
      <vt:lpstr>PowerPoint-presentation</vt:lpstr>
      <vt:lpstr> Commission centrale suédoise de soutien économique aux études (csn)</vt:lpstr>
      <vt:lpstr>Agence suédoise des impôts</vt:lpstr>
      <vt:lpstr>Office national suédois des migrations</vt:lpstr>
      <vt:lpstr>Trouver une personne ou une entreprise à partir du numéro de téléphone, de l’adresse ou du nom, sur Internet</vt:lpstr>
      <vt:lpstr>Administration suédoise des transports </vt:lpstr>
      <vt:lpstr>Le permis de conduire, prendre rendez-vous pour passer le permis</vt:lpstr>
      <vt:lpstr>Prendre rendez-vous pour le contrôle technique, suite…</vt:lpstr>
      <vt:lpstr>Porter plainte, demander un passeport</vt:lpstr>
      <vt:lpstr>Suivre un paquet ou une lettre</vt:lpstr>
      <vt:lpstr>Bibliothèque en ligne, recherchez un livre sur le site de la bibliothèque</vt:lpstr>
      <vt:lpstr>La bibliothèque en ligne, suite…</vt:lpstr>
      <vt:lpstr>Acheter des livres</vt:lpstr>
      <vt:lpstr>Un site où se trouvent les pages les plus utilisées</vt:lpstr>
    </vt:vector>
  </TitlesOfParts>
  <Company>Linköpings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Berkir</dc:creator>
  <cp:lastModifiedBy>Eklund Lars T</cp:lastModifiedBy>
  <cp:revision>133</cp:revision>
  <dcterms:created xsi:type="dcterms:W3CDTF">2013-06-25T05:53:33Z</dcterms:created>
  <dcterms:modified xsi:type="dcterms:W3CDTF">2023-01-10T09:02:31Z</dcterms:modified>
</cp:coreProperties>
</file>