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73" r:id="rId4"/>
    <p:sldId id="274" r:id="rId5"/>
    <p:sldId id="275" r:id="rId6"/>
    <p:sldId id="276" r:id="rId7"/>
    <p:sldId id="277" r:id="rId8"/>
    <p:sldId id="316" r:id="rId9"/>
    <p:sldId id="315" r:id="rId10"/>
    <p:sldId id="314" r:id="rId11"/>
    <p:sldId id="313" r:id="rId12"/>
    <p:sldId id="312" r:id="rId13"/>
    <p:sldId id="278" r:id="rId14"/>
    <p:sldId id="279" r:id="rId15"/>
    <p:sldId id="344" r:id="rId16"/>
    <p:sldId id="345" r:id="rId17"/>
    <p:sldId id="346" r:id="rId18"/>
    <p:sldId id="347" r:id="rId19"/>
    <p:sldId id="348" r:id="rId20"/>
    <p:sldId id="349" r:id="rId21"/>
    <p:sldId id="350" r:id="rId22"/>
    <p:sldId id="351" r:id="rId23"/>
    <p:sldId id="281" r:id="rId24"/>
    <p:sldId id="301" r:id="rId25"/>
    <p:sldId id="300" r:id="rId26"/>
    <p:sldId id="282" r:id="rId27"/>
    <p:sldId id="322" r:id="rId28"/>
    <p:sldId id="321" r:id="rId29"/>
    <p:sldId id="320" r:id="rId30"/>
    <p:sldId id="319" r:id="rId31"/>
    <p:sldId id="318" r:id="rId32"/>
    <p:sldId id="283" r:id="rId33"/>
    <p:sldId id="324" r:id="rId34"/>
    <p:sldId id="323" r:id="rId35"/>
    <p:sldId id="284" r:id="rId36"/>
    <p:sldId id="285" r:id="rId37"/>
    <p:sldId id="325" r:id="rId38"/>
    <p:sldId id="286" r:id="rId39"/>
    <p:sldId id="329" r:id="rId40"/>
    <p:sldId id="328" r:id="rId41"/>
    <p:sldId id="327" r:id="rId42"/>
    <p:sldId id="326" r:id="rId43"/>
    <p:sldId id="287" r:id="rId44"/>
    <p:sldId id="330" r:id="rId45"/>
    <p:sldId id="288" r:id="rId46"/>
    <p:sldId id="331" r:id="rId47"/>
    <p:sldId id="289" r:id="rId48"/>
    <p:sldId id="342" r:id="rId49"/>
    <p:sldId id="343" r:id="rId50"/>
    <p:sldId id="290" r:id="rId51"/>
    <p:sldId id="291" r:id="rId52"/>
    <p:sldId id="292" r:id="rId53"/>
    <p:sldId id="339" r:id="rId54"/>
    <p:sldId id="293" r:id="rId55"/>
    <p:sldId id="338" r:id="rId56"/>
    <p:sldId id="337" r:id="rId57"/>
    <p:sldId id="336" r:id="rId58"/>
    <p:sldId id="335" r:id="rId59"/>
    <p:sldId id="334" r:id="rId60"/>
    <p:sldId id="294" r:id="rId61"/>
    <p:sldId id="295" r:id="rId62"/>
    <p:sldId id="296" r:id="rId63"/>
    <p:sldId id="341" r:id="rId64"/>
    <p:sldId id="340" r:id="rId65"/>
    <p:sldId id="297" r:id="rId66"/>
    <p:sldId id="298" r:id="rId67"/>
    <p:sldId id="299" r:id="rId6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6" autoAdjust="0"/>
    <p:restoredTop sz="93190" autoAdjust="0"/>
  </p:normalViewPr>
  <p:slideViewPr>
    <p:cSldViewPr>
      <p:cViewPr varScale="1">
        <p:scale>
          <a:sx n="97" d="100"/>
          <a:sy n="97" d="100"/>
        </p:scale>
        <p:origin x="33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1ACA46-2528-4D78-BD00-48DD9A4D062B}" type="datetimeFigureOut">
              <a:rPr lang="sv-SE" smtClean="0"/>
              <a:pPr/>
              <a:t>2023-01-10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8CF05-DE66-4315-96B5-C2EFA8C676DE}"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19FD0B66-D496-4F09-A0D2-CEDEE735C457}" type="slidenum">
              <a:rPr lang="sv-SE" smtClean="0"/>
              <a:pPr>
                <a:defRPr/>
              </a:pPr>
              <a:t>2</a:t>
            </a:fld>
            <a:endParaRPr lang="sv-SE"/>
          </a:p>
        </p:txBody>
      </p:sp>
    </p:spTree>
    <p:extLst>
      <p:ext uri="{BB962C8B-B14F-4D97-AF65-F5344CB8AC3E}">
        <p14:creationId xmlns:p14="http://schemas.microsoft.com/office/powerpoint/2010/main" val="301516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B248CF05-DE66-4315-96B5-C2EFA8C676DE}" type="slidenum">
              <a:rPr lang="sv-SE" smtClean="0"/>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19FD0B66-D496-4F09-A0D2-CEDEE735C457}" type="slidenum">
              <a:rPr lang="sv-SE" smtClean="0"/>
              <a:pPr>
                <a:defRPr/>
              </a:pPr>
              <a:t>47</a:t>
            </a:fld>
            <a:endParaRPr lang="sv-SE"/>
          </a:p>
        </p:txBody>
      </p:sp>
    </p:spTree>
    <p:extLst>
      <p:ext uri="{BB962C8B-B14F-4D97-AF65-F5344CB8AC3E}">
        <p14:creationId xmlns:p14="http://schemas.microsoft.com/office/powerpoint/2010/main" val="277347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A8DABE8B-D409-41E8-873A-FDD65BF2CF27}" type="datetimeFigureOut">
              <a:rPr lang="sv-SE" smtClean="0"/>
              <a:pPr/>
              <a:t>2023-01-10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8381EAB-C7B7-42F5-A1EB-9686C917CAE3}"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ABE8B-D409-41E8-873A-FDD65BF2CF27}" type="datetimeFigureOut">
              <a:rPr lang="sv-SE" smtClean="0"/>
              <a:pPr/>
              <a:t>2023-01-10</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1EAB-C7B7-42F5-A1EB-9686C917CAE3}"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bus4you.se/" TargetMode="External"/><Relationship Id="rId2" Type="http://schemas.openxmlformats.org/officeDocument/2006/relationships/hyperlink" Target="http://www.swebus.se/"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l.se/"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lexin2.nada.kth.se/lexin" TargetMode="Externa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hyperlink" Target="http://lexin2.nada.kth.se/lexin"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hyperlink" Target="http://lexin2.nada.kth.se/lexin"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hyperlink" Target="http://digitalasparet.se/"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wmf"/><Relationship Id="rId5" Type="http://schemas.openxmlformats.org/officeDocument/2006/relationships/oleObject" Target="../embeddings/oleObject4.bin"/><Relationship Id="rId4" Type="http://schemas.openxmlformats.org/officeDocument/2006/relationships/hyperlink" Target="http://www.skolverket.s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trafikverket.s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hyperlink" Target="http://www.skolverket.se/" TargetMode="External"/><Relationship Id="rId4" Type="http://schemas.openxmlformats.org/officeDocument/2006/relationships/image" Target="../media/image34.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hyperlink" Target="http://www.skolverket.se/" TargetMode="External"/><Relationship Id="rId4" Type="http://schemas.openxmlformats.org/officeDocument/2006/relationships/image" Target="../media/image36.wmf"/></Relationships>
</file>

<file path=ppt/slides/_rels/slide22.xml.rels><?xml version="1.0" encoding="UTF-8" standalone="yes"?>
<Relationships xmlns="http://schemas.openxmlformats.org/package/2006/relationships"><Relationship Id="rId3" Type="http://schemas.openxmlformats.org/officeDocument/2006/relationships/hyperlink" Target="http://www.skolverket.se/" TargetMode="Externa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37.wmf"/><Relationship Id="rId4" Type="http://schemas.openxmlformats.org/officeDocument/2006/relationships/oleObject" Target="../embeddings/oleObject9.bin"/></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blocket.s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lio.s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verigesradio.se/"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apoteket.se/" TargetMode="External"/><Relationship Id="rId2" Type="http://schemas.openxmlformats.org/officeDocument/2006/relationships/hyperlink" Target="http://www.fass.se/"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hyperlink" Target="https://www.comviq.se/" TargetMode="Externa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forsakringskassan.s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arbetsformedlingen.se/"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hyperlink" Target="http://svt.se/"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csn.s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skatteverket.s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igrationsverket.s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nn.com/"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bbc.co.uk/new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hyperlink" Target="http://www.eniro.se/" TargetMode="External"/><Relationship Id="rId4" Type="http://schemas.openxmlformats.org/officeDocument/2006/relationships/hyperlink" Target="http://www.hitta.s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www.korkortsportalen.s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bilprovningen.se/" TargetMode="External"/><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smhi.se/" TargetMode="External"/><Relationship Id="rId7" Type="http://schemas.openxmlformats.org/officeDocument/2006/relationships/image" Target="../media/image16.jpeg"/><Relationship Id="rId2" Type="http://schemas.openxmlformats.org/officeDocument/2006/relationships/hyperlink" Target="http://www.yr.no/"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klart.se/"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polisen.se/" TargetMode="Externa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posten.se/"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interbib.se/" TargetMode="External"/><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hyperlink" Target="http://www.gotabibliotek.se/" TargetMode="External"/><Relationship Id="rId4" Type="http://schemas.openxmlformats.org/officeDocument/2006/relationships/hyperlink" Target="http://www.bibliotek.se/"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hyperlink" Target="http://www.motala.se/bibliotek" TargetMode="External"/><Relationship Id="rId7" Type="http://schemas.openxmlformats.org/officeDocument/2006/relationships/image" Target="../media/image94.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99.jpeg"/><Relationship Id="rId2" Type="http://schemas.openxmlformats.org/officeDocument/2006/relationships/hyperlink" Target="http://www.bokia.sea.s/" TargetMode="Externa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hyperlink" Target="http://www.bokfynd.nuu/" TargetMode="External"/><Relationship Id="rId4" Type="http://schemas.openxmlformats.org/officeDocument/2006/relationships/hyperlink" Target="http://www.adlibris.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superstart.se/"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sj.s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sv-SE" dirty="0"/>
              <a:t>   </a:t>
            </a:r>
          </a:p>
        </p:txBody>
      </p:sp>
      <p:sp>
        <p:nvSpPr>
          <p:cNvPr id="4" name="textruta 3"/>
          <p:cNvSpPr txBox="1"/>
          <p:nvPr/>
        </p:nvSpPr>
        <p:spPr>
          <a:xfrm>
            <a:off x="-2355" y="1628800"/>
            <a:ext cx="9144000" cy="1200329"/>
          </a:xfrm>
          <a:prstGeom prst="rect">
            <a:avLst/>
          </a:prstGeom>
          <a:noFill/>
        </p:spPr>
        <p:txBody>
          <a:bodyPr wrap="square" rtlCol="0">
            <a:spAutoFit/>
          </a:bodyPr>
          <a:lstStyle/>
          <a:p>
            <a:pPr algn="ctr"/>
            <a:r>
              <a:rPr lang="sv-SE" sz="7200" b="1" dirty="0">
                <a:solidFill>
                  <a:srgbClr val="0000FF"/>
                </a:solidFill>
              </a:rPr>
              <a:t>ኣገልግሎት ኢንተርነት</a:t>
            </a:r>
            <a:endParaRPr lang="sv-SE" sz="7200" dirty="0">
              <a:solidFill>
                <a:srgbClr val="0000FF"/>
              </a:solidFill>
              <a:latin typeface="Tahoma" pitchFamily="34" charset="0"/>
              <a:ea typeface="Tahoma" pitchFamily="34" charset="0"/>
              <a:cs typeface="Tahoma" pitchFamily="34" charset="0"/>
            </a:endParaRPr>
          </a:p>
        </p:txBody>
      </p:sp>
      <p:pic>
        <p:nvPicPr>
          <p:cNvPr id="7" name="Bildobjekt 6">
            <a:extLst>
              <a:ext uri="{FF2B5EF4-FFF2-40B4-BE49-F238E27FC236}">
                <a16:creationId xmlns:a16="http://schemas.microsoft.com/office/drawing/2014/main" id="{BD55A285-20B4-4611-A784-37777838F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895" y="5301208"/>
            <a:ext cx="1333500" cy="11715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467544" y="1268760"/>
            <a:ext cx="8280920" cy="4896544"/>
            <a:chOff x="467544" y="1268760"/>
            <a:chExt cx="8280920" cy="4896544"/>
          </a:xfrm>
        </p:grpSpPr>
        <p:pic>
          <p:nvPicPr>
            <p:cNvPr id="5" name="Picture 8" descr="sj4"/>
            <p:cNvPicPr>
              <a:picLocks noChangeAspect="1" noChangeArrowheads="1"/>
            </p:cNvPicPr>
            <p:nvPr/>
          </p:nvPicPr>
          <p:blipFill>
            <a:blip r:embed="rId2" cstate="print"/>
            <a:srcRect/>
            <a:stretch>
              <a:fillRect/>
            </a:stretch>
          </p:blipFill>
          <p:spPr bwMode="auto">
            <a:xfrm>
              <a:off x="467544" y="1268760"/>
              <a:ext cx="8280920" cy="4896544"/>
            </a:xfrm>
            <a:prstGeom prst="rect">
              <a:avLst/>
            </a:prstGeom>
            <a:noFill/>
            <a:ln w="9525">
              <a:noFill/>
              <a:miter lim="800000"/>
              <a:headEnd/>
              <a:tailEnd/>
            </a:ln>
          </p:spPr>
        </p:pic>
        <p:sp>
          <p:nvSpPr>
            <p:cNvPr id="6" name="AutoShape 6"/>
            <p:cNvSpPr>
              <a:spLocks noChangeArrowheads="1"/>
            </p:cNvSpPr>
            <p:nvPr/>
          </p:nvSpPr>
          <p:spPr bwMode="auto">
            <a:xfrm>
              <a:off x="6292920" y="4827211"/>
              <a:ext cx="1398280" cy="473997"/>
            </a:xfrm>
            <a:prstGeom prst="wedgeRoundRectCallout">
              <a:avLst>
                <a:gd name="adj1" fmla="val -69028"/>
                <a:gd name="adj2" fmla="val -67252"/>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000" b="1" dirty="0"/>
                <a:t>ንምሓዝን ምኽፋልን ቆጸራ ኣብዚ ጠውቕ</a:t>
              </a:r>
              <a:endParaRPr lang="sv-SE" sz="1000" b="1" dirty="0">
                <a:latin typeface="Tahoma" pitchFamily="34" charset="0"/>
                <a:ea typeface="Tahoma" pitchFamily="34" charset="0"/>
                <a:cs typeface="Tahoma" pitchFamily="34" charset="0"/>
              </a:endParaRPr>
            </a:p>
          </p:txBody>
        </p:sp>
        <p:sp>
          <p:nvSpPr>
            <p:cNvPr id="7" name="AutoShape 6"/>
            <p:cNvSpPr>
              <a:spLocks noChangeArrowheads="1"/>
            </p:cNvSpPr>
            <p:nvPr/>
          </p:nvSpPr>
          <p:spPr bwMode="auto">
            <a:xfrm>
              <a:off x="4134575" y="4898649"/>
              <a:ext cx="1542296" cy="402559"/>
            </a:xfrm>
            <a:prstGeom prst="wedgeRoundRectCallout">
              <a:avLst>
                <a:gd name="adj1" fmla="val -407"/>
                <a:gd name="adj2" fmla="val -94517"/>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ካልእ ወይ ሓድሽ መገሻ ሪጋ መሓዝ</a:t>
              </a:r>
              <a:endParaRPr lang="sv-SE" sz="1000" b="1" dirty="0"/>
            </a:p>
          </p:txBody>
        </p:sp>
      </p:grpSp>
      <p:sp>
        <p:nvSpPr>
          <p:cNvPr id="8" name="Rubrik 1"/>
          <p:cNvSpPr>
            <a:spLocks noGrp="1"/>
          </p:cNvSpPr>
          <p:nvPr>
            <p:ph type="title"/>
          </p:nvPr>
        </p:nvSpPr>
        <p:spPr>
          <a:xfrm>
            <a:off x="0" y="476672"/>
            <a:ext cx="9144000" cy="43204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ti-ER" sz="3600" dirty="0">
                <a:solidFill>
                  <a:srgbClr val="0070C0"/>
                </a:solidFill>
              </a:rPr>
              <a:t> ትኬት ባቡር ብኢንተርነት ምግዛእ</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br>
              <a:rPr lang="ar-IQ" sz="3600" dirty="0">
                <a:latin typeface="Tahoma" pitchFamily="34" charset="0"/>
                <a:ea typeface="Tahoma" pitchFamily="34" charset="0"/>
                <a:cs typeface="Tahoma" pitchFamily="34" charset="0"/>
              </a:rPr>
            </a:br>
            <a:endParaRPr lang="sv-SE" sz="3600" dirty="0">
              <a:latin typeface="Tahoma" pitchFamily="34" charset="0"/>
              <a:ea typeface="Tahoma" pitchFamily="34" charset="0"/>
              <a:cs typeface="Tahoma"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467544" y="1268760"/>
            <a:ext cx="8352927" cy="5113883"/>
            <a:chOff x="467544" y="1268760"/>
            <a:chExt cx="8352927" cy="5113883"/>
          </a:xfrm>
        </p:grpSpPr>
        <p:pic>
          <p:nvPicPr>
            <p:cNvPr id="5" name="Picture 9" descr="sj5"/>
            <p:cNvPicPr>
              <a:picLocks noChangeAspect="1" noChangeArrowheads="1"/>
            </p:cNvPicPr>
            <p:nvPr/>
          </p:nvPicPr>
          <p:blipFill>
            <a:blip r:embed="rId2" cstate="print"/>
            <a:srcRect/>
            <a:stretch>
              <a:fillRect/>
            </a:stretch>
          </p:blipFill>
          <p:spPr bwMode="auto">
            <a:xfrm>
              <a:off x="467544" y="1268760"/>
              <a:ext cx="8352927" cy="5113883"/>
            </a:xfrm>
            <a:prstGeom prst="rect">
              <a:avLst/>
            </a:prstGeom>
            <a:noFill/>
            <a:ln w="9525">
              <a:noFill/>
              <a:miter lim="800000"/>
              <a:headEnd/>
              <a:tailEnd/>
            </a:ln>
          </p:spPr>
        </p:pic>
        <p:sp>
          <p:nvSpPr>
            <p:cNvPr id="6" name="AutoShape 6"/>
            <p:cNvSpPr>
              <a:spLocks noChangeArrowheads="1"/>
            </p:cNvSpPr>
            <p:nvPr/>
          </p:nvSpPr>
          <p:spPr bwMode="auto">
            <a:xfrm>
              <a:off x="4139952" y="3068960"/>
              <a:ext cx="2277754" cy="936104"/>
            </a:xfrm>
            <a:prstGeom prst="wedgeRoundRectCallout">
              <a:avLst>
                <a:gd name="adj1" fmla="val -59860"/>
                <a:gd name="adj2" fmla="val -19486"/>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sv-SE" sz="1000" b="1" dirty="0"/>
                <a:t>ሓደ ካብዞም ተጠቒሶም ዘለዉ ኣገባብ ኣከፋፍላ ምረጽ፣ ኮንቲኩርት( ብካርድኻ) ፣  ፋክቱራ ፡(ቅብሊት)፣ ወይ ውን ካልእ ዓይነት ኣከፋፍላ፡ ኮንቶኩርት እንተመሪጽካ  ኣብ ካርድኻ ዘሎ ምሉእ ሓበሬታ ምላእ </a:t>
              </a:r>
              <a:endParaRPr lang="sv-SE" sz="1000" dirty="0"/>
            </a:p>
          </p:txBody>
        </p:sp>
        <p:sp>
          <p:nvSpPr>
            <p:cNvPr id="7" name="Right Brace 8"/>
            <p:cNvSpPr/>
            <p:nvPr/>
          </p:nvSpPr>
          <p:spPr>
            <a:xfrm>
              <a:off x="3563888" y="2862089"/>
              <a:ext cx="315874" cy="95981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grpSp>
      <p:sp>
        <p:nvSpPr>
          <p:cNvPr id="8" name="Rubrik 1"/>
          <p:cNvSpPr>
            <a:spLocks noGrp="1"/>
          </p:cNvSpPr>
          <p:nvPr>
            <p:ph type="title"/>
          </p:nvPr>
        </p:nvSpPr>
        <p:spPr>
          <a:xfrm>
            <a:off x="0" y="476672"/>
            <a:ext cx="9144000" cy="43204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ti-ER" sz="3600" dirty="0">
                <a:solidFill>
                  <a:srgbClr val="0070C0"/>
                </a:solidFill>
              </a:rPr>
              <a:t> ትኬት ባቡር ብኢንተርነት ምግዛእ</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br>
              <a:rPr lang="ar-IQ" sz="3600" dirty="0">
                <a:latin typeface="Tahoma" pitchFamily="34" charset="0"/>
                <a:ea typeface="Tahoma" pitchFamily="34" charset="0"/>
                <a:cs typeface="Tahoma" pitchFamily="34" charset="0"/>
              </a:rPr>
            </a:br>
            <a:endParaRPr lang="sv-SE" sz="3600" dirty="0">
              <a:latin typeface="Tahoma" pitchFamily="34" charset="0"/>
              <a:ea typeface="Tahoma" pitchFamily="34" charset="0"/>
              <a:cs typeface="Tahom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395536" y="1196752"/>
            <a:ext cx="8443032" cy="5127922"/>
            <a:chOff x="628960" y="1802087"/>
            <a:chExt cx="8443032" cy="5127922"/>
          </a:xfrm>
        </p:grpSpPr>
        <p:pic>
          <p:nvPicPr>
            <p:cNvPr id="5" name="Picture 10" descr="sj6"/>
            <p:cNvPicPr>
              <a:picLocks noChangeAspect="1" noChangeArrowheads="1"/>
            </p:cNvPicPr>
            <p:nvPr/>
          </p:nvPicPr>
          <p:blipFill>
            <a:blip r:embed="rId2" cstate="print"/>
            <a:srcRect/>
            <a:stretch>
              <a:fillRect/>
            </a:stretch>
          </p:blipFill>
          <p:spPr bwMode="auto">
            <a:xfrm>
              <a:off x="628960" y="1802087"/>
              <a:ext cx="8443032" cy="5127922"/>
            </a:xfrm>
            <a:prstGeom prst="rect">
              <a:avLst/>
            </a:prstGeom>
            <a:noFill/>
            <a:ln w="9525">
              <a:noFill/>
              <a:miter lim="800000"/>
              <a:headEnd/>
              <a:tailEnd/>
            </a:ln>
          </p:spPr>
        </p:pic>
        <p:sp>
          <p:nvSpPr>
            <p:cNvPr id="6" name="AutoShape 6"/>
            <p:cNvSpPr>
              <a:spLocks noChangeArrowheads="1"/>
            </p:cNvSpPr>
            <p:nvPr/>
          </p:nvSpPr>
          <p:spPr bwMode="auto">
            <a:xfrm>
              <a:off x="3959844" y="3360985"/>
              <a:ext cx="1898031" cy="601341"/>
            </a:xfrm>
            <a:prstGeom prst="wedgeRoundRectCallout">
              <a:avLst>
                <a:gd name="adj1" fmla="val -66384"/>
                <a:gd name="adj2" fmla="val -60742"/>
                <a:gd name="adj3" fmla="val 16667"/>
              </a:avLst>
            </a:prstGeom>
            <a:solidFill>
              <a:schemeClr val="accent1">
                <a:lumMod val="40000"/>
                <a:lumOff val="60000"/>
              </a:schemeClr>
            </a:solidFill>
            <a:ln w="9525">
              <a:solidFill>
                <a:schemeClr val="tx1"/>
              </a:solidFill>
              <a:miter lim="800000"/>
              <a:headEnd/>
              <a:tailEnd/>
            </a:ln>
            <a:effectLst/>
          </p:spPr>
          <p:txBody>
            <a:bodyPr/>
            <a:lstStyle/>
            <a:p>
              <a:pPr rtl="1">
                <a:defRPr/>
              </a:pPr>
              <a:r>
                <a:rPr lang="sv-SE" sz="1000" b="1" dirty="0"/>
                <a:t>ፋክቱራ ብረቭ ወይ ብቕብሊት እንተደኣ መሪጽካ  ዝተሓተትካዮ ሓበሬታ ኣብዚ ምላእ፡</a:t>
              </a:r>
              <a:endParaRPr lang="sv-SE" sz="1000" b="1" dirty="0">
                <a:latin typeface="Tahoma" pitchFamily="34" charset="0"/>
                <a:ea typeface="Tahoma" pitchFamily="34" charset="0"/>
                <a:cs typeface="Tahoma" pitchFamily="34" charset="0"/>
              </a:endParaRPr>
            </a:p>
          </p:txBody>
        </p:sp>
        <p:sp>
          <p:nvSpPr>
            <p:cNvPr id="7" name="Right Arrow 9"/>
            <p:cNvSpPr/>
            <p:nvPr/>
          </p:nvSpPr>
          <p:spPr>
            <a:xfrm>
              <a:off x="5148064" y="5991991"/>
              <a:ext cx="576064" cy="21733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grpSp>
      <p:sp>
        <p:nvSpPr>
          <p:cNvPr id="8" name="Rubrik 1"/>
          <p:cNvSpPr>
            <a:spLocks noGrp="1"/>
          </p:cNvSpPr>
          <p:nvPr>
            <p:ph type="title"/>
          </p:nvPr>
        </p:nvSpPr>
        <p:spPr>
          <a:xfrm>
            <a:off x="0" y="476672"/>
            <a:ext cx="9144000" cy="43204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ti-ER" sz="3600" dirty="0">
                <a:solidFill>
                  <a:srgbClr val="0070C0"/>
                </a:solidFill>
              </a:rPr>
              <a:t> ትኬት ባቡር ብኢንተርነት ምግዛእ</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br>
              <a:rPr lang="ar-IQ" sz="3600" dirty="0">
                <a:latin typeface="Tahoma" pitchFamily="34" charset="0"/>
                <a:ea typeface="Tahoma" pitchFamily="34" charset="0"/>
                <a:cs typeface="Tahoma" pitchFamily="34" charset="0"/>
              </a:rPr>
            </a:br>
            <a:endParaRPr lang="sv-SE" sz="3600" dirty="0">
              <a:latin typeface="Tahoma" pitchFamily="34" charset="0"/>
              <a:ea typeface="Tahoma" pitchFamily="34" charset="0"/>
              <a:cs typeface="Tahom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76672"/>
            <a:ext cx="9144000" cy="638921"/>
          </a:xfrm>
        </p:spPr>
        <p:txBody>
          <a:bodyPr>
            <a:normAutofit fontScale="90000"/>
          </a:bodyPr>
          <a:lstStyle/>
          <a:p>
            <a:pPr>
              <a:defRPr/>
            </a:pPr>
            <a:br>
              <a:rPr lang="sv-SE" dirty="0">
                <a:solidFill>
                  <a:srgbClr val="0070C0"/>
                </a:solidFill>
              </a:rPr>
            </a:br>
            <a:r>
              <a:rPr lang="sv-SE" dirty="0">
                <a:solidFill>
                  <a:srgbClr val="0070C0"/>
                </a:solidFill>
              </a:rPr>
              <a:t>ናይ ኣውቶቡስ ትኬት ምግዛእ</a:t>
            </a:r>
            <a:br>
              <a:rPr lang="sv-SE" dirty="0">
                <a:solidFill>
                  <a:srgbClr val="0070C0"/>
                </a:solidFill>
              </a:rPr>
            </a:br>
            <a:endParaRPr lang="sv-SE" dirty="0">
              <a:solidFill>
                <a:srgbClr val="0070C0"/>
              </a:solidFill>
              <a:latin typeface="Tahoma" pitchFamily="34" charset="0"/>
              <a:ea typeface="Tahoma" pitchFamily="34" charset="0"/>
              <a:cs typeface="Tahoma" pitchFamily="34" charset="0"/>
            </a:endParaRPr>
          </a:p>
        </p:txBody>
      </p:sp>
      <p:sp>
        <p:nvSpPr>
          <p:cNvPr id="34820" name="Rectangle 4"/>
          <p:cNvSpPr>
            <a:spLocks noChangeArrowheads="1"/>
          </p:cNvSpPr>
          <p:nvPr/>
        </p:nvSpPr>
        <p:spPr bwMode="auto">
          <a:xfrm>
            <a:off x="179512" y="260648"/>
            <a:ext cx="2566857"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http://www.swebus.se/</a:t>
            </a:r>
            <a:endParaRPr lang="sv-SE" dirty="0">
              <a:latin typeface="Tahoma" pitchFamily="34" charset="0"/>
              <a:ea typeface="Tahoma" pitchFamily="34" charset="0"/>
              <a:cs typeface="Tahoma" pitchFamily="34" charset="0"/>
            </a:endParaRPr>
          </a:p>
        </p:txBody>
      </p:sp>
      <p:sp>
        <p:nvSpPr>
          <p:cNvPr id="34821" name="Rectangle 5"/>
          <p:cNvSpPr>
            <a:spLocks noChangeArrowheads="1"/>
          </p:cNvSpPr>
          <p:nvPr/>
        </p:nvSpPr>
        <p:spPr bwMode="auto">
          <a:xfrm>
            <a:off x="6479553" y="980728"/>
            <a:ext cx="2664447"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http://www.bus4you.se/</a:t>
            </a:r>
            <a:endParaRPr lang="sv-SE" dirty="0">
              <a:latin typeface="Tahoma" pitchFamily="34" charset="0"/>
              <a:ea typeface="Tahoma" pitchFamily="34" charset="0"/>
              <a:cs typeface="Tahoma" pitchFamily="34" charset="0"/>
            </a:endParaRPr>
          </a:p>
        </p:txBody>
      </p:sp>
      <p:pic>
        <p:nvPicPr>
          <p:cNvPr id="34822" name="Picture 6" descr="swebus"/>
          <p:cNvPicPr>
            <a:picLocks noChangeAspect="1" noChangeArrowheads="1"/>
          </p:cNvPicPr>
          <p:nvPr/>
        </p:nvPicPr>
        <p:blipFill>
          <a:blip r:embed="rId4" cstate="print"/>
          <a:srcRect/>
          <a:stretch>
            <a:fillRect/>
          </a:stretch>
        </p:blipFill>
        <p:spPr bwMode="auto">
          <a:xfrm>
            <a:off x="0" y="1341438"/>
            <a:ext cx="6516688" cy="5002212"/>
          </a:xfrm>
          <a:prstGeom prst="rect">
            <a:avLst/>
          </a:prstGeom>
          <a:noFill/>
          <a:ln w="9525">
            <a:noFill/>
            <a:miter lim="800000"/>
            <a:headEnd/>
            <a:tailEnd/>
          </a:ln>
        </p:spPr>
      </p:pic>
      <p:sp>
        <p:nvSpPr>
          <p:cNvPr id="3" name="Up Arrow 2"/>
          <p:cNvSpPr/>
          <p:nvPr/>
        </p:nvSpPr>
        <p:spPr>
          <a:xfrm>
            <a:off x="1552575" y="3429000"/>
            <a:ext cx="105556" cy="21602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8" name="Up Arrow 7"/>
          <p:cNvSpPr/>
          <p:nvPr/>
        </p:nvSpPr>
        <p:spPr>
          <a:xfrm>
            <a:off x="3059832" y="3429000"/>
            <a:ext cx="105556" cy="21602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9" name="Up Arrow 8"/>
          <p:cNvSpPr/>
          <p:nvPr/>
        </p:nvSpPr>
        <p:spPr>
          <a:xfrm>
            <a:off x="4139952" y="4432287"/>
            <a:ext cx="105556" cy="21602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4" name="Down Arrow 3"/>
          <p:cNvSpPr/>
          <p:nvPr/>
        </p:nvSpPr>
        <p:spPr>
          <a:xfrm>
            <a:off x="899592" y="3530724"/>
            <a:ext cx="144016" cy="2160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11" name="Down Arrow 10"/>
          <p:cNvSpPr/>
          <p:nvPr/>
        </p:nvSpPr>
        <p:spPr>
          <a:xfrm>
            <a:off x="2483768" y="3530724"/>
            <a:ext cx="144016" cy="2160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5" name="Right Arrow 4"/>
          <p:cNvSpPr/>
          <p:nvPr/>
        </p:nvSpPr>
        <p:spPr>
          <a:xfrm>
            <a:off x="1403648" y="4648311"/>
            <a:ext cx="504056" cy="1488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14" name="Right Arrow 13"/>
          <p:cNvSpPr/>
          <p:nvPr/>
        </p:nvSpPr>
        <p:spPr>
          <a:xfrm>
            <a:off x="3887924" y="4974679"/>
            <a:ext cx="504056" cy="1488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pic>
        <p:nvPicPr>
          <p:cNvPr id="34823" name="Picture 7" descr="bus4you"/>
          <p:cNvPicPr>
            <a:picLocks noChangeAspect="1" noChangeArrowheads="1"/>
          </p:cNvPicPr>
          <p:nvPr/>
        </p:nvPicPr>
        <p:blipFill>
          <a:blip r:embed="rId5" cstate="print"/>
          <a:srcRect/>
          <a:stretch>
            <a:fillRect/>
          </a:stretch>
        </p:blipFill>
        <p:spPr bwMode="auto">
          <a:xfrm>
            <a:off x="683568" y="1844824"/>
            <a:ext cx="7885112" cy="5138737"/>
          </a:xfrm>
          <a:prstGeom prst="rect">
            <a:avLst/>
          </a:prstGeom>
          <a:noFill/>
          <a:ln w="9525">
            <a:noFill/>
            <a:miter lim="800000"/>
            <a:headEnd/>
            <a:tailEnd/>
          </a:ln>
        </p:spPr>
      </p:pic>
      <p:sp>
        <p:nvSpPr>
          <p:cNvPr id="6" name="Up Arrow 5"/>
          <p:cNvSpPr/>
          <p:nvPr/>
        </p:nvSpPr>
        <p:spPr>
          <a:xfrm>
            <a:off x="4112717" y="4022975"/>
            <a:ext cx="180020" cy="14401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16" name="Up Arrow 15"/>
          <p:cNvSpPr/>
          <p:nvPr/>
        </p:nvSpPr>
        <p:spPr>
          <a:xfrm>
            <a:off x="6056933" y="4022975"/>
            <a:ext cx="180020" cy="14401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7" name="Oval 6"/>
          <p:cNvSpPr/>
          <p:nvPr/>
        </p:nvSpPr>
        <p:spPr>
          <a:xfrm>
            <a:off x="2528541" y="4094983"/>
            <a:ext cx="1296144" cy="211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18" name="Oval 17"/>
          <p:cNvSpPr/>
          <p:nvPr/>
        </p:nvSpPr>
        <p:spPr>
          <a:xfrm>
            <a:off x="4400749" y="4306183"/>
            <a:ext cx="1656184" cy="319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19" name="Oval 18"/>
          <p:cNvSpPr/>
          <p:nvPr/>
        </p:nvSpPr>
        <p:spPr>
          <a:xfrm>
            <a:off x="2460725" y="4306183"/>
            <a:ext cx="1656184" cy="319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10" name="Right Arrow 9"/>
          <p:cNvSpPr/>
          <p:nvPr/>
        </p:nvSpPr>
        <p:spPr>
          <a:xfrm>
            <a:off x="5048821" y="4922994"/>
            <a:ext cx="576064" cy="1776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heckerboard(across)">
                                      <p:cBhvr>
                                        <p:cTn id="7" dur="500"/>
                                        <p:tgtEl>
                                          <p:spTgt spid="348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checkerboard(across)">
                                      <p:cBhvr>
                                        <p:cTn id="12" dur="500"/>
                                        <p:tgtEl>
                                          <p:spTgt spid="348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4821"/>
                                        </p:tgtEl>
                                        <p:attrNameLst>
                                          <p:attrName>style.visibility</p:attrName>
                                        </p:attrNameLst>
                                      </p:cBhvr>
                                      <p:to>
                                        <p:strVal val="visible"/>
                                      </p:to>
                                    </p:set>
                                    <p:animEffect transition="in" filter="checkerboard(across)">
                                      <p:cBhvr>
                                        <p:cTn id="60" dur="500"/>
                                        <p:tgtEl>
                                          <p:spTgt spid="348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4823"/>
                                        </p:tgtEl>
                                        <p:attrNameLst>
                                          <p:attrName>style.visibility</p:attrName>
                                        </p:attrNameLst>
                                      </p:cBhvr>
                                      <p:to>
                                        <p:strVal val="visible"/>
                                      </p:to>
                                    </p:set>
                                    <p:animEffect transition="in" filter="wipe(down)">
                                      <p:cBhvr>
                                        <p:cTn id="65" dur="500"/>
                                        <p:tgtEl>
                                          <p:spTgt spid="34823"/>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par>
                          <p:cTn id="70" fill="hold">
                            <p:stCondLst>
                              <p:cond delay="1000"/>
                            </p:stCondLst>
                            <p:childTnLst>
                              <p:par>
                                <p:cTn id="71" presetID="22" presetClass="entr" presetSubtype="4"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down)">
                                      <p:cBhvr>
                                        <p:cTn id="73" dur="500"/>
                                        <p:tgtEl>
                                          <p:spTgt spid="16"/>
                                        </p:tgtEl>
                                      </p:cBhvr>
                                    </p:animEffect>
                                  </p:childTnLst>
                                </p:cTn>
                              </p:par>
                            </p:childTnLst>
                          </p:cTn>
                        </p:par>
                        <p:par>
                          <p:cTn id="74" fill="hold">
                            <p:stCondLst>
                              <p:cond delay="1500"/>
                            </p:stCondLst>
                            <p:childTnLst>
                              <p:par>
                                <p:cTn id="75" presetID="22" presetClass="entr" presetSubtype="4" fill="hold" grpId="0"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500"/>
                                        <p:tgtEl>
                                          <p:spTgt spid="7"/>
                                        </p:tgtEl>
                                      </p:cBhvr>
                                    </p:animEffect>
                                  </p:childTnLst>
                                </p:cTn>
                              </p:par>
                            </p:childTnLst>
                          </p:cTn>
                        </p:par>
                        <p:par>
                          <p:cTn id="78" fill="hold">
                            <p:stCondLst>
                              <p:cond delay="2000"/>
                            </p:stCondLst>
                            <p:childTnLst>
                              <p:par>
                                <p:cTn id="79" presetID="22" presetClass="entr" presetSubtype="4"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down)">
                                      <p:cBhvr>
                                        <p:cTn id="81" dur="500"/>
                                        <p:tgtEl>
                                          <p:spTgt spid="19"/>
                                        </p:tgtEl>
                                      </p:cBhvr>
                                    </p:animEffect>
                                  </p:childTnLst>
                                </p:cTn>
                              </p:par>
                            </p:childTnLst>
                          </p:cTn>
                        </p:par>
                        <p:par>
                          <p:cTn id="82" fill="hold">
                            <p:stCondLst>
                              <p:cond delay="2500"/>
                            </p:stCondLst>
                            <p:childTnLst>
                              <p:par>
                                <p:cTn id="83" presetID="22" presetClass="entr" presetSubtype="4"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down)">
                                      <p:cBhvr>
                                        <p:cTn id="85" dur="500"/>
                                        <p:tgtEl>
                                          <p:spTgt spid="18"/>
                                        </p:tgtEl>
                                      </p:cBhvr>
                                    </p:animEffect>
                                  </p:childTnLst>
                                </p:cTn>
                              </p:par>
                            </p:childTnLst>
                          </p:cTn>
                        </p:par>
                        <p:par>
                          <p:cTn id="86" fill="hold">
                            <p:stCondLst>
                              <p:cond delay="3000"/>
                            </p:stCondLst>
                            <p:childTnLst>
                              <p:par>
                                <p:cTn id="87" presetID="22" presetClass="entr" presetSubtype="4" fill="hold" grpId="0"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 grpId="0" animBg="1"/>
      <p:bldP spid="8" grpId="0" animBg="1"/>
      <p:bldP spid="9" grpId="0" animBg="1"/>
      <p:bldP spid="4" grpId="0" animBg="1"/>
      <p:bldP spid="11" grpId="0" animBg="1"/>
      <p:bldP spid="5" grpId="0" animBg="1"/>
      <p:bldP spid="14" grpId="0" animBg="1"/>
      <p:bldP spid="6" grpId="0" animBg="1"/>
      <p:bldP spid="16" grpId="0" animBg="1"/>
      <p:bldP spid="7" grpId="0" animBg="1"/>
      <p:bldP spid="18" grpId="0" animBg="1"/>
      <p:bldP spid="1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bwMode="auto">
          <a:xfrm>
            <a:off x="0" y="188913"/>
            <a:ext cx="9144000" cy="863600"/>
          </a:xfrm>
        </p:spPr>
        <p:txBody>
          <a:bodyPr wrap="square" lIns="91440" tIns="45720" rIns="91440" bIns="45720" numCol="1" anchorCtr="0" compatLnSpc="1">
            <a:prstTxWarp prst="textNoShape">
              <a:avLst/>
            </a:prstTxWarp>
            <a:normAutofit/>
          </a:bodyPr>
          <a:lstStyle/>
          <a:p>
            <a:r>
              <a:rPr lang="sv-SE" sz="4000" dirty="0">
                <a:solidFill>
                  <a:srgbClr val="0070C0"/>
                </a:solidFill>
              </a:rPr>
              <a:t>ውጥን ጉዕዞ ከተማ ስቶክሆልም</a:t>
            </a:r>
          </a:p>
        </p:txBody>
      </p:sp>
      <p:sp>
        <p:nvSpPr>
          <p:cNvPr id="37892" name="Rectangle 4"/>
          <p:cNvSpPr>
            <a:spLocks noChangeArrowheads="1"/>
          </p:cNvSpPr>
          <p:nvPr/>
        </p:nvSpPr>
        <p:spPr bwMode="auto">
          <a:xfrm>
            <a:off x="0" y="0"/>
            <a:ext cx="1389932"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http://sl.se/</a:t>
            </a:r>
            <a:endParaRPr lang="sv-SE" dirty="0">
              <a:latin typeface="Tahoma" pitchFamily="34" charset="0"/>
              <a:ea typeface="Tahoma" pitchFamily="34" charset="0"/>
              <a:cs typeface="Tahoma" pitchFamily="34" charset="0"/>
            </a:endParaRPr>
          </a:p>
        </p:txBody>
      </p:sp>
      <p:pic>
        <p:nvPicPr>
          <p:cNvPr id="37893" name="Picture 5" descr="SL1"/>
          <p:cNvPicPr>
            <a:picLocks noChangeAspect="1" noChangeArrowheads="1"/>
          </p:cNvPicPr>
          <p:nvPr/>
        </p:nvPicPr>
        <p:blipFill>
          <a:blip r:embed="rId3" cstate="print"/>
          <a:srcRect/>
          <a:stretch>
            <a:fillRect/>
          </a:stretch>
        </p:blipFill>
        <p:spPr bwMode="auto">
          <a:xfrm>
            <a:off x="-14461" y="1419225"/>
            <a:ext cx="8080970" cy="4752975"/>
          </a:xfrm>
          <a:prstGeom prst="rect">
            <a:avLst/>
          </a:prstGeom>
          <a:noFill/>
          <a:ln w="9525">
            <a:noFill/>
            <a:miter lim="800000"/>
            <a:headEnd/>
            <a:tailEnd/>
          </a:ln>
        </p:spPr>
      </p:pic>
      <p:sp>
        <p:nvSpPr>
          <p:cNvPr id="2" name="Left Arrow 1"/>
          <p:cNvSpPr/>
          <p:nvPr/>
        </p:nvSpPr>
        <p:spPr>
          <a:xfrm>
            <a:off x="2411760" y="3284984"/>
            <a:ext cx="288032"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3" name="Left Arrow 2"/>
          <p:cNvSpPr/>
          <p:nvPr/>
        </p:nvSpPr>
        <p:spPr>
          <a:xfrm>
            <a:off x="2411760" y="3429000"/>
            <a:ext cx="288032"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4" name="Up Arrow 3"/>
          <p:cNvSpPr/>
          <p:nvPr/>
        </p:nvSpPr>
        <p:spPr>
          <a:xfrm>
            <a:off x="2051720" y="3717032"/>
            <a:ext cx="144016" cy="7868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0" name="Up Arrow 9"/>
          <p:cNvSpPr/>
          <p:nvPr/>
        </p:nvSpPr>
        <p:spPr>
          <a:xfrm>
            <a:off x="2627784" y="3706266"/>
            <a:ext cx="144016" cy="7868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pic>
        <p:nvPicPr>
          <p:cNvPr id="11" name="Picture 6" descr="SL2"/>
          <p:cNvPicPr>
            <a:picLocks noChangeAspect="1" noChangeArrowheads="1"/>
          </p:cNvPicPr>
          <p:nvPr/>
        </p:nvPicPr>
        <p:blipFill>
          <a:blip r:embed="rId4" cstate="print"/>
          <a:srcRect/>
          <a:stretch>
            <a:fillRect/>
          </a:stretch>
        </p:blipFill>
        <p:spPr bwMode="auto">
          <a:xfrm>
            <a:off x="157162" y="1582504"/>
            <a:ext cx="8159254" cy="4824536"/>
          </a:xfrm>
          <a:prstGeom prst="rect">
            <a:avLst/>
          </a:prstGeom>
          <a:noFill/>
          <a:ln w="9525">
            <a:noFill/>
            <a:miter lim="800000"/>
            <a:headEnd/>
            <a:tailEnd/>
          </a:ln>
        </p:spPr>
      </p:pic>
      <p:sp>
        <p:nvSpPr>
          <p:cNvPr id="5" name="Left Arrow 4"/>
          <p:cNvSpPr/>
          <p:nvPr/>
        </p:nvSpPr>
        <p:spPr>
          <a:xfrm>
            <a:off x="3419872" y="3645024"/>
            <a:ext cx="360040" cy="6124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6" name="Left Arrow 5"/>
          <p:cNvSpPr/>
          <p:nvPr/>
        </p:nvSpPr>
        <p:spPr>
          <a:xfrm>
            <a:off x="3491880" y="3861048"/>
            <a:ext cx="432048" cy="7200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7" name="Up Arrow 6"/>
          <p:cNvSpPr/>
          <p:nvPr/>
        </p:nvSpPr>
        <p:spPr>
          <a:xfrm>
            <a:off x="2051720" y="4293096"/>
            <a:ext cx="144016" cy="14401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8" name="Right Arrow 7"/>
          <p:cNvSpPr/>
          <p:nvPr/>
        </p:nvSpPr>
        <p:spPr>
          <a:xfrm>
            <a:off x="5292080" y="4365104"/>
            <a:ext cx="432048"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pic>
        <p:nvPicPr>
          <p:cNvPr id="16" name="Picture 7" descr="SL3"/>
          <p:cNvPicPr>
            <a:picLocks noChangeAspect="1" noChangeArrowheads="1"/>
          </p:cNvPicPr>
          <p:nvPr/>
        </p:nvPicPr>
        <p:blipFill>
          <a:blip r:embed="rId5" cstate="print"/>
          <a:srcRect/>
          <a:stretch>
            <a:fillRect/>
          </a:stretch>
        </p:blipFill>
        <p:spPr bwMode="auto">
          <a:xfrm>
            <a:off x="314325" y="1773238"/>
            <a:ext cx="8829675" cy="5084762"/>
          </a:xfrm>
          <a:prstGeom prst="rect">
            <a:avLst/>
          </a:prstGeom>
          <a:noFill/>
          <a:ln w="9525">
            <a:noFill/>
            <a:miter lim="800000"/>
            <a:headEnd/>
            <a:tailEnd/>
          </a:ln>
        </p:spPr>
      </p:pic>
      <p:sp>
        <p:nvSpPr>
          <p:cNvPr id="13" name="Rectangle 12"/>
          <p:cNvSpPr/>
          <p:nvPr/>
        </p:nvSpPr>
        <p:spPr>
          <a:xfrm>
            <a:off x="2195736" y="4221088"/>
            <a:ext cx="4968552" cy="2016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4" name="Up Arrow 13"/>
          <p:cNvSpPr/>
          <p:nvPr/>
        </p:nvSpPr>
        <p:spPr>
          <a:xfrm>
            <a:off x="3599892" y="6373897"/>
            <a:ext cx="180020" cy="11830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21" name="Up Arrow 20"/>
          <p:cNvSpPr/>
          <p:nvPr/>
        </p:nvSpPr>
        <p:spPr>
          <a:xfrm>
            <a:off x="4590002" y="6385424"/>
            <a:ext cx="180020" cy="11830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22" name="Up Arrow 21"/>
          <p:cNvSpPr/>
          <p:nvPr/>
        </p:nvSpPr>
        <p:spPr>
          <a:xfrm>
            <a:off x="5634118" y="6386707"/>
            <a:ext cx="180020" cy="11830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checkerboard(across)">
                                      <p:cBhvr>
                                        <p:cTn id="7" dur="5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ipe(down)">
                                      <p:cBhvr>
                                        <p:cTn id="12" dur="500"/>
                                        <p:tgtEl>
                                          <p:spTgt spid="3789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par>
                          <p:cTn id="44" fill="hold">
                            <p:stCondLst>
                              <p:cond delay="1000"/>
                            </p:stCondLst>
                            <p:childTnLst>
                              <p:par>
                                <p:cTn id="45" presetID="16" presetClass="entr" presetSubtype="2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par>
                          <p:cTn id="48" fill="hold">
                            <p:stCondLst>
                              <p:cond delay="1500"/>
                            </p:stCondLst>
                            <p:childTnLst>
                              <p:par>
                                <p:cTn id="49" presetID="16" presetClass="entr" presetSubtype="21"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heckerboard(across)">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1500"/>
                            </p:stCondLst>
                            <p:childTnLst>
                              <p:par>
                                <p:cTn id="69" presetID="42"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par>
                          <p:cTn id="74" fill="hold">
                            <p:stCondLst>
                              <p:cond delay="2500"/>
                            </p:stCondLst>
                            <p:childTnLst>
                              <p:par>
                                <p:cTn id="75" presetID="42"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2" grpId="0" animBg="1"/>
      <p:bldP spid="3" grpId="0" animBg="1"/>
      <p:bldP spid="4" grpId="0" animBg="1"/>
      <p:bldP spid="10" grpId="0" animBg="1"/>
      <p:bldP spid="5" grpId="0" animBg="1"/>
      <p:bldP spid="6" grpId="0" animBg="1"/>
      <p:bldP spid="7" grpId="0" animBg="1"/>
      <p:bldP spid="8" grpId="0" animBg="1"/>
      <p:bldP spid="13" grpId="0" animBg="1"/>
      <p:bldP spid="14"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p:cNvGraphicFramePr>
            <a:graphicFrameLocks noChangeAspect="1"/>
          </p:cNvGraphicFramePr>
          <p:nvPr/>
        </p:nvGraphicFramePr>
        <p:xfrm>
          <a:off x="123825" y="1389473"/>
          <a:ext cx="8896350" cy="5445224"/>
        </p:xfrm>
        <a:graphic>
          <a:graphicData uri="http://schemas.openxmlformats.org/presentationml/2006/ole">
            <mc:AlternateContent xmlns:mc="http://schemas.openxmlformats.org/markup-compatibility/2006">
              <mc:Choice xmlns:v="urn:schemas-microsoft-com:vml" Requires="v">
                <p:oleObj spid="_x0000_s1027" name="Image" r:id="rId3" imgW="11860200" imgH="7567920" progId="Photoshop.Image.18">
                  <p:embed/>
                </p:oleObj>
              </mc:Choice>
              <mc:Fallback>
                <p:oleObj name="Image" r:id="rId3" imgW="11860200" imgH="7567920" progId="Photoshop.Image.18">
                  <p:embed/>
                  <p:pic>
                    <p:nvPicPr>
                      <p:cNvPr id="7" name="Objekt 6"/>
                      <p:cNvPicPr/>
                      <p:nvPr/>
                    </p:nvPicPr>
                    <p:blipFill>
                      <a:blip r:embed="rId4"/>
                      <a:stretch>
                        <a:fillRect/>
                      </a:stretch>
                    </p:blipFill>
                    <p:spPr>
                      <a:xfrm>
                        <a:off x="123825" y="1389473"/>
                        <a:ext cx="8896350" cy="5445224"/>
                      </a:xfrm>
                      <a:prstGeom prst="rect">
                        <a:avLst/>
                      </a:prstGeom>
                    </p:spPr>
                  </p:pic>
                </p:oleObj>
              </mc:Fallback>
            </mc:AlternateContent>
          </a:graphicData>
        </a:graphic>
      </p:graphicFrame>
      <p:sp>
        <p:nvSpPr>
          <p:cNvPr id="2" name="Rubrik 1"/>
          <p:cNvSpPr>
            <a:spLocks noGrp="1"/>
          </p:cNvSpPr>
          <p:nvPr>
            <p:ph type="title"/>
          </p:nvPr>
        </p:nvSpPr>
        <p:spPr>
          <a:xfrm>
            <a:off x="0" y="116632"/>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endParaRPr lang="sv-SE" sz="3600" dirty="0">
              <a:solidFill>
                <a:srgbClr val="0070C0"/>
              </a:solidFill>
              <a:latin typeface="Tahoma" pitchFamily="34" charset="0"/>
              <a:ea typeface="Tahoma" pitchFamily="34" charset="0"/>
              <a:cs typeface="Tahoma" pitchFamily="34" charset="0"/>
            </a:endParaRPr>
          </a:p>
        </p:txBody>
      </p:sp>
      <p:sp>
        <p:nvSpPr>
          <p:cNvPr id="4" name="Rektangel 3"/>
          <p:cNvSpPr>
            <a:spLocks noChangeArrowheads="1"/>
          </p:cNvSpPr>
          <p:nvPr/>
        </p:nvSpPr>
        <p:spPr bwMode="auto">
          <a:xfrm>
            <a:off x="109993" y="840066"/>
            <a:ext cx="3350404"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5"/>
              </a:rPr>
              <a:t>http://lexin2.nada.kth.se/lexin</a:t>
            </a:r>
            <a:r>
              <a:rPr lang="sv-SE" dirty="0">
                <a:latin typeface="Tahoma" pitchFamily="34" charset="0"/>
                <a:ea typeface="Tahoma" pitchFamily="34" charset="0"/>
                <a:cs typeface="Tahoma" pitchFamily="34" charset="0"/>
              </a:rPr>
              <a:t>/</a:t>
            </a:r>
          </a:p>
        </p:txBody>
      </p:sp>
      <p:sp>
        <p:nvSpPr>
          <p:cNvPr id="6" name="Upp 5"/>
          <p:cNvSpPr/>
          <p:nvPr/>
        </p:nvSpPr>
        <p:spPr>
          <a:xfrm>
            <a:off x="1583588" y="2886653"/>
            <a:ext cx="285750" cy="35718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582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116632"/>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a:solidFill>
                  <a:srgbClr val="0070C0"/>
                </a:solidFill>
                <a:latin typeface="Tahoma" pitchFamily="34" charset="0"/>
                <a:ea typeface="Tahoma" pitchFamily="34" charset="0"/>
                <a:cs typeface="Tahoma" pitchFamily="34" charset="0"/>
              </a:rPr>
              <a:t>…</a:t>
            </a:r>
            <a:endParaRPr lang="sv-SE" sz="3600" dirty="0">
              <a:solidFill>
                <a:srgbClr val="0070C0"/>
              </a:solidFill>
              <a:latin typeface="Tahoma" pitchFamily="34" charset="0"/>
              <a:ea typeface="Tahoma" pitchFamily="34" charset="0"/>
              <a:cs typeface="Tahoma" pitchFamily="34" charset="0"/>
            </a:endParaRPr>
          </a:p>
        </p:txBody>
      </p:sp>
      <p:sp>
        <p:nvSpPr>
          <p:cNvPr id="4" name="Rektangel 3"/>
          <p:cNvSpPr>
            <a:spLocks noChangeArrowheads="1"/>
          </p:cNvSpPr>
          <p:nvPr/>
        </p:nvSpPr>
        <p:spPr bwMode="auto">
          <a:xfrm>
            <a:off x="109993" y="840066"/>
            <a:ext cx="3350404"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http://lexin2.nada.kth.se/lexin</a:t>
            </a:r>
            <a:r>
              <a:rPr lang="sv-SE" dirty="0">
                <a:latin typeface="Tahoma" pitchFamily="34" charset="0"/>
                <a:ea typeface="Tahoma" pitchFamily="34" charset="0"/>
                <a:cs typeface="Tahoma" pitchFamily="34" charset="0"/>
              </a:rPr>
              <a:t>/</a:t>
            </a:r>
          </a:p>
        </p:txBody>
      </p:sp>
      <p:graphicFrame>
        <p:nvGraphicFramePr>
          <p:cNvPr id="8" name="Objekt 7"/>
          <p:cNvGraphicFramePr>
            <a:graphicFrameLocks noChangeAspect="1"/>
          </p:cNvGraphicFramePr>
          <p:nvPr/>
        </p:nvGraphicFramePr>
        <p:xfrm>
          <a:off x="123825" y="1395821"/>
          <a:ext cx="8896350" cy="5462179"/>
        </p:xfrm>
        <a:graphic>
          <a:graphicData uri="http://schemas.openxmlformats.org/presentationml/2006/ole">
            <mc:AlternateContent xmlns:mc="http://schemas.openxmlformats.org/markup-compatibility/2006">
              <mc:Choice xmlns:v="urn:schemas-microsoft-com:vml" Requires="v">
                <p:oleObj spid="_x0000_s2051" name="Image" r:id="rId4" imgW="11860200" imgH="7567920" progId="Photoshop.Image.18">
                  <p:embed/>
                </p:oleObj>
              </mc:Choice>
              <mc:Fallback>
                <p:oleObj name="Image" r:id="rId4" imgW="11860200" imgH="7567920" progId="Photoshop.Image.18">
                  <p:embed/>
                  <p:pic>
                    <p:nvPicPr>
                      <p:cNvPr id="8" name="Objekt 7"/>
                      <p:cNvPicPr/>
                      <p:nvPr/>
                    </p:nvPicPr>
                    <p:blipFill>
                      <a:blip r:embed="rId5"/>
                      <a:stretch>
                        <a:fillRect/>
                      </a:stretch>
                    </p:blipFill>
                    <p:spPr>
                      <a:xfrm>
                        <a:off x="123825" y="1395821"/>
                        <a:ext cx="8896350" cy="5462179"/>
                      </a:xfrm>
                      <a:prstGeom prst="rect">
                        <a:avLst/>
                      </a:prstGeom>
                    </p:spPr>
                  </p:pic>
                </p:oleObj>
              </mc:Fallback>
            </mc:AlternateContent>
          </a:graphicData>
        </a:graphic>
      </p:graphicFrame>
      <p:sp>
        <p:nvSpPr>
          <p:cNvPr id="47" name="Oval 46"/>
          <p:cNvSpPr/>
          <p:nvPr/>
        </p:nvSpPr>
        <p:spPr>
          <a:xfrm>
            <a:off x="1813017" y="2932837"/>
            <a:ext cx="694978" cy="250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48" name="Oval 47"/>
          <p:cNvSpPr/>
          <p:nvPr/>
        </p:nvSpPr>
        <p:spPr>
          <a:xfrm>
            <a:off x="2737424" y="2932837"/>
            <a:ext cx="1122690" cy="250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49" name="Oval 48"/>
          <p:cNvSpPr/>
          <p:nvPr/>
        </p:nvSpPr>
        <p:spPr>
          <a:xfrm>
            <a:off x="4088830" y="2932836"/>
            <a:ext cx="843210" cy="2474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578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116632"/>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dirty="0">
                <a:solidFill>
                  <a:srgbClr val="0070C0"/>
                </a:solidFill>
                <a:latin typeface="Tahoma" pitchFamily="34" charset="0"/>
                <a:ea typeface="Tahoma" pitchFamily="34" charset="0"/>
                <a:cs typeface="Tahoma" pitchFamily="34" charset="0"/>
              </a:rPr>
              <a:t>…</a:t>
            </a:r>
          </a:p>
        </p:txBody>
      </p:sp>
      <p:sp>
        <p:nvSpPr>
          <p:cNvPr id="4" name="Rektangel 3"/>
          <p:cNvSpPr>
            <a:spLocks noChangeArrowheads="1"/>
          </p:cNvSpPr>
          <p:nvPr/>
        </p:nvSpPr>
        <p:spPr bwMode="auto">
          <a:xfrm>
            <a:off x="109993" y="840066"/>
            <a:ext cx="3350404"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http://lexin2.nada.kth.se/lexin</a:t>
            </a:r>
            <a:r>
              <a:rPr lang="sv-SE" dirty="0">
                <a:latin typeface="Tahoma" pitchFamily="34" charset="0"/>
                <a:ea typeface="Tahoma" pitchFamily="34" charset="0"/>
                <a:cs typeface="Tahoma" pitchFamily="34" charset="0"/>
              </a:rPr>
              <a:t>/</a:t>
            </a:r>
          </a:p>
        </p:txBody>
      </p:sp>
      <p:graphicFrame>
        <p:nvGraphicFramePr>
          <p:cNvPr id="9" name="Objekt 8"/>
          <p:cNvGraphicFramePr>
            <a:graphicFrameLocks noChangeAspect="1"/>
          </p:cNvGraphicFramePr>
          <p:nvPr/>
        </p:nvGraphicFramePr>
        <p:xfrm>
          <a:off x="109993" y="1347891"/>
          <a:ext cx="8896350" cy="5462180"/>
        </p:xfrm>
        <a:graphic>
          <a:graphicData uri="http://schemas.openxmlformats.org/presentationml/2006/ole">
            <mc:AlternateContent xmlns:mc="http://schemas.openxmlformats.org/markup-compatibility/2006">
              <mc:Choice xmlns:v="urn:schemas-microsoft-com:vml" Requires="v">
                <p:oleObj spid="_x0000_s3075" name="Image" r:id="rId4" imgW="11860200" imgH="7567920" progId="Photoshop.Image.18">
                  <p:embed/>
                </p:oleObj>
              </mc:Choice>
              <mc:Fallback>
                <p:oleObj name="Image" r:id="rId4" imgW="11860200" imgH="7567920" progId="Photoshop.Image.18">
                  <p:embed/>
                  <p:pic>
                    <p:nvPicPr>
                      <p:cNvPr id="9" name="Objekt 8"/>
                      <p:cNvPicPr/>
                      <p:nvPr/>
                    </p:nvPicPr>
                    <p:blipFill>
                      <a:blip r:embed="rId5"/>
                      <a:stretch>
                        <a:fillRect/>
                      </a:stretch>
                    </p:blipFill>
                    <p:spPr>
                      <a:xfrm>
                        <a:off x="109993" y="1347891"/>
                        <a:ext cx="8896350" cy="5462180"/>
                      </a:xfrm>
                      <a:prstGeom prst="rect">
                        <a:avLst/>
                      </a:prstGeom>
                    </p:spPr>
                  </p:pic>
                </p:oleObj>
              </mc:Fallback>
            </mc:AlternateContent>
          </a:graphicData>
        </a:graphic>
      </p:graphicFrame>
      <p:sp>
        <p:nvSpPr>
          <p:cNvPr id="6" name="Upp 5"/>
          <p:cNvSpPr/>
          <p:nvPr/>
        </p:nvSpPr>
        <p:spPr>
          <a:xfrm>
            <a:off x="4415293" y="3140968"/>
            <a:ext cx="285750" cy="35718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4245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endParaRPr lang="sv-SE"/>
          </a:p>
        </p:txBody>
      </p:sp>
      <p:grpSp>
        <p:nvGrpSpPr>
          <p:cNvPr id="4" name="Grupp 3"/>
          <p:cNvGrpSpPr/>
          <p:nvPr/>
        </p:nvGrpSpPr>
        <p:grpSpPr>
          <a:xfrm>
            <a:off x="285750" y="1500188"/>
            <a:ext cx="8429625" cy="5143500"/>
            <a:chOff x="285750" y="1500188"/>
            <a:chExt cx="8429625" cy="5143500"/>
          </a:xfrm>
        </p:grpSpPr>
        <p:pic>
          <p:nvPicPr>
            <p:cNvPr id="5" name="Bildobjekt 18" descr="digtalasparet.JPG"/>
            <p:cNvPicPr>
              <a:picLocks noChangeAspect="1"/>
            </p:cNvPicPr>
            <p:nvPr/>
          </p:nvPicPr>
          <p:blipFill>
            <a:blip r:embed="rId2" cstate="print"/>
            <a:srcRect/>
            <a:stretch>
              <a:fillRect/>
            </a:stretch>
          </p:blipFill>
          <p:spPr bwMode="auto">
            <a:xfrm>
              <a:off x="285750" y="1500188"/>
              <a:ext cx="8429625" cy="5143500"/>
            </a:xfrm>
            <a:prstGeom prst="rect">
              <a:avLst/>
            </a:prstGeom>
            <a:noFill/>
            <a:ln w="9525">
              <a:noFill/>
              <a:miter lim="800000"/>
              <a:headEnd/>
              <a:tailEnd/>
            </a:ln>
          </p:spPr>
        </p:pic>
        <p:sp>
          <p:nvSpPr>
            <p:cNvPr id="6" name="Oval 19"/>
            <p:cNvSpPr/>
            <p:nvPr/>
          </p:nvSpPr>
          <p:spPr>
            <a:xfrm>
              <a:off x="7020272" y="3933056"/>
              <a:ext cx="1571625" cy="714375"/>
            </a:xfrm>
            <a:prstGeom prst="wedgeEllipseCallout">
              <a:avLst>
                <a:gd name="adj1" fmla="val -52980"/>
                <a:gd name="adj2" fmla="val 116669"/>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rtl="1">
                <a:defRPr/>
              </a:pPr>
              <a:r>
                <a:rPr lang="sv-SE" sz="1200" b="1" dirty="0">
                  <a:solidFill>
                    <a:schemeClr val="tx1"/>
                  </a:solidFill>
                  <a:latin typeface="Tahoma" pitchFamily="34" charset="0"/>
                  <a:ea typeface="Tahoma" pitchFamily="34" charset="0"/>
                  <a:cs typeface="Tahoma" pitchFamily="34" charset="0"/>
                </a:rPr>
                <a:t>Välj språknivå</a:t>
              </a:r>
            </a:p>
          </p:txBody>
        </p:sp>
        <p:sp>
          <p:nvSpPr>
            <p:cNvPr id="7" name="Oval 20"/>
            <p:cNvSpPr/>
            <p:nvPr/>
          </p:nvSpPr>
          <p:spPr>
            <a:xfrm>
              <a:off x="1285875" y="5286375"/>
              <a:ext cx="1071563" cy="500063"/>
            </a:xfrm>
            <a:prstGeom prst="wedgeEllipseCallout">
              <a:avLst>
                <a:gd name="adj1" fmla="val -57090"/>
                <a:gd name="adj2" fmla="val -44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rtl="1">
                <a:defRPr/>
              </a:pPr>
              <a:r>
                <a:rPr lang="sv-SE" sz="1000" b="1" dirty="0">
                  <a:solidFill>
                    <a:schemeClr val="tx1"/>
                  </a:solidFill>
                  <a:latin typeface="Tahoma" pitchFamily="34" charset="0"/>
                  <a:ea typeface="Tahoma" pitchFamily="34" charset="0"/>
                  <a:cs typeface="Tahoma" pitchFamily="34" charset="0"/>
                </a:rPr>
                <a:t>Välj teman</a:t>
              </a:r>
            </a:p>
          </p:txBody>
        </p:sp>
        <p:sp>
          <p:nvSpPr>
            <p:cNvPr id="8" name="Oval 21"/>
            <p:cNvSpPr/>
            <p:nvPr/>
          </p:nvSpPr>
          <p:spPr>
            <a:xfrm>
              <a:off x="1214438" y="3643313"/>
              <a:ext cx="1701378" cy="577775"/>
            </a:xfrm>
            <a:prstGeom prst="wedgeEllipseCallout">
              <a:avLst>
                <a:gd name="adj1" fmla="val -60132"/>
                <a:gd name="adj2" fmla="val 60795"/>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rtl="1">
                <a:defRPr/>
              </a:pPr>
              <a:r>
                <a:rPr lang="ar-IQ" sz="1000" b="1" dirty="0">
                  <a:solidFill>
                    <a:srgbClr val="FF0000"/>
                  </a:solidFill>
                  <a:latin typeface="Tahoma" pitchFamily="34" charset="0"/>
                  <a:ea typeface="Tahoma" pitchFamily="34" charset="0"/>
                  <a:cs typeface="Tahoma" pitchFamily="34" charset="0"/>
                </a:rPr>
                <a:t>  </a:t>
              </a:r>
              <a:r>
                <a:rPr lang="sv-SE" sz="1000" b="1" dirty="0">
                  <a:solidFill>
                    <a:schemeClr val="tx1"/>
                  </a:solidFill>
                  <a:latin typeface="Tahoma" pitchFamily="34" charset="0"/>
                  <a:ea typeface="Tahoma" pitchFamily="34" charset="0"/>
                  <a:cs typeface="Tahoma" pitchFamily="34" charset="0"/>
                </a:rPr>
                <a:t>Välj vilken typ av övningar</a:t>
              </a:r>
            </a:p>
          </p:txBody>
        </p:sp>
      </p:grpSp>
      <p:sp>
        <p:nvSpPr>
          <p:cNvPr id="9" name="Rubrik 1"/>
          <p:cNvSpPr>
            <a:spLocks noGrp="1"/>
          </p:cNvSpPr>
          <p:nvPr>
            <p:ph type="title"/>
          </p:nvPr>
        </p:nvSpPr>
        <p:spPr>
          <a:xfrm>
            <a:off x="0" y="260648"/>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dirty="0">
                <a:solidFill>
                  <a:srgbClr val="0070C0"/>
                </a:solidFill>
                <a:latin typeface="Tahoma" pitchFamily="34" charset="0"/>
                <a:ea typeface="Tahoma" pitchFamily="34" charset="0"/>
                <a:cs typeface="Tahoma" pitchFamily="34" charset="0"/>
              </a:rPr>
              <a:t>…</a:t>
            </a:r>
          </a:p>
        </p:txBody>
      </p:sp>
      <p:sp>
        <p:nvSpPr>
          <p:cNvPr id="10" name="Rektangel 9"/>
          <p:cNvSpPr>
            <a:spLocks noChangeArrowheads="1"/>
          </p:cNvSpPr>
          <p:nvPr/>
        </p:nvSpPr>
        <p:spPr bwMode="auto">
          <a:xfrm>
            <a:off x="179512" y="997716"/>
            <a:ext cx="2604303"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http://digitalasparet.se/</a:t>
            </a:r>
            <a:endParaRPr lang="sv-SE"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675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latshållare för innehåll 3"/>
          <p:cNvGrpSpPr>
            <a:grpSpLocks noGrp="1"/>
          </p:cNvGrpSpPr>
          <p:nvPr/>
        </p:nvGrpSpPr>
        <p:grpSpPr>
          <a:xfrm>
            <a:off x="457200" y="1600200"/>
            <a:ext cx="8229600" cy="4525963"/>
            <a:chOff x="1043608" y="2564904"/>
            <a:chExt cx="9144000" cy="4991100"/>
          </a:xfrm>
        </p:grpSpPr>
        <p:pic>
          <p:nvPicPr>
            <p:cNvPr id="5" name="Bildobjekt 23" descr="skolverkt1.JPG"/>
            <p:cNvPicPr>
              <a:picLocks noChangeAspect="1"/>
            </p:cNvPicPr>
            <p:nvPr/>
          </p:nvPicPr>
          <p:blipFill>
            <a:blip r:embed="rId3" cstate="print"/>
            <a:srcRect/>
            <a:stretch>
              <a:fillRect/>
            </a:stretch>
          </p:blipFill>
          <p:spPr bwMode="auto">
            <a:xfrm>
              <a:off x="1043608" y="2564904"/>
              <a:ext cx="9144000" cy="4991100"/>
            </a:xfrm>
            <a:prstGeom prst="rect">
              <a:avLst/>
            </a:prstGeom>
            <a:noFill/>
            <a:ln w="9525">
              <a:noFill/>
              <a:miter lim="800000"/>
              <a:headEnd/>
              <a:tailEnd/>
            </a:ln>
          </p:spPr>
        </p:pic>
        <p:sp>
          <p:nvSpPr>
            <p:cNvPr id="6" name="Upp 24"/>
            <p:cNvSpPr/>
            <p:nvPr/>
          </p:nvSpPr>
          <p:spPr>
            <a:xfrm>
              <a:off x="5364088" y="4869160"/>
              <a:ext cx="428625" cy="35718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p>
          </p:txBody>
        </p:sp>
      </p:grpSp>
      <p:sp>
        <p:nvSpPr>
          <p:cNvPr id="7" name="Rubrik 1"/>
          <p:cNvSpPr>
            <a:spLocks noGrp="1"/>
          </p:cNvSpPr>
          <p:nvPr>
            <p:ph type="title"/>
          </p:nvPr>
        </p:nvSpPr>
        <p:spPr>
          <a:xfrm>
            <a:off x="0" y="211645"/>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dirty="0">
                <a:solidFill>
                  <a:srgbClr val="0070C0"/>
                </a:solidFill>
                <a:latin typeface="Tahoma" pitchFamily="34" charset="0"/>
                <a:ea typeface="Tahoma" pitchFamily="34" charset="0"/>
                <a:cs typeface="Tahoma" pitchFamily="34" charset="0"/>
              </a:rPr>
              <a:t>…</a:t>
            </a:r>
          </a:p>
        </p:txBody>
      </p:sp>
      <p:sp>
        <p:nvSpPr>
          <p:cNvPr id="8" name="Rektangel 7"/>
          <p:cNvSpPr>
            <a:spLocks noChangeArrowheads="1"/>
          </p:cNvSpPr>
          <p:nvPr/>
        </p:nvSpPr>
        <p:spPr bwMode="auto">
          <a:xfrm>
            <a:off x="251520" y="943482"/>
            <a:ext cx="2748509"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4"/>
              </a:rPr>
              <a:t>http://www.skolverket.se</a:t>
            </a:r>
            <a:endParaRPr lang="sv-SE" dirty="0">
              <a:latin typeface="Tahoma" pitchFamily="34" charset="0"/>
              <a:ea typeface="Tahoma" pitchFamily="34" charset="0"/>
              <a:cs typeface="Tahoma" pitchFamily="34" charset="0"/>
            </a:endParaRPr>
          </a:p>
        </p:txBody>
      </p:sp>
      <p:graphicFrame>
        <p:nvGraphicFramePr>
          <p:cNvPr id="2" name="Objekt 1"/>
          <p:cNvGraphicFramePr>
            <a:graphicFrameLocks noChangeAspect="1"/>
          </p:cNvGraphicFramePr>
          <p:nvPr/>
        </p:nvGraphicFramePr>
        <p:xfrm>
          <a:off x="90338" y="1394759"/>
          <a:ext cx="8896350" cy="5463241"/>
        </p:xfrm>
        <a:graphic>
          <a:graphicData uri="http://schemas.openxmlformats.org/presentationml/2006/ole">
            <mc:AlternateContent xmlns:mc="http://schemas.openxmlformats.org/markup-compatibility/2006">
              <mc:Choice xmlns:v="urn:schemas-microsoft-com:vml" Requires="v">
                <p:oleObj spid="_x0000_s4099" name="Image" r:id="rId5" imgW="11860200" imgH="7567920" progId="Photoshop.Image.18">
                  <p:embed/>
                </p:oleObj>
              </mc:Choice>
              <mc:Fallback>
                <p:oleObj name="Image" r:id="rId5" imgW="11860200" imgH="7567920" progId="Photoshop.Image.18">
                  <p:embed/>
                  <p:pic>
                    <p:nvPicPr>
                      <p:cNvPr id="2" name="Objekt 1"/>
                      <p:cNvPicPr/>
                      <p:nvPr/>
                    </p:nvPicPr>
                    <p:blipFill>
                      <a:blip r:embed="rId6"/>
                      <a:stretch>
                        <a:fillRect/>
                      </a:stretch>
                    </p:blipFill>
                    <p:spPr>
                      <a:xfrm>
                        <a:off x="90338" y="1394759"/>
                        <a:ext cx="8896350" cy="5463241"/>
                      </a:xfrm>
                      <a:prstGeom prst="rect">
                        <a:avLst/>
                      </a:prstGeom>
                    </p:spPr>
                  </p:pic>
                </p:oleObj>
              </mc:Fallback>
            </mc:AlternateContent>
          </a:graphicData>
        </a:graphic>
      </p:graphicFrame>
      <p:sp>
        <p:nvSpPr>
          <p:cNvPr id="9" name="Upp 5"/>
          <p:cNvSpPr/>
          <p:nvPr/>
        </p:nvSpPr>
        <p:spPr>
          <a:xfrm>
            <a:off x="5292080" y="1844824"/>
            <a:ext cx="285750" cy="4320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056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a:xfrm>
            <a:off x="467544" y="260648"/>
            <a:ext cx="8216920" cy="261170"/>
          </a:xfrm>
        </p:spPr>
        <p:txBody>
          <a:bodyPr wrap="square" lIns="91440" tIns="45720" rIns="91440" bIns="45720" numCol="1" anchorCtr="0" compatLnSpc="1">
            <a:prstTxWarp prst="textNoShape">
              <a:avLst/>
            </a:prstTxWarp>
            <a:normAutofit fontScale="90000"/>
          </a:bodyPr>
          <a:lstStyle/>
          <a:p>
            <a:pPr>
              <a:defRPr/>
            </a:pPr>
            <a:r>
              <a:rPr lang="sv-SE" sz="3700" dirty="0">
                <a:ln w="12700">
                  <a:solidFill>
                    <a:schemeClr val="tx2">
                      <a:satMod val="155000"/>
                    </a:schemeClr>
                  </a:solidFill>
                  <a:prstDash val="solid"/>
                </a:ln>
                <a:latin typeface="Tahoma" pitchFamily="34" charset="0"/>
                <a:ea typeface="Tahoma" pitchFamily="34" charset="0"/>
                <a:cs typeface="Tahoma" pitchFamily="34" charset="0"/>
              </a:rPr>
              <a:t> </a:t>
            </a:r>
            <a:r>
              <a:rPr lang="sv-SE" b="1" dirty="0">
                <a:solidFill>
                  <a:srgbClr val="0070C0"/>
                </a:solidFill>
              </a:rPr>
              <a:t>ትሕዝቶ</a:t>
            </a:r>
            <a:endParaRPr lang="sv-SE" dirty="0">
              <a:ln w="12700">
                <a:solidFill>
                  <a:schemeClr val="tx2">
                    <a:satMod val="155000"/>
                  </a:schemeClr>
                </a:solidFill>
                <a:prstDash val="solid"/>
              </a:ln>
              <a:solidFill>
                <a:srgbClr val="0070C0"/>
              </a:solidFill>
              <a:latin typeface="Tahoma" pitchFamily="34" charset="0"/>
              <a:ea typeface="Tahoma" pitchFamily="34" charset="0"/>
              <a:cs typeface="Tahoma" pitchFamily="34" charset="0"/>
            </a:endParaRPr>
          </a:p>
        </p:txBody>
      </p:sp>
      <p:sp>
        <p:nvSpPr>
          <p:cNvPr id="16387" name="Rectangle 4"/>
          <p:cNvSpPr>
            <a:spLocks noGrp="1"/>
          </p:cNvSpPr>
          <p:nvPr>
            <p:ph idx="1"/>
          </p:nvPr>
        </p:nvSpPr>
        <p:spPr>
          <a:xfrm>
            <a:off x="4572000" y="620688"/>
            <a:ext cx="4572000" cy="6121400"/>
          </a:xfrm>
        </p:spPr>
        <p:txBody>
          <a:bodyPr>
            <a:normAutofit fontScale="70000" lnSpcReduction="20000"/>
          </a:bodyPr>
          <a:lstStyle/>
          <a:p>
            <a:pPr lvl="0">
              <a:lnSpc>
                <a:spcPct val="160000"/>
              </a:lnSpc>
            </a:pPr>
            <a:r>
              <a:rPr lang="sv-SE" sz="2300" dirty="0"/>
              <a:t>ቤት ጽሕፈት ውሕስነት (</a:t>
            </a:r>
            <a:r>
              <a:rPr lang="sv-SE" sz="2300" b="1" dirty="0"/>
              <a:t>Försäkringskassan)</a:t>
            </a:r>
            <a:endParaRPr lang="sv-SE" sz="2300" dirty="0"/>
          </a:p>
          <a:p>
            <a:pPr>
              <a:lnSpc>
                <a:spcPct val="160000"/>
              </a:lnSpc>
            </a:pPr>
            <a:r>
              <a:rPr lang="sv-SE" sz="2300" dirty="0"/>
              <a:t> </a:t>
            </a:r>
            <a:r>
              <a:rPr lang="sv-SE" sz="2300" b="1" dirty="0"/>
              <a:t>ዝያዳ ሓበሬታ ብዛዕባ ናይ መምሃሪ ለቓሕ (CSN)</a:t>
            </a:r>
            <a:endParaRPr lang="sv-SE" sz="2300" dirty="0"/>
          </a:p>
          <a:p>
            <a:pPr>
              <a:lnSpc>
                <a:spcPct val="160000"/>
              </a:lnSpc>
            </a:pPr>
            <a:r>
              <a:rPr lang="sv-SE" sz="2300" dirty="0"/>
              <a:t> ቤት ጽሕፈት ኣታዊ ውሽጢ ሃገር</a:t>
            </a:r>
          </a:p>
          <a:p>
            <a:pPr>
              <a:lnSpc>
                <a:spcPct val="160000"/>
              </a:lnSpc>
            </a:pPr>
            <a:r>
              <a:rPr lang="sv-SE" sz="2300" dirty="0"/>
              <a:t> ቤት ጽሕፈት ኢሚግሬሽን ሽወደን ኣብ ስወደን</a:t>
            </a:r>
          </a:p>
          <a:p>
            <a:pPr>
              <a:lnSpc>
                <a:spcPct val="160000"/>
              </a:lnSpc>
            </a:pPr>
            <a:r>
              <a:rPr lang="sv-SE" sz="2300" dirty="0"/>
              <a:t> ቁጽሪ ተለፎንን ኣድራሻን ናይ ትካላትን ውልቀሰባትን ምርካብ</a:t>
            </a:r>
          </a:p>
          <a:p>
            <a:pPr lvl="0">
              <a:lnSpc>
                <a:spcPct val="160000"/>
              </a:lnSpc>
            </a:pPr>
            <a:r>
              <a:rPr lang="sv-SE" sz="2300" dirty="0"/>
              <a:t>ናብ መርበብ ሓበሬታ ምንስሪ መጎዓዝያ ንምእታው ኣብዚ ጠውቕ </a:t>
            </a:r>
            <a:r>
              <a:rPr lang="sv-SE" sz="2300" b="1" u="sng" dirty="0">
                <a:hlinkClick r:id="rId3"/>
              </a:rPr>
              <a:t>http://www.trafikverket.se</a:t>
            </a:r>
            <a:endParaRPr lang="sv-SE" sz="2300" dirty="0"/>
          </a:p>
          <a:p>
            <a:pPr>
              <a:lnSpc>
                <a:spcPct val="160000"/>
              </a:lnSpc>
            </a:pPr>
            <a:r>
              <a:rPr lang="sv-SE" sz="2300" dirty="0"/>
              <a:t> ቆጸራ ናይ ቃል ፈተና ምምራሕ መኪና ብኢንተርነት ምሓዝ</a:t>
            </a:r>
          </a:p>
          <a:p>
            <a:pPr>
              <a:lnSpc>
                <a:spcPct val="160000"/>
              </a:lnSpc>
            </a:pPr>
            <a:r>
              <a:rPr lang="sv-SE" sz="2300" dirty="0"/>
              <a:t> ቆጸራ ናይ ምዝዋር ፈተና ምምራሕ መኪና ብኢንተርነት ምሓዝ</a:t>
            </a:r>
          </a:p>
          <a:p>
            <a:pPr>
              <a:lnSpc>
                <a:spcPct val="160000"/>
              </a:lnSpc>
            </a:pPr>
            <a:r>
              <a:rPr lang="sv-SE" sz="2300" dirty="0"/>
              <a:t> ፖሊስ ሃገረ ሽወደን ኣብ መርበብ ሓበሬታ ኢንተርነት</a:t>
            </a:r>
          </a:p>
          <a:p>
            <a:pPr lvl="0">
              <a:lnSpc>
                <a:spcPct val="160000"/>
              </a:lnSpc>
            </a:pPr>
            <a:r>
              <a:rPr lang="sv-SE" sz="2300" dirty="0"/>
              <a:t>ኣገልግሎት ፖስጣ ብኢንተርነት</a:t>
            </a:r>
          </a:p>
          <a:p>
            <a:pPr>
              <a:lnSpc>
                <a:spcPct val="160000"/>
              </a:lnSpc>
            </a:pPr>
            <a:r>
              <a:rPr lang="sv-SE" sz="2300" dirty="0"/>
              <a:t> ቤት ንባብ ምድላይ</a:t>
            </a:r>
          </a:p>
          <a:p>
            <a:pPr>
              <a:lnSpc>
                <a:spcPct val="160000"/>
              </a:lnSpc>
            </a:pPr>
            <a:r>
              <a:rPr lang="sv-SE" sz="2300" dirty="0"/>
              <a:t> ላይብረሪ ፕረስ ዲስፕለይ( </a:t>
            </a:r>
            <a:r>
              <a:rPr lang="sv-SE" sz="2300" dirty="0" err="1"/>
              <a:t>Library</a:t>
            </a:r>
            <a:r>
              <a:rPr lang="sv-SE" sz="2300" dirty="0"/>
              <a:t> Press Display)</a:t>
            </a:r>
          </a:p>
          <a:p>
            <a:pPr>
              <a:lnSpc>
                <a:spcPct val="160000"/>
              </a:lnSpc>
            </a:pPr>
            <a:r>
              <a:rPr lang="sv-SE" sz="2300" dirty="0"/>
              <a:t> መጻሕፍቲ ብኢነትርነት ምግዛእ፡ ሱፐርስታርትሲዳ(</a:t>
            </a:r>
            <a:r>
              <a:rPr lang="sv-SE" sz="2300" b="1" dirty="0"/>
              <a:t> Superstartsida) </a:t>
            </a:r>
            <a:r>
              <a:rPr lang="sv-SE" sz="2300" dirty="0"/>
              <a:t>ንኢንተርነት</a:t>
            </a:r>
          </a:p>
          <a:p>
            <a:pPr lvl="0"/>
            <a:endParaRPr lang="sv-SE" sz="2000" dirty="0"/>
          </a:p>
          <a:p>
            <a:pPr lvl="0"/>
            <a:endParaRPr lang="sv-SE" sz="2000" dirty="0"/>
          </a:p>
        </p:txBody>
      </p:sp>
      <p:sp>
        <p:nvSpPr>
          <p:cNvPr id="16388" name="Rectangle 5"/>
          <p:cNvSpPr>
            <a:spLocks noGrp="1"/>
          </p:cNvSpPr>
          <p:nvPr>
            <p:ph type="body" sz="half" idx="4294967295"/>
          </p:nvPr>
        </p:nvSpPr>
        <p:spPr>
          <a:xfrm>
            <a:off x="0" y="620713"/>
            <a:ext cx="4716463" cy="6121400"/>
          </a:xfrm>
          <a:noFill/>
        </p:spPr>
        <p:txBody>
          <a:bodyPr>
            <a:normAutofit/>
          </a:bodyPr>
          <a:lstStyle/>
          <a:p>
            <a:pPr lvl="0">
              <a:lnSpc>
                <a:spcPct val="150000"/>
              </a:lnSpc>
            </a:pPr>
            <a:r>
              <a:rPr lang="ti-ER" sz="1700" dirty="0"/>
              <a:t>ናብ ናይ ባንኪ ሕሳብካ ብኢንተርነት ምእታው</a:t>
            </a:r>
            <a:endParaRPr lang="sv-SE" sz="1700" dirty="0"/>
          </a:p>
          <a:p>
            <a:pPr lvl="0">
              <a:lnSpc>
                <a:spcPct val="150000"/>
              </a:lnSpc>
            </a:pPr>
            <a:r>
              <a:rPr lang="ti-ER" sz="1700" dirty="0"/>
              <a:t>ራዲዮ ሽወደን</a:t>
            </a:r>
            <a:endParaRPr lang="sv-SE" sz="1700" dirty="0"/>
          </a:p>
          <a:p>
            <a:pPr lvl="0">
              <a:lnSpc>
                <a:spcPct val="150000"/>
              </a:lnSpc>
            </a:pPr>
            <a:r>
              <a:rPr lang="ti-ER" sz="1700" dirty="0"/>
              <a:t>ተለቪጅን ሽወደን</a:t>
            </a:r>
            <a:endParaRPr lang="sv-SE" sz="1700" dirty="0"/>
          </a:p>
          <a:p>
            <a:pPr lvl="0">
              <a:lnSpc>
                <a:spcPct val="150000"/>
              </a:lnSpc>
            </a:pPr>
            <a:r>
              <a:rPr lang="ti-ER" sz="1700" dirty="0"/>
              <a:t>ዜና ኣብ መርበብ ሓበሬታ ኢንተርነት</a:t>
            </a:r>
            <a:endParaRPr lang="sv-SE" sz="1700" dirty="0"/>
          </a:p>
          <a:p>
            <a:pPr lvl="0">
              <a:lnSpc>
                <a:spcPct val="150000"/>
              </a:lnSpc>
            </a:pPr>
            <a:r>
              <a:rPr lang="ti-ER" sz="1700" dirty="0"/>
              <a:t>ኩነታት ኣየር ብኢንተርነት</a:t>
            </a:r>
            <a:endParaRPr lang="sv-SE" sz="1700" dirty="0"/>
          </a:p>
          <a:p>
            <a:pPr lvl="0">
              <a:lnSpc>
                <a:spcPct val="150000"/>
              </a:lnSpc>
            </a:pPr>
            <a:r>
              <a:rPr lang="ti-ER" sz="1700" dirty="0"/>
              <a:t>ናይ ባቡር ትኬት ብኢንተርነት ምግዛእ</a:t>
            </a:r>
            <a:endParaRPr lang="sv-SE" sz="1700" dirty="0"/>
          </a:p>
          <a:p>
            <a:pPr lvl="0">
              <a:lnSpc>
                <a:spcPct val="150000"/>
              </a:lnSpc>
            </a:pPr>
            <a:r>
              <a:rPr lang="ti-ER" sz="1700" dirty="0"/>
              <a:t>ትኬት ኣውቶቡስ ብኢንተርነት ምግዛእ</a:t>
            </a:r>
            <a:endParaRPr lang="sv-SE" sz="1700" dirty="0"/>
          </a:p>
          <a:p>
            <a:pPr lvl="0">
              <a:lnSpc>
                <a:spcPct val="150000"/>
              </a:lnSpc>
            </a:pPr>
            <a:r>
              <a:rPr lang="ti-ER" sz="1700" dirty="0"/>
              <a:t>ምውጣን ጐእዞ ኣብ ውሽጢ ስቶክሆልም</a:t>
            </a:r>
            <a:endParaRPr lang="sv-SE" sz="1700" dirty="0"/>
          </a:p>
          <a:p>
            <a:pPr lvl="0">
              <a:lnSpc>
                <a:spcPct val="150000"/>
              </a:lnSpc>
            </a:pPr>
            <a:r>
              <a:rPr lang="sv-SE" sz="1700" dirty="0"/>
              <a:t>ትምህርቲ ቓንቓ ሽወደን ብኢንተርነት</a:t>
            </a:r>
          </a:p>
          <a:p>
            <a:pPr>
              <a:lnSpc>
                <a:spcPct val="150000"/>
              </a:lnSpc>
            </a:pPr>
            <a:r>
              <a:rPr lang="sv-SE" sz="1700" dirty="0"/>
              <a:t> ካብ ብሎኬት(መርበብ ሓበሬታ ሓራጅ) ምግዛእ</a:t>
            </a:r>
          </a:p>
          <a:p>
            <a:pPr>
              <a:lnSpc>
                <a:spcPct val="150000"/>
              </a:lnSpc>
            </a:pPr>
            <a:r>
              <a:rPr lang="sv-SE" sz="1700" dirty="0"/>
              <a:t> ኣብ ክልኒክ, ሆስፒታል ቆጸራ ምሓዝ</a:t>
            </a:r>
          </a:p>
          <a:p>
            <a:pPr>
              <a:lnSpc>
                <a:spcPct val="150000"/>
              </a:lnSpc>
            </a:pPr>
            <a:r>
              <a:rPr lang="sv-SE" sz="1700" dirty="0"/>
              <a:t> ሕቶ ብዛዕባ መድሃኒትን ምግዛእ መድሃኒትን ብኢንተርነት</a:t>
            </a:r>
          </a:p>
          <a:p>
            <a:pPr>
              <a:lnSpc>
                <a:spcPct val="150000"/>
              </a:lnSpc>
            </a:pPr>
            <a:r>
              <a:rPr lang="sv-SE" sz="1700" dirty="0"/>
              <a:t> ምምላእ ረሲት ሞባይል ብኢንተርነት</a:t>
            </a:r>
          </a:p>
          <a:p>
            <a:pPr algn="l">
              <a:lnSpc>
                <a:spcPct val="80000"/>
              </a:lnSpc>
              <a:buClr>
                <a:srgbClr val="253D75"/>
              </a:buClr>
              <a:buFont typeface="Wingdings 2" pitchFamily="18" charset="2"/>
              <a:buNone/>
            </a:pPr>
            <a:endParaRPr lang="sv-SE" sz="2000" b="1" dirty="0">
              <a:solidFill>
                <a:srgbClr val="253D75"/>
              </a:solidFill>
              <a:latin typeface="Tahoma" pitchFamily="34" charset="0"/>
              <a:ea typeface="Tahoma" pitchFamily="34" charset="0"/>
              <a:cs typeface="Tahoma"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p:cNvGraphicFramePr>
            <a:graphicFrameLocks noChangeAspect="1"/>
          </p:cNvGraphicFramePr>
          <p:nvPr/>
        </p:nvGraphicFramePr>
        <p:xfrm>
          <a:off x="123825" y="1224265"/>
          <a:ext cx="8896350" cy="5517103"/>
        </p:xfrm>
        <a:graphic>
          <a:graphicData uri="http://schemas.openxmlformats.org/presentationml/2006/ole">
            <mc:AlternateContent xmlns:mc="http://schemas.openxmlformats.org/markup-compatibility/2006">
              <mc:Choice xmlns:v="urn:schemas-microsoft-com:vml" Requires="v">
                <p:oleObj spid="_x0000_s5124" name="Image" r:id="rId3" imgW="11860200" imgH="7542720" progId="Photoshop.Image.18">
                  <p:embed/>
                </p:oleObj>
              </mc:Choice>
              <mc:Fallback>
                <p:oleObj name="Image" r:id="rId3" imgW="11860200" imgH="7542720" progId="Photoshop.Image.18">
                  <p:embed/>
                  <p:pic>
                    <p:nvPicPr>
                      <p:cNvPr id="12" name="Objekt 11"/>
                      <p:cNvPicPr/>
                      <p:nvPr/>
                    </p:nvPicPr>
                    <p:blipFill>
                      <a:blip r:embed="rId4"/>
                      <a:stretch>
                        <a:fillRect/>
                      </a:stretch>
                    </p:blipFill>
                    <p:spPr>
                      <a:xfrm>
                        <a:off x="123825" y="1224265"/>
                        <a:ext cx="8896350" cy="5517103"/>
                      </a:xfrm>
                      <a:prstGeom prst="rect">
                        <a:avLst/>
                      </a:prstGeom>
                    </p:spPr>
                  </p:pic>
                </p:oleObj>
              </mc:Fallback>
            </mc:AlternateContent>
          </a:graphicData>
        </a:graphic>
      </p:graphicFrame>
      <p:sp>
        <p:nvSpPr>
          <p:cNvPr id="7" name="Rubrik 1"/>
          <p:cNvSpPr>
            <a:spLocks noGrp="1"/>
          </p:cNvSpPr>
          <p:nvPr>
            <p:ph type="title"/>
          </p:nvPr>
        </p:nvSpPr>
        <p:spPr>
          <a:xfrm>
            <a:off x="0" y="196074"/>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dirty="0">
                <a:solidFill>
                  <a:srgbClr val="0070C0"/>
                </a:solidFill>
                <a:latin typeface="Tahoma" pitchFamily="34" charset="0"/>
                <a:ea typeface="Tahoma" pitchFamily="34" charset="0"/>
                <a:cs typeface="Tahoma" pitchFamily="34" charset="0"/>
              </a:rPr>
              <a:t>…</a:t>
            </a:r>
          </a:p>
        </p:txBody>
      </p:sp>
      <p:sp>
        <p:nvSpPr>
          <p:cNvPr id="9" name="Rektangel 8"/>
          <p:cNvSpPr>
            <a:spLocks noChangeArrowheads="1"/>
          </p:cNvSpPr>
          <p:nvPr/>
        </p:nvSpPr>
        <p:spPr bwMode="auto">
          <a:xfrm>
            <a:off x="0" y="827420"/>
            <a:ext cx="2748509"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5"/>
              </a:rPr>
              <a:t>http://www.skolverket.se</a:t>
            </a:r>
            <a:endParaRPr lang="sv-SE" dirty="0">
              <a:latin typeface="Tahoma" pitchFamily="34" charset="0"/>
              <a:ea typeface="Tahoma" pitchFamily="34" charset="0"/>
              <a:cs typeface="Tahoma" pitchFamily="34" charset="0"/>
            </a:endParaRPr>
          </a:p>
        </p:txBody>
      </p:sp>
      <p:sp>
        <p:nvSpPr>
          <p:cNvPr id="10" name="Upp 5"/>
          <p:cNvSpPr/>
          <p:nvPr/>
        </p:nvSpPr>
        <p:spPr>
          <a:xfrm>
            <a:off x="5364088" y="1628800"/>
            <a:ext cx="285750" cy="4320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13" name="Upp 5"/>
          <p:cNvSpPr/>
          <p:nvPr/>
        </p:nvSpPr>
        <p:spPr>
          <a:xfrm>
            <a:off x="3995936" y="5661248"/>
            <a:ext cx="141734" cy="4320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aphicFrame>
        <p:nvGraphicFramePr>
          <p:cNvPr id="11" name="Objekt 10"/>
          <p:cNvGraphicFramePr>
            <a:graphicFrameLocks noChangeAspect="1"/>
          </p:cNvGraphicFramePr>
          <p:nvPr/>
        </p:nvGraphicFramePr>
        <p:xfrm>
          <a:off x="827584" y="2708920"/>
          <a:ext cx="7867650" cy="3619500"/>
        </p:xfrm>
        <a:graphic>
          <a:graphicData uri="http://schemas.openxmlformats.org/presentationml/2006/ole">
            <mc:AlternateContent xmlns:mc="http://schemas.openxmlformats.org/markup-compatibility/2006">
              <mc:Choice xmlns:v="urn:schemas-microsoft-com:vml" Requires="v">
                <p:oleObj spid="_x0000_s5125" name="Image" r:id="rId6" imgW="10488600" imgH="4825080" progId="Photoshop.Image.18">
                  <p:embed/>
                </p:oleObj>
              </mc:Choice>
              <mc:Fallback>
                <p:oleObj name="Image" r:id="rId6" imgW="10488600" imgH="4825080" progId="Photoshop.Image.18">
                  <p:embed/>
                  <p:pic>
                    <p:nvPicPr>
                      <p:cNvPr id="11" name="Objekt 10"/>
                      <p:cNvPicPr/>
                      <p:nvPr/>
                    </p:nvPicPr>
                    <p:blipFill>
                      <a:blip r:embed="rId7"/>
                      <a:stretch>
                        <a:fillRect/>
                      </a:stretch>
                    </p:blipFill>
                    <p:spPr>
                      <a:xfrm>
                        <a:off x="827584" y="2708920"/>
                        <a:ext cx="7867650" cy="3619500"/>
                      </a:xfrm>
                      <a:prstGeom prst="rect">
                        <a:avLst/>
                      </a:prstGeom>
                    </p:spPr>
                  </p:pic>
                </p:oleObj>
              </mc:Fallback>
            </mc:AlternateContent>
          </a:graphicData>
        </a:graphic>
      </p:graphicFrame>
      <p:sp>
        <p:nvSpPr>
          <p:cNvPr id="14" name="Upp 5"/>
          <p:cNvSpPr/>
          <p:nvPr/>
        </p:nvSpPr>
        <p:spPr>
          <a:xfrm rot="5400000">
            <a:off x="756717" y="4075931"/>
            <a:ext cx="285750" cy="72008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896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0" y="1445965"/>
            <a:ext cx="9144000" cy="5412035"/>
          </a:xfrm>
          <a:prstGeom prst="rect">
            <a:avLst/>
          </a:prstGeom>
          <a:solidFill>
            <a:srgbClr val="EFF5F5"/>
          </a:solidFill>
          <a:ln>
            <a:solidFill>
              <a:srgbClr val="EF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1" name="Objekt 10"/>
          <p:cNvGraphicFramePr>
            <a:graphicFrameLocks noChangeAspect="1"/>
          </p:cNvGraphicFramePr>
          <p:nvPr/>
        </p:nvGraphicFramePr>
        <p:xfrm>
          <a:off x="2123728" y="1867889"/>
          <a:ext cx="5647049" cy="15121804"/>
        </p:xfrm>
        <a:graphic>
          <a:graphicData uri="http://schemas.openxmlformats.org/presentationml/2006/ole">
            <mc:AlternateContent xmlns:mc="http://schemas.openxmlformats.org/markup-compatibility/2006">
              <mc:Choice xmlns:v="urn:schemas-microsoft-com:vml" Requires="v">
                <p:oleObj spid="_x0000_s6148" name="Image" r:id="rId3" imgW="11860200" imgH="31745880" progId="Photoshop.Image.18">
                  <p:embed/>
                </p:oleObj>
              </mc:Choice>
              <mc:Fallback>
                <p:oleObj name="Image" r:id="rId3" imgW="11860200" imgH="31745880" progId="Photoshop.Image.18">
                  <p:embed/>
                  <p:pic>
                    <p:nvPicPr>
                      <p:cNvPr id="11" name="Objekt 10"/>
                      <p:cNvPicPr/>
                      <p:nvPr/>
                    </p:nvPicPr>
                    <p:blipFill>
                      <a:blip r:embed="rId4"/>
                      <a:stretch>
                        <a:fillRect/>
                      </a:stretch>
                    </p:blipFill>
                    <p:spPr>
                      <a:xfrm>
                        <a:off x="2123728" y="1867889"/>
                        <a:ext cx="5647049" cy="15121804"/>
                      </a:xfrm>
                      <a:prstGeom prst="rect">
                        <a:avLst/>
                      </a:prstGeom>
                    </p:spPr>
                  </p:pic>
                </p:oleObj>
              </mc:Fallback>
            </mc:AlternateContent>
          </a:graphicData>
        </a:graphic>
      </p:graphicFrame>
      <p:sp>
        <p:nvSpPr>
          <p:cNvPr id="13" name="Rektangel 12"/>
          <p:cNvSpPr/>
          <p:nvPr/>
        </p:nvSpPr>
        <p:spPr>
          <a:xfrm>
            <a:off x="0" y="0"/>
            <a:ext cx="9144000" cy="1445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p:cNvSpPr>
            <a:spLocks noGrp="1"/>
          </p:cNvSpPr>
          <p:nvPr>
            <p:ph type="title"/>
          </p:nvPr>
        </p:nvSpPr>
        <p:spPr>
          <a:xfrm>
            <a:off x="0" y="260648"/>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dirty="0">
                <a:solidFill>
                  <a:srgbClr val="0070C0"/>
                </a:solidFill>
                <a:latin typeface="Tahoma" pitchFamily="34" charset="0"/>
                <a:ea typeface="Tahoma" pitchFamily="34" charset="0"/>
                <a:cs typeface="Tahoma" pitchFamily="34" charset="0"/>
              </a:rPr>
              <a:t>…</a:t>
            </a:r>
          </a:p>
        </p:txBody>
      </p:sp>
      <p:sp>
        <p:nvSpPr>
          <p:cNvPr id="8" name="Rektangel 7"/>
          <p:cNvSpPr>
            <a:spLocks noChangeArrowheads="1"/>
          </p:cNvSpPr>
          <p:nvPr/>
        </p:nvSpPr>
        <p:spPr bwMode="auto">
          <a:xfrm>
            <a:off x="0" y="967719"/>
            <a:ext cx="2748509"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5"/>
              </a:rPr>
              <a:t>http://www.skolverket.se</a:t>
            </a:r>
            <a:endParaRPr lang="sv-SE" dirty="0">
              <a:latin typeface="Tahoma" pitchFamily="34" charset="0"/>
              <a:ea typeface="Tahoma" pitchFamily="34" charset="0"/>
              <a:cs typeface="Tahoma" pitchFamily="34" charset="0"/>
            </a:endParaRPr>
          </a:p>
        </p:txBody>
      </p:sp>
      <p:sp>
        <p:nvSpPr>
          <p:cNvPr id="10" name="Upp 5"/>
          <p:cNvSpPr/>
          <p:nvPr/>
        </p:nvSpPr>
        <p:spPr>
          <a:xfrm rot="5400000">
            <a:off x="2064962" y="5575998"/>
            <a:ext cx="285750" cy="60026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aphicFrame>
        <p:nvGraphicFramePr>
          <p:cNvPr id="12" name="Objekt 11"/>
          <p:cNvGraphicFramePr>
            <a:graphicFrameLocks noChangeAspect="1"/>
          </p:cNvGraphicFramePr>
          <p:nvPr/>
        </p:nvGraphicFramePr>
        <p:xfrm>
          <a:off x="133350" y="1445965"/>
          <a:ext cx="8877300" cy="428625"/>
        </p:xfrm>
        <a:graphic>
          <a:graphicData uri="http://schemas.openxmlformats.org/presentationml/2006/ole">
            <mc:AlternateContent xmlns:mc="http://schemas.openxmlformats.org/markup-compatibility/2006">
              <mc:Choice xmlns:v="urn:schemas-microsoft-com:vml" Requires="v">
                <p:oleObj spid="_x0000_s6149" name="Image" r:id="rId6" imgW="11834640" imgH="571320" progId="Photoshop.Image.18">
                  <p:embed/>
                </p:oleObj>
              </mc:Choice>
              <mc:Fallback>
                <p:oleObj name="Image" r:id="rId6" imgW="11834640" imgH="571320" progId="Photoshop.Image.18">
                  <p:embed/>
                  <p:pic>
                    <p:nvPicPr>
                      <p:cNvPr id="12" name="Objekt 11"/>
                      <p:cNvPicPr/>
                      <p:nvPr/>
                    </p:nvPicPr>
                    <p:blipFill>
                      <a:blip r:embed="rId7"/>
                      <a:stretch>
                        <a:fillRect/>
                      </a:stretch>
                    </p:blipFill>
                    <p:spPr>
                      <a:xfrm>
                        <a:off x="133350" y="1445965"/>
                        <a:ext cx="8877300" cy="428625"/>
                      </a:xfrm>
                      <a:prstGeom prst="rect">
                        <a:avLst/>
                      </a:prstGeom>
                    </p:spPr>
                  </p:pic>
                </p:oleObj>
              </mc:Fallback>
            </mc:AlternateContent>
          </a:graphicData>
        </a:graphic>
      </p:graphicFrame>
    </p:spTree>
    <p:extLst>
      <p:ext uri="{BB962C8B-B14F-4D97-AF65-F5344CB8AC3E}">
        <p14:creationId xmlns:p14="http://schemas.microsoft.com/office/powerpoint/2010/main" val="68551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500"/>
                                  </p:stCondLst>
                                  <p:childTnLst>
                                    <p:animMotion origin="layout" path="M -2.22222E-6 1.48148E-6 L 0.00625 -0.74884 " pathEditMode="relative" rAng="0" ptsTypes="AA">
                                      <p:cBhvr>
                                        <p:cTn id="6" dur="2000" fill="hold"/>
                                        <p:tgtEl>
                                          <p:spTgt spid="11"/>
                                        </p:tgtEl>
                                        <p:attrNameLst>
                                          <p:attrName>ppt_x</p:attrName>
                                          <p:attrName>ppt_y</p:attrName>
                                        </p:attrNameLst>
                                      </p:cBhvr>
                                      <p:rCtr x="313" y="-37454"/>
                                    </p:animMotion>
                                  </p:childTnLst>
                                </p:cTn>
                              </p:par>
                            </p:childTnLst>
                          </p:cTn>
                        </p:par>
                        <p:par>
                          <p:cTn id="7" fill="hold">
                            <p:stCondLst>
                              <p:cond delay="350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0" y="1445965"/>
            <a:ext cx="9144000" cy="5412035"/>
          </a:xfrm>
          <a:prstGeom prst="rect">
            <a:avLst/>
          </a:prstGeom>
          <a:solidFill>
            <a:srgbClr val="EFF5F5"/>
          </a:solidFill>
          <a:ln>
            <a:solidFill>
              <a:srgbClr val="EF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p:cNvSpPr/>
          <p:nvPr/>
        </p:nvSpPr>
        <p:spPr>
          <a:xfrm>
            <a:off x="0" y="0"/>
            <a:ext cx="9144000" cy="1445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p:cNvSpPr>
            <a:spLocks noGrp="1"/>
          </p:cNvSpPr>
          <p:nvPr>
            <p:ph type="title"/>
          </p:nvPr>
        </p:nvSpPr>
        <p:spPr>
          <a:xfrm>
            <a:off x="0" y="260648"/>
            <a:ext cx="9144000" cy="928670"/>
          </a:xfrm>
        </p:spPr>
        <p:txBody>
          <a:bodyPr>
            <a:normAutofit/>
          </a:bodyPr>
          <a:lstStyle/>
          <a:p>
            <a:pPr>
              <a:defRPr/>
            </a:pPr>
            <a:r>
              <a:rPr lang="sv-SE" sz="3600" dirty="0" err="1">
                <a:solidFill>
                  <a:srgbClr val="0070C0"/>
                </a:solidFill>
              </a:rPr>
              <a:t>ትምህርቲ</a:t>
            </a:r>
            <a:r>
              <a:rPr lang="sv-SE" sz="3600" dirty="0">
                <a:solidFill>
                  <a:srgbClr val="0070C0"/>
                </a:solidFill>
              </a:rPr>
              <a:t> </a:t>
            </a:r>
            <a:r>
              <a:rPr lang="sv-SE" sz="3600" dirty="0" err="1">
                <a:solidFill>
                  <a:srgbClr val="0070C0"/>
                </a:solidFill>
              </a:rPr>
              <a:t>ቛንቛ</a:t>
            </a:r>
            <a:r>
              <a:rPr lang="sv-SE" sz="3600" dirty="0">
                <a:solidFill>
                  <a:srgbClr val="0070C0"/>
                </a:solidFill>
              </a:rPr>
              <a:t> </a:t>
            </a:r>
            <a:r>
              <a:rPr lang="sv-SE" sz="3600" dirty="0" err="1">
                <a:solidFill>
                  <a:srgbClr val="0070C0"/>
                </a:solidFill>
              </a:rPr>
              <a:t>ሽወደን</a:t>
            </a:r>
            <a:r>
              <a:rPr lang="sv-SE" sz="3600" dirty="0">
                <a:solidFill>
                  <a:srgbClr val="0070C0"/>
                </a:solidFill>
              </a:rPr>
              <a:t> - </a:t>
            </a:r>
            <a:r>
              <a:rPr lang="sv-SE" sz="3600" dirty="0" err="1">
                <a:solidFill>
                  <a:srgbClr val="0070C0"/>
                </a:solidFill>
              </a:rPr>
              <a:t>ይቕጽል</a:t>
            </a:r>
            <a:r>
              <a:rPr lang="sv-SE" sz="3600" dirty="0">
                <a:solidFill>
                  <a:srgbClr val="0070C0"/>
                </a:solidFill>
                <a:latin typeface="Tahoma" pitchFamily="34" charset="0"/>
                <a:ea typeface="Tahoma" pitchFamily="34" charset="0"/>
                <a:cs typeface="Tahoma" pitchFamily="34" charset="0"/>
              </a:rPr>
              <a:t>…</a:t>
            </a:r>
          </a:p>
        </p:txBody>
      </p:sp>
      <p:sp>
        <p:nvSpPr>
          <p:cNvPr id="8" name="Rektangel 7"/>
          <p:cNvSpPr>
            <a:spLocks noChangeArrowheads="1"/>
          </p:cNvSpPr>
          <p:nvPr/>
        </p:nvSpPr>
        <p:spPr bwMode="auto">
          <a:xfrm>
            <a:off x="0" y="967719"/>
            <a:ext cx="2748509"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http://www.skolverket.se</a:t>
            </a:r>
            <a:endParaRPr lang="sv-SE" dirty="0">
              <a:latin typeface="Tahoma" pitchFamily="34" charset="0"/>
              <a:ea typeface="Tahoma" pitchFamily="34" charset="0"/>
              <a:cs typeface="Tahoma" pitchFamily="34" charset="0"/>
            </a:endParaRPr>
          </a:p>
        </p:txBody>
      </p:sp>
      <p:graphicFrame>
        <p:nvGraphicFramePr>
          <p:cNvPr id="12" name="Objekt 11"/>
          <p:cNvGraphicFramePr>
            <a:graphicFrameLocks noChangeAspect="1"/>
          </p:cNvGraphicFramePr>
          <p:nvPr/>
        </p:nvGraphicFramePr>
        <p:xfrm>
          <a:off x="133350" y="1445965"/>
          <a:ext cx="8877300" cy="428625"/>
        </p:xfrm>
        <a:graphic>
          <a:graphicData uri="http://schemas.openxmlformats.org/presentationml/2006/ole">
            <mc:AlternateContent xmlns:mc="http://schemas.openxmlformats.org/markup-compatibility/2006">
              <mc:Choice xmlns:v="urn:schemas-microsoft-com:vml" Requires="v">
                <p:oleObj spid="_x0000_s7172" name="Image" r:id="rId4" imgW="11834640" imgH="571320" progId="Photoshop.Image.18">
                  <p:embed/>
                </p:oleObj>
              </mc:Choice>
              <mc:Fallback>
                <p:oleObj name="Image" r:id="rId4" imgW="11834640" imgH="571320" progId="Photoshop.Image.18">
                  <p:embed/>
                  <p:pic>
                    <p:nvPicPr>
                      <p:cNvPr id="12" name="Objekt 11"/>
                      <p:cNvPicPr/>
                      <p:nvPr/>
                    </p:nvPicPr>
                    <p:blipFill>
                      <a:blip r:embed="rId5"/>
                      <a:stretch>
                        <a:fillRect/>
                      </a:stretch>
                    </p:blipFill>
                    <p:spPr>
                      <a:xfrm>
                        <a:off x="133350" y="1445965"/>
                        <a:ext cx="8877300" cy="428625"/>
                      </a:xfrm>
                      <a:prstGeom prst="rect">
                        <a:avLst/>
                      </a:prstGeom>
                    </p:spPr>
                  </p:pic>
                </p:oleObj>
              </mc:Fallback>
            </mc:AlternateContent>
          </a:graphicData>
        </a:graphic>
      </p:graphicFrame>
      <p:graphicFrame>
        <p:nvGraphicFramePr>
          <p:cNvPr id="2" name="Objekt 1"/>
          <p:cNvGraphicFramePr>
            <a:graphicFrameLocks noChangeAspect="1"/>
          </p:cNvGraphicFramePr>
          <p:nvPr/>
        </p:nvGraphicFramePr>
        <p:xfrm>
          <a:off x="180975" y="1862306"/>
          <a:ext cx="8896350" cy="5181600"/>
        </p:xfrm>
        <a:graphic>
          <a:graphicData uri="http://schemas.openxmlformats.org/presentationml/2006/ole">
            <mc:AlternateContent xmlns:mc="http://schemas.openxmlformats.org/markup-compatibility/2006">
              <mc:Choice xmlns:v="urn:schemas-microsoft-com:vml" Requires="v">
                <p:oleObj spid="_x0000_s7173" name="Image" r:id="rId6" imgW="11860200" imgH="6907680" progId="Photoshop.Image.18">
                  <p:embed/>
                </p:oleObj>
              </mc:Choice>
              <mc:Fallback>
                <p:oleObj name="Image" r:id="rId6" imgW="11860200" imgH="6907680" progId="Photoshop.Image.18">
                  <p:embed/>
                  <p:pic>
                    <p:nvPicPr>
                      <p:cNvPr id="2" name="Objekt 1"/>
                      <p:cNvPicPr/>
                      <p:nvPr/>
                    </p:nvPicPr>
                    <p:blipFill>
                      <a:blip r:embed="rId7"/>
                      <a:stretch>
                        <a:fillRect/>
                      </a:stretch>
                    </p:blipFill>
                    <p:spPr>
                      <a:xfrm>
                        <a:off x="180975" y="1862306"/>
                        <a:ext cx="8896350" cy="5181600"/>
                      </a:xfrm>
                      <a:prstGeom prst="rect">
                        <a:avLst/>
                      </a:prstGeom>
                    </p:spPr>
                  </p:pic>
                </p:oleObj>
              </mc:Fallback>
            </mc:AlternateContent>
          </a:graphicData>
        </a:graphic>
      </p:graphicFrame>
      <p:sp>
        <p:nvSpPr>
          <p:cNvPr id="10" name="Upp 5"/>
          <p:cNvSpPr/>
          <p:nvPr/>
        </p:nvSpPr>
        <p:spPr>
          <a:xfrm rot="5400000">
            <a:off x="840826" y="5648006"/>
            <a:ext cx="285750" cy="60026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518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04664"/>
            <a:ext cx="9144000" cy="638921"/>
          </a:xfrm>
        </p:spPr>
        <p:txBody>
          <a:bodyPr>
            <a:noAutofit/>
          </a:bodyPr>
          <a:lstStyle/>
          <a:p>
            <a:pPr rtl="1">
              <a:defRPr/>
            </a:pPr>
            <a:r>
              <a:rPr lang="sv-SE" sz="4000" dirty="0">
                <a:solidFill>
                  <a:srgbClr val="0070C0"/>
                </a:solidFill>
              </a:rPr>
              <a:t>ካብ መርበብ ሓበሬታ ብሎከት (ሓራጅ) ምግዛእ</a:t>
            </a:r>
            <a:endParaRPr lang="sv-SE" sz="4000" dirty="0">
              <a:solidFill>
                <a:srgbClr val="0070C0"/>
              </a:solidFill>
              <a:latin typeface="Tahoma" pitchFamily="34" charset="0"/>
              <a:ea typeface="Tahoma" pitchFamily="34" charset="0"/>
              <a:cs typeface="Tahoma" pitchFamily="34" charset="0"/>
            </a:endParaRPr>
          </a:p>
        </p:txBody>
      </p:sp>
      <p:sp>
        <p:nvSpPr>
          <p:cNvPr id="36869" name="Rectangle 5"/>
          <p:cNvSpPr>
            <a:spLocks noChangeArrowheads="1"/>
          </p:cNvSpPr>
          <p:nvPr/>
        </p:nvSpPr>
        <p:spPr bwMode="auto">
          <a:xfrm>
            <a:off x="0" y="0"/>
            <a:ext cx="2535951"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http://www.blocket.se/</a:t>
            </a:r>
            <a:endParaRPr lang="sv-SE" dirty="0">
              <a:latin typeface="Tahoma" pitchFamily="34" charset="0"/>
              <a:ea typeface="Tahoma" pitchFamily="34" charset="0"/>
              <a:cs typeface="Tahoma" pitchFamily="34" charset="0"/>
            </a:endParaRPr>
          </a:p>
        </p:txBody>
      </p:sp>
      <p:grpSp>
        <p:nvGrpSpPr>
          <p:cNvPr id="22" name="Grupp 21"/>
          <p:cNvGrpSpPr/>
          <p:nvPr/>
        </p:nvGrpSpPr>
        <p:grpSpPr>
          <a:xfrm>
            <a:off x="1187624" y="1412776"/>
            <a:ext cx="6659563" cy="4687888"/>
            <a:chOff x="720080" y="1340991"/>
            <a:chExt cx="6659563" cy="4687888"/>
          </a:xfrm>
        </p:grpSpPr>
        <p:pic>
          <p:nvPicPr>
            <p:cNvPr id="36868" name="Picture 4" descr="Blocket1"/>
            <p:cNvPicPr>
              <a:picLocks noChangeAspect="1" noChangeArrowheads="1"/>
            </p:cNvPicPr>
            <p:nvPr/>
          </p:nvPicPr>
          <p:blipFill>
            <a:blip r:embed="rId3" cstate="print"/>
            <a:srcRect/>
            <a:stretch>
              <a:fillRect/>
            </a:stretch>
          </p:blipFill>
          <p:spPr bwMode="auto">
            <a:xfrm>
              <a:off x="720080" y="1340991"/>
              <a:ext cx="6659563" cy="4687888"/>
            </a:xfrm>
            <a:prstGeom prst="rect">
              <a:avLst/>
            </a:prstGeom>
            <a:noFill/>
            <a:ln w="9525">
              <a:noFill/>
              <a:miter lim="800000"/>
              <a:headEnd/>
              <a:tailEnd/>
            </a:ln>
          </p:spPr>
        </p:pic>
        <p:sp>
          <p:nvSpPr>
            <p:cNvPr id="36870" name="AutoShape 6"/>
            <p:cNvSpPr>
              <a:spLocks noChangeArrowheads="1"/>
            </p:cNvSpPr>
            <p:nvPr/>
          </p:nvSpPr>
          <p:spPr bwMode="auto">
            <a:xfrm>
              <a:off x="5400600" y="5157415"/>
              <a:ext cx="927100" cy="513184"/>
            </a:xfrm>
            <a:prstGeom prst="wedgeRoundRectCallout">
              <a:avLst>
                <a:gd name="adj1" fmla="val 61285"/>
                <a:gd name="adj2" fmla="val -93640"/>
                <a:gd name="adj3" fmla="val 16667"/>
              </a:avLst>
            </a:prstGeom>
            <a:solidFill>
              <a:schemeClr val="accent1"/>
            </a:solidFill>
            <a:ln w="9525">
              <a:solidFill>
                <a:schemeClr val="tx2">
                  <a:lumMod val="75000"/>
                </a:schemeClr>
              </a:solidFill>
              <a:miter lim="800000"/>
              <a:headEnd/>
              <a:tailEnd/>
            </a:ln>
          </p:spPr>
          <p:txBody>
            <a:bodyPr/>
            <a:lstStyle/>
            <a:p>
              <a:pPr algn="ctr"/>
              <a:r>
                <a:rPr lang="sv-SE" sz="1000" b="1" dirty="0">
                  <a:solidFill>
                    <a:schemeClr val="bg1"/>
                  </a:solidFill>
                  <a:latin typeface="Tahoma" pitchFamily="34" charset="0"/>
                  <a:ea typeface="Tahoma" pitchFamily="34" charset="0"/>
                  <a:cs typeface="Tahoma" pitchFamily="34" charset="0"/>
                </a:rPr>
                <a:t>Välj län du vill söka 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checkerboard(across)">
                                      <p:cBhvr>
                                        <p:cTn id="7"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latshållare för innehåll 3"/>
          <p:cNvGrpSpPr>
            <a:grpSpLocks noGrp="1"/>
          </p:cNvGrpSpPr>
          <p:nvPr/>
        </p:nvGrpSpPr>
        <p:grpSpPr>
          <a:xfrm>
            <a:off x="457200" y="1600200"/>
            <a:ext cx="8229600" cy="4525963"/>
            <a:chOff x="285750" y="1428750"/>
            <a:chExt cx="6715125" cy="4681538"/>
          </a:xfrm>
        </p:grpSpPr>
        <p:pic>
          <p:nvPicPr>
            <p:cNvPr id="5" name="Picture 13" descr="Blocket2a"/>
            <p:cNvPicPr>
              <a:picLocks noChangeAspect="1" noChangeArrowheads="1"/>
            </p:cNvPicPr>
            <p:nvPr/>
          </p:nvPicPr>
          <p:blipFill>
            <a:blip r:embed="rId2" cstate="print"/>
            <a:srcRect/>
            <a:stretch>
              <a:fillRect/>
            </a:stretch>
          </p:blipFill>
          <p:spPr bwMode="auto">
            <a:xfrm>
              <a:off x="285750" y="1428750"/>
              <a:ext cx="6715125" cy="4681538"/>
            </a:xfrm>
            <a:prstGeom prst="rect">
              <a:avLst/>
            </a:prstGeom>
            <a:noFill/>
            <a:ln w="9525">
              <a:noFill/>
              <a:miter lim="800000"/>
              <a:headEnd/>
              <a:tailEnd/>
            </a:ln>
          </p:spPr>
        </p:pic>
        <p:sp>
          <p:nvSpPr>
            <p:cNvPr id="6" name="AutoShape 6"/>
            <p:cNvSpPr>
              <a:spLocks noChangeArrowheads="1"/>
            </p:cNvSpPr>
            <p:nvPr/>
          </p:nvSpPr>
          <p:spPr bwMode="auto">
            <a:xfrm>
              <a:off x="3995852" y="2857500"/>
              <a:ext cx="1184161" cy="909813"/>
            </a:xfrm>
            <a:prstGeom prst="wedgeRoundRectCallout">
              <a:avLst>
                <a:gd name="adj1" fmla="val -113850"/>
                <a:gd name="adj2" fmla="val -40696"/>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ካብዞም ኩሎም ኣስማት እቲ ዝደለኻዮ ዓይነት ኣቕሓ ወይ ነገር ምረጽ</a:t>
              </a:r>
              <a:endParaRPr lang="sv-SE" sz="1200" dirty="0"/>
            </a:p>
          </p:txBody>
        </p:sp>
      </p:grpSp>
      <p:sp>
        <p:nvSpPr>
          <p:cNvPr id="7" name="Rubrik 1"/>
          <p:cNvSpPr>
            <a:spLocks noGrp="1"/>
          </p:cNvSpPr>
          <p:nvPr>
            <p:ph type="title"/>
          </p:nvPr>
        </p:nvSpPr>
        <p:spPr>
          <a:xfrm>
            <a:off x="0" y="548680"/>
            <a:ext cx="9144000" cy="638921"/>
          </a:xfrm>
        </p:spPr>
        <p:txBody>
          <a:bodyPr>
            <a:noAutofit/>
          </a:bodyPr>
          <a:lstStyle/>
          <a:p>
            <a:pPr rtl="1">
              <a:defRPr/>
            </a:pPr>
            <a:r>
              <a:rPr lang="sv-SE" sz="4000" dirty="0">
                <a:solidFill>
                  <a:srgbClr val="0070C0"/>
                </a:solidFill>
                <a:latin typeface="Tahoma" pitchFamily="34" charset="0"/>
                <a:ea typeface="Tahoma" pitchFamily="34" charset="0"/>
                <a:cs typeface="Tahoma" pitchFamily="34" charset="0"/>
              </a:rPr>
              <a:t> </a:t>
            </a:r>
            <a:r>
              <a:rPr lang="sv-SE" sz="3600" dirty="0">
                <a:solidFill>
                  <a:srgbClr val="0070C0"/>
                </a:solidFill>
              </a:rPr>
              <a:t>ካብ መርበብ ሓበሬታ ብሎከት (ሓራጅ) ምግዛእ- ይቕጽል</a:t>
            </a:r>
            <a:br>
              <a:rPr lang="sv-SE" sz="3600" dirty="0">
                <a:solidFill>
                  <a:srgbClr val="0070C0"/>
                </a:solidFill>
              </a:rPr>
            </a:br>
            <a:endParaRPr lang="sv-SE" sz="3600"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Platshållare för innehåll 5"/>
          <p:cNvGrpSpPr>
            <a:grpSpLocks noGrp="1"/>
          </p:cNvGrpSpPr>
          <p:nvPr/>
        </p:nvGrpSpPr>
        <p:grpSpPr>
          <a:xfrm>
            <a:off x="457200" y="1600200"/>
            <a:ext cx="8229600" cy="4525963"/>
            <a:chOff x="899592" y="1628775"/>
            <a:chExt cx="7956550" cy="5229225"/>
          </a:xfrm>
        </p:grpSpPr>
        <p:pic>
          <p:nvPicPr>
            <p:cNvPr id="7" name="Picture 9" descr="Blocket3"/>
            <p:cNvPicPr>
              <a:picLocks noChangeAspect="1" noChangeArrowheads="1"/>
            </p:cNvPicPr>
            <p:nvPr/>
          </p:nvPicPr>
          <p:blipFill>
            <a:blip r:embed="rId2" cstate="print"/>
            <a:srcRect/>
            <a:stretch>
              <a:fillRect/>
            </a:stretch>
          </p:blipFill>
          <p:spPr bwMode="auto">
            <a:xfrm>
              <a:off x="899592" y="1628775"/>
              <a:ext cx="7956550" cy="5229225"/>
            </a:xfrm>
            <a:prstGeom prst="rect">
              <a:avLst/>
            </a:prstGeom>
            <a:noFill/>
            <a:ln w="9525">
              <a:noFill/>
              <a:miter lim="800000"/>
              <a:headEnd/>
              <a:tailEnd/>
            </a:ln>
          </p:spPr>
        </p:pic>
        <p:sp>
          <p:nvSpPr>
            <p:cNvPr id="8" name="AutoShape 6"/>
            <p:cNvSpPr>
              <a:spLocks noChangeArrowheads="1"/>
            </p:cNvSpPr>
            <p:nvPr/>
          </p:nvSpPr>
          <p:spPr bwMode="auto">
            <a:xfrm>
              <a:off x="3786188" y="3714750"/>
              <a:ext cx="1927105" cy="526172"/>
            </a:xfrm>
            <a:prstGeom prst="wedgeRoundRectCallout">
              <a:avLst>
                <a:gd name="adj1" fmla="val -76122"/>
                <a:gd name="adj2" fmla="val -131713"/>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ሰንጠረጅ ኣማራጺታት ንዝመረጽካዮ ንብረት ብፍሉይ ንምርካብ</a:t>
              </a:r>
              <a:endParaRPr lang="sv-SE" sz="1200" dirty="0"/>
            </a:p>
          </p:txBody>
        </p:sp>
        <p:sp>
          <p:nvSpPr>
            <p:cNvPr id="9" name="AutoShape 6"/>
            <p:cNvSpPr>
              <a:spLocks noChangeArrowheads="1"/>
            </p:cNvSpPr>
            <p:nvPr/>
          </p:nvSpPr>
          <p:spPr bwMode="auto">
            <a:xfrm>
              <a:off x="4599392" y="5322483"/>
              <a:ext cx="2060171" cy="748772"/>
            </a:xfrm>
            <a:prstGeom prst="wedgeRoundRectCallout">
              <a:avLst>
                <a:gd name="adj1" fmla="val -79821"/>
                <a:gd name="adj2" fmla="val -31658"/>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ኣብቲ ብሰማያዊ ሕብሪ ተጻሂፉ ዘሎ ብምጥዋቕ ዝተረኽበ ውዕው ዕ ክትከፍቶ ትኽእል</a:t>
              </a:r>
              <a:endParaRPr lang="sv-SE" sz="1200" dirty="0"/>
            </a:p>
          </p:txBody>
        </p:sp>
      </p:grpSp>
      <p:sp>
        <p:nvSpPr>
          <p:cNvPr id="10" name="Rubrik 1"/>
          <p:cNvSpPr txBox="1">
            <a:spLocks/>
          </p:cNvSpPr>
          <p:nvPr/>
        </p:nvSpPr>
        <p:spPr>
          <a:xfrm>
            <a:off x="0" y="404664"/>
            <a:ext cx="9144000" cy="638921"/>
          </a:xfrm>
          <a:prstGeom prst="rect">
            <a:avLst/>
          </a:prstGeom>
        </p:spPr>
        <p:txBody>
          <a:bodyPr vert="horz" lIns="91440" tIns="45720" rIns="91440" bIns="45720" rtlCol="0" anchor="ctr">
            <a:noAutofit/>
          </a:bodyPr>
          <a:lstStyle/>
          <a:p>
            <a:pPr lvl="0" algn="ctr" rtl="1">
              <a:spcBef>
                <a:spcPct val="0"/>
              </a:spcBef>
              <a:defRPr/>
            </a:pPr>
            <a:r>
              <a:rPr kumimoji="0" lang="sv-SE" sz="3600" b="0"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rPr>
              <a:t> </a:t>
            </a:r>
            <a:r>
              <a:rPr lang="sv-SE" sz="3600" dirty="0">
                <a:solidFill>
                  <a:srgbClr val="0070C0"/>
                </a:solidFill>
              </a:rPr>
              <a:t>ካብ መርበብ ሓበሬታ ብሎከት (ሓራጅ) ምግዛእ- ይቕጽል</a:t>
            </a:r>
            <a:endParaRPr kumimoji="0" lang="sv-SE" sz="3600" b="0"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04664"/>
            <a:ext cx="9144000" cy="705839"/>
          </a:xfrm>
        </p:spPr>
        <p:txBody>
          <a:bodyPr>
            <a:normAutofit/>
          </a:bodyPr>
          <a:lstStyle/>
          <a:p>
            <a:pPr>
              <a:defRPr/>
            </a:pPr>
            <a:r>
              <a:rPr lang="sv-SE" sz="3200" b="1" dirty="0">
                <a:solidFill>
                  <a:srgbClr val="0070C0"/>
                </a:solidFill>
              </a:rPr>
              <a:t>ምሓዝ ቆጸራ ኣብ ቮርድሰንትራል (ክልኒክ), ሆስፒታል(ሹክሁስ)</a:t>
            </a:r>
            <a:endParaRPr lang="sv-SE" sz="3200" b="1" dirty="0">
              <a:solidFill>
                <a:srgbClr val="0070C0"/>
              </a:solidFill>
              <a:latin typeface="Tahoma" pitchFamily="34" charset="0"/>
              <a:ea typeface="Tahoma" pitchFamily="34" charset="0"/>
              <a:cs typeface="Tahoma" pitchFamily="34" charset="0"/>
            </a:endParaRPr>
          </a:p>
        </p:txBody>
      </p:sp>
      <p:sp>
        <p:nvSpPr>
          <p:cNvPr id="37892" name="Rectangle 4"/>
          <p:cNvSpPr>
            <a:spLocks noChangeArrowheads="1"/>
          </p:cNvSpPr>
          <p:nvPr/>
        </p:nvSpPr>
        <p:spPr bwMode="auto">
          <a:xfrm>
            <a:off x="0" y="0"/>
            <a:ext cx="2040880"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http://www.lio.se</a:t>
            </a:r>
            <a:r>
              <a:rPr lang="sv-SE" dirty="0">
                <a:latin typeface="Tahoma" pitchFamily="34" charset="0"/>
                <a:ea typeface="Tahoma" pitchFamily="34" charset="0"/>
                <a:cs typeface="Tahoma" pitchFamily="34" charset="0"/>
              </a:rPr>
              <a:t>/</a:t>
            </a:r>
          </a:p>
        </p:txBody>
      </p:sp>
      <p:grpSp>
        <p:nvGrpSpPr>
          <p:cNvPr id="52" name="Grupp 51"/>
          <p:cNvGrpSpPr/>
          <p:nvPr/>
        </p:nvGrpSpPr>
        <p:grpSpPr>
          <a:xfrm>
            <a:off x="971600" y="1340768"/>
            <a:ext cx="7164388" cy="4679950"/>
            <a:chOff x="0" y="1097410"/>
            <a:chExt cx="7164388" cy="4679950"/>
          </a:xfrm>
        </p:grpSpPr>
        <p:pic>
          <p:nvPicPr>
            <p:cNvPr id="37893" name="Picture 5" descr="lio"/>
            <p:cNvPicPr>
              <a:picLocks noChangeAspect="1" noChangeArrowheads="1"/>
            </p:cNvPicPr>
            <p:nvPr/>
          </p:nvPicPr>
          <p:blipFill>
            <a:blip r:embed="rId3" cstate="print"/>
            <a:srcRect/>
            <a:stretch>
              <a:fillRect/>
            </a:stretch>
          </p:blipFill>
          <p:spPr bwMode="auto">
            <a:xfrm>
              <a:off x="0" y="1097410"/>
              <a:ext cx="7164388" cy="4679950"/>
            </a:xfrm>
            <a:prstGeom prst="rect">
              <a:avLst/>
            </a:prstGeom>
            <a:noFill/>
            <a:ln w="9525">
              <a:noFill/>
              <a:miter lim="800000"/>
              <a:headEnd/>
              <a:tailEnd/>
            </a:ln>
          </p:spPr>
        </p:pic>
        <p:grpSp>
          <p:nvGrpSpPr>
            <p:cNvPr id="51" name="Grupp 50"/>
            <p:cNvGrpSpPr/>
            <p:nvPr/>
          </p:nvGrpSpPr>
          <p:grpSpPr>
            <a:xfrm>
              <a:off x="467544" y="2636913"/>
              <a:ext cx="3833762" cy="1160512"/>
              <a:chOff x="467544" y="2636913"/>
              <a:chExt cx="3833762" cy="1160512"/>
            </a:xfrm>
          </p:grpSpPr>
          <p:sp>
            <p:nvSpPr>
              <p:cNvPr id="18" name="Vänster 17"/>
              <p:cNvSpPr/>
              <p:nvPr/>
            </p:nvSpPr>
            <p:spPr>
              <a:xfrm>
                <a:off x="2428875" y="2714625"/>
                <a:ext cx="428625" cy="21431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13" name="Oval 12"/>
              <p:cNvSpPr/>
              <p:nvPr/>
            </p:nvSpPr>
            <p:spPr>
              <a:xfrm>
                <a:off x="467544" y="2636913"/>
                <a:ext cx="1443806" cy="504056"/>
              </a:xfrm>
              <a:prstGeom prst="ellips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30" name="Oval 29"/>
              <p:cNvSpPr/>
              <p:nvPr/>
            </p:nvSpPr>
            <p:spPr>
              <a:xfrm>
                <a:off x="2643187" y="2636913"/>
                <a:ext cx="1658119" cy="504056"/>
              </a:xfrm>
              <a:prstGeom prst="ellips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31" name="Oval 30"/>
              <p:cNvSpPr/>
              <p:nvPr/>
            </p:nvSpPr>
            <p:spPr>
              <a:xfrm>
                <a:off x="467544" y="3293369"/>
                <a:ext cx="1728192" cy="504056"/>
              </a:xfrm>
              <a:prstGeom prst="ellips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checkerboard(across)">
                                      <p:cBhvr>
                                        <p:cTn id="7"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971600" y="1628800"/>
            <a:ext cx="7416800" cy="4681537"/>
            <a:chOff x="971600" y="1628800"/>
            <a:chExt cx="7416800" cy="4681537"/>
          </a:xfrm>
        </p:grpSpPr>
        <p:pic>
          <p:nvPicPr>
            <p:cNvPr id="5" name="Picture 9" descr="lio1"/>
            <p:cNvPicPr>
              <a:picLocks noChangeAspect="1" noChangeArrowheads="1"/>
            </p:cNvPicPr>
            <p:nvPr/>
          </p:nvPicPr>
          <p:blipFill>
            <a:blip r:embed="rId2" cstate="print"/>
            <a:srcRect/>
            <a:stretch>
              <a:fillRect/>
            </a:stretch>
          </p:blipFill>
          <p:spPr bwMode="auto">
            <a:xfrm>
              <a:off x="971600" y="1628800"/>
              <a:ext cx="7416800" cy="4681537"/>
            </a:xfrm>
            <a:prstGeom prst="rect">
              <a:avLst/>
            </a:prstGeom>
            <a:solidFill>
              <a:schemeClr val="accent1">
                <a:lumMod val="40000"/>
                <a:lumOff val="60000"/>
              </a:schemeClr>
            </a:solidFill>
            <a:ln w="9525">
              <a:solidFill>
                <a:schemeClr val="tx1"/>
              </a:solidFill>
              <a:miter lim="800000"/>
              <a:headEnd/>
              <a:tailEnd/>
            </a:ln>
          </p:spPr>
        </p:pic>
        <p:grpSp>
          <p:nvGrpSpPr>
            <p:cNvPr id="6" name="Group 32"/>
            <p:cNvGrpSpPr/>
            <p:nvPr/>
          </p:nvGrpSpPr>
          <p:grpSpPr>
            <a:xfrm>
              <a:off x="3076950" y="3717032"/>
              <a:ext cx="1783083" cy="720080"/>
              <a:chOff x="3076950" y="3717032"/>
              <a:chExt cx="1783083" cy="720080"/>
            </a:xfrm>
            <a:solidFill>
              <a:schemeClr val="accent1">
                <a:lumMod val="40000"/>
                <a:lumOff val="60000"/>
              </a:schemeClr>
            </a:solidFill>
          </p:grpSpPr>
          <p:sp>
            <p:nvSpPr>
              <p:cNvPr id="7" name="AutoShape 6"/>
              <p:cNvSpPr>
                <a:spLocks noChangeArrowheads="1"/>
              </p:cNvSpPr>
              <p:nvPr/>
            </p:nvSpPr>
            <p:spPr bwMode="auto">
              <a:xfrm>
                <a:off x="3347865" y="3717032"/>
                <a:ext cx="1512168" cy="504056"/>
              </a:xfrm>
              <a:prstGeom prst="wedgeRoundRectCallout">
                <a:avLst>
                  <a:gd name="adj1" fmla="val -9782"/>
                  <a:gd name="adj2" fmla="val 41678"/>
                  <a:gd name="adj3" fmla="val 16667"/>
                </a:avLst>
              </a:prstGeom>
              <a:grpFill/>
              <a:ln w="9525">
                <a:solidFill>
                  <a:schemeClr val="tx1"/>
                </a:solidFill>
                <a:miter lim="800000"/>
                <a:headEnd/>
                <a:tailEnd/>
              </a:ln>
              <a:effectLst/>
            </p:spPr>
            <p:txBody>
              <a:bodyPr/>
              <a:lstStyle/>
              <a:p>
                <a:pPr hangingPunct="0"/>
                <a:r>
                  <a:rPr lang="sv-SE" sz="1100" b="1" dirty="0"/>
                  <a:t>ናትካ ቮርድሰንትራል ኣብ ሊስታ ወይ ካርታ ምረጽ</a:t>
                </a:r>
                <a:endParaRPr lang="sv-SE" sz="1100" dirty="0"/>
              </a:p>
            </p:txBody>
          </p:sp>
          <p:grpSp>
            <p:nvGrpSpPr>
              <p:cNvPr id="8" name="Group 34"/>
              <p:cNvGrpSpPr/>
              <p:nvPr/>
            </p:nvGrpSpPr>
            <p:grpSpPr>
              <a:xfrm>
                <a:off x="3076950" y="4221088"/>
                <a:ext cx="1070133" cy="216024"/>
                <a:chOff x="3076950" y="4221088"/>
                <a:chExt cx="1070133" cy="216024"/>
              </a:xfrm>
              <a:grpFill/>
            </p:grpSpPr>
            <p:cxnSp>
              <p:nvCxnSpPr>
                <p:cNvPr id="9" name="Straight Arrow Connector 35"/>
                <p:cNvCxnSpPr/>
                <p:nvPr/>
              </p:nvCxnSpPr>
              <p:spPr>
                <a:xfrm>
                  <a:off x="3779912" y="4221088"/>
                  <a:ext cx="367171" cy="216024"/>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36"/>
                <p:cNvCxnSpPr/>
                <p:nvPr/>
              </p:nvCxnSpPr>
              <p:spPr>
                <a:xfrm flipH="1">
                  <a:off x="3076950" y="4221088"/>
                  <a:ext cx="342922" cy="216024"/>
                </a:xfrm>
                <a:prstGeom prst="straightConnector1">
                  <a:avLst/>
                </a:prstGeom>
                <a:grpFill/>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11" name="Rubrik 1"/>
          <p:cNvSpPr txBox="1">
            <a:spLocks/>
          </p:cNvSpPr>
          <p:nvPr/>
        </p:nvSpPr>
        <p:spPr>
          <a:xfrm>
            <a:off x="0" y="332656"/>
            <a:ext cx="9144000" cy="705839"/>
          </a:xfrm>
          <a:prstGeom prst="rect">
            <a:avLst/>
          </a:prstGeom>
        </p:spPr>
        <p:txBody>
          <a:bodyPr vert="horz" lIns="91440" tIns="45720" rIns="91440" bIns="45720" rtlCol="0" anchor="ctr">
            <a:normAutofit fontScale="77500" lnSpcReduction="20000"/>
          </a:bodyPr>
          <a:lstStyle/>
          <a:p>
            <a:pPr lvl="0" algn="ctr">
              <a:spcBef>
                <a:spcPct val="0"/>
              </a:spcBef>
              <a:defRPr/>
            </a:pPr>
            <a:r>
              <a:rPr lang="sv-SE" sz="3600" b="1" dirty="0">
                <a:solidFill>
                  <a:srgbClr val="0070C0"/>
                </a:solidFill>
              </a:rPr>
              <a:t>ምሓዝ ቆጸራ ኣብ ቮርድሰንትራል (ክልኒክ), ሆስፒታል(ሹክሁስ) - ይቕጽል</a:t>
            </a:r>
            <a:endParaRPr kumimoji="0" lang="sv-SE" sz="3600" b="1"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642938" y="1785938"/>
            <a:ext cx="7715250" cy="4443412"/>
            <a:chOff x="642938" y="1785938"/>
            <a:chExt cx="7715250" cy="4443412"/>
          </a:xfrm>
        </p:grpSpPr>
        <p:pic>
          <p:nvPicPr>
            <p:cNvPr id="5" name="Picture 37" descr="lio3"/>
            <p:cNvPicPr>
              <a:picLocks noChangeAspect="1" noChangeArrowheads="1"/>
            </p:cNvPicPr>
            <p:nvPr/>
          </p:nvPicPr>
          <p:blipFill>
            <a:blip r:embed="rId2" cstate="print"/>
            <a:srcRect/>
            <a:stretch>
              <a:fillRect/>
            </a:stretch>
          </p:blipFill>
          <p:spPr bwMode="auto">
            <a:xfrm>
              <a:off x="642938" y="1785938"/>
              <a:ext cx="7715250" cy="4443412"/>
            </a:xfrm>
            <a:prstGeom prst="rect">
              <a:avLst/>
            </a:prstGeom>
            <a:noFill/>
            <a:ln w="9525">
              <a:noFill/>
              <a:miter lim="800000"/>
              <a:headEnd/>
              <a:tailEnd/>
            </a:ln>
          </p:spPr>
        </p:pic>
        <p:sp>
          <p:nvSpPr>
            <p:cNvPr id="6" name="AutoShape 6"/>
            <p:cNvSpPr>
              <a:spLocks noChangeArrowheads="1"/>
            </p:cNvSpPr>
            <p:nvPr/>
          </p:nvSpPr>
          <p:spPr bwMode="auto">
            <a:xfrm>
              <a:off x="4932040" y="4005064"/>
              <a:ext cx="1656184" cy="360040"/>
            </a:xfrm>
            <a:prstGeom prst="wedgeRoundRectCallout">
              <a:avLst>
                <a:gd name="adj1" fmla="val -85427"/>
                <a:gd name="adj2" fmla="val 46114"/>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ቮርድሰንትራል ናትካ ምረጽ</a:t>
              </a:r>
              <a:endParaRPr lang="sv-SE" sz="1200" dirty="0"/>
            </a:p>
          </p:txBody>
        </p:sp>
      </p:grpSp>
      <p:sp>
        <p:nvSpPr>
          <p:cNvPr id="7" name="Rubrik 1"/>
          <p:cNvSpPr txBox="1">
            <a:spLocks/>
          </p:cNvSpPr>
          <p:nvPr/>
        </p:nvSpPr>
        <p:spPr>
          <a:xfrm>
            <a:off x="0" y="332656"/>
            <a:ext cx="9144000" cy="705839"/>
          </a:xfrm>
          <a:prstGeom prst="rect">
            <a:avLst/>
          </a:prstGeom>
        </p:spPr>
        <p:txBody>
          <a:bodyPr vert="horz" lIns="91440" tIns="45720" rIns="91440" bIns="45720" rtlCol="0" anchor="ctr">
            <a:normAutofit fontScale="77500" lnSpcReduction="20000"/>
          </a:bodyPr>
          <a:lstStyle/>
          <a:p>
            <a:pPr lvl="0" algn="ctr">
              <a:spcBef>
                <a:spcPct val="0"/>
              </a:spcBef>
              <a:defRPr/>
            </a:pPr>
            <a:r>
              <a:rPr lang="sv-SE" sz="3600" b="1" dirty="0">
                <a:solidFill>
                  <a:srgbClr val="0070C0"/>
                </a:solidFill>
              </a:rPr>
              <a:t>ምሓዝ ቆጸራ ኣብ ቮርድሰንትራል (ክልኒክ), ሆስፒታል(ሹክሁስ) - ይቕጽል</a:t>
            </a:r>
            <a:endParaRPr lang="sv-SE" sz="3600" b="1"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683568" y="1772816"/>
            <a:ext cx="7715250" cy="4429125"/>
            <a:chOff x="857250" y="2000250"/>
            <a:chExt cx="7715250" cy="4429125"/>
          </a:xfrm>
        </p:grpSpPr>
        <p:pic>
          <p:nvPicPr>
            <p:cNvPr id="5" name="Bildobjekt 20" descr="lio3.jpg"/>
            <p:cNvPicPr>
              <a:picLocks noChangeAspect="1"/>
            </p:cNvPicPr>
            <p:nvPr/>
          </p:nvPicPr>
          <p:blipFill>
            <a:blip r:embed="rId2" cstate="print"/>
            <a:srcRect/>
            <a:stretch>
              <a:fillRect/>
            </a:stretch>
          </p:blipFill>
          <p:spPr bwMode="auto">
            <a:xfrm>
              <a:off x="857250" y="2000250"/>
              <a:ext cx="7715250" cy="4429125"/>
            </a:xfrm>
            <a:prstGeom prst="rect">
              <a:avLst/>
            </a:prstGeom>
            <a:noFill/>
            <a:ln w="9525">
              <a:noFill/>
              <a:miter lim="800000"/>
              <a:headEnd/>
              <a:tailEnd/>
            </a:ln>
          </p:spPr>
        </p:pic>
        <p:sp>
          <p:nvSpPr>
            <p:cNvPr id="6" name="Höger 21"/>
            <p:cNvSpPr/>
            <p:nvPr/>
          </p:nvSpPr>
          <p:spPr>
            <a:xfrm>
              <a:off x="6143625" y="4857750"/>
              <a:ext cx="500063"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pSp>
      <p:sp>
        <p:nvSpPr>
          <p:cNvPr id="7" name="Rubrik 1"/>
          <p:cNvSpPr txBox="1">
            <a:spLocks/>
          </p:cNvSpPr>
          <p:nvPr/>
        </p:nvSpPr>
        <p:spPr>
          <a:xfrm>
            <a:off x="0" y="332656"/>
            <a:ext cx="9144000" cy="705839"/>
          </a:xfrm>
          <a:prstGeom prst="rect">
            <a:avLst/>
          </a:prstGeom>
        </p:spPr>
        <p:txBody>
          <a:bodyPr vert="horz" lIns="91440" tIns="45720" rIns="91440" bIns="45720" rtlCol="0" anchor="ctr">
            <a:normAutofit fontScale="77500" lnSpcReduction="20000"/>
          </a:bodyPr>
          <a:lstStyle/>
          <a:p>
            <a:pPr lvl="0" algn="ctr">
              <a:spcBef>
                <a:spcPct val="0"/>
              </a:spcBef>
              <a:defRPr/>
            </a:pPr>
            <a:r>
              <a:rPr lang="sv-SE" sz="3600" b="1" dirty="0">
                <a:solidFill>
                  <a:srgbClr val="0070C0"/>
                </a:solidFill>
              </a:rPr>
              <a:t>ምሓዝ ቆጸራ ኣብ ቮርድሰንትራል (ክልኒክ), ሆስፒታል(ሹክሁስ) - ይቕጽል</a:t>
            </a:r>
            <a:endParaRPr lang="sv-SE" sz="3600" b="1"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76672"/>
            <a:ext cx="9144000" cy="567287"/>
          </a:xfrm>
        </p:spPr>
        <p:txBody>
          <a:bodyPr>
            <a:noAutofit/>
          </a:bodyPr>
          <a:lstStyle/>
          <a:p>
            <a:r>
              <a:rPr lang="sv-SE" sz="4000" dirty="0">
                <a:solidFill>
                  <a:srgbClr val="0070C0"/>
                </a:solidFill>
              </a:rPr>
              <a:t>ራዲዮ ሽወደን ብዝተፈላለዩ ቓንቓታት.</a:t>
            </a:r>
          </a:p>
        </p:txBody>
      </p:sp>
      <p:pic>
        <p:nvPicPr>
          <p:cNvPr id="30725" name="Picture 5" descr="SR1"/>
          <p:cNvPicPr>
            <a:picLocks noChangeAspect="1" noChangeArrowheads="1"/>
          </p:cNvPicPr>
          <p:nvPr/>
        </p:nvPicPr>
        <p:blipFill>
          <a:blip r:embed="rId3" cstate="print"/>
          <a:srcRect/>
          <a:stretch>
            <a:fillRect/>
          </a:stretch>
        </p:blipFill>
        <p:spPr bwMode="auto">
          <a:xfrm>
            <a:off x="467544" y="1340768"/>
            <a:ext cx="4067175" cy="3816350"/>
          </a:xfrm>
          <a:prstGeom prst="rect">
            <a:avLst/>
          </a:prstGeom>
          <a:noFill/>
          <a:ln w="9525">
            <a:noFill/>
            <a:miter lim="800000"/>
            <a:headEnd/>
            <a:tailEnd/>
          </a:ln>
        </p:spPr>
      </p:pic>
      <p:pic>
        <p:nvPicPr>
          <p:cNvPr id="30726" name="Picture 6" descr="SR2"/>
          <p:cNvPicPr>
            <a:picLocks noChangeAspect="1" noChangeArrowheads="1"/>
          </p:cNvPicPr>
          <p:nvPr/>
        </p:nvPicPr>
        <p:blipFill>
          <a:blip r:embed="rId4" cstate="print"/>
          <a:srcRect/>
          <a:stretch>
            <a:fillRect/>
          </a:stretch>
        </p:blipFill>
        <p:spPr bwMode="auto">
          <a:xfrm>
            <a:off x="2051720" y="1772816"/>
            <a:ext cx="4103687" cy="3863975"/>
          </a:xfrm>
          <a:prstGeom prst="rect">
            <a:avLst/>
          </a:prstGeom>
          <a:noFill/>
          <a:ln w="9525">
            <a:noFill/>
            <a:miter lim="800000"/>
            <a:headEnd/>
            <a:tailEnd/>
          </a:ln>
        </p:spPr>
      </p:pic>
      <p:sp>
        <p:nvSpPr>
          <p:cNvPr id="30728" name="Rectangle 8"/>
          <p:cNvSpPr>
            <a:spLocks noChangeArrowheads="1"/>
          </p:cNvSpPr>
          <p:nvPr/>
        </p:nvSpPr>
        <p:spPr bwMode="auto">
          <a:xfrm>
            <a:off x="0" y="0"/>
            <a:ext cx="2566728"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5"/>
              </a:rPr>
              <a:t>http://sverigesradio.se</a:t>
            </a:r>
            <a:r>
              <a:rPr lang="sv-SE" dirty="0">
                <a:latin typeface="Tahoma" pitchFamily="34" charset="0"/>
                <a:ea typeface="Tahoma" pitchFamily="34" charset="0"/>
                <a:cs typeface="Tahoma" pitchFamily="34" charset="0"/>
              </a:rPr>
              <a:t>/</a:t>
            </a:r>
          </a:p>
        </p:txBody>
      </p:sp>
      <p:sp>
        <p:nvSpPr>
          <p:cNvPr id="7" name="Upp 6"/>
          <p:cNvSpPr/>
          <p:nvPr/>
        </p:nvSpPr>
        <p:spPr>
          <a:xfrm>
            <a:off x="2267744" y="2276872"/>
            <a:ext cx="142875" cy="2857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8" name="Vänster 7"/>
          <p:cNvSpPr/>
          <p:nvPr/>
        </p:nvSpPr>
        <p:spPr>
          <a:xfrm>
            <a:off x="3563888" y="3717032"/>
            <a:ext cx="428625" cy="142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30727" name="Picture 7" descr="SR3"/>
          <p:cNvPicPr>
            <a:picLocks noChangeAspect="1" noChangeArrowheads="1"/>
          </p:cNvPicPr>
          <p:nvPr/>
        </p:nvPicPr>
        <p:blipFill>
          <a:blip r:embed="rId6" cstate="print"/>
          <a:srcRect/>
          <a:stretch>
            <a:fillRect/>
          </a:stretch>
        </p:blipFill>
        <p:spPr bwMode="auto">
          <a:xfrm>
            <a:off x="3491880" y="2492896"/>
            <a:ext cx="5219700" cy="3644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checkerboard(across)">
                                      <p:cBhvr>
                                        <p:cTn id="7" dur="500"/>
                                        <p:tgtEl>
                                          <p:spTgt spid="307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725"/>
                                        </p:tgtEl>
                                        <p:attrNameLst>
                                          <p:attrName>style.visibility</p:attrName>
                                        </p:attrNameLst>
                                      </p:cBhvr>
                                      <p:to>
                                        <p:strVal val="visible"/>
                                      </p:to>
                                    </p:set>
                                    <p:animEffect transition="in" filter="checkerboard(across)">
                                      <p:cBhvr>
                                        <p:cTn id="12" dur="500"/>
                                        <p:tgtEl>
                                          <p:spTgt spid="307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0726"/>
                                        </p:tgtEl>
                                        <p:attrNameLst>
                                          <p:attrName>style.visibility</p:attrName>
                                        </p:attrNameLst>
                                      </p:cBhvr>
                                      <p:to>
                                        <p:strVal val="visible"/>
                                      </p:to>
                                    </p:set>
                                    <p:animEffect transition="in" filter="checkerboard(across)">
                                      <p:cBhvr>
                                        <p:cTn id="22" dur="500"/>
                                        <p:tgtEl>
                                          <p:spTgt spid="3072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0727"/>
                                        </p:tgtEl>
                                        <p:attrNameLst>
                                          <p:attrName>style.visibility</p:attrName>
                                        </p:attrNameLst>
                                      </p:cBhvr>
                                      <p:to>
                                        <p:strVal val="visible"/>
                                      </p:to>
                                    </p:set>
                                    <p:animEffect transition="in" filter="checkerboard(across)">
                                      <p:cBhvr>
                                        <p:cTn id="32"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611560" y="1700808"/>
            <a:ext cx="7848872" cy="4511948"/>
            <a:chOff x="971600" y="2562076"/>
            <a:chExt cx="7848872" cy="4511948"/>
          </a:xfrm>
        </p:grpSpPr>
        <p:pic>
          <p:nvPicPr>
            <p:cNvPr id="5" name="Picture 2"/>
            <p:cNvPicPr>
              <a:picLocks noChangeAspect="1" noChangeArrowheads="1"/>
            </p:cNvPicPr>
            <p:nvPr/>
          </p:nvPicPr>
          <p:blipFill>
            <a:blip r:embed="rId2" cstate="print"/>
            <a:srcRect/>
            <a:stretch>
              <a:fillRect/>
            </a:stretch>
          </p:blipFill>
          <p:spPr bwMode="auto">
            <a:xfrm>
              <a:off x="971600" y="2562076"/>
              <a:ext cx="7848872" cy="4511948"/>
            </a:xfrm>
            <a:prstGeom prst="rect">
              <a:avLst/>
            </a:prstGeom>
            <a:noFill/>
            <a:ln w="9525">
              <a:noFill/>
              <a:miter lim="800000"/>
              <a:headEnd/>
              <a:tailEnd/>
            </a:ln>
          </p:spPr>
        </p:pic>
        <p:sp>
          <p:nvSpPr>
            <p:cNvPr id="6" name="AutoShape 6"/>
            <p:cNvSpPr>
              <a:spLocks noChangeArrowheads="1"/>
            </p:cNvSpPr>
            <p:nvPr/>
          </p:nvSpPr>
          <p:spPr bwMode="auto">
            <a:xfrm>
              <a:off x="4283968" y="4725144"/>
              <a:ext cx="2088232" cy="1656184"/>
            </a:xfrm>
            <a:prstGeom prst="wedgeRoundRectCallout">
              <a:avLst>
                <a:gd name="adj1" fmla="val 62529"/>
                <a:gd name="adj2" fmla="val -52126"/>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100" b="1" dirty="0"/>
                <a:t>ብመገዲ ኢንተርነት ቆጸራ  ንምሓዝ፣ ምፍራስ ወይ ምስራዝ ቆጸራ፣ ርኢቶኻ  ወይ መልእኽቲ ናብ ሓኪምካ ክትገድፍ እንተደኣ ደሊኻ፣ ወይ ውን ዘይዓገብካሉ ነገራት ንሕክምና ዝምልከት ርኢቶኻ ክትገድፍ እንተ ደኣ ደሊኻ ኮንቶ  ወይ ንዕኡ ዝኾነካ መእተዊ ከተውጽእ ኣሎካ፡</a:t>
              </a:r>
              <a:endParaRPr lang="sv-SE" sz="1100" b="1" dirty="0">
                <a:latin typeface="Tahoma" pitchFamily="34" charset="0"/>
                <a:ea typeface="Tahoma" pitchFamily="34" charset="0"/>
                <a:cs typeface="Tahoma" pitchFamily="34" charset="0"/>
              </a:endParaRPr>
            </a:p>
          </p:txBody>
        </p:sp>
      </p:grpSp>
      <p:sp>
        <p:nvSpPr>
          <p:cNvPr id="7" name="Rubrik 1"/>
          <p:cNvSpPr txBox="1">
            <a:spLocks/>
          </p:cNvSpPr>
          <p:nvPr/>
        </p:nvSpPr>
        <p:spPr>
          <a:xfrm>
            <a:off x="0" y="332656"/>
            <a:ext cx="9144000" cy="705839"/>
          </a:xfrm>
          <a:prstGeom prst="rect">
            <a:avLst/>
          </a:prstGeom>
        </p:spPr>
        <p:txBody>
          <a:bodyPr vert="horz" lIns="91440" tIns="45720" rIns="91440" bIns="45720" rtlCol="0" anchor="ctr">
            <a:normAutofit fontScale="77500" lnSpcReduction="20000"/>
          </a:bodyPr>
          <a:lstStyle/>
          <a:p>
            <a:pPr lvl="0" algn="ctr">
              <a:spcBef>
                <a:spcPct val="0"/>
              </a:spcBef>
              <a:defRPr/>
            </a:pPr>
            <a:r>
              <a:rPr lang="sv-SE" sz="3600" b="1" dirty="0">
                <a:solidFill>
                  <a:srgbClr val="0070C0"/>
                </a:solidFill>
              </a:rPr>
              <a:t>ምሓዝ ቆጸራ ኣብ ቮርድሰንትራል (ክልኒክ), ሆስፒታል(ሹክሁስ) - ይቕጽል</a:t>
            </a:r>
            <a:endParaRPr lang="sv-SE" sz="3600" b="1"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827584" y="1628800"/>
            <a:ext cx="7572375" cy="4500562"/>
            <a:chOff x="1571625" y="2357438"/>
            <a:chExt cx="7572375" cy="4500562"/>
          </a:xfrm>
        </p:grpSpPr>
        <p:pic>
          <p:nvPicPr>
            <p:cNvPr id="5" name="Bildobjekt 25" descr="lio5.jpg"/>
            <p:cNvPicPr>
              <a:picLocks noChangeAspect="1"/>
            </p:cNvPicPr>
            <p:nvPr/>
          </p:nvPicPr>
          <p:blipFill>
            <a:blip r:embed="rId2" cstate="print"/>
            <a:srcRect/>
            <a:stretch>
              <a:fillRect/>
            </a:stretch>
          </p:blipFill>
          <p:spPr bwMode="auto">
            <a:xfrm>
              <a:off x="1571625" y="2357438"/>
              <a:ext cx="7572375" cy="4500562"/>
            </a:xfrm>
            <a:prstGeom prst="rect">
              <a:avLst/>
            </a:prstGeom>
            <a:noFill/>
            <a:ln w="9525">
              <a:noFill/>
              <a:miter lim="800000"/>
              <a:headEnd/>
              <a:tailEnd/>
            </a:ln>
          </p:spPr>
        </p:pic>
        <p:sp>
          <p:nvSpPr>
            <p:cNvPr id="6" name="AutoShape 6"/>
            <p:cNvSpPr>
              <a:spLocks noChangeArrowheads="1"/>
            </p:cNvSpPr>
            <p:nvPr/>
          </p:nvSpPr>
          <p:spPr bwMode="auto">
            <a:xfrm>
              <a:off x="6100690" y="4365104"/>
              <a:ext cx="1882477" cy="728638"/>
            </a:xfrm>
            <a:prstGeom prst="wedgeRoundRectCallout">
              <a:avLst>
                <a:gd name="adj1" fmla="val -50121"/>
                <a:gd name="adj2" fmla="val 13165"/>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ብመገዲ ኢ-ለገቲማኹን ወይ ብንሓደ ግዜ ጥራሕ ዘገልግል ኮድ ምእታው</a:t>
              </a:r>
              <a:endParaRPr lang="sv-SE" sz="1200" dirty="0"/>
            </a:p>
          </p:txBody>
        </p:sp>
      </p:grpSp>
      <p:sp>
        <p:nvSpPr>
          <p:cNvPr id="7" name="Rubrik 1"/>
          <p:cNvSpPr txBox="1">
            <a:spLocks/>
          </p:cNvSpPr>
          <p:nvPr/>
        </p:nvSpPr>
        <p:spPr>
          <a:xfrm>
            <a:off x="0" y="332656"/>
            <a:ext cx="9144000" cy="705839"/>
          </a:xfrm>
          <a:prstGeom prst="rect">
            <a:avLst/>
          </a:prstGeom>
        </p:spPr>
        <p:txBody>
          <a:bodyPr vert="horz" lIns="91440" tIns="45720" rIns="91440" bIns="45720" rtlCol="0" anchor="ctr">
            <a:normAutofit fontScale="77500" lnSpcReduction="20000"/>
          </a:bodyPr>
          <a:lstStyle/>
          <a:p>
            <a:pPr lvl="0" algn="ctr">
              <a:spcBef>
                <a:spcPct val="0"/>
              </a:spcBef>
              <a:defRPr/>
            </a:pPr>
            <a:r>
              <a:rPr lang="sv-SE" sz="3600" b="1" dirty="0">
                <a:solidFill>
                  <a:srgbClr val="0070C0"/>
                </a:solidFill>
              </a:rPr>
              <a:t>ምሓዝ ቆጸራ ኣብ ቮርድሰንትራል (ክልኒክ), ሆስፒታል(ሹክሁስ) - ይቕጽል</a:t>
            </a:r>
            <a:endParaRPr lang="sv-SE" sz="3600" b="1"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76672"/>
            <a:ext cx="9144000" cy="79690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sv-SE" sz="3600" dirty="0">
                <a:solidFill>
                  <a:srgbClr val="0070C0"/>
                </a:solidFill>
              </a:rPr>
              <a:t>ምሓዝ ቆጸራ ኣብ ቮርድሰንትራል (ክልኒክ), ሆስፒታል(ሹክሁስ) </a:t>
            </a:r>
            <a:br>
              <a:rPr lang="sv-SE" sz="3600" dirty="0">
                <a:solidFill>
                  <a:srgbClr val="0070C0"/>
                </a:solidFill>
              </a:rPr>
            </a:br>
            <a:br>
              <a:rPr lang="sv-SE" sz="3600" dirty="0">
                <a:solidFill>
                  <a:srgbClr val="0070C0"/>
                </a:solidFill>
                <a:latin typeface="Tahoma" pitchFamily="34" charset="0"/>
                <a:ea typeface="Tahoma" pitchFamily="34" charset="0"/>
                <a:cs typeface="Tahoma" pitchFamily="34" charset="0"/>
              </a:rPr>
            </a:br>
            <a:endParaRPr lang="sv-SE" sz="3600" dirty="0">
              <a:solidFill>
                <a:srgbClr val="0070C0"/>
              </a:solidFill>
              <a:latin typeface="Tahoma" pitchFamily="34" charset="0"/>
              <a:ea typeface="Tahoma" pitchFamily="34" charset="0"/>
              <a:cs typeface="Tahoma" pitchFamily="34" charset="0"/>
            </a:endParaRPr>
          </a:p>
        </p:txBody>
      </p:sp>
      <p:sp>
        <p:nvSpPr>
          <p:cNvPr id="38917" name="Rectangle 5"/>
          <p:cNvSpPr>
            <a:spLocks noChangeArrowheads="1"/>
          </p:cNvSpPr>
          <p:nvPr/>
        </p:nvSpPr>
        <p:spPr bwMode="auto">
          <a:xfrm>
            <a:off x="1979712" y="1412776"/>
            <a:ext cx="2121606"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http://www.fass.se</a:t>
            </a:r>
            <a:endParaRPr lang="sv-SE" dirty="0">
              <a:latin typeface="Tahoma" pitchFamily="34" charset="0"/>
              <a:ea typeface="Tahoma" pitchFamily="34" charset="0"/>
              <a:cs typeface="Tahoma" pitchFamily="34" charset="0"/>
            </a:endParaRPr>
          </a:p>
        </p:txBody>
      </p:sp>
      <p:sp>
        <p:nvSpPr>
          <p:cNvPr id="38918" name="Rectangle 6"/>
          <p:cNvSpPr>
            <a:spLocks noChangeArrowheads="1"/>
          </p:cNvSpPr>
          <p:nvPr/>
        </p:nvSpPr>
        <p:spPr bwMode="auto">
          <a:xfrm>
            <a:off x="4572000" y="1412776"/>
            <a:ext cx="2609689" cy="369332"/>
          </a:xfrm>
          <a:prstGeom prst="rect">
            <a:avLst/>
          </a:prstGeom>
          <a:noFill/>
          <a:ln w="9525">
            <a:noFill/>
            <a:miter lim="800000"/>
            <a:headEnd/>
            <a:tailEnd/>
          </a:ln>
        </p:spPr>
        <p:txBody>
          <a:bodyPr wrap="none">
            <a:spAutoFit/>
          </a:bodyPr>
          <a:lstStyle/>
          <a:p>
            <a:pPr algn="l"/>
            <a:r>
              <a:rPr lang="sv-SE" dirty="0">
                <a:solidFill>
                  <a:schemeClr val="accent4">
                    <a:lumMod val="75000"/>
                  </a:schemeClr>
                </a:solidFill>
                <a:latin typeface="Tahoma" pitchFamily="34" charset="0"/>
                <a:ea typeface="Tahoma" pitchFamily="34" charset="0"/>
                <a:cs typeface="Tahoma" pitchFamily="34" charset="0"/>
                <a:hlinkClick r:id="rId3"/>
              </a:rPr>
              <a:t>http://www.apoteket.se</a:t>
            </a:r>
            <a:endParaRPr lang="sv-SE" dirty="0">
              <a:solidFill>
                <a:schemeClr val="accent4">
                  <a:lumMod val="75000"/>
                </a:schemeClr>
              </a:solidFill>
              <a:latin typeface="Tahoma" pitchFamily="34" charset="0"/>
              <a:ea typeface="Tahoma" pitchFamily="34" charset="0"/>
              <a:cs typeface="Tahoma" pitchFamily="34" charset="0"/>
            </a:endParaRPr>
          </a:p>
        </p:txBody>
      </p:sp>
      <p:grpSp>
        <p:nvGrpSpPr>
          <p:cNvPr id="24" name="Grupp 23"/>
          <p:cNvGrpSpPr/>
          <p:nvPr/>
        </p:nvGrpSpPr>
        <p:grpSpPr>
          <a:xfrm>
            <a:off x="1403648" y="1988840"/>
            <a:ext cx="6443663" cy="4465637"/>
            <a:chOff x="1403648" y="1988840"/>
            <a:chExt cx="6443663" cy="4465637"/>
          </a:xfrm>
        </p:grpSpPr>
        <p:pic>
          <p:nvPicPr>
            <p:cNvPr id="38916" name="Picture 4" descr="fass"/>
            <p:cNvPicPr>
              <a:picLocks noChangeAspect="1" noChangeArrowheads="1"/>
            </p:cNvPicPr>
            <p:nvPr/>
          </p:nvPicPr>
          <p:blipFill>
            <a:blip r:embed="rId4" cstate="print"/>
            <a:srcRect/>
            <a:stretch>
              <a:fillRect/>
            </a:stretch>
          </p:blipFill>
          <p:spPr bwMode="auto">
            <a:xfrm>
              <a:off x="1403648" y="1988840"/>
              <a:ext cx="6443663" cy="4465637"/>
            </a:xfrm>
            <a:prstGeom prst="rect">
              <a:avLst/>
            </a:prstGeom>
            <a:noFill/>
            <a:ln w="9525">
              <a:solidFill>
                <a:srgbClr val="FF0000"/>
              </a:solidFill>
              <a:miter lim="800000"/>
              <a:headEnd/>
              <a:tailEnd/>
            </a:ln>
          </p:spPr>
        </p:pic>
        <p:sp>
          <p:nvSpPr>
            <p:cNvPr id="7" name="AutoShape 6"/>
            <p:cNvSpPr>
              <a:spLocks noChangeArrowheads="1"/>
            </p:cNvSpPr>
            <p:nvPr/>
          </p:nvSpPr>
          <p:spPr bwMode="auto">
            <a:xfrm>
              <a:off x="1619672" y="3861048"/>
              <a:ext cx="1800200" cy="1224136"/>
            </a:xfrm>
            <a:prstGeom prst="wedgeRoundRectCallout">
              <a:avLst>
                <a:gd name="adj1" fmla="val -49012"/>
                <a:gd name="adj2" fmla="val 3140"/>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400" b="1" dirty="0"/>
                <a:t>ሓበሬታ ብዛዕባ መድሃኒት , ስም ወይ ኣርእስቲ ናይቲ መድሃኒት ኣብዚ ጸሓፍ </a:t>
              </a:r>
              <a:endParaRPr lang="sv-SE" sz="1400" dirty="0"/>
            </a:p>
          </p:txBody>
        </p:sp>
        <p:sp>
          <p:nvSpPr>
            <p:cNvPr id="9" name="AutoShape 6"/>
            <p:cNvSpPr>
              <a:spLocks noChangeArrowheads="1"/>
            </p:cNvSpPr>
            <p:nvPr/>
          </p:nvSpPr>
          <p:spPr bwMode="auto">
            <a:xfrm>
              <a:off x="1643063" y="2501454"/>
              <a:ext cx="2568897" cy="711522"/>
            </a:xfrm>
            <a:prstGeom prst="wedgeRoundRectCallout">
              <a:avLst>
                <a:gd name="adj1" fmla="val -50700"/>
                <a:gd name="adj2" fmla="val 6929"/>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400" b="1" dirty="0"/>
                <a:t>ሓበሬታ ብዛዕባ መድሃኒት፣ ኣጠቓቕምኡ’፣ ሳዕቤኑ፣ ከምኡ ውን ካልእ</a:t>
              </a:r>
              <a:endParaRPr lang="sv-SE" sz="1400" dirty="0"/>
            </a:p>
          </p:txBody>
        </p:sp>
        <p:sp>
          <p:nvSpPr>
            <p:cNvPr id="3" name="Right Brace 2"/>
            <p:cNvSpPr/>
            <p:nvPr/>
          </p:nvSpPr>
          <p:spPr>
            <a:xfrm>
              <a:off x="1475656" y="4000499"/>
              <a:ext cx="72008" cy="36460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checkerboard(across)">
                                      <p:cBhvr>
                                        <p:cTn id="7" dur="500"/>
                                        <p:tgtEl>
                                          <p:spTgt spid="389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checkerboard(across)">
                                      <p:cBhvr>
                                        <p:cTn id="12"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p:cNvGrpSpPr/>
          <p:nvPr/>
        </p:nvGrpSpPr>
        <p:grpSpPr>
          <a:xfrm>
            <a:off x="323528" y="2204864"/>
            <a:ext cx="8316912" cy="4039919"/>
            <a:chOff x="424824" y="2470460"/>
            <a:chExt cx="8316912" cy="4039919"/>
          </a:xfrm>
        </p:grpSpPr>
        <p:grpSp>
          <p:nvGrpSpPr>
            <p:cNvPr id="8" name="Grupp 21"/>
            <p:cNvGrpSpPr/>
            <p:nvPr/>
          </p:nvGrpSpPr>
          <p:grpSpPr>
            <a:xfrm>
              <a:off x="424824" y="2470460"/>
              <a:ext cx="8316912" cy="4039919"/>
              <a:chOff x="424824" y="2470460"/>
              <a:chExt cx="8316912" cy="4039919"/>
            </a:xfrm>
          </p:grpSpPr>
          <p:pic>
            <p:nvPicPr>
              <p:cNvPr id="10" name="Picture 7" descr="Apotek"/>
              <p:cNvPicPr>
                <a:picLocks noChangeAspect="1" noChangeArrowheads="1"/>
              </p:cNvPicPr>
              <p:nvPr/>
            </p:nvPicPr>
            <p:blipFill>
              <a:blip r:embed="rId2" cstate="print"/>
              <a:srcRect/>
              <a:stretch>
                <a:fillRect/>
              </a:stretch>
            </p:blipFill>
            <p:spPr bwMode="auto">
              <a:xfrm>
                <a:off x="424824" y="2470460"/>
                <a:ext cx="8316912" cy="4039919"/>
              </a:xfrm>
              <a:prstGeom prst="rect">
                <a:avLst/>
              </a:prstGeom>
              <a:noFill/>
              <a:ln w="9525">
                <a:noFill/>
                <a:miter lim="800000"/>
                <a:headEnd/>
                <a:tailEnd/>
              </a:ln>
            </p:spPr>
          </p:pic>
          <p:sp>
            <p:nvSpPr>
              <p:cNvPr id="11" name="Oval 4"/>
              <p:cNvSpPr/>
              <p:nvPr/>
            </p:nvSpPr>
            <p:spPr>
              <a:xfrm>
                <a:off x="4211959" y="3290410"/>
                <a:ext cx="936105" cy="324036"/>
              </a:xfrm>
              <a:prstGeom prst="ellips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grpSp>
        <p:sp>
          <p:nvSpPr>
            <p:cNvPr id="9" name="AutoShape 6"/>
            <p:cNvSpPr>
              <a:spLocks noChangeArrowheads="1"/>
            </p:cNvSpPr>
            <p:nvPr/>
          </p:nvSpPr>
          <p:spPr bwMode="auto">
            <a:xfrm>
              <a:off x="5751147" y="5301208"/>
              <a:ext cx="2357437" cy="283753"/>
            </a:xfrm>
            <a:prstGeom prst="wedgeRoundRectCallout">
              <a:avLst>
                <a:gd name="adj1" fmla="val 28127"/>
                <a:gd name="adj2" fmla="val -112616"/>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sv-SE" sz="1200" b="1" dirty="0"/>
                <a:t>ብመገዲ ኢ-ለገቲማኹን እቶ</a:t>
              </a:r>
            </a:p>
          </p:txBody>
        </p:sp>
      </p:grpSp>
      <p:sp>
        <p:nvSpPr>
          <p:cNvPr id="12" name="Rubrik 1"/>
          <p:cNvSpPr>
            <a:spLocks noGrp="1"/>
          </p:cNvSpPr>
          <p:nvPr>
            <p:ph type="title"/>
          </p:nvPr>
        </p:nvSpPr>
        <p:spPr>
          <a:xfrm>
            <a:off x="0" y="476672"/>
            <a:ext cx="9144000" cy="79690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sv-SE" sz="3600" dirty="0">
                <a:solidFill>
                  <a:srgbClr val="0070C0"/>
                </a:solidFill>
              </a:rPr>
              <a:t> </a:t>
            </a:r>
            <a:r>
              <a:rPr lang="sv-SE" sz="4000" dirty="0">
                <a:solidFill>
                  <a:srgbClr val="0070C0"/>
                </a:solidFill>
              </a:rPr>
              <a:t>ምሓዝ ቆጸራ ኣብ ቮርድሰንትራል (ክልኒክ), ሆስፒታል(ሹክሁስ)- ይቕጽል </a:t>
            </a:r>
            <a:br>
              <a:rPr lang="sv-SE" sz="3600" dirty="0">
                <a:solidFill>
                  <a:srgbClr val="0070C0"/>
                </a:solidFill>
                <a:latin typeface="Tahoma" pitchFamily="34" charset="0"/>
                <a:ea typeface="Tahoma" pitchFamily="34" charset="0"/>
                <a:cs typeface="Tahoma" pitchFamily="34" charset="0"/>
              </a:rPr>
            </a:br>
            <a:endParaRPr lang="sv-SE" sz="3600"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539552" y="1700808"/>
            <a:ext cx="8388424" cy="4216809"/>
            <a:chOff x="791171" y="2641191"/>
            <a:chExt cx="8388424" cy="4216809"/>
          </a:xfrm>
        </p:grpSpPr>
        <p:pic>
          <p:nvPicPr>
            <p:cNvPr id="5"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71" y="2641191"/>
              <a:ext cx="8388424" cy="4216809"/>
            </a:xfrm>
            <a:prstGeom prst="rect">
              <a:avLst/>
            </a:prstGeom>
          </p:spPr>
        </p:pic>
        <p:sp>
          <p:nvSpPr>
            <p:cNvPr id="6" name="Oval 16"/>
            <p:cNvSpPr/>
            <p:nvPr/>
          </p:nvSpPr>
          <p:spPr>
            <a:xfrm>
              <a:off x="5148064" y="3717032"/>
              <a:ext cx="929524" cy="392572"/>
            </a:xfrm>
            <a:prstGeom prst="ellips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7" name="Oval 17"/>
            <p:cNvSpPr/>
            <p:nvPr/>
          </p:nvSpPr>
          <p:spPr>
            <a:xfrm>
              <a:off x="2667457" y="4902219"/>
              <a:ext cx="2281045" cy="609929"/>
            </a:xfrm>
            <a:prstGeom prst="ellips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grpSp>
      <p:sp>
        <p:nvSpPr>
          <p:cNvPr id="8" name="Rubrik 1"/>
          <p:cNvSpPr>
            <a:spLocks noGrp="1"/>
          </p:cNvSpPr>
          <p:nvPr>
            <p:ph type="title"/>
          </p:nvPr>
        </p:nvSpPr>
        <p:spPr>
          <a:xfrm>
            <a:off x="0" y="332656"/>
            <a:ext cx="9144000" cy="79690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sv-SE" sz="3600" dirty="0">
                <a:solidFill>
                  <a:srgbClr val="0070C0"/>
                </a:solidFill>
              </a:rPr>
              <a:t> </a:t>
            </a:r>
            <a:r>
              <a:rPr lang="sv-SE" sz="4000" dirty="0">
                <a:solidFill>
                  <a:srgbClr val="0070C0"/>
                </a:solidFill>
              </a:rPr>
              <a:t>ምሓዝ ቆጸራ ኣብ ቮርድሰንትራል (ክልኒክ), ሆስፒታል(ሹክሁስ)- ይቕጽል </a:t>
            </a:r>
            <a:br>
              <a:rPr lang="sv-SE" sz="3600" dirty="0">
                <a:solidFill>
                  <a:srgbClr val="0070C0"/>
                </a:solidFill>
                <a:latin typeface="Tahoma" pitchFamily="34" charset="0"/>
                <a:ea typeface="Tahoma" pitchFamily="34" charset="0"/>
                <a:cs typeface="Tahoma" pitchFamily="34" charset="0"/>
              </a:rPr>
            </a:br>
            <a:endParaRPr lang="sv-SE" sz="3600" dirty="0">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32656"/>
            <a:ext cx="9144000" cy="875506"/>
          </a:xfrm>
        </p:spPr>
        <p:txBody>
          <a:bodyPr>
            <a:noAutofit/>
          </a:bodyPr>
          <a:lstStyle/>
          <a:p>
            <a:pPr>
              <a:defRPr/>
            </a:pPr>
            <a:r>
              <a:rPr lang="sv-SE" sz="4000" dirty="0">
                <a:solidFill>
                  <a:srgbClr val="0070C0"/>
                </a:solidFill>
              </a:rPr>
              <a:t>ምምላእ ቅብሊት (ገንዘብ) ሞባይል ብኢንተርነት</a:t>
            </a:r>
            <a:endParaRPr lang="sv-SE" sz="4000" dirty="0">
              <a:solidFill>
                <a:srgbClr val="0070C0"/>
              </a:solidFill>
              <a:effectLst/>
              <a:latin typeface="Tahoma" pitchFamily="34" charset="0"/>
              <a:ea typeface="Tahoma" pitchFamily="34" charset="0"/>
              <a:cs typeface="Tahoma" pitchFamily="34" charset="0"/>
            </a:endParaRPr>
          </a:p>
        </p:txBody>
      </p:sp>
      <p:sp>
        <p:nvSpPr>
          <p:cNvPr id="39941" name="Rectangle 5"/>
          <p:cNvSpPr>
            <a:spLocks noChangeArrowheads="1"/>
          </p:cNvSpPr>
          <p:nvPr/>
        </p:nvSpPr>
        <p:spPr bwMode="auto">
          <a:xfrm>
            <a:off x="0" y="0"/>
            <a:ext cx="2531142"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http://www.comviq.se/</a:t>
            </a:r>
            <a:endParaRPr lang="sv-SE" dirty="0">
              <a:latin typeface="Tahoma" pitchFamily="34" charset="0"/>
              <a:ea typeface="Tahoma" pitchFamily="34" charset="0"/>
              <a:cs typeface="Tahoma" pitchFamily="34" charset="0"/>
            </a:endParaRPr>
          </a:p>
        </p:txBody>
      </p:sp>
      <p:pic>
        <p:nvPicPr>
          <p:cNvPr id="39942"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389356"/>
            <a:ext cx="7668344" cy="4424781"/>
          </a:xfrm>
          <a:prstGeom prst="rect">
            <a:avLst/>
          </a:prstGeom>
          <a:noFill/>
          <a:ln w="25400">
            <a:solidFill>
              <a:schemeClr val="tx1"/>
            </a:solidFill>
            <a:miter lim="800000"/>
            <a:headEnd/>
            <a:tailEnd/>
          </a:ln>
        </p:spPr>
      </p:pic>
      <p:sp>
        <p:nvSpPr>
          <p:cNvPr id="3" name="Oval 2"/>
          <p:cNvSpPr/>
          <p:nvPr/>
        </p:nvSpPr>
        <p:spPr>
          <a:xfrm>
            <a:off x="5580112" y="2204864"/>
            <a:ext cx="1296144" cy="432048"/>
          </a:xfrm>
          <a:prstGeom prst="ellipse">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532790"/>
            <a:ext cx="7884368" cy="4485593"/>
          </a:xfrm>
          <a:prstGeom prst="rect">
            <a:avLst/>
          </a:prstGeom>
        </p:spPr>
      </p:pic>
      <p:sp>
        <p:nvSpPr>
          <p:cNvPr id="11" name="Oval 10"/>
          <p:cNvSpPr/>
          <p:nvPr/>
        </p:nvSpPr>
        <p:spPr>
          <a:xfrm>
            <a:off x="1395796" y="2658158"/>
            <a:ext cx="1159980" cy="432048"/>
          </a:xfrm>
          <a:prstGeom prst="ellipse">
            <a:avLst/>
          </a:pr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9" name="Left Arrow 8"/>
          <p:cNvSpPr/>
          <p:nvPr/>
        </p:nvSpPr>
        <p:spPr>
          <a:xfrm>
            <a:off x="2893235" y="2766170"/>
            <a:ext cx="216024" cy="216024"/>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700809"/>
            <a:ext cx="7920880" cy="455602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1916832"/>
            <a:ext cx="8280920" cy="4683528"/>
          </a:xfrm>
          <a:prstGeom prst="rect">
            <a:avLst/>
          </a:prstGeom>
        </p:spPr>
      </p:pic>
      <p:sp>
        <p:nvSpPr>
          <p:cNvPr id="13" name="Up Arrow 12"/>
          <p:cNvSpPr/>
          <p:nvPr/>
        </p:nvSpPr>
        <p:spPr>
          <a:xfrm>
            <a:off x="1975786" y="3978819"/>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6" name="Up Arrow 15"/>
          <p:cNvSpPr/>
          <p:nvPr/>
        </p:nvSpPr>
        <p:spPr>
          <a:xfrm>
            <a:off x="3815830" y="3991330"/>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7" name="Up Arrow 16"/>
          <p:cNvSpPr/>
          <p:nvPr/>
        </p:nvSpPr>
        <p:spPr>
          <a:xfrm>
            <a:off x="5470137" y="3991330"/>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8" name="Up Arrow 17"/>
          <p:cNvSpPr/>
          <p:nvPr/>
        </p:nvSpPr>
        <p:spPr>
          <a:xfrm>
            <a:off x="1733235" y="6282924"/>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9" name="Up Arrow 18"/>
          <p:cNvSpPr/>
          <p:nvPr/>
        </p:nvSpPr>
        <p:spPr>
          <a:xfrm>
            <a:off x="3109259" y="6308165"/>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20" name="Up Arrow 19"/>
          <p:cNvSpPr/>
          <p:nvPr/>
        </p:nvSpPr>
        <p:spPr>
          <a:xfrm>
            <a:off x="4532070" y="6331076"/>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21" name="Up Arrow 20"/>
          <p:cNvSpPr/>
          <p:nvPr/>
        </p:nvSpPr>
        <p:spPr>
          <a:xfrm>
            <a:off x="5690087" y="6320583"/>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22" name="Up Arrow 21"/>
          <p:cNvSpPr/>
          <p:nvPr/>
        </p:nvSpPr>
        <p:spPr>
          <a:xfrm>
            <a:off x="7125413" y="6282924"/>
            <a:ext cx="219950" cy="279777"/>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4" name="Left Arrow 13"/>
          <p:cNvSpPr/>
          <p:nvPr/>
        </p:nvSpPr>
        <p:spPr>
          <a:xfrm>
            <a:off x="5076056" y="5445224"/>
            <a:ext cx="394081" cy="144016"/>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167" y="2204864"/>
            <a:ext cx="8378015" cy="4653137"/>
          </a:xfrm>
          <a:prstGeom prst="rect">
            <a:avLst/>
          </a:prstGeom>
        </p:spPr>
      </p:pic>
      <p:sp>
        <p:nvSpPr>
          <p:cNvPr id="23" name="Right Arrow 22"/>
          <p:cNvSpPr/>
          <p:nvPr/>
        </p:nvSpPr>
        <p:spPr>
          <a:xfrm>
            <a:off x="6983213" y="6546273"/>
            <a:ext cx="685131" cy="247147"/>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checkerboard(across)">
                                      <p:cBhvr>
                                        <p:cTn id="7" dur="500"/>
                                        <p:tgtEl>
                                          <p:spTgt spid="399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 grpId="0" animBg="1"/>
      <p:bldP spid="11" grpId="0" animBg="1"/>
      <p:bldP spid="9" grpId="0" animBg="1"/>
      <p:bldP spid="13" grpId="0" animBg="1"/>
      <p:bldP spid="16" grpId="0" animBg="1"/>
      <p:bldP spid="17" grpId="0" animBg="1"/>
      <p:bldP spid="18" grpId="0" animBg="1"/>
      <p:bldP spid="19" grpId="0" animBg="1"/>
      <p:bldP spid="20" grpId="0" animBg="1"/>
      <p:bldP spid="21" grpId="0" animBg="1"/>
      <p:bldP spid="22" grpId="0" animBg="1"/>
      <p:bldP spid="14"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620688"/>
            <a:ext cx="9144000" cy="511156"/>
          </a:xfrm>
        </p:spPr>
        <p:txBody>
          <a:bodyPr>
            <a:noAutofit/>
          </a:bodyPr>
          <a:lstStyle/>
          <a:p>
            <a:pPr hangingPunct="0"/>
            <a:r>
              <a:rPr lang="sv-SE" sz="4000" dirty="0">
                <a:solidFill>
                  <a:srgbClr val="0070C0"/>
                </a:solidFill>
              </a:rPr>
              <a:t>ቤት ጽሕፈት ውሕስነት ካሳ</a:t>
            </a:r>
          </a:p>
        </p:txBody>
      </p:sp>
      <p:sp>
        <p:nvSpPr>
          <p:cNvPr id="12" name="Rektangel 11"/>
          <p:cNvSpPr>
            <a:spLocks noChangeArrowheads="1"/>
          </p:cNvSpPr>
          <p:nvPr/>
        </p:nvSpPr>
        <p:spPr bwMode="auto">
          <a:xfrm>
            <a:off x="0" y="0"/>
            <a:ext cx="3619389"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http://www.forsakringskassan.se/</a:t>
            </a:r>
            <a:endParaRPr lang="sv-SE" dirty="0">
              <a:latin typeface="Tahoma" pitchFamily="34" charset="0"/>
              <a:ea typeface="Tahoma" pitchFamily="34" charset="0"/>
              <a:cs typeface="Tahoma" pitchFamily="34" charset="0"/>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52793" y="1452019"/>
            <a:ext cx="7933557" cy="4551391"/>
          </a:xfrm>
          <a:prstGeom prst="rect">
            <a:avLst/>
          </a:prstGeom>
          <a:noFill/>
          <a:ln w="9525">
            <a:noFill/>
            <a:miter lim="800000"/>
            <a:headEnd/>
            <a:tailEnd/>
          </a:ln>
        </p:spPr>
      </p:pic>
      <p:grpSp>
        <p:nvGrpSpPr>
          <p:cNvPr id="3" name="Group 12"/>
          <p:cNvGrpSpPr/>
          <p:nvPr/>
        </p:nvGrpSpPr>
        <p:grpSpPr>
          <a:xfrm>
            <a:off x="2555776" y="3356992"/>
            <a:ext cx="2448272" cy="2520280"/>
            <a:chOff x="1817339" y="3356992"/>
            <a:chExt cx="2448272" cy="2520280"/>
          </a:xfrm>
        </p:grpSpPr>
        <p:sp>
          <p:nvSpPr>
            <p:cNvPr id="7" name="AutoShape 6"/>
            <p:cNvSpPr>
              <a:spLocks noChangeArrowheads="1"/>
            </p:cNvSpPr>
            <p:nvPr/>
          </p:nvSpPr>
          <p:spPr bwMode="auto">
            <a:xfrm>
              <a:off x="2177379" y="4365104"/>
              <a:ext cx="2088232" cy="576064"/>
            </a:xfrm>
            <a:prstGeom prst="wedgeRoundRectCallout">
              <a:avLst>
                <a:gd name="adj1" fmla="val -47595"/>
                <a:gd name="adj2" fmla="val 959"/>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ካብዚኣቶም  ብዛዕባ እቲ ዝደለኻዮ ሓበሬታ ንምንባብ ምረጽ </a:t>
              </a:r>
              <a:endParaRPr lang="sv-SE" sz="1200" dirty="0"/>
            </a:p>
          </p:txBody>
        </p:sp>
        <p:sp>
          <p:nvSpPr>
            <p:cNvPr id="5" name="Right Brace 4"/>
            <p:cNvSpPr/>
            <p:nvPr/>
          </p:nvSpPr>
          <p:spPr>
            <a:xfrm>
              <a:off x="1817339" y="3356992"/>
              <a:ext cx="360040" cy="2520280"/>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grpSp>
      <p:sp>
        <p:nvSpPr>
          <p:cNvPr id="14" name="Oval 13"/>
          <p:cNvSpPr/>
          <p:nvPr/>
        </p:nvSpPr>
        <p:spPr>
          <a:xfrm>
            <a:off x="1331640" y="2348880"/>
            <a:ext cx="790525" cy="216024"/>
          </a:xfrm>
          <a:prstGeom prst="ellips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5" name="AutoShape 6"/>
          <p:cNvSpPr>
            <a:spLocks noChangeArrowheads="1"/>
          </p:cNvSpPr>
          <p:nvPr/>
        </p:nvSpPr>
        <p:spPr bwMode="auto">
          <a:xfrm>
            <a:off x="4427984" y="2276873"/>
            <a:ext cx="1797944" cy="576064"/>
          </a:xfrm>
          <a:prstGeom prst="wedgeRoundRectCallout">
            <a:avLst>
              <a:gd name="adj1" fmla="val -38603"/>
              <a:gd name="adj2" fmla="val -80283"/>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ሓበሬታ ውሕስነት ካሳ ብካልእ </a:t>
            </a:r>
            <a:r>
              <a:rPr lang="ti-ER" sz="1200" b="1" dirty="0"/>
              <a:t>ቛ</a:t>
            </a:r>
            <a:r>
              <a:rPr lang="sv-SE" sz="1200" b="1" dirty="0"/>
              <a:t>ን</a:t>
            </a:r>
            <a:r>
              <a:rPr lang="ti-ER" sz="1200" b="1" dirty="0"/>
              <a:t>ቛ </a:t>
            </a:r>
            <a:r>
              <a:rPr lang="sv-SE" sz="1200" b="1" dirty="0"/>
              <a:t>ንምርካብ ኣብዚ ጠውቕ</a:t>
            </a:r>
            <a:endParaRPr lang="sv-SE" sz="1200" dirty="0"/>
          </a:p>
        </p:txBody>
      </p:sp>
      <p:sp>
        <p:nvSpPr>
          <p:cNvPr id="16" name="AutoShape 6"/>
          <p:cNvSpPr>
            <a:spLocks noChangeArrowheads="1"/>
          </p:cNvSpPr>
          <p:nvPr/>
        </p:nvSpPr>
        <p:spPr bwMode="auto">
          <a:xfrm>
            <a:off x="2627784" y="2924944"/>
            <a:ext cx="2016224" cy="576064"/>
          </a:xfrm>
          <a:prstGeom prst="wedgeRoundRectCallout">
            <a:avLst>
              <a:gd name="adj1" fmla="val -59345"/>
              <a:gd name="adj2" fmla="val -52946"/>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200" b="1" dirty="0"/>
              <a:t>ናብ ናይ ውልቅኻ ገጽ  ወይ ሚና ሲዱር ብኢ-ለገቲማኹን እቶ</a:t>
            </a:r>
            <a:endParaRPr lang="sv-SE"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611560" y="1700808"/>
            <a:ext cx="8100392" cy="4752528"/>
            <a:chOff x="611560" y="1700808"/>
            <a:chExt cx="8100392" cy="4752528"/>
          </a:xfrm>
        </p:grpSpPr>
        <p:pic>
          <p:nvPicPr>
            <p:cNvPr id="5"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700808"/>
              <a:ext cx="8100392" cy="4752528"/>
            </a:xfrm>
            <a:prstGeom prst="rect">
              <a:avLst/>
            </a:prstGeom>
          </p:spPr>
        </p:pic>
        <p:grpSp>
          <p:nvGrpSpPr>
            <p:cNvPr id="6" name="Group 18"/>
            <p:cNvGrpSpPr/>
            <p:nvPr/>
          </p:nvGrpSpPr>
          <p:grpSpPr>
            <a:xfrm>
              <a:off x="2342008" y="3002195"/>
              <a:ext cx="1581920" cy="2952328"/>
              <a:chOff x="1844959" y="2849795"/>
              <a:chExt cx="1581920" cy="2952328"/>
            </a:xfrm>
          </p:grpSpPr>
          <p:sp>
            <p:nvSpPr>
              <p:cNvPr id="7" name="AutoShape 6"/>
              <p:cNvSpPr>
                <a:spLocks noChangeArrowheads="1"/>
              </p:cNvSpPr>
              <p:nvPr/>
            </p:nvSpPr>
            <p:spPr bwMode="auto">
              <a:xfrm>
                <a:off x="2202743" y="4140696"/>
                <a:ext cx="1224136" cy="354797"/>
              </a:xfrm>
              <a:prstGeom prst="wedgeRoundRectCallout">
                <a:avLst>
                  <a:gd name="adj1" fmla="val -47595"/>
                  <a:gd name="adj2" fmla="val 959"/>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sv-SE" sz="1400" b="1" dirty="0"/>
                  <a:t>ቛንቛ ምረጽ</a:t>
                </a:r>
                <a:endParaRPr lang="sv-SE" sz="1400" b="1" dirty="0">
                  <a:solidFill>
                    <a:srgbClr val="FF0000"/>
                  </a:solidFill>
                  <a:latin typeface="Tahoma" pitchFamily="34" charset="0"/>
                  <a:ea typeface="Tahoma" pitchFamily="34" charset="0"/>
                  <a:cs typeface="Tahoma" pitchFamily="34" charset="0"/>
                </a:endParaRPr>
              </a:p>
            </p:txBody>
          </p:sp>
          <p:sp>
            <p:nvSpPr>
              <p:cNvPr id="8" name="Right Brace 20"/>
              <p:cNvSpPr/>
              <p:nvPr/>
            </p:nvSpPr>
            <p:spPr>
              <a:xfrm>
                <a:off x="1844959" y="2849795"/>
                <a:ext cx="332420" cy="2952328"/>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grpSp>
      </p:grpSp>
      <p:sp>
        <p:nvSpPr>
          <p:cNvPr id="9" name="Rubrik 1"/>
          <p:cNvSpPr>
            <a:spLocks noGrp="1"/>
          </p:cNvSpPr>
          <p:nvPr>
            <p:ph type="title"/>
          </p:nvPr>
        </p:nvSpPr>
        <p:spPr>
          <a:xfrm>
            <a:off x="0" y="620688"/>
            <a:ext cx="9144000" cy="511156"/>
          </a:xfrm>
        </p:spPr>
        <p:txBody>
          <a:bodyPr>
            <a:noAutofit/>
          </a:bodyPr>
          <a:lstStyle/>
          <a:p>
            <a:pPr>
              <a:defRPr/>
            </a:pPr>
            <a:r>
              <a:rPr lang="sv-SE" sz="4000" dirty="0">
                <a:solidFill>
                  <a:srgbClr val="0070C0"/>
                </a:solidFill>
              </a:rPr>
              <a:t>ቤት ጽሕፈት ውሕስነት ካሳ</a:t>
            </a:r>
            <a:r>
              <a:rPr lang="sv-SE" sz="4000" dirty="0">
                <a:solidFill>
                  <a:srgbClr val="0070C0"/>
                </a:solidFill>
                <a:latin typeface="Tahoma" pitchFamily="34" charset="0"/>
                <a:ea typeface="Tahoma" pitchFamily="34" charset="0"/>
                <a:cs typeface="Tahoma" pitchFamily="34" charset="0"/>
              </a:rPr>
              <a:t> </a:t>
            </a:r>
            <a:r>
              <a:rPr lang="sv-SE" sz="4000" dirty="0">
                <a:solidFill>
                  <a:srgbClr val="0070C0"/>
                </a:solidFill>
              </a:rPr>
              <a:t>- ይቕጽል</a:t>
            </a:r>
            <a:r>
              <a:rPr lang="sv-SE" sz="4000" dirty="0">
                <a:solidFill>
                  <a:srgbClr val="0070C0"/>
                </a:solidFill>
                <a:latin typeface="Tahoma" pitchFamily="34" charset="0"/>
                <a:ea typeface="Tahoma" pitchFamily="34" charset="0"/>
                <a:cs typeface="Tahoma" pitchFamily="34"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arbetförm1.jpg"/>
          <p:cNvPicPr>
            <a:picLocks noChangeAspect="1"/>
          </p:cNvPicPr>
          <p:nvPr/>
        </p:nvPicPr>
        <p:blipFill>
          <a:blip r:embed="rId2" cstate="print"/>
          <a:srcRect/>
          <a:stretch>
            <a:fillRect/>
          </a:stretch>
        </p:blipFill>
        <p:spPr bwMode="auto">
          <a:xfrm>
            <a:off x="1835696" y="1340768"/>
            <a:ext cx="5572125" cy="4638675"/>
          </a:xfrm>
          <a:prstGeom prst="rect">
            <a:avLst/>
          </a:prstGeom>
          <a:noFill/>
          <a:ln w="9525">
            <a:noFill/>
            <a:miter lim="800000"/>
            <a:headEnd/>
            <a:tailEnd/>
          </a:ln>
        </p:spPr>
      </p:pic>
      <p:sp>
        <p:nvSpPr>
          <p:cNvPr id="23" name="Rektangel 22"/>
          <p:cNvSpPr>
            <a:spLocks noChangeArrowheads="1"/>
          </p:cNvSpPr>
          <p:nvPr/>
        </p:nvSpPr>
        <p:spPr bwMode="auto">
          <a:xfrm>
            <a:off x="0" y="0"/>
            <a:ext cx="3783152"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http://www.arbetsformedlingen.se/</a:t>
            </a:r>
            <a:endParaRPr lang="sv-SE" dirty="0">
              <a:latin typeface="Tahoma" pitchFamily="34" charset="0"/>
              <a:ea typeface="Tahoma" pitchFamily="34" charset="0"/>
              <a:cs typeface="Tahoma" pitchFamily="34" charset="0"/>
            </a:endParaRPr>
          </a:p>
        </p:txBody>
      </p:sp>
      <p:sp>
        <p:nvSpPr>
          <p:cNvPr id="28" name="Oval 27"/>
          <p:cNvSpPr/>
          <p:nvPr/>
        </p:nvSpPr>
        <p:spPr>
          <a:xfrm>
            <a:off x="3779912" y="2564904"/>
            <a:ext cx="2088232" cy="1008111"/>
          </a:xfrm>
          <a:prstGeom prst="wedgeEllipseCallout">
            <a:avLst>
              <a:gd name="adj1" fmla="val -64766"/>
              <a:gd name="adj2" fmla="val 37825"/>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0"/>
            <a:r>
              <a:rPr lang="sv-SE" sz="1400" b="1" dirty="0">
                <a:solidFill>
                  <a:schemeClr val="tx1"/>
                </a:solidFill>
              </a:rPr>
              <a:t>ብከባቢ ወይ ሞያ ዘይተታሕዙ ስራሓት ኪትደሊ ትኽል ኢኻ </a:t>
            </a:r>
          </a:p>
        </p:txBody>
      </p:sp>
      <p:sp>
        <p:nvSpPr>
          <p:cNvPr id="30" name="Rubrik 1"/>
          <p:cNvSpPr txBox="1">
            <a:spLocks/>
          </p:cNvSpPr>
          <p:nvPr/>
        </p:nvSpPr>
        <p:spPr>
          <a:xfrm>
            <a:off x="0" y="476672"/>
            <a:ext cx="9144000" cy="571480"/>
          </a:xfrm>
          <a:prstGeom prst="rect">
            <a:avLst/>
          </a:prstGeom>
        </p:spPr>
        <p:txBody>
          <a:bodyPr anchor="ctr">
            <a:noAutofit/>
            <a:scene3d>
              <a:camera prst="orthographicFront"/>
              <a:lightRig rig="soft" dir="t">
                <a:rot lat="0" lon="0" rev="16800000"/>
              </a:lightRig>
            </a:scene3d>
            <a:sp3d prstMaterial="softEdge">
              <a:bevelT w="38100" h="38100"/>
            </a:sp3d>
          </a:bodyPr>
          <a:lstStyle/>
          <a:p>
            <a:pPr algn="ctr" hangingPunct="0"/>
            <a:r>
              <a:rPr lang="sv-SE" sz="4000" b="1" dirty="0">
                <a:solidFill>
                  <a:srgbClr val="0070C0"/>
                </a:solidFill>
              </a:rPr>
              <a:t>ቤት ጽሕፈት መራኸብቲ ስራሕ</a:t>
            </a:r>
          </a:p>
        </p:txBody>
      </p:sp>
      <p:sp>
        <p:nvSpPr>
          <p:cNvPr id="32" name="Upp 31"/>
          <p:cNvSpPr/>
          <p:nvPr/>
        </p:nvSpPr>
        <p:spPr>
          <a:xfrm>
            <a:off x="4000500" y="1928813"/>
            <a:ext cx="285750" cy="2857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heckerboard(across)">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heckerboard(across)">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1691680" y="1484784"/>
            <a:ext cx="5715000" cy="4714875"/>
            <a:chOff x="611560" y="1700808"/>
            <a:chExt cx="5715000" cy="4714875"/>
          </a:xfrm>
        </p:grpSpPr>
        <p:pic>
          <p:nvPicPr>
            <p:cNvPr id="5" name="Bildobjekt 44" descr="arbetförm2.jpg"/>
            <p:cNvPicPr>
              <a:picLocks noChangeAspect="1"/>
            </p:cNvPicPr>
            <p:nvPr/>
          </p:nvPicPr>
          <p:blipFill>
            <a:blip r:embed="rId2" cstate="print"/>
            <a:srcRect/>
            <a:stretch>
              <a:fillRect/>
            </a:stretch>
          </p:blipFill>
          <p:spPr bwMode="auto">
            <a:xfrm>
              <a:off x="611560" y="1700808"/>
              <a:ext cx="5715000" cy="4714875"/>
            </a:xfrm>
            <a:prstGeom prst="rect">
              <a:avLst/>
            </a:prstGeom>
            <a:noFill/>
            <a:ln w="9525">
              <a:noFill/>
              <a:miter lim="800000"/>
              <a:headEnd/>
              <a:tailEnd/>
            </a:ln>
          </p:spPr>
        </p:pic>
        <p:sp>
          <p:nvSpPr>
            <p:cNvPr id="6" name="Vänster 45"/>
            <p:cNvSpPr/>
            <p:nvPr/>
          </p:nvSpPr>
          <p:spPr>
            <a:xfrm>
              <a:off x="4000500" y="3931345"/>
              <a:ext cx="714375" cy="14287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pSp>
          <p:nvGrpSpPr>
            <p:cNvPr id="7" name="Group 4"/>
            <p:cNvGrpSpPr/>
            <p:nvPr/>
          </p:nvGrpSpPr>
          <p:grpSpPr>
            <a:xfrm>
              <a:off x="5148064" y="2428875"/>
              <a:ext cx="648072" cy="930969"/>
              <a:chOff x="5148064" y="2428875"/>
              <a:chExt cx="648072" cy="930969"/>
            </a:xfrm>
          </p:grpSpPr>
          <p:sp>
            <p:nvSpPr>
              <p:cNvPr id="8" name="Oval 1"/>
              <p:cNvSpPr/>
              <p:nvPr/>
            </p:nvSpPr>
            <p:spPr>
              <a:xfrm>
                <a:off x="5148064" y="2428875"/>
                <a:ext cx="648072" cy="321469"/>
              </a:xfrm>
              <a:prstGeom prst="ellipse">
                <a:avLst/>
              </a:prstGeom>
              <a:no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9" name="Up Arrow 2"/>
              <p:cNvSpPr/>
              <p:nvPr/>
            </p:nvSpPr>
            <p:spPr>
              <a:xfrm>
                <a:off x="5359240" y="3038375"/>
                <a:ext cx="252028" cy="321469"/>
              </a:xfrm>
              <a:prstGeom prst="upArrow">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grpSp>
      <p:sp>
        <p:nvSpPr>
          <p:cNvPr id="10" name="Rubrik 1"/>
          <p:cNvSpPr txBox="1">
            <a:spLocks/>
          </p:cNvSpPr>
          <p:nvPr/>
        </p:nvSpPr>
        <p:spPr>
          <a:xfrm>
            <a:off x="0" y="476672"/>
            <a:ext cx="9144000" cy="571480"/>
          </a:xfrm>
          <a:prstGeom prst="rect">
            <a:avLst/>
          </a:prstGeom>
        </p:spPr>
        <p:txBody>
          <a:bodyPr anchor="ctr">
            <a:noAutofit/>
            <a:scene3d>
              <a:camera prst="orthographicFront"/>
              <a:lightRig rig="soft" dir="t">
                <a:rot lat="0" lon="0" rev="16800000"/>
              </a:lightRig>
            </a:scene3d>
            <a:sp3d prstMaterial="softEdge">
              <a:bevelT w="38100" h="38100"/>
            </a:sp3d>
          </a:bodyPr>
          <a:lstStyle/>
          <a:p>
            <a:pPr algn="ctr">
              <a:defRPr/>
            </a:pPr>
            <a:r>
              <a:rPr lang="sv-SE" sz="3600" b="1" dirty="0">
                <a:solidFill>
                  <a:srgbClr val="0070C0"/>
                </a:solidFill>
              </a:rPr>
              <a:t>ቤት ጽሕፈት መራኸብቲ ስራሕ</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ln w="6350">
                <a:noFill/>
              </a:ln>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60648"/>
            <a:ext cx="9144000" cy="612210"/>
          </a:xfrm>
        </p:spPr>
        <p:txBody>
          <a:bodyPr>
            <a:normAutofit fontScale="90000"/>
          </a:bodyPr>
          <a:lstStyle/>
          <a:p>
            <a:pPr eaLnBrk="1" fontAlgn="auto" hangingPunct="1">
              <a:spcAft>
                <a:spcPts val="0"/>
              </a:spcAft>
              <a:defRPr/>
            </a:pPr>
            <a:r>
              <a:rPr lang="sv-SE" dirty="0">
                <a:solidFill>
                  <a:srgbClr val="0070C0"/>
                </a:solidFill>
                <a:latin typeface="Tahoma" pitchFamily="34" charset="0"/>
                <a:ea typeface="Tahoma" pitchFamily="34" charset="0"/>
                <a:cs typeface="Tahoma" pitchFamily="34" charset="0"/>
              </a:rPr>
              <a:t>Sveriges TV</a:t>
            </a:r>
          </a:p>
        </p:txBody>
      </p:sp>
      <p:sp>
        <p:nvSpPr>
          <p:cNvPr id="31748" name="Rectangle 4"/>
          <p:cNvSpPr>
            <a:spLocks noChangeArrowheads="1"/>
          </p:cNvSpPr>
          <p:nvPr/>
        </p:nvSpPr>
        <p:spPr bwMode="auto">
          <a:xfrm>
            <a:off x="0" y="0"/>
            <a:ext cx="1529393"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http://svt.se/</a:t>
            </a:r>
            <a:endParaRPr lang="sv-SE" dirty="0">
              <a:latin typeface="Tahoma" pitchFamily="34" charset="0"/>
              <a:ea typeface="Tahoma" pitchFamily="34" charset="0"/>
              <a:cs typeface="Tahoma" pitchFamily="34" charset="0"/>
            </a:endParaRPr>
          </a:p>
        </p:txBody>
      </p:sp>
      <p:pic>
        <p:nvPicPr>
          <p:cNvPr id="31749" name="Picture 5" descr="Svt1"/>
          <p:cNvPicPr>
            <a:picLocks noChangeAspect="1" noChangeArrowheads="1"/>
          </p:cNvPicPr>
          <p:nvPr/>
        </p:nvPicPr>
        <p:blipFill>
          <a:blip r:embed="rId3" cstate="print"/>
          <a:srcRect/>
          <a:stretch>
            <a:fillRect/>
          </a:stretch>
        </p:blipFill>
        <p:spPr bwMode="auto">
          <a:xfrm>
            <a:off x="0" y="908050"/>
            <a:ext cx="5580063" cy="4176713"/>
          </a:xfrm>
          <a:prstGeom prst="rect">
            <a:avLst/>
          </a:prstGeom>
          <a:noFill/>
          <a:ln w="9525">
            <a:noFill/>
            <a:miter lim="800000"/>
            <a:headEnd/>
            <a:tailEnd/>
          </a:ln>
        </p:spPr>
      </p:pic>
      <p:pic>
        <p:nvPicPr>
          <p:cNvPr id="27" name="Picture 6" descr="Svt2"/>
          <p:cNvPicPr>
            <a:picLocks noChangeAspect="1" noChangeArrowheads="1"/>
          </p:cNvPicPr>
          <p:nvPr/>
        </p:nvPicPr>
        <p:blipFill>
          <a:blip r:embed="rId4" cstate="print"/>
          <a:srcRect/>
          <a:stretch>
            <a:fillRect/>
          </a:stretch>
        </p:blipFill>
        <p:spPr bwMode="auto">
          <a:xfrm>
            <a:off x="395288" y="1196975"/>
            <a:ext cx="5183187" cy="4395788"/>
          </a:xfrm>
          <a:prstGeom prst="rect">
            <a:avLst/>
          </a:prstGeom>
          <a:noFill/>
          <a:ln w="9525">
            <a:noFill/>
            <a:miter lim="800000"/>
            <a:headEnd/>
            <a:tailEnd/>
          </a:ln>
        </p:spPr>
      </p:pic>
      <p:sp>
        <p:nvSpPr>
          <p:cNvPr id="28" name="Upp 27"/>
          <p:cNvSpPr/>
          <p:nvPr/>
        </p:nvSpPr>
        <p:spPr>
          <a:xfrm>
            <a:off x="857250" y="2428875"/>
            <a:ext cx="214313" cy="2857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29" name="Picture 8" descr="Svt3"/>
          <p:cNvPicPr>
            <a:picLocks noChangeAspect="1" noChangeArrowheads="1"/>
          </p:cNvPicPr>
          <p:nvPr/>
        </p:nvPicPr>
        <p:blipFill>
          <a:blip r:embed="rId5" cstate="print"/>
          <a:srcRect/>
          <a:stretch>
            <a:fillRect/>
          </a:stretch>
        </p:blipFill>
        <p:spPr bwMode="auto">
          <a:xfrm>
            <a:off x="900113" y="1557338"/>
            <a:ext cx="4957762" cy="4257675"/>
          </a:xfrm>
          <a:prstGeom prst="rect">
            <a:avLst/>
          </a:prstGeom>
          <a:noFill/>
          <a:ln w="9525">
            <a:noFill/>
            <a:miter lim="800000"/>
            <a:headEnd/>
            <a:tailEnd/>
          </a:ln>
        </p:spPr>
      </p:pic>
      <p:sp>
        <p:nvSpPr>
          <p:cNvPr id="30" name="Upp 29"/>
          <p:cNvSpPr/>
          <p:nvPr/>
        </p:nvSpPr>
        <p:spPr>
          <a:xfrm>
            <a:off x="3500438" y="2786063"/>
            <a:ext cx="214312" cy="2857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31" name="Picture 9" descr="Svt4"/>
          <p:cNvPicPr>
            <a:picLocks noChangeAspect="1" noChangeArrowheads="1"/>
          </p:cNvPicPr>
          <p:nvPr/>
        </p:nvPicPr>
        <p:blipFill>
          <a:blip r:embed="rId6" cstate="print"/>
          <a:srcRect/>
          <a:stretch>
            <a:fillRect/>
          </a:stretch>
        </p:blipFill>
        <p:spPr bwMode="auto">
          <a:xfrm>
            <a:off x="1476375" y="1844675"/>
            <a:ext cx="4881563" cy="4321175"/>
          </a:xfrm>
          <a:prstGeom prst="rect">
            <a:avLst/>
          </a:prstGeom>
          <a:noFill/>
          <a:ln w="9525">
            <a:noFill/>
            <a:miter lim="800000"/>
            <a:headEnd/>
            <a:tailEnd/>
          </a:ln>
        </p:spPr>
      </p:pic>
      <p:sp>
        <p:nvSpPr>
          <p:cNvPr id="32" name="Upp 31"/>
          <p:cNvSpPr/>
          <p:nvPr/>
        </p:nvSpPr>
        <p:spPr>
          <a:xfrm>
            <a:off x="2214563" y="3071813"/>
            <a:ext cx="214312" cy="2857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33" name="Picture 10" descr="Svt5"/>
          <p:cNvPicPr>
            <a:picLocks noChangeAspect="1" noChangeArrowheads="1"/>
          </p:cNvPicPr>
          <p:nvPr/>
        </p:nvPicPr>
        <p:blipFill>
          <a:blip r:embed="rId7" cstate="print"/>
          <a:srcRect/>
          <a:stretch>
            <a:fillRect/>
          </a:stretch>
        </p:blipFill>
        <p:spPr bwMode="auto">
          <a:xfrm>
            <a:off x="1908175" y="2060575"/>
            <a:ext cx="5184775" cy="4457700"/>
          </a:xfrm>
          <a:prstGeom prst="rect">
            <a:avLst/>
          </a:prstGeom>
          <a:noFill/>
          <a:ln w="9525">
            <a:noFill/>
            <a:miter lim="800000"/>
            <a:headEnd/>
            <a:tailEnd/>
          </a:ln>
        </p:spPr>
      </p:pic>
      <p:sp>
        <p:nvSpPr>
          <p:cNvPr id="34" name="Upp 33"/>
          <p:cNvSpPr/>
          <p:nvPr/>
        </p:nvSpPr>
        <p:spPr>
          <a:xfrm>
            <a:off x="3071813" y="3286125"/>
            <a:ext cx="214312" cy="2857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35" name="Picture 11" descr="Svt6"/>
          <p:cNvPicPr>
            <a:picLocks noChangeAspect="1" noChangeArrowheads="1"/>
          </p:cNvPicPr>
          <p:nvPr/>
        </p:nvPicPr>
        <p:blipFill>
          <a:blip r:embed="rId8" cstate="print"/>
          <a:srcRect/>
          <a:stretch>
            <a:fillRect/>
          </a:stretch>
        </p:blipFill>
        <p:spPr bwMode="auto">
          <a:xfrm>
            <a:off x="2843808" y="2538412"/>
            <a:ext cx="5111750" cy="4319588"/>
          </a:xfrm>
          <a:prstGeom prst="rect">
            <a:avLst/>
          </a:prstGeom>
          <a:noFill/>
          <a:ln w="9525">
            <a:noFill/>
            <a:miter lim="800000"/>
            <a:headEnd/>
            <a:tailEnd/>
          </a:ln>
        </p:spPr>
      </p:pic>
      <p:sp>
        <p:nvSpPr>
          <p:cNvPr id="36" name="Upp 35"/>
          <p:cNvSpPr/>
          <p:nvPr/>
        </p:nvSpPr>
        <p:spPr>
          <a:xfrm>
            <a:off x="4214813" y="3571875"/>
            <a:ext cx="214312" cy="2857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37" name="AutoShape 6"/>
          <p:cNvSpPr>
            <a:spLocks noChangeArrowheads="1"/>
          </p:cNvSpPr>
          <p:nvPr/>
        </p:nvSpPr>
        <p:spPr bwMode="auto">
          <a:xfrm>
            <a:off x="5580112" y="4581129"/>
            <a:ext cx="1440160" cy="288031"/>
          </a:xfrm>
          <a:prstGeom prst="wedgeRoundRectCallout">
            <a:avLst>
              <a:gd name="adj1" fmla="val -90592"/>
              <a:gd name="adj2" fmla="val 39714"/>
              <a:gd name="adj3" fmla="val 16667"/>
            </a:avLst>
          </a:prstGeom>
          <a:solidFill>
            <a:schemeClr val="accent1">
              <a:lumMod val="40000"/>
              <a:lumOff val="60000"/>
            </a:schemeClr>
          </a:solidFill>
          <a:ln w="9525">
            <a:solidFill>
              <a:schemeClr val="tx1"/>
            </a:solidFill>
            <a:miter lim="800000"/>
            <a:headEnd/>
            <a:tailEnd/>
          </a:ln>
          <a:effectLst/>
        </p:spPr>
        <p:txBody>
          <a:bodyPr/>
          <a:lstStyle/>
          <a:p>
            <a:pPr rtl="1">
              <a:defRPr/>
            </a:pPr>
            <a:r>
              <a:rPr lang="sv-SE" sz="1200" b="1" dirty="0">
                <a:latin typeface="Tahoma" pitchFamily="34" charset="0"/>
                <a:ea typeface="Tahoma" pitchFamily="34" charset="0"/>
                <a:cs typeface="Tahoma" pitchFamily="34" charset="0"/>
              </a:rPr>
              <a:t>Skriv ortsnamn</a:t>
            </a:r>
          </a:p>
        </p:txBody>
      </p:sp>
      <p:pic>
        <p:nvPicPr>
          <p:cNvPr id="17" name="Picture 12" descr="Svt7"/>
          <p:cNvPicPr>
            <a:picLocks noChangeAspect="1" noChangeArrowheads="1"/>
          </p:cNvPicPr>
          <p:nvPr/>
        </p:nvPicPr>
        <p:blipFill>
          <a:blip r:embed="rId9" cstate="print"/>
          <a:srcRect/>
          <a:stretch>
            <a:fillRect/>
          </a:stretch>
        </p:blipFill>
        <p:spPr bwMode="auto">
          <a:xfrm>
            <a:off x="2339752" y="2708275"/>
            <a:ext cx="5940425" cy="4149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ppt_x"/>
                                          </p:val>
                                        </p:tav>
                                        <p:tav tm="100000">
                                          <p:val>
                                            <p:strVal val="#ppt_x"/>
                                          </p:val>
                                        </p:tav>
                                      </p:tavLst>
                                    </p:anim>
                                    <p:anim calcmode="lin" valueType="num">
                                      <p:cBhvr additive="base">
                                        <p:cTn id="8"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1749"/>
                                        </p:tgtEl>
                                        <p:attrNameLst>
                                          <p:attrName>style.visibility</p:attrName>
                                        </p:attrNameLst>
                                      </p:cBhvr>
                                      <p:to>
                                        <p:strVal val="visible"/>
                                      </p:to>
                                    </p:set>
                                    <p:animEffect transition="in" filter="checkerboard(across)">
                                      <p:cBhvr>
                                        <p:cTn id="13" dur="500"/>
                                        <p:tgtEl>
                                          <p:spTgt spid="3174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heckerboard(across)">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heckerboard(across)">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checkerboard(across)">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checkerboard(across)">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checkerboard(across)">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checkerboard(across)">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checkerboard(across)">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checkerboard(across)">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28" grpId="0" animBg="1"/>
      <p:bldP spid="30" grpId="0" animBg="1"/>
      <p:bldP spid="32" grpId="0" animBg="1"/>
      <p:bldP spid="34" grpId="0" animBg="1"/>
      <p:bldP spid="36" grpId="0"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49" descr="arbetförm4.jpg"/>
          <p:cNvPicPr>
            <a:picLocks noChangeAspect="1"/>
          </p:cNvPicPr>
          <p:nvPr/>
        </p:nvPicPr>
        <p:blipFill>
          <a:blip r:embed="rId2" cstate="print"/>
          <a:srcRect/>
          <a:stretch>
            <a:fillRect/>
          </a:stretch>
        </p:blipFill>
        <p:spPr bwMode="auto">
          <a:xfrm>
            <a:off x="1475656" y="1412776"/>
            <a:ext cx="6143625" cy="4821237"/>
          </a:xfrm>
          <a:prstGeom prst="rect">
            <a:avLst/>
          </a:prstGeom>
          <a:solidFill>
            <a:schemeClr val="accent1">
              <a:lumMod val="40000"/>
              <a:lumOff val="60000"/>
            </a:schemeClr>
          </a:solidFill>
          <a:ln w="9525">
            <a:solidFill>
              <a:schemeClr val="tx1"/>
            </a:solidFill>
            <a:miter lim="800000"/>
            <a:headEnd/>
            <a:tailEnd/>
          </a:ln>
        </p:spPr>
      </p:pic>
      <p:sp>
        <p:nvSpPr>
          <p:cNvPr id="5" name="AutoShape 6"/>
          <p:cNvSpPr>
            <a:spLocks noChangeArrowheads="1"/>
          </p:cNvSpPr>
          <p:nvPr/>
        </p:nvSpPr>
        <p:spPr bwMode="auto">
          <a:xfrm>
            <a:off x="3491880" y="4653136"/>
            <a:ext cx="1584176" cy="576064"/>
          </a:xfrm>
          <a:prstGeom prst="wedgeRoundRectCallout">
            <a:avLst>
              <a:gd name="adj1" fmla="val -90681"/>
              <a:gd name="adj2" fmla="val -110067"/>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sv-SE" sz="1400" b="1" dirty="0"/>
              <a:t>ስራሕ ንምርካብ ዝሕግዘካ ኮንቶ </a:t>
            </a:r>
            <a:endParaRPr lang="sv-SE" sz="1400" dirty="0"/>
          </a:p>
        </p:txBody>
      </p:sp>
      <p:sp>
        <p:nvSpPr>
          <p:cNvPr id="6" name="Rubrik 1"/>
          <p:cNvSpPr txBox="1">
            <a:spLocks/>
          </p:cNvSpPr>
          <p:nvPr/>
        </p:nvSpPr>
        <p:spPr>
          <a:xfrm>
            <a:off x="0" y="476672"/>
            <a:ext cx="9144000" cy="571480"/>
          </a:xfrm>
          <a:prstGeom prst="rect">
            <a:avLst/>
          </a:prstGeom>
        </p:spPr>
        <p:txBody>
          <a:bodyPr anchor="ctr">
            <a:noAutofit/>
            <a:scene3d>
              <a:camera prst="orthographicFront"/>
              <a:lightRig rig="soft" dir="t">
                <a:rot lat="0" lon="0" rev="16800000"/>
              </a:lightRig>
            </a:scene3d>
            <a:sp3d prstMaterial="softEdge">
              <a:bevelT w="38100" h="38100"/>
            </a:sp3d>
          </a:bodyPr>
          <a:lstStyle/>
          <a:p>
            <a:pPr algn="ctr">
              <a:defRPr/>
            </a:pPr>
            <a:r>
              <a:rPr lang="sv-SE" sz="3600" b="1" dirty="0">
                <a:solidFill>
                  <a:srgbClr val="0070C0"/>
                </a:solidFill>
              </a:rPr>
              <a:t>ቤት ጽሕፈት መራኸብቲ ስራሕ</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ln w="6350">
                <a:noFill/>
              </a:ln>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51" descr="arbetförm5.jpg"/>
          <p:cNvPicPr>
            <a:picLocks noChangeAspect="1"/>
          </p:cNvPicPr>
          <p:nvPr/>
        </p:nvPicPr>
        <p:blipFill>
          <a:blip r:embed="rId2" cstate="print"/>
          <a:srcRect/>
          <a:stretch>
            <a:fillRect/>
          </a:stretch>
        </p:blipFill>
        <p:spPr bwMode="auto">
          <a:xfrm>
            <a:off x="1259632" y="1412776"/>
            <a:ext cx="6643687" cy="4749800"/>
          </a:xfrm>
          <a:prstGeom prst="rect">
            <a:avLst/>
          </a:prstGeom>
          <a:noFill/>
          <a:ln w="9525">
            <a:noFill/>
            <a:miter lim="800000"/>
            <a:headEnd/>
            <a:tailEnd/>
          </a:ln>
        </p:spPr>
      </p:pic>
      <p:sp>
        <p:nvSpPr>
          <p:cNvPr id="5" name="Right Arrow 5"/>
          <p:cNvSpPr/>
          <p:nvPr/>
        </p:nvSpPr>
        <p:spPr>
          <a:xfrm>
            <a:off x="1187624" y="5589240"/>
            <a:ext cx="476101" cy="144016"/>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6" name="Rubrik 1"/>
          <p:cNvSpPr txBox="1">
            <a:spLocks/>
          </p:cNvSpPr>
          <p:nvPr/>
        </p:nvSpPr>
        <p:spPr>
          <a:xfrm>
            <a:off x="0" y="476672"/>
            <a:ext cx="9144000" cy="571480"/>
          </a:xfrm>
          <a:prstGeom prst="rect">
            <a:avLst/>
          </a:prstGeom>
        </p:spPr>
        <p:txBody>
          <a:bodyPr anchor="ctr">
            <a:noAutofit/>
            <a:scene3d>
              <a:camera prst="orthographicFront"/>
              <a:lightRig rig="soft" dir="t">
                <a:rot lat="0" lon="0" rev="16800000"/>
              </a:lightRig>
            </a:scene3d>
            <a:sp3d prstMaterial="softEdge">
              <a:bevelT w="38100" h="38100"/>
            </a:sp3d>
          </a:bodyPr>
          <a:lstStyle/>
          <a:p>
            <a:pPr algn="ctr">
              <a:defRPr/>
            </a:pPr>
            <a:r>
              <a:rPr lang="sv-SE" sz="3600" b="1" dirty="0">
                <a:solidFill>
                  <a:srgbClr val="0070C0"/>
                </a:solidFill>
              </a:rPr>
              <a:t>ቤት ጽሕፈት መራኸብቲ ስራሕ</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ln w="6350">
                <a:noFill/>
              </a:ln>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971600" y="1340768"/>
            <a:ext cx="7072313" cy="4714875"/>
            <a:chOff x="971600" y="1340768"/>
            <a:chExt cx="7072313" cy="4714875"/>
          </a:xfrm>
        </p:grpSpPr>
        <p:pic>
          <p:nvPicPr>
            <p:cNvPr id="5" name="Bildobjekt 53" descr="arbetförm6.jpg"/>
            <p:cNvPicPr>
              <a:picLocks noChangeAspect="1"/>
            </p:cNvPicPr>
            <p:nvPr/>
          </p:nvPicPr>
          <p:blipFill>
            <a:blip r:embed="rId2" cstate="print"/>
            <a:srcRect/>
            <a:stretch>
              <a:fillRect/>
            </a:stretch>
          </p:blipFill>
          <p:spPr bwMode="auto">
            <a:xfrm>
              <a:off x="971600" y="1340768"/>
              <a:ext cx="7072313" cy="4714875"/>
            </a:xfrm>
            <a:prstGeom prst="rect">
              <a:avLst/>
            </a:prstGeom>
            <a:noFill/>
            <a:ln w="9525">
              <a:noFill/>
              <a:miter lim="800000"/>
              <a:headEnd/>
              <a:tailEnd/>
            </a:ln>
          </p:spPr>
        </p:pic>
        <p:sp>
          <p:nvSpPr>
            <p:cNvPr id="6" name="AutoShape 6"/>
            <p:cNvSpPr>
              <a:spLocks noChangeArrowheads="1"/>
            </p:cNvSpPr>
            <p:nvPr/>
          </p:nvSpPr>
          <p:spPr bwMode="auto">
            <a:xfrm>
              <a:off x="4258296" y="3743789"/>
              <a:ext cx="1465832" cy="549307"/>
            </a:xfrm>
            <a:prstGeom prst="wedgeRoundRectCallout">
              <a:avLst>
                <a:gd name="adj1" fmla="val -70389"/>
                <a:gd name="adj2" fmla="val -25363"/>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400" b="1" dirty="0"/>
                <a:t>ውልቃዊ ሓበሬታ ምልኣዮ(ኣስፍር)</a:t>
              </a:r>
              <a:endParaRPr lang="sv-SE" sz="1400" b="1" dirty="0">
                <a:latin typeface="Tahoma" pitchFamily="34" charset="0"/>
                <a:ea typeface="Tahoma" pitchFamily="34" charset="0"/>
                <a:cs typeface="Tahoma" pitchFamily="34" charset="0"/>
              </a:endParaRPr>
            </a:p>
          </p:txBody>
        </p:sp>
        <p:sp>
          <p:nvSpPr>
            <p:cNvPr id="7" name="Up Arrow 6"/>
            <p:cNvSpPr/>
            <p:nvPr/>
          </p:nvSpPr>
          <p:spPr>
            <a:xfrm>
              <a:off x="1279377" y="5490695"/>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sp>
        <p:nvSpPr>
          <p:cNvPr id="8" name="Rubrik 1"/>
          <p:cNvSpPr txBox="1">
            <a:spLocks/>
          </p:cNvSpPr>
          <p:nvPr/>
        </p:nvSpPr>
        <p:spPr>
          <a:xfrm>
            <a:off x="0" y="476672"/>
            <a:ext cx="9144000" cy="571480"/>
          </a:xfrm>
          <a:prstGeom prst="rect">
            <a:avLst/>
          </a:prstGeom>
        </p:spPr>
        <p:txBody>
          <a:bodyPr anchor="ctr">
            <a:noAutofit/>
            <a:scene3d>
              <a:camera prst="orthographicFront"/>
              <a:lightRig rig="soft" dir="t">
                <a:rot lat="0" lon="0" rev="16800000"/>
              </a:lightRig>
            </a:scene3d>
            <a:sp3d prstMaterial="softEdge">
              <a:bevelT w="38100" h="38100"/>
            </a:sp3d>
          </a:bodyPr>
          <a:lstStyle/>
          <a:p>
            <a:pPr algn="ctr">
              <a:defRPr/>
            </a:pPr>
            <a:r>
              <a:rPr lang="sv-SE" sz="3600" b="1" dirty="0">
                <a:solidFill>
                  <a:srgbClr val="0070C0"/>
                </a:solidFill>
              </a:rPr>
              <a:t>ቤት ጽሕፈት መራኸብቲ ስራሕ</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ln w="6350">
                <a:noFill/>
              </a:ln>
              <a:solidFill>
                <a:srgbClr val="0070C0"/>
              </a:solidFill>
              <a:latin typeface="Tahoma" pitchFamily="34" charset="0"/>
              <a:ea typeface="Tahoma" pitchFamily="34" charset="0"/>
              <a:cs typeface="Tahoma"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bwMode="auto">
          <a:xfrm>
            <a:off x="0" y="548680"/>
            <a:ext cx="9144000" cy="647700"/>
          </a:xfrm>
        </p:spPr>
        <p:txBody>
          <a:bodyPr wrap="square" lIns="91440" tIns="45720" rIns="91440" bIns="45720" numCol="1" anchorCtr="0" compatLnSpc="1">
            <a:prstTxWarp prst="textNoShape">
              <a:avLst/>
            </a:prstTxWarp>
            <a:normAutofit fontScale="90000"/>
          </a:bodyPr>
          <a:lstStyle/>
          <a:p>
            <a:pPr>
              <a:defRPr/>
            </a:pPr>
            <a:r>
              <a:rPr lang="sv-SE" sz="3700" dirty="0">
                <a:ln>
                  <a:noFill/>
                </a:ln>
                <a:solidFill>
                  <a:srgbClr val="0070C0"/>
                </a:solidFill>
                <a:effectLst/>
                <a:latin typeface="Tahoma" pitchFamily="34" charset="0"/>
                <a:ea typeface="Tahoma" pitchFamily="34" charset="0"/>
                <a:cs typeface="Tahoma" pitchFamily="34" charset="0"/>
              </a:rPr>
              <a:t> </a:t>
            </a:r>
            <a:br>
              <a:rPr lang="sv-SE" sz="3700" dirty="0">
                <a:ln>
                  <a:noFill/>
                </a:ln>
                <a:solidFill>
                  <a:srgbClr val="0070C0"/>
                </a:solidFill>
                <a:effectLst/>
                <a:latin typeface="Tahoma" pitchFamily="34" charset="0"/>
                <a:ea typeface="Tahoma" pitchFamily="34" charset="0"/>
                <a:cs typeface="Tahoma" pitchFamily="34" charset="0"/>
              </a:rPr>
            </a:br>
            <a:r>
              <a:rPr lang="ti-ER" sz="4000" dirty="0">
                <a:solidFill>
                  <a:srgbClr val="0070C0"/>
                </a:solidFill>
              </a:rPr>
              <a:t>ቤት ጽሕፈት ማእከል ደገፍ ትምህርቲ </a:t>
            </a:r>
            <a:r>
              <a:rPr lang="sv-SE" sz="4000" dirty="0">
                <a:solidFill>
                  <a:srgbClr val="0070C0"/>
                </a:solidFill>
              </a:rPr>
              <a:t>(</a:t>
            </a:r>
            <a:r>
              <a:rPr lang="sv-SE" sz="4000" dirty="0" err="1">
                <a:solidFill>
                  <a:srgbClr val="0070C0"/>
                </a:solidFill>
              </a:rPr>
              <a:t>csn</a:t>
            </a:r>
            <a:r>
              <a:rPr lang="sv-SE" sz="4000" dirty="0">
                <a:solidFill>
                  <a:srgbClr val="0070C0"/>
                </a:solidFill>
              </a:rPr>
              <a:t>)</a:t>
            </a:r>
            <a:br>
              <a:rPr lang="sv-SE" sz="3600" dirty="0">
                <a:solidFill>
                  <a:srgbClr val="0070C0"/>
                </a:solidFill>
              </a:rPr>
            </a:br>
            <a:endParaRPr lang="sv-SE" sz="3700" dirty="0">
              <a:ln>
                <a:noFill/>
              </a:ln>
              <a:solidFill>
                <a:srgbClr val="0070C0"/>
              </a:solidFill>
              <a:effectLst/>
              <a:latin typeface="Tahoma" pitchFamily="34" charset="0"/>
              <a:ea typeface="Tahoma" pitchFamily="34" charset="0"/>
              <a:cs typeface="Tahoma" pitchFamily="34" charset="0"/>
            </a:endParaRPr>
          </a:p>
        </p:txBody>
      </p:sp>
      <p:sp>
        <p:nvSpPr>
          <p:cNvPr id="46084" name="Rectangle 4"/>
          <p:cNvSpPr>
            <a:spLocks noChangeArrowheads="1"/>
          </p:cNvSpPr>
          <p:nvPr/>
        </p:nvSpPr>
        <p:spPr bwMode="auto">
          <a:xfrm>
            <a:off x="0" y="0"/>
            <a:ext cx="2148473"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http://www.csn.se/</a:t>
            </a:r>
            <a:endParaRPr lang="sv-SE" dirty="0">
              <a:latin typeface="Tahoma" pitchFamily="34" charset="0"/>
              <a:ea typeface="Tahoma" pitchFamily="34" charset="0"/>
              <a:cs typeface="Tahoma" pitchFamily="34" charset="0"/>
            </a:endParaRPr>
          </a:p>
        </p:txBody>
      </p:sp>
      <p:pic>
        <p:nvPicPr>
          <p:cNvPr id="46085" name="Picture 5" descr="CSN"/>
          <p:cNvPicPr>
            <a:picLocks noChangeAspect="1" noChangeArrowheads="1"/>
          </p:cNvPicPr>
          <p:nvPr/>
        </p:nvPicPr>
        <p:blipFill>
          <a:blip r:embed="rId3" cstate="print"/>
          <a:srcRect/>
          <a:stretch>
            <a:fillRect/>
          </a:stretch>
        </p:blipFill>
        <p:spPr bwMode="auto">
          <a:xfrm>
            <a:off x="539552" y="1556792"/>
            <a:ext cx="8027988" cy="4721225"/>
          </a:xfrm>
          <a:prstGeom prst="rect">
            <a:avLst/>
          </a:prstGeom>
          <a:noFill/>
          <a:ln w="9525">
            <a:noFill/>
            <a:miter lim="800000"/>
            <a:headEnd/>
            <a:tailEnd/>
          </a:ln>
        </p:spPr>
      </p:pic>
      <p:grpSp>
        <p:nvGrpSpPr>
          <p:cNvPr id="3" name="Group 2"/>
          <p:cNvGrpSpPr/>
          <p:nvPr/>
        </p:nvGrpSpPr>
        <p:grpSpPr>
          <a:xfrm>
            <a:off x="1907396" y="3832857"/>
            <a:ext cx="591988" cy="1772010"/>
            <a:chOff x="1367844" y="3832857"/>
            <a:chExt cx="591988" cy="1772010"/>
          </a:xfrm>
        </p:grpSpPr>
        <p:sp>
          <p:nvSpPr>
            <p:cNvPr id="2" name="Left Arrow 1"/>
            <p:cNvSpPr/>
            <p:nvPr/>
          </p:nvSpPr>
          <p:spPr>
            <a:xfrm>
              <a:off x="1583668" y="3832857"/>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0" name="Left Arrow 9"/>
            <p:cNvSpPr/>
            <p:nvPr/>
          </p:nvSpPr>
          <p:spPr>
            <a:xfrm>
              <a:off x="1628056" y="3985257"/>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1" name="Left Arrow 10"/>
            <p:cNvSpPr/>
            <p:nvPr/>
          </p:nvSpPr>
          <p:spPr>
            <a:xfrm>
              <a:off x="1741823" y="4221088"/>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2" name="Left Arrow 11"/>
            <p:cNvSpPr/>
            <p:nvPr/>
          </p:nvSpPr>
          <p:spPr>
            <a:xfrm>
              <a:off x="1598948" y="4509120"/>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3" name="Left Arrow 12"/>
            <p:cNvSpPr/>
            <p:nvPr/>
          </p:nvSpPr>
          <p:spPr>
            <a:xfrm>
              <a:off x="1743808" y="4725144"/>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4" name="Left Arrow 13"/>
            <p:cNvSpPr/>
            <p:nvPr/>
          </p:nvSpPr>
          <p:spPr>
            <a:xfrm>
              <a:off x="1720988" y="5085184"/>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5" name="Left Arrow 14"/>
            <p:cNvSpPr/>
            <p:nvPr/>
          </p:nvSpPr>
          <p:spPr>
            <a:xfrm>
              <a:off x="1635796" y="5301208"/>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6" name="Left Arrow 15"/>
            <p:cNvSpPr/>
            <p:nvPr/>
          </p:nvSpPr>
          <p:spPr>
            <a:xfrm>
              <a:off x="1367844" y="5517232"/>
              <a:ext cx="216024" cy="8763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sp>
        <p:nvSpPr>
          <p:cNvPr id="18" name="AutoShape 6"/>
          <p:cNvSpPr>
            <a:spLocks noChangeArrowheads="1"/>
          </p:cNvSpPr>
          <p:nvPr/>
        </p:nvSpPr>
        <p:spPr bwMode="auto">
          <a:xfrm>
            <a:off x="4716016" y="3942182"/>
            <a:ext cx="1835696" cy="494930"/>
          </a:xfrm>
          <a:prstGeom prst="wedgeRoundRectCallout">
            <a:avLst>
              <a:gd name="adj1" fmla="val 63418"/>
              <a:gd name="adj2" fmla="val 4180"/>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200" b="1" dirty="0"/>
              <a:t>ብኢ-ለገቲማሹን ጌርካ ናብ ናይ ውልቅኻ ዓምዲ ገጽ እቶ</a:t>
            </a:r>
            <a:endParaRPr lang="sv-SE" sz="1200" b="1" dirty="0">
              <a:latin typeface="Tahoma" pitchFamily="34" charset="0"/>
              <a:ea typeface="Tahoma" pitchFamily="34" charset="0"/>
              <a:cs typeface="Tahoma" pitchFamily="34" charset="0"/>
            </a:endParaRPr>
          </a:p>
        </p:txBody>
      </p:sp>
      <p:grpSp>
        <p:nvGrpSpPr>
          <p:cNvPr id="6" name="Group 5"/>
          <p:cNvGrpSpPr/>
          <p:nvPr/>
        </p:nvGrpSpPr>
        <p:grpSpPr>
          <a:xfrm>
            <a:off x="7271792" y="2276872"/>
            <a:ext cx="1080120" cy="432048"/>
            <a:chOff x="6732240" y="2276872"/>
            <a:chExt cx="1080120" cy="432048"/>
          </a:xfrm>
        </p:grpSpPr>
        <p:sp>
          <p:nvSpPr>
            <p:cNvPr id="4" name="Oval 3"/>
            <p:cNvSpPr/>
            <p:nvPr/>
          </p:nvSpPr>
          <p:spPr>
            <a:xfrm>
              <a:off x="6732240" y="2276872"/>
              <a:ext cx="1080120" cy="216024"/>
            </a:xfrm>
            <a:prstGeom prst="ellips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5" name="Up Arrow 4"/>
            <p:cNvSpPr/>
            <p:nvPr/>
          </p:nvSpPr>
          <p:spPr>
            <a:xfrm>
              <a:off x="7272300" y="2492896"/>
              <a:ext cx="108012" cy="216024"/>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checkerboard(across)">
                                      <p:cBhvr>
                                        <p:cTn id="12" dur="500"/>
                                        <p:tgtEl>
                                          <p:spTgt spid="4608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323528" y="1340768"/>
            <a:ext cx="8569200" cy="5065258"/>
            <a:chOff x="323528" y="1248239"/>
            <a:chExt cx="8569200" cy="5065258"/>
          </a:xfrm>
        </p:grpSpPr>
        <p:pic>
          <p:nvPicPr>
            <p:cNvPr id="5" name="Picture 6" descr="CSN1"/>
            <p:cNvPicPr>
              <a:picLocks noChangeAspect="1" noChangeArrowheads="1"/>
            </p:cNvPicPr>
            <p:nvPr/>
          </p:nvPicPr>
          <p:blipFill>
            <a:blip r:embed="rId2" cstate="print"/>
            <a:srcRect/>
            <a:stretch>
              <a:fillRect/>
            </a:stretch>
          </p:blipFill>
          <p:spPr bwMode="auto">
            <a:xfrm>
              <a:off x="323528" y="1248239"/>
              <a:ext cx="8569200" cy="5065258"/>
            </a:xfrm>
            <a:prstGeom prst="rect">
              <a:avLst/>
            </a:prstGeom>
            <a:noFill/>
            <a:ln w="9525">
              <a:noFill/>
              <a:miter lim="800000"/>
              <a:headEnd/>
              <a:tailEnd/>
            </a:ln>
          </p:spPr>
        </p:pic>
        <p:grpSp>
          <p:nvGrpSpPr>
            <p:cNvPr id="6" name="Group 7"/>
            <p:cNvGrpSpPr/>
            <p:nvPr/>
          </p:nvGrpSpPr>
          <p:grpSpPr>
            <a:xfrm>
              <a:off x="2074416" y="3180663"/>
              <a:ext cx="1773609" cy="2664296"/>
              <a:chOff x="1831307" y="2977026"/>
              <a:chExt cx="1773609" cy="2664296"/>
            </a:xfrm>
          </p:grpSpPr>
          <p:sp>
            <p:nvSpPr>
              <p:cNvPr id="7" name="Right Brace 6"/>
              <p:cNvSpPr/>
              <p:nvPr/>
            </p:nvSpPr>
            <p:spPr>
              <a:xfrm>
                <a:off x="1831307" y="2977026"/>
                <a:ext cx="432048" cy="266429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8" name="AutoShape 6"/>
              <p:cNvSpPr>
                <a:spLocks noChangeArrowheads="1"/>
              </p:cNvSpPr>
              <p:nvPr/>
            </p:nvSpPr>
            <p:spPr bwMode="auto">
              <a:xfrm>
                <a:off x="2263355" y="4145271"/>
                <a:ext cx="1341561" cy="303659"/>
              </a:xfrm>
              <a:prstGeom prst="wedgeRoundRectCallout">
                <a:avLst>
                  <a:gd name="adj1" fmla="val -46959"/>
                  <a:gd name="adj2" fmla="val 9141"/>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ti-ER" sz="1400" b="1" dirty="0"/>
                  <a:t>ቛንቛ ምረጽ</a:t>
                </a:r>
                <a:endParaRPr lang="sv-SE" sz="1400" b="1" dirty="0"/>
              </a:p>
            </p:txBody>
          </p:sp>
        </p:grpSp>
      </p:grpSp>
      <p:sp>
        <p:nvSpPr>
          <p:cNvPr id="9" name="Rectangle 2"/>
          <p:cNvSpPr txBox="1">
            <a:spLocks/>
          </p:cNvSpPr>
          <p:nvPr/>
        </p:nvSpPr>
        <p:spPr bwMode="auto">
          <a:xfrm>
            <a:off x="0" y="404664"/>
            <a:ext cx="9144000" cy="647700"/>
          </a:xfrm>
          <a:prstGeom prst="rect">
            <a:avLst/>
          </a:prstGeom>
        </p:spPr>
        <p:txBody>
          <a:bodyPr vert="horz" wrap="square" lIns="91440" tIns="45720" rIns="91440" bIns="45720" numCol="1" rtlCol="0" anchor="ctr" anchorCtr="0" compatLnSpc="1">
            <a:prstTxWarp prst="textNoShape">
              <a:avLst/>
            </a:prstTxWarp>
            <a:noAutofit/>
          </a:bodyPr>
          <a:lstStyle/>
          <a:p>
            <a:pPr lvl="0" algn="ctr">
              <a:spcBef>
                <a:spcPct val="0"/>
              </a:spcBef>
              <a:defRPr/>
            </a:pPr>
            <a:r>
              <a:rPr lang="ti-ER" sz="3600" dirty="0">
                <a:solidFill>
                  <a:srgbClr val="0070C0"/>
                </a:solidFill>
              </a:rPr>
              <a:t>ቤት ጽሕፈት ማእከል ደገፍ ትምህርቲ </a:t>
            </a:r>
            <a:r>
              <a:rPr lang="sv-SE" sz="3600" dirty="0">
                <a:solidFill>
                  <a:srgbClr val="0070C0"/>
                </a:solidFill>
              </a:rPr>
              <a:t>(</a:t>
            </a:r>
            <a:r>
              <a:rPr lang="sv-SE" sz="3600" dirty="0" err="1">
                <a:solidFill>
                  <a:srgbClr val="0070C0"/>
                </a:solidFill>
              </a:rPr>
              <a:t>csn</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kumimoji="0" lang="sv-SE" sz="3600" b="0" i="0" u="none" strike="noStrike" kern="1200" cap="none" spc="0" normalizeH="0" baseline="0" noProof="0" dirty="0">
              <a:ln>
                <a:noFill/>
              </a:ln>
              <a:solidFill>
                <a:srgbClr val="0070C0"/>
              </a:solidFill>
              <a:effectLst/>
              <a:uLnTx/>
              <a:uFillTx/>
              <a:latin typeface="Tahoma" pitchFamily="34" charset="0"/>
              <a:ea typeface="Tahoma" pitchFamily="34" charset="0"/>
              <a:cs typeface="Tahoma"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32656"/>
            <a:ext cx="9144000" cy="1071546"/>
          </a:xfrm>
        </p:spPr>
        <p:txBody>
          <a:bodyPr>
            <a:normAutofit/>
          </a:bodyPr>
          <a:lstStyle/>
          <a:p>
            <a:pPr hangingPunct="0"/>
            <a:r>
              <a:rPr lang="ti-ER" sz="4000" dirty="0">
                <a:solidFill>
                  <a:srgbClr val="0070C0"/>
                </a:solidFill>
              </a:rPr>
              <a:t>ቤት ጽሕፈት ኣታዊ ውሽጢ ሃገር</a:t>
            </a:r>
            <a:endParaRPr lang="sv-SE" sz="4000" dirty="0">
              <a:solidFill>
                <a:srgbClr val="0070C0"/>
              </a:solidFill>
            </a:endParaRPr>
          </a:p>
        </p:txBody>
      </p:sp>
      <p:sp>
        <p:nvSpPr>
          <p:cNvPr id="40964" name="Rectangle 4"/>
          <p:cNvSpPr>
            <a:spLocks noChangeArrowheads="1"/>
          </p:cNvSpPr>
          <p:nvPr/>
        </p:nvSpPr>
        <p:spPr bwMode="auto">
          <a:xfrm>
            <a:off x="0" y="0"/>
            <a:ext cx="2968377"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http://www.skatteverket.se</a:t>
            </a:r>
            <a:endParaRPr lang="sv-SE" dirty="0">
              <a:latin typeface="Tahoma" pitchFamily="34" charset="0"/>
              <a:ea typeface="Tahoma" pitchFamily="34" charset="0"/>
              <a:cs typeface="Tahoma" pitchFamily="34" charset="0"/>
            </a:endParaRP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7544" y="1412776"/>
            <a:ext cx="8100392" cy="4898983"/>
          </a:xfrm>
          <a:prstGeom prst="rect">
            <a:avLst/>
          </a:prstGeom>
          <a:noFill/>
          <a:ln w="9525">
            <a:noFill/>
            <a:miter lim="800000"/>
            <a:headEnd/>
            <a:tailEnd/>
          </a:ln>
        </p:spPr>
      </p:pic>
      <p:grpSp>
        <p:nvGrpSpPr>
          <p:cNvPr id="5" name="Group 7"/>
          <p:cNvGrpSpPr/>
          <p:nvPr/>
        </p:nvGrpSpPr>
        <p:grpSpPr>
          <a:xfrm>
            <a:off x="1115616" y="3575455"/>
            <a:ext cx="2646439" cy="1124601"/>
            <a:chOff x="899592" y="3828066"/>
            <a:chExt cx="2646439" cy="1124601"/>
          </a:xfrm>
        </p:grpSpPr>
        <p:sp>
          <p:nvSpPr>
            <p:cNvPr id="15" name="Right Arrow 14"/>
            <p:cNvSpPr/>
            <p:nvPr/>
          </p:nvSpPr>
          <p:spPr>
            <a:xfrm>
              <a:off x="3078923" y="4080315"/>
              <a:ext cx="432048" cy="167015"/>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nvGrpSpPr>
            <p:cNvPr id="6" name="Group 6"/>
            <p:cNvGrpSpPr/>
            <p:nvPr/>
          </p:nvGrpSpPr>
          <p:grpSpPr>
            <a:xfrm>
              <a:off x="899592" y="3828066"/>
              <a:ext cx="2646439" cy="1124601"/>
              <a:chOff x="899592" y="3828066"/>
              <a:chExt cx="2646439" cy="1124601"/>
            </a:xfrm>
          </p:grpSpPr>
          <p:sp>
            <p:nvSpPr>
              <p:cNvPr id="3" name="Right Arrow 2"/>
              <p:cNvSpPr/>
              <p:nvPr/>
            </p:nvSpPr>
            <p:spPr>
              <a:xfrm>
                <a:off x="3113983" y="3828066"/>
                <a:ext cx="432048" cy="167015"/>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6" name="Right Arrow 15"/>
              <p:cNvSpPr/>
              <p:nvPr/>
            </p:nvSpPr>
            <p:spPr>
              <a:xfrm>
                <a:off x="3113983" y="4437112"/>
                <a:ext cx="432048" cy="167015"/>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7" name="Right Arrow 16"/>
              <p:cNvSpPr/>
              <p:nvPr/>
            </p:nvSpPr>
            <p:spPr>
              <a:xfrm>
                <a:off x="3113983" y="4785652"/>
                <a:ext cx="432048" cy="167015"/>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sp>
            <p:nvSpPr>
              <p:cNvPr id="18" name="AutoShape 6"/>
              <p:cNvSpPr>
                <a:spLocks noChangeArrowheads="1"/>
              </p:cNvSpPr>
              <p:nvPr/>
            </p:nvSpPr>
            <p:spPr bwMode="auto">
              <a:xfrm>
                <a:off x="899592" y="4077072"/>
                <a:ext cx="2107323" cy="583956"/>
              </a:xfrm>
              <a:prstGeom prst="wedgeRoundRectCallout">
                <a:avLst>
                  <a:gd name="adj1" fmla="val 36361"/>
                  <a:gd name="adj2" fmla="val 2300"/>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200" b="1" dirty="0"/>
                  <a:t>እቲ ዝደለኻዮ ኣገልግሎት ወይ ሓገዝ ምረጽ፡ ብኢ-ለጊቲማቲማኹን እቶ</a:t>
                </a:r>
                <a:endParaRPr lang="sv-SE" sz="1200" b="1" dirty="0">
                  <a:latin typeface="Tahoma" pitchFamily="34" charset="0"/>
                  <a:ea typeface="Tahoma" pitchFamily="34" charset="0"/>
                  <a:cs typeface="Tahoma" pitchFamily="34" charset="0"/>
                </a:endParaRPr>
              </a:p>
            </p:txBody>
          </p:sp>
        </p:grpSp>
      </p:grpSp>
      <p:grpSp>
        <p:nvGrpSpPr>
          <p:cNvPr id="7" name="Group 19"/>
          <p:cNvGrpSpPr/>
          <p:nvPr/>
        </p:nvGrpSpPr>
        <p:grpSpPr>
          <a:xfrm>
            <a:off x="6876256" y="2060848"/>
            <a:ext cx="936104" cy="473472"/>
            <a:chOff x="6372200" y="2276872"/>
            <a:chExt cx="936104" cy="473472"/>
          </a:xfrm>
        </p:grpSpPr>
        <p:sp>
          <p:nvSpPr>
            <p:cNvPr id="9" name="Upp 8"/>
            <p:cNvSpPr/>
            <p:nvPr/>
          </p:nvSpPr>
          <p:spPr>
            <a:xfrm>
              <a:off x="6732240" y="2536032"/>
              <a:ext cx="142875" cy="21431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19" name="Oval 18"/>
            <p:cNvSpPr/>
            <p:nvPr/>
          </p:nvSpPr>
          <p:spPr>
            <a:xfrm>
              <a:off x="6372200" y="2276872"/>
              <a:ext cx="936104" cy="259160"/>
            </a:xfrm>
            <a:prstGeom prst="ellips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latin typeface="Tahoma" pitchFamily="34" charset="0"/>
                <a:ea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251520" y="1484784"/>
            <a:ext cx="8671375" cy="4898131"/>
            <a:chOff x="251520" y="1484784"/>
            <a:chExt cx="8671375" cy="4898131"/>
          </a:xfrm>
        </p:grpSpPr>
        <p:pic>
          <p:nvPicPr>
            <p:cNvPr id="5" name="Bildobjekt 4" descr="skatte1.jpg"/>
            <p:cNvPicPr>
              <a:picLocks noChangeAspect="1"/>
            </p:cNvPicPr>
            <p:nvPr/>
          </p:nvPicPr>
          <p:blipFill>
            <a:blip r:embed="rId2" cstate="print"/>
            <a:srcRect/>
            <a:stretch>
              <a:fillRect/>
            </a:stretch>
          </p:blipFill>
          <p:spPr bwMode="auto">
            <a:xfrm>
              <a:off x="251520" y="1484784"/>
              <a:ext cx="8671375" cy="4898131"/>
            </a:xfrm>
            <a:prstGeom prst="rect">
              <a:avLst/>
            </a:prstGeom>
            <a:noFill/>
            <a:ln w="9525">
              <a:noFill/>
              <a:miter lim="800000"/>
              <a:headEnd/>
              <a:tailEnd/>
            </a:ln>
          </p:spPr>
        </p:pic>
        <p:sp>
          <p:nvSpPr>
            <p:cNvPr id="6" name="AutoShape 6"/>
            <p:cNvSpPr>
              <a:spLocks noChangeArrowheads="1"/>
            </p:cNvSpPr>
            <p:nvPr/>
          </p:nvSpPr>
          <p:spPr bwMode="auto">
            <a:xfrm>
              <a:off x="4275624" y="4462165"/>
              <a:ext cx="1055214" cy="334987"/>
            </a:xfrm>
            <a:prstGeom prst="wedgeRoundRectCallout">
              <a:avLst>
                <a:gd name="adj1" fmla="val -129315"/>
                <a:gd name="adj2" fmla="val -118735"/>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ti-ER" sz="1200" b="1" dirty="0"/>
                <a:t>ቛንቛ ምረጽ</a:t>
              </a:r>
              <a:endParaRPr lang="sv-SE" sz="1200" b="1" dirty="0"/>
            </a:p>
          </p:txBody>
        </p:sp>
      </p:grpSp>
      <p:sp>
        <p:nvSpPr>
          <p:cNvPr id="7" name="Rubrik 1"/>
          <p:cNvSpPr>
            <a:spLocks noGrp="1"/>
          </p:cNvSpPr>
          <p:nvPr>
            <p:ph type="title"/>
          </p:nvPr>
        </p:nvSpPr>
        <p:spPr>
          <a:xfrm>
            <a:off x="0" y="332656"/>
            <a:ext cx="9144000" cy="1071546"/>
          </a:xfrm>
        </p:spPr>
        <p:txBody>
          <a:bodyPr>
            <a:normAutofit/>
          </a:bodyPr>
          <a:lstStyle/>
          <a:p>
            <a:pPr>
              <a:defRPr/>
            </a:pPr>
            <a:r>
              <a:rPr lang="ti-ER" sz="4000" dirty="0">
                <a:solidFill>
                  <a:srgbClr val="0070C0"/>
                </a:solidFill>
              </a:rPr>
              <a:t>ቤት ጽሕፈት ኣታዊ ውሽጢ ሃገር</a:t>
            </a:r>
            <a:r>
              <a:rPr lang="sv-SE" sz="4000" dirty="0">
                <a:solidFill>
                  <a:srgbClr val="0070C0"/>
                </a:solidFill>
                <a:latin typeface="Tahoma" pitchFamily="34" charset="0"/>
                <a:ea typeface="Tahoma" pitchFamily="34" charset="0"/>
                <a:cs typeface="Tahoma" pitchFamily="34" charset="0"/>
              </a:rPr>
              <a:t> </a:t>
            </a:r>
            <a:r>
              <a:rPr lang="sv-SE" sz="4000" dirty="0">
                <a:solidFill>
                  <a:srgbClr val="0070C0"/>
                </a:solidFill>
              </a:rPr>
              <a:t>- ይቕጽል</a:t>
            </a:r>
            <a:r>
              <a:rPr lang="sv-SE" sz="4000" dirty="0">
                <a:solidFill>
                  <a:srgbClr val="0070C0"/>
                </a:solidFill>
                <a:latin typeface="Tahoma" pitchFamily="34" charset="0"/>
                <a:ea typeface="Tahoma" pitchFamily="34" charset="0"/>
                <a:cs typeface="Tahoma" pitchFamily="34" charset="0"/>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1196752"/>
            <a:ext cx="8784976" cy="5323277"/>
          </a:xfrm>
          <a:prstGeom prst="rect">
            <a:avLst/>
          </a:prstGeom>
          <a:noFill/>
          <a:ln w="9525">
            <a:noFill/>
            <a:miter lim="800000"/>
            <a:headEnd/>
            <a:tailEnd/>
          </a:ln>
        </p:spPr>
      </p:pic>
      <p:sp>
        <p:nvSpPr>
          <p:cNvPr id="2" name="Rubrik 1"/>
          <p:cNvSpPr>
            <a:spLocks noGrp="1"/>
          </p:cNvSpPr>
          <p:nvPr>
            <p:ph type="title"/>
          </p:nvPr>
        </p:nvSpPr>
        <p:spPr>
          <a:xfrm>
            <a:off x="0" y="332656"/>
            <a:ext cx="9144000" cy="714356"/>
          </a:xfrm>
        </p:spPr>
        <p:txBody>
          <a:bodyPr>
            <a:normAutofit fontScale="90000"/>
          </a:bodyPr>
          <a:lstStyle/>
          <a:p>
            <a:pPr>
              <a:defRPr/>
            </a:pPr>
            <a:r>
              <a:rPr lang="ti-ER" dirty="0">
                <a:solidFill>
                  <a:srgbClr val="0070C0"/>
                </a:solidFill>
              </a:rPr>
              <a:t>ኢሚግረሽን ሃገረ ሽወደን</a:t>
            </a:r>
            <a:endParaRPr lang="sv-SE" dirty="0">
              <a:solidFill>
                <a:srgbClr val="0070C0"/>
              </a:solidFill>
              <a:latin typeface="Tahoma" pitchFamily="34" charset="0"/>
              <a:ea typeface="Tahoma" pitchFamily="34" charset="0"/>
              <a:cs typeface="Tahoma" pitchFamily="34" charset="0"/>
            </a:endParaRPr>
          </a:p>
        </p:txBody>
      </p:sp>
      <p:sp>
        <p:nvSpPr>
          <p:cNvPr id="10" name="AutoShape 6"/>
          <p:cNvSpPr>
            <a:spLocks noChangeArrowheads="1"/>
          </p:cNvSpPr>
          <p:nvPr/>
        </p:nvSpPr>
        <p:spPr bwMode="auto">
          <a:xfrm>
            <a:off x="2987824" y="2780928"/>
            <a:ext cx="3168352" cy="864096"/>
          </a:xfrm>
          <a:prstGeom prst="wedgeRoundRectCallout">
            <a:avLst>
              <a:gd name="adj1" fmla="val -20194"/>
              <a:gd name="adj2" fmla="val -45551"/>
              <a:gd name="adj3" fmla="val 16667"/>
            </a:avLst>
          </a:prstGeom>
          <a:solidFill>
            <a:schemeClr val="accent1">
              <a:lumMod val="40000"/>
              <a:lumOff val="60000"/>
            </a:schemeClr>
          </a:solidFill>
          <a:ln w="9525">
            <a:solidFill>
              <a:schemeClr val="tx1"/>
            </a:solidFill>
            <a:miter lim="800000"/>
            <a:headEnd/>
            <a:tailEnd/>
          </a:ln>
          <a:effectLst/>
        </p:spPr>
        <p:txBody>
          <a:bodyPr/>
          <a:lstStyle/>
          <a:p>
            <a:pPr rtl="1">
              <a:defRPr/>
            </a:pPr>
            <a:r>
              <a:rPr lang="ti-ER" sz="1200" b="1" dirty="0"/>
              <a:t>ቤት ጽሕፈት ኢሚግረሽን ብመንገዲ ኢንተርነት ብዙሓት ዝተፈላለዩ ኣገልግሎት ይህብ፡ ንዝያዳ ሓበሬታ ኣብዚ ጽቐጥ ወይ ውን ብኢንተርነት ንምምልካት ኣብዚ ጠውቕ</a:t>
            </a:r>
            <a:endParaRPr lang="sv-SE" sz="1200" b="1" dirty="0">
              <a:latin typeface="Tahoma" pitchFamily="34" charset="0"/>
              <a:ea typeface="Tahoma" pitchFamily="34" charset="0"/>
              <a:cs typeface="Tahoma" pitchFamily="34" charset="0"/>
            </a:endParaRPr>
          </a:p>
        </p:txBody>
      </p:sp>
      <p:sp>
        <p:nvSpPr>
          <p:cNvPr id="20" name="Rektangel 19"/>
          <p:cNvSpPr>
            <a:spLocks noChangeArrowheads="1"/>
          </p:cNvSpPr>
          <p:nvPr/>
        </p:nvSpPr>
        <p:spPr bwMode="auto">
          <a:xfrm>
            <a:off x="0" y="0"/>
            <a:ext cx="3504806"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4"/>
              </a:rPr>
              <a:t>http://www.migrationsverket.se/</a:t>
            </a:r>
            <a:endParaRPr lang="sv-SE" dirty="0">
              <a:latin typeface="Tahoma" pitchFamily="34" charset="0"/>
              <a:ea typeface="Tahoma" pitchFamily="34" charset="0"/>
              <a:cs typeface="Tahoma" pitchFamily="34" charset="0"/>
            </a:endParaRPr>
          </a:p>
        </p:txBody>
      </p:sp>
      <p:sp>
        <p:nvSpPr>
          <p:cNvPr id="40" name="Höger 39"/>
          <p:cNvSpPr/>
          <p:nvPr/>
        </p:nvSpPr>
        <p:spPr>
          <a:xfrm>
            <a:off x="2051720" y="3933056"/>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Höger 40"/>
          <p:cNvSpPr/>
          <p:nvPr/>
        </p:nvSpPr>
        <p:spPr>
          <a:xfrm>
            <a:off x="2051720" y="4149080"/>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Höger 41"/>
          <p:cNvSpPr/>
          <p:nvPr/>
        </p:nvSpPr>
        <p:spPr>
          <a:xfrm>
            <a:off x="2051720" y="4437112"/>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Höger 42"/>
          <p:cNvSpPr/>
          <p:nvPr/>
        </p:nvSpPr>
        <p:spPr>
          <a:xfrm>
            <a:off x="2051720" y="4725144"/>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Höger 43"/>
          <p:cNvSpPr/>
          <p:nvPr/>
        </p:nvSpPr>
        <p:spPr>
          <a:xfrm>
            <a:off x="2051720" y="4941168"/>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Höger 44"/>
          <p:cNvSpPr/>
          <p:nvPr/>
        </p:nvSpPr>
        <p:spPr>
          <a:xfrm>
            <a:off x="2051720" y="5157192"/>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Höger 45"/>
          <p:cNvSpPr/>
          <p:nvPr/>
        </p:nvSpPr>
        <p:spPr>
          <a:xfrm>
            <a:off x="2051720" y="5445224"/>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Höger 46"/>
          <p:cNvSpPr/>
          <p:nvPr/>
        </p:nvSpPr>
        <p:spPr>
          <a:xfrm>
            <a:off x="2051720" y="5661248"/>
            <a:ext cx="288032"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Höger 47"/>
          <p:cNvSpPr/>
          <p:nvPr/>
        </p:nvSpPr>
        <p:spPr>
          <a:xfrm rot="16200000">
            <a:off x="4391980" y="5481228"/>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Höger 48"/>
          <p:cNvSpPr/>
          <p:nvPr/>
        </p:nvSpPr>
        <p:spPr>
          <a:xfrm rot="16200000">
            <a:off x="5976156" y="5481228"/>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Höger 49"/>
          <p:cNvSpPr/>
          <p:nvPr/>
        </p:nvSpPr>
        <p:spPr>
          <a:xfrm rot="16200000">
            <a:off x="4391980" y="4473116"/>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Höger 50"/>
          <p:cNvSpPr/>
          <p:nvPr/>
        </p:nvSpPr>
        <p:spPr>
          <a:xfrm rot="16200000">
            <a:off x="5976156" y="4473116"/>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Höger 51"/>
          <p:cNvSpPr/>
          <p:nvPr/>
        </p:nvSpPr>
        <p:spPr>
          <a:xfrm rot="14056857">
            <a:off x="3671900" y="2312876"/>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Höger 52"/>
          <p:cNvSpPr/>
          <p:nvPr/>
        </p:nvSpPr>
        <p:spPr>
          <a:xfrm rot="14056857">
            <a:off x="4946251" y="2318874"/>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Höger 53"/>
          <p:cNvSpPr/>
          <p:nvPr/>
        </p:nvSpPr>
        <p:spPr>
          <a:xfrm rot="14056857">
            <a:off x="6170385" y="2318874"/>
            <a:ext cx="28803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p:cNvSpPr/>
          <p:nvPr/>
        </p:nvSpPr>
        <p:spPr>
          <a:xfrm>
            <a:off x="5292080" y="1700808"/>
            <a:ext cx="72008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0-#ppt_w/2"/>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par>
                                <p:cTn id="26" presetID="2" presetClass="entr" presetSubtype="1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0-#ppt_w/2"/>
                                          </p:val>
                                        </p:tav>
                                        <p:tav tm="100000">
                                          <p:val>
                                            <p:strVal val="#ppt_x"/>
                                          </p:val>
                                        </p:tav>
                                      </p:tavLst>
                                    </p:anim>
                                    <p:anim calcmode="lin" valueType="num">
                                      <p:cBhvr additive="base">
                                        <p:cTn id="29" dur="500" fill="hold"/>
                                        <p:tgtEl>
                                          <p:spTgt spid="42"/>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0-#ppt_w/2"/>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0-#ppt_w/2"/>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par>
                                <p:cTn id="38" presetID="2" presetClass="entr" presetSubtype="12"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par>
                                <p:cTn id="42" presetID="2" presetClass="entr" presetSubtype="12"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par>
                                <p:cTn id="46" presetID="2" presetClass="entr" presetSubtype="12"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0-#ppt_w/2"/>
                                          </p:val>
                                        </p:tav>
                                        <p:tav tm="100000">
                                          <p:val>
                                            <p:strVal val="#ppt_x"/>
                                          </p:val>
                                        </p:tav>
                                      </p:tavLst>
                                    </p:anim>
                                    <p:anim calcmode="lin" valueType="num">
                                      <p:cBhvr additive="base">
                                        <p:cTn id="49" dur="500" fill="hold"/>
                                        <p:tgtEl>
                                          <p:spTgt spid="47"/>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additive="base">
                                        <p:cTn id="57" dur="500" fill="hold"/>
                                        <p:tgtEl>
                                          <p:spTgt spid="51"/>
                                        </p:tgtEl>
                                        <p:attrNameLst>
                                          <p:attrName>ppt_x</p:attrName>
                                        </p:attrNameLst>
                                      </p:cBhvr>
                                      <p:tavLst>
                                        <p:tav tm="0">
                                          <p:val>
                                            <p:strVal val="#ppt_x"/>
                                          </p:val>
                                        </p:tav>
                                        <p:tav tm="100000">
                                          <p:val>
                                            <p:strVal val="#ppt_x"/>
                                          </p:val>
                                        </p:tav>
                                      </p:tavLst>
                                    </p:anim>
                                    <p:anim calcmode="lin" valueType="num">
                                      <p:cBhvr additive="base">
                                        <p:cTn id="58" dur="500" fill="hold"/>
                                        <p:tgtEl>
                                          <p:spTgt spid="5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fill="hold"/>
                                        <p:tgtEl>
                                          <p:spTgt spid="48"/>
                                        </p:tgtEl>
                                        <p:attrNameLst>
                                          <p:attrName>ppt_x</p:attrName>
                                        </p:attrNameLst>
                                      </p:cBhvr>
                                      <p:tavLst>
                                        <p:tav tm="0">
                                          <p:val>
                                            <p:strVal val="#ppt_x"/>
                                          </p:val>
                                        </p:tav>
                                        <p:tav tm="100000">
                                          <p:val>
                                            <p:strVal val="#ppt_x"/>
                                          </p:val>
                                        </p:tav>
                                      </p:tavLst>
                                    </p:anim>
                                    <p:anim calcmode="lin" valueType="num">
                                      <p:cBhvr additive="base">
                                        <p:cTn id="62" dur="500" fill="hold"/>
                                        <p:tgtEl>
                                          <p:spTgt spid="4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additive="base">
                                        <p:cTn id="65" dur="500" fill="hold"/>
                                        <p:tgtEl>
                                          <p:spTgt spid="49"/>
                                        </p:tgtEl>
                                        <p:attrNameLst>
                                          <p:attrName>ppt_x</p:attrName>
                                        </p:attrNameLst>
                                      </p:cBhvr>
                                      <p:tavLst>
                                        <p:tav tm="0">
                                          <p:val>
                                            <p:strVal val="#ppt_x"/>
                                          </p:val>
                                        </p:tav>
                                        <p:tav tm="100000">
                                          <p:val>
                                            <p:strVal val="#ppt_x"/>
                                          </p:val>
                                        </p:tav>
                                      </p:tavLst>
                                    </p:anim>
                                    <p:anim calcmode="lin" valueType="num">
                                      <p:cBhvr additive="base">
                                        <p:cTn id="66" dur="500" fill="hold"/>
                                        <p:tgtEl>
                                          <p:spTgt spid="49"/>
                                        </p:tgtEl>
                                        <p:attrNameLst>
                                          <p:attrName>ppt_y</p:attrName>
                                        </p:attrNameLst>
                                      </p:cBhvr>
                                      <p:tavLst>
                                        <p:tav tm="0">
                                          <p:val>
                                            <p:strVal val="1+#ppt_h/2"/>
                                          </p:val>
                                        </p:tav>
                                        <p:tav tm="100000">
                                          <p:val>
                                            <p:strVal val="#ppt_y"/>
                                          </p:val>
                                        </p:tav>
                                      </p:tavLst>
                                    </p:anim>
                                  </p:childTnLst>
                                </p:cTn>
                              </p:par>
                              <p:par>
                                <p:cTn id="67" presetID="2" presetClass="entr" presetSubtype="6"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1+#ppt_w/2"/>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par>
                          <p:cTn id="71" fill="hold">
                            <p:stCondLst>
                              <p:cond delay="1000"/>
                            </p:stCondLst>
                            <p:childTnLst>
                              <p:par>
                                <p:cTn id="72" presetID="2" presetClass="entr" presetSubtype="6"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anim calcmode="lin" valueType="num">
                                      <p:cBhvr additive="base">
                                        <p:cTn id="74" dur="500" fill="hold"/>
                                        <p:tgtEl>
                                          <p:spTgt spid="53"/>
                                        </p:tgtEl>
                                        <p:attrNameLst>
                                          <p:attrName>ppt_x</p:attrName>
                                        </p:attrNameLst>
                                      </p:cBhvr>
                                      <p:tavLst>
                                        <p:tav tm="0">
                                          <p:val>
                                            <p:strVal val="1+#ppt_w/2"/>
                                          </p:val>
                                        </p:tav>
                                        <p:tav tm="100000">
                                          <p:val>
                                            <p:strVal val="#ppt_x"/>
                                          </p:val>
                                        </p:tav>
                                      </p:tavLst>
                                    </p:anim>
                                    <p:anim calcmode="lin" valueType="num">
                                      <p:cBhvr additive="base">
                                        <p:cTn id="75" dur="500" fill="hold"/>
                                        <p:tgtEl>
                                          <p:spTgt spid="53"/>
                                        </p:tgtEl>
                                        <p:attrNameLst>
                                          <p:attrName>ppt_y</p:attrName>
                                        </p:attrNameLst>
                                      </p:cBhvr>
                                      <p:tavLst>
                                        <p:tav tm="0">
                                          <p:val>
                                            <p:strVal val="1+#ppt_h/2"/>
                                          </p:val>
                                        </p:tav>
                                        <p:tav tm="100000">
                                          <p:val>
                                            <p:strVal val="#ppt_y"/>
                                          </p:val>
                                        </p:tav>
                                      </p:tavLst>
                                    </p:anim>
                                  </p:childTnLst>
                                </p:cTn>
                              </p:par>
                            </p:childTnLst>
                          </p:cTn>
                        </p:par>
                        <p:par>
                          <p:cTn id="76" fill="hold">
                            <p:stCondLst>
                              <p:cond delay="1500"/>
                            </p:stCondLst>
                            <p:childTnLst>
                              <p:par>
                                <p:cTn id="77" presetID="2" presetClass="entr" presetSubtype="6" fill="hold" grpId="0" nodeType="after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1+#ppt_w/2"/>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childTnLst>
                          </p:cTn>
                        </p:par>
                        <p:par>
                          <p:cTn id="81" fill="hold">
                            <p:stCondLst>
                              <p:cond delay="2000"/>
                            </p:stCondLst>
                            <p:childTnLst>
                              <p:par>
                                <p:cTn id="82" presetID="1" presetClass="entr" presetSubtype="0" fill="hold" grpId="0" nodeType="after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P spid="40" grpId="0" animBg="1"/>
      <p:bldP spid="40" grpId="1"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980728"/>
            <a:ext cx="9150250" cy="5544616"/>
          </a:xfrm>
          <a:prstGeom prst="rect">
            <a:avLst/>
          </a:prstGeom>
          <a:noFill/>
          <a:ln w="9525">
            <a:noFill/>
            <a:miter lim="800000"/>
            <a:headEnd/>
            <a:tailEnd/>
          </a:ln>
        </p:spPr>
      </p:pic>
      <p:sp>
        <p:nvSpPr>
          <p:cNvPr id="5" name="Rubrik 1"/>
          <p:cNvSpPr>
            <a:spLocks noGrp="1"/>
          </p:cNvSpPr>
          <p:nvPr>
            <p:ph type="title"/>
          </p:nvPr>
        </p:nvSpPr>
        <p:spPr>
          <a:xfrm>
            <a:off x="0" y="188640"/>
            <a:ext cx="9144000" cy="714356"/>
          </a:xfrm>
        </p:spPr>
        <p:txBody>
          <a:bodyPr>
            <a:normAutofit fontScale="90000"/>
          </a:bodyPr>
          <a:lstStyle/>
          <a:p>
            <a:pPr>
              <a:defRPr/>
            </a:pPr>
            <a:r>
              <a:rPr lang="ti-ER" dirty="0">
                <a:solidFill>
                  <a:srgbClr val="0070C0"/>
                </a:solidFill>
              </a:rPr>
              <a:t>ኢሚግረሽን ሃገረ ሽወደን</a:t>
            </a:r>
            <a:r>
              <a:rPr lang="sv-SE" dirty="0">
                <a:solidFill>
                  <a:srgbClr val="0070C0"/>
                </a:solidFill>
              </a:rPr>
              <a:t> - ይቕጽል</a:t>
            </a:r>
            <a:r>
              <a:rPr lang="sv-SE" dirty="0">
                <a:solidFill>
                  <a:srgbClr val="0070C0"/>
                </a:solidFill>
                <a:latin typeface="Tahoma" pitchFamily="34" charset="0"/>
                <a:ea typeface="Tahoma" pitchFamily="34" charset="0"/>
                <a:cs typeface="Tahoma" pitchFamily="34" charset="0"/>
              </a:rPr>
              <a:t>…</a:t>
            </a:r>
          </a:p>
        </p:txBody>
      </p:sp>
      <p:sp>
        <p:nvSpPr>
          <p:cNvPr id="6" name="AutoShape 6"/>
          <p:cNvSpPr>
            <a:spLocks noChangeArrowheads="1"/>
          </p:cNvSpPr>
          <p:nvPr/>
        </p:nvSpPr>
        <p:spPr bwMode="auto">
          <a:xfrm>
            <a:off x="6300192" y="1844824"/>
            <a:ext cx="1214437" cy="319415"/>
          </a:xfrm>
          <a:prstGeom prst="wedgeRoundRectCallout">
            <a:avLst>
              <a:gd name="adj1" fmla="val -81421"/>
              <a:gd name="adj2" fmla="val -122850"/>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ti-ER" sz="1400" b="1" dirty="0"/>
              <a:t>ቛንቛ ምረጽ</a:t>
            </a:r>
            <a:endParaRPr lang="sv-SE" sz="1400" b="1" dirty="0"/>
          </a:p>
        </p:txBody>
      </p:sp>
      <p:sp>
        <p:nvSpPr>
          <p:cNvPr id="7" name="Vänster 16"/>
          <p:cNvSpPr/>
          <p:nvPr/>
        </p:nvSpPr>
        <p:spPr>
          <a:xfrm>
            <a:off x="5868144" y="3284984"/>
            <a:ext cx="500063" cy="142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0" y="188640"/>
            <a:ext cx="9144000" cy="714356"/>
          </a:xfrm>
        </p:spPr>
        <p:txBody>
          <a:bodyPr>
            <a:normAutofit fontScale="90000"/>
          </a:bodyPr>
          <a:lstStyle/>
          <a:p>
            <a:pPr>
              <a:defRPr/>
            </a:pPr>
            <a:r>
              <a:rPr lang="ti-ER" dirty="0">
                <a:solidFill>
                  <a:srgbClr val="0070C0"/>
                </a:solidFill>
              </a:rPr>
              <a:t>ኢሚግረሽን ሃገረ ሽወደን</a:t>
            </a:r>
            <a:r>
              <a:rPr lang="sv-SE" dirty="0">
                <a:solidFill>
                  <a:srgbClr val="0070C0"/>
                </a:solidFill>
              </a:rPr>
              <a:t> - ይቕጽል</a:t>
            </a:r>
            <a:r>
              <a:rPr lang="sv-SE" dirty="0">
                <a:solidFill>
                  <a:srgbClr val="0070C0"/>
                </a:solidFill>
                <a:latin typeface="Tahoma" pitchFamily="34" charset="0"/>
                <a:ea typeface="Tahoma" pitchFamily="34" charset="0"/>
                <a:cs typeface="Tahoma" pitchFamily="34" charset="0"/>
              </a:rPr>
              <a:t>…</a:t>
            </a:r>
          </a:p>
        </p:txBody>
      </p:sp>
      <p:pic>
        <p:nvPicPr>
          <p:cNvPr id="3074" name="Picture 2"/>
          <p:cNvPicPr>
            <a:picLocks noChangeAspect="1" noChangeArrowheads="1"/>
          </p:cNvPicPr>
          <p:nvPr/>
        </p:nvPicPr>
        <p:blipFill>
          <a:blip r:embed="rId2" cstate="print"/>
          <a:srcRect/>
          <a:stretch>
            <a:fillRect/>
          </a:stretch>
        </p:blipFill>
        <p:spPr bwMode="auto">
          <a:xfrm>
            <a:off x="-6251" y="1124744"/>
            <a:ext cx="9150251" cy="554461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332656"/>
            <a:ext cx="8069511" cy="598075"/>
          </a:xfrm>
        </p:spPr>
        <p:txBody>
          <a:bodyPr>
            <a:normAutofit fontScale="90000"/>
          </a:bodyPr>
          <a:lstStyle/>
          <a:p>
            <a:pPr>
              <a:defRPr/>
            </a:pPr>
            <a:br>
              <a:rPr lang="sv-SE" dirty="0">
                <a:solidFill>
                  <a:srgbClr val="0070C0"/>
                </a:solidFill>
              </a:rPr>
            </a:br>
            <a:r>
              <a:rPr lang="ti-ER" dirty="0">
                <a:solidFill>
                  <a:srgbClr val="0070C0"/>
                </a:solidFill>
              </a:rPr>
              <a:t>ዜና ኣብ ኢንተርነት</a:t>
            </a:r>
            <a:br>
              <a:rPr lang="sv-SE" dirty="0">
                <a:solidFill>
                  <a:srgbClr val="0070C0"/>
                </a:solidFill>
              </a:rPr>
            </a:br>
            <a:br>
              <a:rPr lang="sv-SE" dirty="0">
                <a:solidFill>
                  <a:srgbClr val="0070C0"/>
                </a:solidFill>
              </a:rPr>
            </a:br>
            <a:endParaRPr lang="sv-SE" dirty="0">
              <a:solidFill>
                <a:srgbClr val="0070C0"/>
              </a:solidFill>
            </a:endParaRPr>
          </a:p>
        </p:txBody>
      </p:sp>
      <p:pic>
        <p:nvPicPr>
          <p:cNvPr id="3379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96752"/>
            <a:ext cx="6732240" cy="4968551"/>
          </a:xfrm>
          <a:prstGeom prst="rect">
            <a:avLst/>
          </a:prstGeom>
          <a:noFill/>
          <a:ln w="9525">
            <a:noFill/>
            <a:miter lim="800000"/>
            <a:headEnd/>
            <a:tailEnd/>
          </a:ln>
        </p:spPr>
      </p:pic>
      <p:sp>
        <p:nvSpPr>
          <p:cNvPr id="33795" name="Rectangle 5"/>
          <p:cNvSpPr>
            <a:spLocks noChangeArrowheads="1"/>
          </p:cNvSpPr>
          <p:nvPr/>
        </p:nvSpPr>
        <p:spPr bwMode="auto">
          <a:xfrm>
            <a:off x="0" y="692150"/>
            <a:ext cx="2249398" cy="369332"/>
          </a:xfrm>
          <a:prstGeom prst="rect">
            <a:avLst/>
          </a:prstGeom>
          <a:noFill/>
          <a:ln w="9525">
            <a:noFill/>
            <a:miter lim="800000"/>
            <a:headEnd/>
            <a:tailEnd/>
          </a:ln>
        </p:spPr>
        <p:txBody>
          <a:bodyPr wrap="none">
            <a:spAutoFit/>
          </a:bodyPr>
          <a:lstStyle/>
          <a:p>
            <a:pPr algn="l"/>
            <a:r>
              <a:rPr lang="sv-SE" dirty="0">
                <a:hlinkClick r:id="rId3"/>
              </a:rPr>
              <a:t>http://www.cnn.com/</a:t>
            </a:r>
            <a:endParaRPr lang="sv-SE" dirty="0"/>
          </a:p>
        </p:txBody>
      </p:sp>
      <p:sp>
        <p:nvSpPr>
          <p:cNvPr id="33796" name="Rectangle 6"/>
          <p:cNvSpPr>
            <a:spLocks noChangeArrowheads="1"/>
          </p:cNvSpPr>
          <p:nvPr/>
        </p:nvSpPr>
        <p:spPr bwMode="auto">
          <a:xfrm>
            <a:off x="6206000" y="732455"/>
            <a:ext cx="2967544" cy="369332"/>
          </a:xfrm>
          <a:prstGeom prst="rect">
            <a:avLst/>
          </a:prstGeom>
          <a:noFill/>
          <a:ln w="9525">
            <a:noFill/>
            <a:miter lim="800000"/>
            <a:headEnd/>
            <a:tailEnd/>
          </a:ln>
        </p:spPr>
        <p:txBody>
          <a:bodyPr wrap="none">
            <a:spAutoFit/>
          </a:bodyPr>
          <a:lstStyle/>
          <a:p>
            <a:pPr algn="l"/>
            <a:r>
              <a:rPr lang="sv-SE" dirty="0">
                <a:hlinkClick r:id="rId4"/>
              </a:rPr>
              <a:t>http://www.bbc.co.uk/news/</a:t>
            </a:r>
            <a:endParaRPr lang="sv-SE" dirty="0"/>
          </a:p>
        </p:txBody>
      </p:sp>
      <p:pic>
        <p:nvPicPr>
          <p:cNvPr id="33797"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75656" y="1124744"/>
            <a:ext cx="7451725" cy="50043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checkerboard(across)">
                                      <p:cBhvr>
                                        <p:cTn id="7" dur="500"/>
                                        <p:tgtEl>
                                          <p:spTgt spid="337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checkerboard(across)">
                                      <p:cBhvr>
                                        <p:cTn id="12" dur="500"/>
                                        <p:tgtEl>
                                          <p:spTgt spid="3379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checkerboard(across)">
                                      <p:cBhvr>
                                        <p:cTn id="17" dur="500"/>
                                        <p:tgtEl>
                                          <p:spTgt spid="3379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3797"/>
                                        </p:tgtEl>
                                        <p:attrNameLst>
                                          <p:attrName>style.visibility</p:attrName>
                                        </p:attrNameLst>
                                      </p:cBhvr>
                                      <p:to>
                                        <p:strVal val="visible"/>
                                      </p:to>
                                    </p:set>
                                    <p:animEffect transition="in" filter="checkerboard(across)">
                                      <p:cBhvr>
                                        <p:cTn id="22"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60648"/>
            <a:ext cx="9144000" cy="1142984"/>
          </a:xfrm>
        </p:spPr>
        <p:txBody>
          <a:bodyPr>
            <a:noAutofit/>
          </a:bodyPr>
          <a:lstStyle/>
          <a:p>
            <a:pPr>
              <a:defRPr/>
            </a:pPr>
            <a:r>
              <a:rPr lang="ti-ER" sz="3600" dirty="0">
                <a:solidFill>
                  <a:srgbClr val="0070C0"/>
                </a:solidFill>
              </a:rPr>
              <a:t>ምርካብ ቁጽሪ ተለፎን ወይ ኣድራሻ </a:t>
            </a:r>
            <a:br>
              <a:rPr lang="sv-SE" sz="3600" dirty="0">
                <a:solidFill>
                  <a:srgbClr val="0070C0"/>
                </a:solidFill>
              </a:rPr>
            </a:br>
            <a:r>
              <a:rPr lang="ti-ER" sz="3600" dirty="0">
                <a:solidFill>
                  <a:srgbClr val="0070C0"/>
                </a:solidFill>
              </a:rPr>
              <a:t>ብሓገዝ ወይ ብመንገዲ ኢንተርነት</a:t>
            </a:r>
            <a:endParaRPr lang="sv-SE" sz="3600" dirty="0">
              <a:solidFill>
                <a:srgbClr val="0070C0"/>
              </a:solidFill>
              <a:latin typeface="Tahoma" pitchFamily="34" charset="0"/>
              <a:ea typeface="Tahoma" pitchFamily="34" charset="0"/>
              <a:cs typeface="Tahoma" pitchFamily="34" charset="0"/>
            </a:endParaRPr>
          </a:p>
        </p:txBody>
      </p:sp>
      <p:pic>
        <p:nvPicPr>
          <p:cNvPr id="4" name="Bildobjekt 3" descr="hitta.se.jpg"/>
          <p:cNvPicPr>
            <a:picLocks noChangeAspect="1"/>
          </p:cNvPicPr>
          <p:nvPr/>
        </p:nvPicPr>
        <p:blipFill>
          <a:blip r:embed="rId2" cstate="print"/>
          <a:srcRect/>
          <a:stretch>
            <a:fillRect/>
          </a:stretch>
        </p:blipFill>
        <p:spPr bwMode="auto">
          <a:xfrm>
            <a:off x="0" y="1357313"/>
            <a:ext cx="6383338" cy="4643437"/>
          </a:xfrm>
          <a:prstGeom prst="rect">
            <a:avLst/>
          </a:prstGeom>
          <a:noFill/>
          <a:ln w="9525">
            <a:noFill/>
            <a:miter lim="800000"/>
            <a:headEnd/>
            <a:tailEnd/>
          </a:ln>
        </p:spPr>
      </p:pic>
      <p:pic>
        <p:nvPicPr>
          <p:cNvPr id="5" name="Bildobjekt 4" descr="eniro.jpg"/>
          <p:cNvPicPr>
            <a:picLocks noChangeAspect="1"/>
          </p:cNvPicPr>
          <p:nvPr/>
        </p:nvPicPr>
        <p:blipFill>
          <a:blip r:embed="rId3" cstate="print"/>
          <a:srcRect/>
          <a:stretch>
            <a:fillRect/>
          </a:stretch>
        </p:blipFill>
        <p:spPr bwMode="auto">
          <a:xfrm>
            <a:off x="2214563" y="1749425"/>
            <a:ext cx="6929437" cy="5108575"/>
          </a:xfrm>
          <a:prstGeom prst="rect">
            <a:avLst/>
          </a:prstGeom>
          <a:noFill/>
          <a:ln w="9525">
            <a:noFill/>
            <a:miter lim="800000"/>
            <a:headEnd/>
            <a:tailEnd/>
          </a:ln>
        </p:spPr>
      </p:pic>
      <p:sp>
        <p:nvSpPr>
          <p:cNvPr id="6" name="Rektangel 5"/>
          <p:cNvSpPr>
            <a:spLocks noChangeArrowheads="1"/>
          </p:cNvSpPr>
          <p:nvPr/>
        </p:nvSpPr>
        <p:spPr bwMode="auto">
          <a:xfrm>
            <a:off x="0" y="0"/>
            <a:ext cx="2267352"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4"/>
              </a:rPr>
              <a:t>http://www.hitta.se/</a:t>
            </a:r>
            <a:endParaRPr lang="sv-SE" dirty="0">
              <a:latin typeface="Tahoma" pitchFamily="34" charset="0"/>
              <a:ea typeface="Tahoma" pitchFamily="34" charset="0"/>
              <a:cs typeface="Tahoma" pitchFamily="34" charset="0"/>
            </a:endParaRPr>
          </a:p>
        </p:txBody>
      </p:sp>
      <p:sp>
        <p:nvSpPr>
          <p:cNvPr id="7" name="Rektangel 6"/>
          <p:cNvSpPr>
            <a:spLocks noChangeArrowheads="1"/>
          </p:cNvSpPr>
          <p:nvPr/>
        </p:nvSpPr>
        <p:spPr bwMode="auto">
          <a:xfrm>
            <a:off x="6588224" y="1268760"/>
            <a:ext cx="2319994"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5"/>
              </a:rPr>
              <a:t>http://www.eniro.se/</a:t>
            </a:r>
            <a:endParaRPr lang="sv-SE"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548680"/>
            <a:ext cx="9144000" cy="648072"/>
          </a:xfrm>
        </p:spPr>
        <p:txBody>
          <a:bodyPr>
            <a:noAutofit/>
          </a:bodyPr>
          <a:lstStyle/>
          <a:p>
            <a:pPr hangingPunct="0"/>
            <a:r>
              <a:rPr lang="ti-ER" sz="4000" dirty="0">
                <a:solidFill>
                  <a:srgbClr val="0070C0"/>
                </a:solidFill>
              </a:rPr>
              <a:t>ኣገልግሎት መጎዓዝያ</a:t>
            </a:r>
            <a:endParaRPr lang="sv-SE" sz="4000" dirty="0">
              <a:solidFill>
                <a:srgbClr val="0070C0"/>
              </a:solidFill>
            </a:endParaRPr>
          </a:p>
        </p:txBody>
      </p:sp>
      <p:sp>
        <p:nvSpPr>
          <p:cNvPr id="6" name="Rektangel 5"/>
          <p:cNvSpPr>
            <a:spLocks noChangeArrowheads="1"/>
          </p:cNvSpPr>
          <p:nvPr/>
        </p:nvSpPr>
        <p:spPr bwMode="auto">
          <a:xfrm>
            <a:off x="0" y="0"/>
            <a:ext cx="3505200" cy="369332"/>
          </a:xfrm>
          <a:prstGeom prst="rect">
            <a:avLst/>
          </a:prstGeom>
          <a:noFill/>
          <a:ln w="9525">
            <a:noFill/>
            <a:miter lim="800000"/>
            <a:headEnd/>
            <a:tailEnd/>
          </a:ln>
        </p:spPr>
        <p:txBody>
          <a:bodyPr>
            <a:spAutoFit/>
          </a:bodyPr>
          <a:lstStyle/>
          <a:p>
            <a:pPr algn="l"/>
            <a:r>
              <a:rPr lang="sv-SE" dirty="0">
                <a:latin typeface="Tahoma" pitchFamily="34" charset="0"/>
                <a:ea typeface="Tahoma" pitchFamily="34" charset="0"/>
                <a:cs typeface="Tahoma" pitchFamily="34" charset="0"/>
              </a:rPr>
              <a:t>http://www.trafikverket.se/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 y="1581150"/>
            <a:ext cx="8585321" cy="4472442"/>
          </a:xfrm>
          <a:prstGeom prst="rect">
            <a:avLst/>
          </a:prstGeom>
          <a:ln>
            <a:solidFill>
              <a:srgbClr val="FF0000"/>
            </a:solidFill>
          </a:ln>
        </p:spPr>
      </p:pic>
      <p:sp>
        <p:nvSpPr>
          <p:cNvPr id="4" name="Left Arrow 3"/>
          <p:cNvSpPr/>
          <p:nvPr/>
        </p:nvSpPr>
        <p:spPr>
          <a:xfrm>
            <a:off x="2555776" y="4221088"/>
            <a:ext cx="360040" cy="144016"/>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1" name="Left Arrow 10"/>
          <p:cNvSpPr/>
          <p:nvPr/>
        </p:nvSpPr>
        <p:spPr>
          <a:xfrm>
            <a:off x="4427984" y="4725144"/>
            <a:ext cx="360040" cy="144016"/>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5" name="Rectangle 4"/>
          <p:cNvSpPr/>
          <p:nvPr/>
        </p:nvSpPr>
        <p:spPr>
          <a:xfrm>
            <a:off x="3203848" y="5013176"/>
            <a:ext cx="1872208" cy="936104"/>
          </a:xfrm>
          <a:prstGeom prst="rect">
            <a:avLst/>
          </a:prstGeom>
          <a:noFill/>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393961"/>
            <a:ext cx="8460432" cy="4457112"/>
          </a:xfrm>
          <a:prstGeom prst="rect">
            <a:avLst/>
          </a:prstGeom>
        </p:spPr>
      </p:pic>
      <p:sp>
        <p:nvSpPr>
          <p:cNvPr id="10" name="Oval 9"/>
          <p:cNvSpPr/>
          <p:nvPr/>
        </p:nvSpPr>
        <p:spPr>
          <a:xfrm>
            <a:off x="4788024" y="3068960"/>
            <a:ext cx="720080" cy="144016"/>
          </a:xfrm>
          <a:prstGeom prst="ellips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2" name="Up Arrow 11"/>
          <p:cNvSpPr/>
          <p:nvPr/>
        </p:nvSpPr>
        <p:spPr>
          <a:xfrm>
            <a:off x="5076056" y="3212976"/>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6" name="AutoShape 6"/>
          <p:cNvSpPr>
            <a:spLocks noChangeArrowheads="1"/>
          </p:cNvSpPr>
          <p:nvPr/>
        </p:nvSpPr>
        <p:spPr bwMode="auto">
          <a:xfrm>
            <a:off x="827584" y="5660686"/>
            <a:ext cx="1055214" cy="392906"/>
          </a:xfrm>
          <a:prstGeom prst="wedgeRoundRectCallout">
            <a:avLst>
              <a:gd name="adj1" fmla="val 56600"/>
              <a:gd name="adj2" fmla="val -186437"/>
              <a:gd name="adj3" fmla="val 16667"/>
            </a:avLst>
          </a:prstGeom>
          <a:solidFill>
            <a:schemeClr val="accent1">
              <a:lumMod val="40000"/>
              <a:lumOff val="60000"/>
            </a:schemeClr>
          </a:solidFill>
          <a:ln w="9525">
            <a:solidFill>
              <a:schemeClr val="tx1"/>
            </a:solidFill>
            <a:miter lim="800000"/>
            <a:headEnd/>
            <a:tailEnd/>
          </a:ln>
          <a:effectLst/>
        </p:spPr>
        <p:txBody>
          <a:bodyPr/>
          <a:lstStyle/>
          <a:p>
            <a:pPr algn="ctr">
              <a:defRPr/>
            </a:pPr>
            <a:r>
              <a:rPr lang="ti-ER" sz="1400" b="1" dirty="0"/>
              <a:t>ቛንቛ ምረጽ</a:t>
            </a:r>
            <a:endParaRPr lang="sv-SE" sz="1400" b="1" dirty="0">
              <a:latin typeface="Tahoma" pitchFamily="34" charset="0"/>
              <a:ea typeface="Tahoma" pitchFamily="34" charset="0"/>
              <a:cs typeface="Tahoma" pitchFamily="34" charset="0"/>
            </a:endParaRPr>
          </a:p>
        </p:txBody>
      </p:sp>
      <p:sp>
        <p:nvSpPr>
          <p:cNvPr id="13" name="Rectangle 12"/>
          <p:cNvSpPr/>
          <p:nvPr/>
        </p:nvSpPr>
        <p:spPr>
          <a:xfrm>
            <a:off x="3347864" y="4365104"/>
            <a:ext cx="3024336" cy="2485969"/>
          </a:xfrm>
          <a:prstGeom prst="rect">
            <a:avLst/>
          </a:prstGeom>
          <a:noFill/>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11" grpId="0" animBg="1"/>
      <p:bldP spid="5" grpId="0" animBg="1"/>
      <p:bldP spid="10" grpId="0" animBg="1"/>
      <p:bldP spid="12" grpId="0" animBg="1"/>
      <p:bldP spid="16"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042194"/>
          </a:xfrm>
        </p:spPr>
        <p:txBody>
          <a:bodyPr>
            <a:normAutofit fontScale="90000"/>
          </a:bodyPr>
          <a:lstStyle/>
          <a:p>
            <a:pPr rtl="1">
              <a:defRPr/>
            </a:pPr>
            <a:r>
              <a:rPr lang="ti-ER" sz="3600" dirty="0">
                <a:solidFill>
                  <a:srgbClr val="0070C0"/>
                </a:solidFill>
              </a:rPr>
              <a:t>ፍቓድ ምምራሕ መኪናን ምሓዝ ቆጸራ ፈተና ምምራሕ መኪና</a:t>
            </a:r>
            <a:endParaRPr lang="sv-SE" sz="3600" dirty="0">
              <a:solidFill>
                <a:srgbClr val="0070C0"/>
              </a:solidFill>
              <a:latin typeface="Tahoma" pitchFamily="34" charset="0"/>
              <a:ea typeface="Tahoma" pitchFamily="34" charset="0"/>
              <a:cs typeface="Tahoma"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96860"/>
            <a:ext cx="8229600" cy="4332642"/>
          </a:xfrm>
        </p:spPr>
      </p:pic>
      <p:pic>
        <p:nvPicPr>
          <p:cNvPr id="9" name="Bildobjekt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3438" y="1618838"/>
            <a:ext cx="8643938" cy="4477572"/>
          </a:xfrm>
          <a:prstGeom prst="rect">
            <a:avLst/>
          </a:prstGeom>
          <a:noFill/>
          <a:ln w="9525">
            <a:noFill/>
            <a:miter lim="800000"/>
            <a:headEnd/>
            <a:tailEnd/>
          </a:ln>
        </p:spPr>
      </p:pic>
      <p:sp>
        <p:nvSpPr>
          <p:cNvPr id="14" name="Höger 19"/>
          <p:cNvSpPr/>
          <p:nvPr/>
        </p:nvSpPr>
        <p:spPr>
          <a:xfrm>
            <a:off x="1254522" y="5748335"/>
            <a:ext cx="479425" cy="1168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54281" name="Rectangle 14"/>
          <p:cNvSpPr>
            <a:spLocks noChangeArrowheads="1"/>
          </p:cNvSpPr>
          <p:nvPr/>
        </p:nvSpPr>
        <p:spPr bwMode="auto">
          <a:xfrm>
            <a:off x="0" y="0"/>
            <a:ext cx="2718436" cy="369332"/>
          </a:xfrm>
          <a:prstGeom prst="rect">
            <a:avLst/>
          </a:prstGeom>
          <a:noFill/>
          <a:ln w="9525">
            <a:noFill/>
            <a:miter lim="800000"/>
            <a:headEnd/>
            <a:tailEnd/>
          </a:ln>
        </p:spPr>
        <p:txBody>
          <a:bodyPr wrap="none">
            <a:spAutoFit/>
          </a:bodyPr>
          <a:lstStyle/>
          <a:p>
            <a:pPr algn="l"/>
            <a:r>
              <a:rPr lang="sv-SE" dirty="0" err="1">
                <a:latin typeface="Tahoma" pitchFamily="34" charset="0"/>
                <a:ea typeface="Tahoma" pitchFamily="34" charset="0"/>
                <a:cs typeface="Tahoma" pitchFamily="34" charset="0"/>
                <a:hlinkClick r:id="rId4"/>
              </a:rPr>
              <a:t>www.korkortsportalen.se</a:t>
            </a:r>
            <a:endParaRPr lang="sv-SE" dirty="0">
              <a:latin typeface="Tahoma" pitchFamily="34" charset="0"/>
              <a:ea typeface="Tahoma" pitchFamily="34" charset="0"/>
              <a:cs typeface="Tahoma" pitchFamily="34" charset="0"/>
            </a:endParaRPr>
          </a:p>
        </p:txBody>
      </p:sp>
      <p:sp>
        <p:nvSpPr>
          <p:cNvPr id="3" name="Rectangle 2"/>
          <p:cNvSpPr/>
          <p:nvPr/>
        </p:nvSpPr>
        <p:spPr>
          <a:xfrm flipH="1">
            <a:off x="4788024" y="5085183"/>
            <a:ext cx="2336676" cy="1011227"/>
          </a:xfrm>
          <a:prstGeom prst="rect">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5" name="Rectangle 14"/>
          <p:cNvSpPr/>
          <p:nvPr/>
        </p:nvSpPr>
        <p:spPr>
          <a:xfrm flipH="1">
            <a:off x="1691680" y="5063881"/>
            <a:ext cx="2336676" cy="1011227"/>
          </a:xfrm>
          <a:prstGeom prst="rect">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6" name="Höger 19"/>
          <p:cNvSpPr/>
          <p:nvPr/>
        </p:nvSpPr>
        <p:spPr>
          <a:xfrm>
            <a:off x="5552957" y="6075388"/>
            <a:ext cx="479425" cy="978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17" name="Höger 19"/>
          <p:cNvSpPr/>
          <p:nvPr/>
        </p:nvSpPr>
        <p:spPr>
          <a:xfrm>
            <a:off x="5552957" y="6227788"/>
            <a:ext cx="479425" cy="978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4115" y="5786008"/>
            <a:ext cx="1859886" cy="98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583" y="2276872"/>
            <a:ext cx="8244408" cy="4581128"/>
          </a:xfrm>
          <a:prstGeom prst="rect">
            <a:avLst/>
          </a:prstGeom>
        </p:spPr>
      </p:pic>
      <p:sp>
        <p:nvSpPr>
          <p:cNvPr id="7" name="Rectangle 6"/>
          <p:cNvSpPr/>
          <p:nvPr/>
        </p:nvSpPr>
        <p:spPr>
          <a:xfrm>
            <a:off x="2172470" y="4869160"/>
            <a:ext cx="1728192" cy="668335"/>
          </a:xfrm>
          <a:prstGeom prst="rect">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 calcmode="lin" valueType="num">
                                      <p:cBhvr additive="base">
                                        <p:cTn id="36" dur="500" fill="hold"/>
                                        <p:tgtEl>
                                          <p:spTgt spid="1027"/>
                                        </p:tgtEl>
                                        <p:attrNameLst>
                                          <p:attrName>ppt_x</p:attrName>
                                        </p:attrNameLst>
                                      </p:cBhvr>
                                      <p:tavLst>
                                        <p:tav tm="0">
                                          <p:val>
                                            <p:strVal val="#ppt_x"/>
                                          </p:val>
                                        </p:tav>
                                        <p:tav tm="100000">
                                          <p:val>
                                            <p:strVal val="#ppt_x"/>
                                          </p:val>
                                        </p:tav>
                                      </p:tavLst>
                                    </p:anim>
                                    <p:anim calcmode="lin" valueType="num">
                                      <p:cBhvr additive="base">
                                        <p:cTn id="37"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7"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74638"/>
            <a:ext cx="9144000" cy="1143000"/>
          </a:xfrm>
        </p:spPr>
        <p:txBody>
          <a:bodyPr>
            <a:normAutofit/>
          </a:bodyPr>
          <a:lstStyle/>
          <a:p>
            <a:r>
              <a:rPr lang="ti-ER" sz="4000" dirty="0">
                <a:solidFill>
                  <a:srgbClr val="0070C0"/>
                </a:solidFill>
              </a:rPr>
              <a:t>ምሓዝ ቆጸራ ንፈተና ምዝዋር መኪና</a:t>
            </a:r>
            <a:endParaRPr lang="sv-SE" sz="4000" dirty="0">
              <a:solidFill>
                <a:srgbClr val="0070C0"/>
              </a:solidFill>
            </a:endParaRPr>
          </a:p>
        </p:txBody>
      </p:sp>
      <p:sp>
        <p:nvSpPr>
          <p:cNvPr id="3" name="Platshållare för innehåll 2"/>
          <p:cNvSpPr>
            <a:spLocks noGrp="1"/>
          </p:cNvSpPr>
          <p:nvPr>
            <p:ph idx="1"/>
          </p:nvPr>
        </p:nvSpPr>
        <p:spPr/>
        <p:txBody>
          <a:bodyPr/>
          <a:lstStyle/>
          <a:p>
            <a:endParaRPr lang="sv-SE"/>
          </a:p>
        </p:txBody>
      </p:sp>
      <p:pic>
        <p:nvPicPr>
          <p:cNvPr id="8" name="Bildobjekt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28625" y="1484784"/>
            <a:ext cx="8715375" cy="4929247"/>
          </a:xfrm>
          <a:prstGeom prst="rect">
            <a:avLst/>
          </a:prstGeom>
          <a:noFill/>
          <a:ln w="9525">
            <a:noFill/>
            <a:miter lim="800000"/>
            <a:headEnd/>
            <a:tailEnd/>
          </a:ln>
        </p:spPr>
      </p:pic>
      <p:sp>
        <p:nvSpPr>
          <p:cNvPr id="10" name="Rektangel 9"/>
          <p:cNvSpPr/>
          <p:nvPr/>
        </p:nvSpPr>
        <p:spPr>
          <a:xfrm>
            <a:off x="0" y="1"/>
            <a:ext cx="3635896" cy="646331"/>
          </a:xfrm>
          <a:prstGeom prst="rect">
            <a:avLst/>
          </a:prstGeom>
        </p:spPr>
        <p:txBody>
          <a:bodyPr wrap="square">
            <a:spAutoFit/>
          </a:bodyPr>
          <a:lstStyle/>
          <a:p>
            <a:pPr lvl="0" algn="ctr">
              <a:spcBef>
                <a:spcPct val="0"/>
              </a:spcBef>
            </a:pPr>
            <a:r>
              <a:rPr lang="sv-SE" dirty="0">
                <a:solidFill>
                  <a:prstClr val="black"/>
                </a:solidFill>
                <a:latin typeface="Tahoma" pitchFamily="34" charset="0"/>
                <a:ea typeface="Tahoma" pitchFamily="34" charset="0"/>
                <a:cs typeface="Tahoma" pitchFamily="34" charset="0"/>
                <a:hlinkClick r:id="rId3"/>
              </a:rPr>
              <a:t>http://www.bilprovningen.se</a:t>
            </a:r>
            <a:br>
              <a:rPr lang="sv-SE" dirty="0">
                <a:solidFill>
                  <a:prstClr val="black"/>
                </a:solidFill>
                <a:latin typeface="Tahoma" pitchFamily="34" charset="0"/>
                <a:ea typeface="Tahoma" pitchFamily="34" charset="0"/>
                <a:cs typeface="Tahoma" pitchFamily="34" charset="0"/>
              </a:rPr>
            </a:br>
            <a:endParaRPr lang="sv-SE" dirty="0">
              <a:solidFill>
                <a:prstClr val="black"/>
              </a:solidFill>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556792"/>
            <a:ext cx="8002330" cy="4525963"/>
          </a:xfrm>
        </p:spPr>
      </p:pic>
      <p:sp>
        <p:nvSpPr>
          <p:cNvPr id="5" name="Höger 21"/>
          <p:cNvSpPr/>
          <p:nvPr/>
        </p:nvSpPr>
        <p:spPr>
          <a:xfrm>
            <a:off x="3779912" y="4941168"/>
            <a:ext cx="803275" cy="180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15" name="AutoShape 6"/>
          <p:cNvSpPr>
            <a:spLocks noChangeArrowheads="1"/>
          </p:cNvSpPr>
          <p:nvPr/>
        </p:nvSpPr>
        <p:spPr bwMode="auto">
          <a:xfrm>
            <a:off x="2483768" y="3212976"/>
            <a:ext cx="2395202" cy="661124"/>
          </a:xfrm>
          <a:prstGeom prst="wedgeRoundRectCallout">
            <a:avLst>
              <a:gd name="adj1" fmla="val -77377"/>
              <a:gd name="adj2" fmla="val -23697"/>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200" b="1" dirty="0"/>
              <a:t>ቆጸራ ፈተና ምዝዋር መኪና ኣበይናይ ከባቢ ክትሕዝ ከምዝደለኻ መሪጽካ ጸሓፍ, ወይ ኣብዚ ካርታ ምረጽ፡</a:t>
            </a:r>
            <a:endParaRPr lang="sv-SE" sz="1200" b="1" dirty="0">
              <a:latin typeface="Tahoma" pitchFamily="34" charset="0"/>
              <a:ea typeface="Tahoma" pitchFamily="34" charset="0"/>
              <a:cs typeface="Tahoma" pitchFamily="34" charset="0"/>
            </a:endParaRPr>
          </a:p>
        </p:txBody>
      </p:sp>
      <p:sp>
        <p:nvSpPr>
          <p:cNvPr id="7" name="Rubrik 1"/>
          <p:cNvSpPr>
            <a:spLocks noGrp="1"/>
          </p:cNvSpPr>
          <p:nvPr>
            <p:ph type="title"/>
          </p:nvPr>
        </p:nvSpPr>
        <p:spPr>
          <a:xfrm>
            <a:off x="0" y="274638"/>
            <a:ext cx="9144000" cy="1143000"/>
          </a:xfrm>
        </p:spPr>
        <p:txBody>
          <a:bodyPr>
            <a:normAutofit/>
          </a:bodyPr>
          <a:lstStyle/>
          <a:p>
            <a:r>
              <a:rPr lang="ti-ER" sz="3600" dirty="0">
                <a:solidFill>
                  <a:srgbClr val="0070C0"/>
                </a:solidFill>
              </a:rPr>
              <a:t>ምሓዝ ቆጸራ ንፈተና ምዝዋር መኪና</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413791" y="1844824"/>
            <a:ext cx="8550697" cy="4784646"/>
            <a:chOff x="413791" y="1844824"/>
            <a:chExt cx="8550697" cy="4784646"/>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91" y="1844824"/>
              <a:ext cx="8550697" cy="4784646"/>
            </a:xfrm>
            <a:prstGeom prst="rect">
              <a:avLst/>
            </a:prstGeom>
          </p:spPr>
        </p:pic>
        <p:sp>
          <p:nvSpPr>
            <p:cNvPr id="6" name="Höger 23"/>
            <p:cNvSpPr/>
            <p:nvPr/>
          </p:nvSpPr>
          <p:spPr>
            <a:xfrm>
              <a:off x="4206949" y="6330979"/>
              <a:ext cx="752475" cy="1254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pSp>
      <p:sp>
        <p:nvSpPr>
          <p:cNvPr id="7" name="Rubrik 1"/>
          <p:cNvSpPr>
            <a:spLocks noGrp="1"/>
          </p:cNvSpPr>
          <p:nvPr>
            <p:ph type="title"/>
          </p:nvPr>
        </p:nvSpPr>
        <p:spPr>
          <a:xfrm>
            <a:off x="0" y="274638"/>
            <a:ext cx="9144000" cy="1143000"/>
          </a:xfrm>
        </p:spPr>
        <p:txBody>
          <a:bodyPr>
            <a:normAutofit/>
          </a:bodyPr>
          <a:lstStyle/>
          <a:p>
            <a:r>
              <a:rPr lang="ti-ER" sz="3600" dirty="0">
                <a:solidFill>
                  <a:srgbClr val="0070C0"/>
                </a:solidFill>
              </a:rPr>
              <a:t>ምሓዝ ቆጸራ ንፈተና ምዝዋር መኪና</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solidFill>
                <a:srgbClr val="0070C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395536" y="1556792"/>
            <a:ext cx="8435266" cy="4661917"/>
            <a:chOff x="395536" y="1700808"/>
            <a:chExt cx="8435266" cy="4661917"/>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700808"/>
              <a:ext cx="8435266" cy="4661917"/>
            </a:xfrm>
            <a:prstGeom prst="rect">
              <a:avLst/>
            </a:prstGeom>
          </p:spPr>
        </p:pic>
        <p:sp>
          <p:nvSpPr>
            <p:cNvPr id="6" name="Höger 23"/>
            <p:cNvSpPr/>
            <p:nvPr/>
          </p:nvSpPr>
          <p:spPr>
            <a:xfrm>
              <a:off x="3491880" y="5949280"/>
              <a:ext cx="752475" cy="1254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pSp>
      <p:sp>
        <p:nvSpPr>
          <p:cNvPr id="7" name="Rubrik 1"/>
          <p:cNvSpPr>
            <a:spLocks noGrp="1"/>
          </p:cNvSpPr>
          <p:nvPr>
            <p:ph type="title"/>
          </p:nvPr>
        </p:nvSpPr>
        <p:spPr>
          <a:xfrm>
            <a:off x="0" y="274638"/>
            <a:ext cx="9144000" cy="1143000"/>
          </a:xfrm>
        </p:spPr>
        <p:txBody>
          <a:bodyPr>
            <a:normAutofit/>
          </a:bodyPr>
          <a:lstStyle/>
          <a:p>
            <a:r>
              <a:rPr lang="ti-ER" sz="3600" dirty="0">
                <a:solidFill>
                  <a:srgbClr val="0070C0"/>
                </a:solidFill>
              </a:rPr>
              <a:t>ምሓዝ ቆጸራ ንፈተና ምዝዋር መኪና</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solidFill>
                <a:srgbClr val="0070C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628800"/>
            <a:ext cx="8256642" cy="4344761"/>
          </a:xfrm>
          <a:prstGeom prst="rect">
            <a:avLst/>
          </a:prstGeom>
          <a:solidFill>
            <a:schemeClr val="accent1">
              <a:lumMod val="40000"/>
              <a:lumOff val="60000"/>
            </a:schemeClr>
          </a:solidFill>
          <a:ln>
            <a:solidFill>
              <a:schemeClr val="tx1"/>
            </a:solidFill>
          </a:ln>
        </p:spPr>
      </p:pic>
      <p:sp>
        <p:nvSpPr>
          <p:cNvPr id="5" name="AutoShape 6"/>
          <p:cNvSpPr>
            <a:spLocks noChangeArrowheads="1"/>
          </p:cNvSpPr>
          <p:nvPr/>
        </p:nvSpPr>
        <p:spPr bwMode="auto">
          <a:xfrm>
            <a:off x="4572000" y="4869160"/>
            <a:ext cx="1877220" cy="576064"/>
          </a:xfrm>
          <a:prstGeom prst="wedgeRoundRectCallout">
            <a:avLst>
              <a:gd name="adj1" fmla="val -126986"/>
              <a:gd name="adj2" fmla="val -32922"/>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400" b="1" dirty="0"/>
              <a:t>ኣብ ላዕሊ ተዋሂቡካ ዘሎ ምልክት ጽሒፍካ ቀጽል፡</a:t>
            </a:r>
            <a:endParaRPr lang="sv-SE" sz="1400" b="1" dirty="0">
              <a:latin typeface="Tahoma" pitchFamily="34" charset="0"/>
              <a:ea typeface="Tahoma" pitchFamily="34" charset="0"/>
              <a:cs typeface="Tahoma" pitchFamily="34" charset="0"/>
            </a:endParaRPr>
          </a:p>
        </p:txBody>
      </p:sp>
      <p:sp>
        <p:nvSpPr>
          <p:cNvPr id="6" name="Rubrik 1"/>
          <p:cNvSpPr>
            <a:spLocks noGrp="1"/>
          </p:cNvSpPr>
          <p:nvPr>
            <p:ph type="title"/>
          </p:nvPr>
        </p:nvSpPr>
        <p:spPr>
          <a:xfrm>
            <a:off x="0" y="274638"/>
            <a:ext cx="9144000" cy="1143000"/>
          </a:xfrm>
        </p:spPr>
        <p:txBody>
          <a:bodyPr>
            <a:normAutofit/>
          </a:bodyPr>
          <a:lstStyle/>
          <a:p>
            <a:r>
              <a:rPr lang="ti-ER" sz="3600" dirty="0">
                <a:solidFill>
                  <a:srgbClr val="0070C0"/>
                </a:solidFill>
              </a:rPr>
              <a:t>ምሓዝ ቆጸራ ንፈተና ምዝዋር መኪና</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539552" y="1988840"/>
            <a:ext cx="8100392" cy="3967051"/>
            <a:chOff x="539552" y="1988840"/>
            <a:chExt cx="8100392" cy="3967051"/>
          </a:xfrm>
        </p:grpSpPr>
        <p:pic>
          <p:nvPicPr>
            <p:cNvPr id="5"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988840"/>
              <a:ext cx="8100392" cy="3967051"/>
            </a:xfrm>
            <a:prstGeom prst="rect">
              <a:avLst/>
            </a:prstGeom>
            <a:solidFill>
              <a:schemeClr val="accent1">
                <a:lumMod val="40000"/>
                <a:lumOff val="60000"/>
              </a:schemeClr>
            </a:solidFill>
            <a:ln>
              <a:solidFill>
                <a:schemeClr val="tx1"/>
              </a:solidFill>
            </a:ln>
          </p:spPr>
        </p:pic>
        <p:sp>
          <p:nvSpPr>
            <p:cNvPr id="6" name="AutoShape 6"/>
            <p:cNvSpPr>
              <a:spLocks noChangeArrowheads="1"/>
            </p:cNvSpPr>
            <p:nvPr/>
          </p:nvSpPr>
          <p:spPr bwMode="auto">
            <a:xfrm>
              <a:off x="4644008" y="4365104"/>
              <a:ext cx="1877220" cy="360040"/>
            </a:xfrm>
            <a:prstGeom prst="wedgeRoundRectCallout">
              <a:avLst>
                <a:gd name="adj1" fmla="val -77482"/>
                <a:gd name="adj2" fmla="val -23904"/>
                <a:gd name="adj3" fmla="val 16667"/>
              </a:avLst>
            </a:prstGeom>
            <a:solidFill>
              <a:schemeClr val="accent1">
                <a:lumMod val="40000"/>
                <a:lumOff val="60000"/>
              </a:schemeClr>
            </a:solidFill>
            <a:ln w="9525">
              <a:solidFill>
                <a:schemeClr val="tx1"/>
              </a:solidFill>
              <a:miter lim="800000"/>
              <a:headEnd/>
              <a:tailEnd/>
            </a:ln>
            <a:effectLst/>
          </p:spPr>
          <p:txBody>
            <a:bodyPr/>
            <a:lstStyle/>
            <a:p>
              <a:pPr algn="ctr">
                <a:defRPr/>
              </a:pPr>
              <a:r>
                <a:rPr lang="ti-ER" sz="1400" b="1" dirty="0"/>
                <a:t>ቁጽሪ ሰሌዳ መኪና ጽሓፍ</a:t>
              </a:r>
              <a:endParaRPr lang="sv-SE" sz="1400" b="1" dirty="0">
                <a:latin typeface="Tahoma" pitchFamily="34" charset="0"/>
                <a:ea typeface="Tahoma" pitchFamily="34" charset="0"/>
                <a:cs typeface="Tahoma" pitchFamily="34" charset="0"/>
              </a:endParaRPr>
            </a:p>
          </p:txBody>
        </p:sp>
      </p:grpSp>
      <p:sp>
        <p:nvSpPr>
          <p:cNvPr id="7" name="Rubrik 1"/>
          <p:cNvSpPr>
            <a:spLocks noGrp="1"/>
          </p:cNvSpPr>
          <p:nvPr>
            <p:ph type="title"/>
          </p:nvPr>
        </p:nvSpPr>
        <p:spPr>
          <a:xfrm>
            <a:off x="0" y="274638"/>
            <a:ext cx="9144000" cy="1143000"/>
          </a:xfrm>
        </p:spPr>
        <p:txBody>
          <a:bodyPr>
            <a:normAutofit/>
          </a:bodyPr>
          <a:lstStyle/>
          <a:p>
            <a:r>
              <a:rPr lang="ti-ER" sz="3600" dirty="0">
                <a:solidFill>
                  <a:srgbClr val="0070C0"/>
                </a:solidFill>
              </a:rPr>
              <a:t>ምሓዝ ቆጸራ ንፈተና ምዝዋር መኪና</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solidFill>
                <a:srgbClr val="0070C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467544" y="1700808"/>
            <a:ext cx="8263067" cy="4390683"/>
            <a:chOff x="899592" y="2564904"/>
            <a:chExt cx="8263067" cy="4390683"/>
          </a:xfrm>
        </p:grpSpPr>
        <p:pic>
          <p:nvPicPr>
            <p:cNvPr id="5"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564904"/>
              <a:ext cx="8263067" cy="4390683"/>
            </a:xfrm>
            <a:prstGeom prst="rect">
              <a:avLst/>
            </a:prstGeom>
          </p:spPr>
        </p:pic>
        <p:sp>
          <p:nvSpPr>
            <p:cNvPr id="6" name="Up Arrow 24"/>
            <p:cNvSpPr/>
            <p:nvPr/>
          </p:nvSpPr>
          <p:spPr>
            <a:xfrm>
              <a:off x="3150499" y="5805264"/>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7" name="Up Arrow 25"/>
            <p:cNvSpPr/>
            <p:nvPr/>
          </p:nvSpPr>
          <p:spPr>
            <a:xfrm>
              <a:off x="5598771" y="5805264"/>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8" name="Up Arrow 26"/>
            <p:cNvSpPr/>
            <p:nvPr/>
          </p:nvSpPr>
          <p:spPr>
            <a:xfrm>
              <a:off x="4374635" y="6093296"/>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9" name="Up Arrow 27"/>
            <p:cNvSpPr/>
            <p:nvPr/>
          </p:nvSpPr>
          <p:spPr>
            <a:xfrm>
              <a:off x="2884426" y="6528333"/>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grpSp>
      <p:sp>
        <p:nvSpPr>
          <p:cNvPr id="10" name="Up Arrow 27"/>
          <p:cNvSpPr/>
          <p:nvPr/>
        </p:nvSpPr>
        <p:spPr>
          <a:xfrm>
            <a:off x="2862467" y="5373216"/>
            <a:ext cx="216024" cy="144016"/>
          </a:xfrm>
          <a:prstGeom prst="up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1" name="Rubrik 1"/>
          <p:cNvSpPr>
            <a:spLocks noGrp="1"/>
          </p:cNvSpPr>
          <p:nvPr>
            <p:ph type="title"/>
          </p:nvPr>
        </p:nvSpPr>
        <p:spPr>
          <a:xfrm>
            <a:off x="0" y="274638"/>
            <a:ext cx="9144000" cy="1143000"/>
          </a:xfrm>
        </p:spPr>
        <p:txBody>
          <a:bodyPr>
            <a:normAutofit/>
          </a:bodyPr>
          <a:lstStyle/>
          <a:p>
            <a:r>
              <a:rPr lang="ti-ER" sz="3600" dirty="0">
                <a:solidFill>
                  <a:srgbClr val="0070C0"/>
                </a:solidFill>
              </a:rPr>
              <a:t>ምሓዝ ቆጸራ ንፈተና ምዝዋር መኪና</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endParaRPr lang="sv-SE" sz="3600" dirty="0">
              <a:solidFill>
                <a:srgbClr val="0070C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116632"/>
            <a:ext cx="9144000" cy="582212"/>
          </a:xfrm>
        </p:spPr>
        <p:txBody>
          <a:bodyPr>
            <a:noAutofit/>
          </a:bodyPr>
          <a:lstStyle/>
          <a:p>
            <a:r>
              <a:rPr lang="ti-ER" sz="3600" dirty="0">
                <a:solidFill>
                  <a:srgbClr val="0070C0"/>
                </a:solidFill>
              </a:rPr>
              <a:t>ኣገልግሎት ኩነታት ኣየር (ሜትሮሎጂ) ኣብ ኢንተርነት</a:t>
            </a:r>
            <a:endParaRPr lang="sv-SE" sz="3600" dirty="0">
              <a:solidFill>
                <a:srgbClr val="0070C0"/>
              </a:solidFill>
            </a:endParaRPr>
          </a:p>
        </p:txBody>
      </p:sp>
      <p:sp>
        <p:nvSpPr>
          <p:cNvPr id="32772" name="Rectangle 4"/>
          <p:cNvSpPr>
            <a:spLocks noChangeArrowheads="1"/>
          </p:cNvSpPr>
          <p:nvPr/>
        </p:nvSpPr>
        <p:spPr bwMode="auto">
          <a:xfrm>
            <a:off x="5292725" y="836613"/>
            <a:ext cx="1885950" cy="366712"/>
          </a:xfrm>
          <a:prstGeom prst="rect">
            <a:avLst/>
          </a:prstGeom>
          <a:noFill/>
          <a:ln w="9525">
            <a:noFill/>
            <a:miter lim="800000"/>
            <a:headEnd/>
            <a:tailEnd/>
          </a:ln>
        </p:spPr>
        <p:txBody>
          <a:bodyPr wrap="none">
            <a:spAutoFit/>
          </a:bodyPr>
          <a:lstStyle/>
          <a:p>
            <a:pPr algn="l"/>
            <a:r>
              <a:rPr lang="sv-SE">
                <a:hlinkClick r:id="rId2"/>
              </a:rPr>
              <a:t>http://www.yr.no/</a:t>
            </a:r>
            <a:endParaRPr lang="sv-SE"/>
          </a:p>
        </p:txBody>
      </p:sp>
      <p:sp>
        <p:nvSpPr>
          <p:cNvPr id="32773" name="Rectangle 5"/>
          <p:cNvSpPr>
            <a:spLocks noChangeArrowheads="1"/>
          </p:cNvSpPr>
          <p:nvPr/>
        </p:nvSpPr>
        <p:spPr bwMode="auto">
          <a:xfrm>
            <a:off x="6804025" y="1196975"/>
            <a:ext cx="2165350" cy="366713"/>
          </a:xfrm>
          <a:prstGeom prst="rect">
            <a:avLst/>
          </a:prstGeom>
          <a:noFill/>
          <a:ln w="9525">
            <a:noFill/>
            <a:miter lim="800000"/>
            <a:headEnd/>
            <a:tailEnd/>
          </a:ln>
        </p:spPr>
        <p:txBody>
          <a:bodyPr wrap="none">
            <a:spAutoFit/>
          </a:bodyPr>
          <a:lstStyle/>
          <a:p>
            <a:pPr algn="l"/>
            <a:r>
              <a:rPr lang="sv-SE">
                <a:hlinkClick r:id="rId3"/>
              </a:rPr>
              <a:t>http://www.smhi.se/</a:t>
            </a:r>
            <a:endParaRPr lang="sv-SE"/>
          </a:p>
        </p:txBody>
      </p:sp>
      <p:sp>
        <p:nvSpPr>
          <p:cNvPr id="32774" name="Rectangle 6"/>
          <p:cNvSpPr>
            <a:spLocks noChangeArrowheads="1"/>
          </p:cNvSpPr>
          <p:nvPr/>
        </p:nvSpPr>
        <p:spPr bwMode="auto">
          <a:xfrm>
            <a:off x="0" y="548680"/>
            <a:ext cx="2114550" cy="366713"/>
          </a:xfrm>
          <a:prstGeom prst="rect">
            <a:avLst/>
          </a:prstGeom>
          <a:noFill/>
          <a:ln w="9525">
            <a:noFill/>
            <a:miter lim="800000"/>
            <a:headEnd/>
            <a:tailEnd/>
          </a:ln>
        </p:spPr>
        <p:txBody>
          <a:bodyPr wrap="none">
            <a:spAutoFit/>
          </a:bodyPr>
          <a:lstStyle/>
          <a:p>
            <a:pPr algn="l"/>
            <a:r>
              <a:rPr lang="sv-SE">
                <a:hlinkClick r:id="rId4"/>
              </a:rPr>
              <a:t>http://www.klart.se/</a:t>
            </a:r>
            <a:endParaRPr lang="sv-SE"/>
          </a:p>
        </p:txBody>
      </p:sp>
      <p:pic>
        <p:nvPicPr>
          <p:cNvPr id="32775" name="Picture 7" descr="klart"/>
          <p:cNvPicPr>
            <a:picLocks noChangeAspect="1" noChangeArrowheads="1"/>
          </p:cNvPicPr>
          <p:nvPr/>
        </p:nvPicPr>
        <p:blipFill>
          <a:blip r:embed="rId5" cstate="print"/>
          <a:srcRect/>
          <a:stretch>
            <a:fillRect/>
          </a:stretch>
        </p:blipFill>
        <p:spPr bwMode="auto">
          <a:xfrm>
            <a:off x="0" y="928688"/>
            <a:ext cx="5256213" cy="4695825"/>
          </a:xfrm>
          <a:prstGeom prst="rect">
            <a:avLst/>
          </a:prstGeom>
          <a:noFill/>
          <a:ln w="9525">
            <a:noFill/>
            <a:miter lim="800000"/>
            <a:headEnd/>
            <a:tailEnd/>
          </a:ln>
        </p:spPr>
      </p:pic>
      <p:pic>
        <p:nvPicPr>
          <p:cNvPr id="32776" name="Picture 8" descr="Yr"/>
          <p:cNvPicPr>
            <a:picLocks noChangeAspect="1" noChangeArrowheads="1"/>
          </p:cNvPicPr>
          <p:nvPr/>
        </p:nvPicPr>
        <p:blipFill>
          <a:blip r:embed="rId6" cstate="print"/>
          <a:srcRect/>
          <a:stretch>
            <a:fillRect/>
          </a:stretch>
        </p:blipFill>
        <p:spPr bwMode="auto">
          <a:xfrm>
            <a:off x="1187450" y="1196975"/>
            <a:ext cx="5545138" cy="5051425"/>
          </a:xfrm>
          <a:prstGeom prst="rect">
            <a:avLst/>
          </a:prstGeom>
          <a:noFill/>
          <a:ln w="9525">
            <a:noFill/>
            <a:miter lim="800000"/>
            <a:headEnd/>
            <a:tailEnd/>
          </a:ln>
        </p:spPr>
      </p:pic>
      <p:pic>
        <p:nvPicPr>
          <p:cNvPr id="32777" name="Picture 9" descr="smhi"/>
          <p:cNvPicPr>
            <a:picLocks noChangeAspect="1" noChangeArrowheads="1"/>
          </p:cNvPicPr>
          <p:nvPr/>
        </p:nvPicPr>
        <p:blipFill>
          <a:blip r:embed="rId7" cstate="print"/>
          <a:srcRect/>
          <a:stretch>
            <a:fillRect/>
          </a:stretch>
        </p:blipFill>
        <p:spPr bwMode="auto">
          <a:xfrm>
            <a:off x="3311525" y="1544638"/>
            <a:ext cx="5832475" cy="5313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checkerboard(across)">
                                      <p:cBhvr>
                                        <p:cTn id="7" dur="500"/>
                                        <p:tgtEl>
                                          <p:spTgt spid="3277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775"/>
                                        </p:tgtEl>
                                        <p:attrNameLst>
                                          <p:attrName>style.visibility</p:attrName>
                                        </p:attrNameLst>
                                      </p:cBhvr>
                                      <p:to>
                                        <p:strVal val="visible"/>
                                      </p:to>
                                    </p:set>
                                    <p:animEffect transition="in" filter="checkerboard(across)">
                                      <p:cBhvr>
                                        <p:cTn id="12" dur="500"/>
                                        <p:tgtEl>
                                          <p:spTgt spid="3277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772"/>
                                        </p:tgtEl>
                                        <p:attrNameLst>
                                          <p:attrName>style.visibility</p:attrName>
                                        </p:attrNameLst>
                                      </p:cBhvr>
                                      <p:to>
                                        <p:strVal val="visible"/>
                                      </p:to>
                                    </p:set>
                                    <p:animEffect transition="in" filter="checkerboard(across)">
                                      <p:cBhvr>
                                        <p:cTn id="17" dur="500"/>
                                        <p:tgtEl>
                                          <p:spTgt spid="3277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776"/>
                                        </p:tgtEl>
                                        <p:attrNameLst>
                                          <p:attrName>style.visibility</p:attrName>
                                        </p:attrNameLst>
                                      </p:cBhvr>
                                      <p:to>
                                        <p:strVal val="visible"/>
                                      </p:to>
                                    </p:set>
                                    <p:animEffect transition="in" filter="checkerboard(across)">
                                      <p:cBhvr>
                                        <p:cTn id="22" dur="500"/>
                                        <p:tgtEl>
                                          <p:spTgt spid="3277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2773"/>
                                        </p:tgtEl>
                                        <p:attrNameLst>
                                          <p:attrName>style.visibility</p:attrName>
                                        </p:attrNameLst>
                                      </p:cBhvr>
                                      <p:to>
                                        <p:strVal val="visible"/>
                                      </p:to>
                                    </p:set>
                                    <p:animEffect transition="in" filter="checkerboard(across)">
                                      <p:cBhvr>
                                        <p:cTn id="27" dur="500"/>
                                        <p:tgtEl>
                                          <p:spTgt spid="3277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777"/>
                                        </p:tgtEl>
                                        <p:attrNameLst>
                                          <p:attrName>style.visibility</p:attrName>
                                        </p:attrNameLst>
                                      </p:cBhvr>
                                      <p:to>
                                        <p:strVal val="visible"/>
                                      </p:to>
                                    </p:set>
                                    <p:animEffect transition="in" filter="checkerboard(across)">
                                      <p:cBhvr>
                                        <p:cTn id="32" dur="5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3" grpId="0"/>
      <p:bldP spid="327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04664"/>
            <a:ext cx="9144000" cy="1143000"/>
          </a:xfrm>
        </p:spPr>
        <p:txBody>
          <a:bodyPr>
            <a:noAutofit/>
          </a:bodyPr>
          <a:lstStyle/>
          <a:p>
            <a:pPr>
              <a:defRPr/>
            </a:pPr>
            <a:r>
              <a:rPr lang="ti-ER" sz="3600" dirty="0">
                <a:solidFill>
                  <a:srgbClr val="0070C0"/>
                </a:solidFill>
              </a:rPr>
              <a:t>ምምልካት ናብ ፖሊስ, ናይ ምሕለፊ ፍቓድ ምሕታት</a:t>
            </a:r>
            <a:endParaRPr lang="sv-SE" sz="3600" dirty="0">
              <a:solidFill>
                <a:srgbClr val="0070C0"/>
              </a:solidFill>
              <a:latin typeface="Tahoma" pitchFamily="34" charset="0"/>
              <a:ea typeface="Tahoma" pitchFamily="34" charset="0"/>
              <a:cs typeface="Tahoma" pitchFamily="34" charset="0"/>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1484784"/>
            <a:ext cx="9144000" cy="5214937"/>
          </a:xfrm>
          <a:prstGeom prst="rect">
            <a:avLst/>
          </a:prstGeom>
          <a:noFill/>
          <a:ln w="9525">
            <a:noFill/>
            <a:miter lim="800000"/>
            <a:headEnd/>
            <a:tailEnd/>
          </a:ln>
        </p:spPr>
      </p:pic>
      <p:sp>
        <p:nvSpPr>
          <p:cNvPr id="5" name="Rectangle 10"/>
          <p:cNvSpPr>
            <a:spLocks noChangeArrowheads="1"/>
          </p:cNvSpPr>
          <p:nvPr/>
        </p:nvSpPr>
        <p:spPr bwMode="auto">
          <a:xfrm>
            <a:off x="0" y="0"/>
            <a:ext cx="2435667"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http://www.polisen.se</a:t>
            </a:r>
            <a:endParaRPr lang="sv-SE" dirty="0">
              <a:latin typeface="Tahoma" pitchFamily="34" charset="0"/>
              <a:ea typeface="Tahoma" pitchFamily="34" charset="0"/>
              <a:cs typeface="Tahoma" pitchFamily="34" charset="0"/>
            </a:endParaRPr>
          </a:p>
        </p:txBody>
      </p:sp>
      <p:sp>
        <p:nvSpPr>
          <p:cNvPr id="6" name="Oval 5"/>
          <p:cNvSpPr/>
          <p:nvPr/>
        </p:nvSpPr>
        <p:spPr>
          <a:xfrm>
            <a:off x="5364088" y="5070921"/>
            <a:ext cx="1872208" cy="576064"/>
          </a:xfrm>
          <a:prstGeom prst="ellips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7" name="Left Arrow 6"/>
          <p:cNvSpPr/>
          <p:nvPr/>
        </p:nvSpPr>
        <p:spPr>
          <a:xfrm>
            <a:off x="2627784" y="4293554"/>
            <a:ext cx="648072" cy="40260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8" name="Left Arrow 7"/>
          <p:cNvSpPr/>
          <p:nvPr/>
        </p:nvSpPr>
        <p:spPr>
          <a:xfrm>
            <a:off x="3116176" y="4696159"/>
            <a:ext cx="648072" cy="40260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9" name="Left Arrow 8"/>
          <p:cNvSpPr/>
          <p:nvPr/>
        </p:nvSpPr>
        <p:spPr>
          <a:xfrm>
            <a:off x="2841452" y="5173612"/>
            <a:ext cx="648072" cy="40260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bwMode="auto">
          <a:xfrm>
            <a:off x="0" y="260648"/>
            <a:ext cx="9144000" cy="1091406"/>
          </a:xfrm>
        </p:spPr>
        <p:txBody>
          <a:bodyPr wrap="square" lIns="91440" tIns="45720" rIns="91440" bIns="45720" numCol="1" anchorCtr="0" compatLnSpc="1">
            <a:prstTxWarp prst="textNoShape">
              <a:avLst/>
            </a:prstTxWarp>
            <a:noAutofit/>
          </a:bodyPr>
          <a:lstStyle/>
          <a:p>
            <a:pPr hangingPunct="0"/>
            <a:r>
              <a:rPr lang="ti-ER" sz="4000" dirty="0">
                <a:solidFill>
                  <a:srgbClr val="0070C0"/>
                </a:solidFill>
              </a:rPr>
              <a:t>ምልኣኽ ባኮን ደብዳበን</a:t>
            </a:r>
            <a:endParaRPr lang="sv-SE" sz="4000" dirty="0">
              <a:solidFill>
                <a:srgbClr val="0070C0"/>
              </a:solidFill>
            </a:endParaRPr>
          </a:p>
        </p:txBody>
      </p:sp>
      <p:sp>
        <p:nvSpPr>
          <p:cNvPr id="52228" name="Rectangle 4"/>
          <p:cNvSpPr>
            <a:spLocks noChangeArrowheads="1"/>
          </p:cNvSpPr>
          <p:nvPr/>
        </p:nvSpPr>
        <p:spPr bwMode="auto">
          <a:xfrm>
            <a:off x="0" y="0"/>
            <a:ext cx="2494722"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2"/>
              </a:rPr>
              <a:t>http://www.posten.se/</a:t>
            </a:r>
            <a:endParaRPr lang="sv-SE" dirty="0">
              <a:latin typeface="Tahoma" pitchFamily="34" charset="0"/>
              <a:ea typeface="Tahoma" pitchFamily="34" charset="0"/>
              <a:cs typeface="Tahoma" pitchFamily="34" charset="0"/>
            </a:endParaRPr>
          </a:p>
        </p:txBody>
      </p:sp>
      <p:pic>
        <p:nvPicPr>
          <p:cNvPr id="522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274763"/>
            <a:ext cx="9144000" cy="5583237"/>
          </a:xfrm>
          <a:prstGeom prst="rect">
            <a:avLst/>
          </a:prstGeom>
          <a:noFill/>
          <a:ln w="9525">
            <a:noFill/>
            <a:miter lim="800000"/>
            <a:headEnd/>
            <a:tailEnd/>
          </a:ln>
        </p:spPr>
      </p:pic>
      <p:sp>
        <p:nvSpPr>
          <p:cNvPr id="2" name="Rectangle 1"/>
          <p:cNvSpPr/>
          <p:nvPr/>
        </p:nvSpPr>
        <p:spPr>
          <a:xfrm>
            <a:off x="1331640" y="5013176"/>
            <a:ext cx="4968552" cy="1584176"/>
          </a:xfrm>
          <a:prstGeom prst="rect">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6" name="AutoShape 6"/>
          <p:cNvSpPr>
            <a:spLocks noChangeArrowheads="1"/>
          </p:cNvSpPr>
          <p:nvPr/>
        </p:nvSpPr>
        <p:spPr bwMode="auto">
          <a:xfrm>
            <a:off x="7668344" y="5157192"/>
            <a:ext cx="1224136" cy="792088"/>
          </a:xfrm>
          <a:prstGeom prst="wedgeRoundRectCallout">
            <a:avLst>
              <a:gd name="adj1" fmla="val -93541"/>
              <a:gd name="adj2" fmla="val -7493"/>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400" b="1" dirty="0"/>
              <a:t>መንነት ተቐባሊ ደብዳቤ ወይ ባኮ ኣብዚ ጸሓፍ</a:t>
            </a:r>
            <a:endParaRPr lang="sv-SE" sz="1400" b="1" dirty="0">
              <a:latin typeface="Tahoma" pitchFamily="34" charset="0"/>
              <a:ea typeface="Tahoma" pitchFamily="34" charset="0"/>
              <a:cs typeface="Tahoma" pitchFamily="34" charset="0"/>
            </a:endParaRPr>
          </a:p>
        </p:txBody>
      </p:sp>
      <p:sp>
        <p:nvSpPr>
          <p:cNvPr id="7" name="Left Arrow 6"/>
          <p:cNvSpPr/>
          <p:nvPr/>
        </p:nvSpPr>
        <p:spPr>
          <a:xfrm>
            <a:off x="7490184" y="4811873"/>
            <a:ext cx="648072" cy="402605"/>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3" name="Right Arrow 2"/>
          <p:cNvSpPr/>
          <p:nvPr/>
        </p:nvSpPr>
        <p:spPr>
          <a:xfrm>
            <a:off x="6516216" y="5608530"/>
            <a:ext cx="576064" cy="196734"/>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checkerboard(across)">
                                      <p:cBhvr>
                                        <p:cTn id="7" dur="5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barn(inVertical)">
                                      <p:cBhvr>
                                        <p:cTn id="12" dur="500"/>
                                        <p:tgtEl>
                                          <p:spTgt spid="522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2" grpId="0" animBg="1"/>
      <p:bldP spid="6" grpId="0" animBg="1"/>
      <p:bldP spid="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9144000" cy="928670"/>
          </a:xfrm>
        </p:spPr>
        <p:txBody>
          <a:bodyPr>
            <a:noAutofit/>
          </a:bodyPr>
          <a:lstStyle/>
          <a:p>
            <a:pPr hangingPunct="0"/>
            <a:r>
              <a:rPr lang="ti-ER" sz="2800" b="1" dirty="0">
                <a:solidFill>
                  <a:srgbClr val="0070C0"/>
                </a:solidFill>
              </a:rPr>
              <a:t>ቤት ንባብ (ላይብረሪ) ብኢንተርነት፡ ዝደለኻዮ መጽሓፍ ኣብ </a:t>
            </a:r>
            <a:br>
              <a:rPr lang="sv-SE" sz="2800" b="1" dirty="0">
                <a:solidFill>
                  <a:srgbClr val="0070C0"/>
                </a:solidFill>
              </a:rPr>
            </a:br>
            <a:r>
              <a:rPr lang="ti-ER" sz="2800" b="1" dirty="0">
                <a:solidFill>
                  <a:srgbClr val="0070C0"/>
                </a:solidFill>
              </a:rPr>
              <a:t>መርበብ ሓበሬታ ቤት ንባብ ምድላይ፡</a:t>
            </a:r>
            <a:endParaRPr lang="sv-SE" sz="2800" b="1" dirty="0">
              <a:solidFill>
                <a:srgbClr val="0070C0"/>
              </a:solidFill>
            </a:endParaRPr>
          </a:p>
        </p:txBody>
      </p:sp>
      <p:pic>
        <p:nvPicPr>
          <p:cNvPr id="10" name="Bildobjekt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07704" y="1844824"/>
            <a:ext cx="5295503" cy="3960440"/>
          </a:xfrm>
          <a:prstGeom prst="rect">
            <a:avLst/>
          </a:prstGeom>
          <a:noFill/>
          <a:ln w="9525">
            <a:noFill/>
            <a:miter lim="800000"/>
            <a:headEnd/>
            <a:tailEnd/>
          </a:ln>
        </p:spPr>
      </p:pic>
      <p:sp>
        <p:nvSpPr>
          <p:cNvPr id="18" name="Rektangel 17"/>
          <p:cNvSpPr>
            <a:spLocks noChangeArrowheads="1"/>
          </p:cNvSpPr>
          <p:nvPr/>
        </p:nvSpPr>
        <p:spPr bwMode="auto">
          <a:xfrm>
            <a:off x="0" y="908720"/>
            <a:ext cx="9144000" cy="369332"/>
          </a:xfrm>
          <a:prstGeom prst="rect">
            <a:avLst/>
          </a:prstGeom>
          <a:noFill/>
          <a:ln w="9525">
            <a:noFill/>
            <a:miter lim="800000"/>
            <a:headEnd/>
            <a:tailEnd/>
          </a:ln>
        </p:spPr>
        <p:txBody>
          <a:bodyPr wrap="square">
            <a:spAutoFit/>
          </a:bodyPr>
          <a:lstStyle/>
          <a:p>
            <a:pPr algn="ctr"/>
            <a:r>
              <a:rPr lang="sv-SE" dirty="0">
                <a:latin typeface="Tahoma" pitchFamily="34" charset="0"/>
                <a:ea typeface="Tahoma" pitchFamily="34" charset="0"/>
                <a:cs typeface="Tahoma" pitchFamily="34" charset="0"/>
                <a:hlinkClick r:id="rId3"/>
              </a:rPr>
              <a:t>http://www.interbib.se</a:t>
            </a:r>
            <a:endParaRPr lang="sv-SE" dirty="0">
              <a:latin typeface="Tahoma" pitchFamily="34" charset="0"/>
              <a:ea typeface="Tahoma" pitchFamily="34" charset="0"/>
              <a:cs typeface="Tahoma" pitchFamily="34" charset="0"/>
            </a:endParaRPr>
          </a:p>
        </p:txBody>
      </p:sp>
      <p:sp>
        <p:nvSpPr>
          <p:cNvPr id="20" name="Rektangel 19"/>
          <p:cNvSpPr>
            <a:spLocks noChangeArrowheads="1"/>
          </p:cNvSpPr>
          <p:nvPr/>
        </p:nvSpPr>
        <p:spPr bwMode="auto">
          <a:xfrm>
            <a:off x="6228184" y="1124744"/>
            <a:ext cx="2666499"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4"/>
              </a:rPr>
              <a:t>http://www.bibliotek.se/</a:t>
            </a:r>
            <a:endParaRPr lang="sv-SE" dirty="0">
              <a:latin typeface="Tahoma" pitchFamily="34" charset="0"/>
              <a:ea typeface="Tahoma" pitchFamily="34" charset="0"/>
              <a:cs typeface="Tahoma" pitchFamily="34" charset="0"/>
            </a:endParaRPr>
          </a:p>
        </p:txBody>
      </p:sp>
      <p:sp>
        <p:nvSpPr>
          <p:cNvPr id="22" name="AutoShape 6"/>
          <p:cNvSpPr>
            <a:spLocks noChangeArrowheads="1"/>
          </p:cNvSpPr>
          <p:nvPr/>
        </p:nvSpPr>
        <p:spPr bwMode="auto">
          <a:xfrm>
            <a:off x="2267744" y="3212976"/>
            <a:ext cx="2016224" cy="504056"/>
          </a:xfrm>
          <a:prstGeom prst="wedgeRoundRectCallout">
            <a:avLst>
              <a:gd name="adj1" fmla="val 38178"/>
              <a:gd name="adj2" fmla="val -67446"/>
              <a:gd name="adj3" fmla="val 16667"/>
            </a:avLst>
          </a:prstGeom>
          <a:solidFill>
            <a:schemeClr val="accent1">
              <a:lumMod val="40000"/>
              <a:lumOff val="60000"/>
            </a:schemeClr>
          </a:solidFill>
          <a:ln w="9525">
            <a:solidFill>
              <a:schemeClr val="tx1"/>
            </a:solidFill>
            <a:miter lim="800000"/>
            <a:headEnd/>
            <a:tailEnd/>
          </a:ln>
          <a:effectLst/>
        </p:spPr>
        <p:txBody>
          <a:bodyPr/>
          <a:lstStyle/>
          <a:p>
            <a:pPr hangingPunct="0"/>
            <a:r>
              <a:rPr lang="ti-ER" sz="1400" b="1" dirty="0"/>
              <a:t>ብስም ኣርእስቲ ወይ ደራሲ መጽሓፍ ምድላይ</a:t>
            </a:r>
            <a:endParaRPr lang="sv-SE" sz="1400" dirty="0"/>
          </a:p>
        </p:txBody>
      </p:sp>
      <p:sp>
        <p:nvSpPr>
          <p:cNvPr id="23" name="AutoShape 6"/>
          <p:cNvSpPr>
            <a:spLocks noChangeArrowheads="1"/>
          </p:cNvSpPr>
          <p:nvPr/>
        </p:nvSpPr>
        <p:spPr bwMode="auto">
          <a:xfrm>
            <a:off x="6228184" y="3356992"/>
            <a:ext cx="792088" cy="360040"/>
          </a:xfrm>
          <a:prstGeom prst="wedgeRoundRectCallout">
            <a:avLst>
              <a:gd name="adj1" fmla="val -44347"/>
              <a:gd name="adj2" fmla="val -88642"/>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400" b="1" dirty="0"/>
              <a:t>ኣብዚ እቶ</a:t>
            </a:r>
            <a:endParaRPr lang="sv-SE" sz="1400" b="1" dirty="0">
              <a:latin typeface="Tahoma" pitchFamily="34" charset="0"/>
              <a:ea typeface="Tahoma" pitchFamily="34" charset="0"/>
              <a:cs typeface="Tahoma" pitchFamily="34" charset="0"/>
            </a:endParaRPr>
          </a:p>
        </p:txBody>
      </p:sp>
      <p:sp>
        <p:nvSpPr>
          <p:cNvPr id="24" name="Rektangel 13"/>
          <p:cNvSpPr>
            <a:spLocks noChangeArrowheads="1"/>
          </p:cNvSpPr>
          <p:nvPr/>
        </p:nvSpPr>
        <p:spPr bwMode="auto">
          <a:xfrm>
            <a:off x="107504" y="1196752"/>
            <a:ext cx="3278398"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5"/>
              </a:rPr>
              <a:t>http://www.gotabiblioteken.se</a:t>
            </a:r>
            <a:endParaRPr lang="sv-SE"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grpId="1" nodeType="clickEffect">
                                  <p:stCondLst>
                                    <p:cond delay="0"/>
                                  </p:stCondLst>
                                  <p:childTnLst>
                                    <p:animEffect transition="out" filter="checkerboard(across)">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heckerboard(across)">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xit" presetSubtype="10" fill="hold" grpId="1" nodeType="clickEffect">
                                  <p:stCondLst>
                                    <p:cond delay="0"/>
                                  </p:stCondLst>
                                  <p:childTnLst>
                                    <p:animEffect transition="out" filter="checkerboard(across)">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2" grpId="0" animBg="1"/>
      <p:bldP spid="23" grpId="0" animBg="1"/>
      <p:bldP spid="24" grpId="0"/>
      <p:bldP spid="24"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16" descr="bibliotek2.jpg"/>
          <p:cNvPicPr>
            <a:picLocks noChangeAspect="1"/>
          </p:cNvPicPr>
          <p:nvPr/>
        </p:nvPicPr>
        <p:blipFill>
          <a:blip r:embed="rId2" cstate="print"/>
          <a:srcRect/>
          <a:stretch>
            <a:fillRect/>
          </a:stretch>
        </p:blipFill>
        <p:spPr bwMode="auto">
          <a:xfrm>
            <a:off x="755576" y="1052736"/>
            <a:ext cx="7715250" cy="4857750"/>
          </a:xfrm>
          <a:prstGeom prst="rect">
            <a:avLst/>
          </a:prstGeom>
          <a:noFill/>
          <a:ln w="9525">
            <a:noFill/>
            <a:miter lim="800000"/>
            <a:headEnd/>
            <a:tailEnd/>
          </a:ln>
        </p:spPr>
      </p:pic>
      <p:sp>
        <p:nvSpPr>
          <p:cNvPr id="3" name="Rubrik 1"/>
          <p:cNvSpPr>
            <a:spLocks noGrp="1"/>
          </p:cNvSpPr>
          <p:nvPr>
            <p:ph type="title"/>
          </p:nvPr>
        </p:nvSpPr>
        <p:spPr>
          <a:xfrm>
            <a:off x="0" y="0"/>
            <a:ext cx="9144000" cy="928670"/>
          </a:xfrm>
        </p:spPr>
        <p:txBody>
          <a:bodyPr>
            <a:noAutofit/>
          </a:bodyPr>
          <a:lstStyle/>
          <a:p>
            <a:pPr>
              <a:defRPr/>
            </a:pPr>
            <a:r>
              <a:rPr lang="ti-ER" sz="3600" dirty="0">
                <a:solidFill>
                  <a:srgbClr val="0070C0"/>
                </a:solidFill>
              </a:rPr>
              <a:t>ቤት ንባብ (ላይብረሪ) ብኢንተርነት-ይቕጽል</a:t>
            </a:r>
            <a:endParaRPr lang="sv-SE" sz="3600" dirty="0">
              <a:solidFill>
                <a:srgbClr val="0070C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18" descr="bibliotek1.jpg"/>
          <p:cNvPicPr>
            <a:picLocks noChangeAspect="1"/>
          </p:cNvPicPr>
          <p:nvPr/>
        </p:nvPicPr>
        <p:blipFill>
          <a:blip r:embed="rId2" cstate="print"/>
          <a:srcRect/>
          <a:stretch>
            <a:fillRect/>
          </a:stretch>
        </p:blipFill>
        <p:spPr bwMode="auto">
          <a:xfrm>
            <a:off x="323528" y="980728"/>
            <a:ext cx="8429625" cy="5072063"/>
          </a:xfrm>
          <a:prstGeom prst="rect">
            <a:avLst/>
          </a:prstGeom>
          <a:noFill/>
          <a:ln w="9525">
            <a:noFill/>
            <a:miter lim="800000"/>
            <a:headEnd/>
            <a:tailEnd/>
          </a:ln>
        </p:spPr>
      </p:pic>
      <p:sp>
        <p:nvSpPr>
          <p:cNvPr id="3" name="Rubrik 1"/>
          <p:cNvSpPr>
            <a:spLocks noGrp="1"/>
          </p:cNvSpPr>
          <p:nvPr>
            <p:ph type="title"/>
          </p:nvPr>
        </p:nvSpPr>
        <p:spPr>
          <a:xfrm>
            <a:off x="0" y="0"/>
            <a:ext cx="9144000" cy="928670"/>
          </a:xfrm>
        </p:spPr>
        <p:txBody>
          <a:bodyPr>
            <a:noAutofit/>
          </a:bodyPr>
          <a:lstStyle/>
          <a:p>
            <a:pPr>
              <a:defRPr/>
            </a:pPr>
            <a:r>
              <a:rPr lang="ti-ER" sz="3600" dirty="0">
                <a:solidFill>
                  <a:srgbClr val="0070C0"/>
                </a:solidFill>
              </a:rPr>
              <a:t>ቤት ንባብ (ላይብረሪ) ብኢንተርነት-ይቕጽል</a:t>
            </a:r>
            <a:endParaRPr lang="sv-SE" sz="3600" dirty="0">
              <a:solidFill>
                <a:srgbClr val="0070C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071546"/>
          </a:xfrm>
        </p:spPr>
        <p:txBody>
          <a:bodyPr>
            <a:normAutofit/>
          </a:bodyPr>
          <a:lstStyle/>
          <a:p>
            <a:pPr>
              <a:defRPr/>
            </a:pPr>
            <a:r>
              <a:rPr lang="ti-ER" sz="3200" dirty="0">
                <a:solidFill>
                  <a:srgbClr val="0070C0"/>
                </a:solidFill>
              </a:rPr>
              <a:t>መዓልታዊ ዝሕተሙ ጋዜጣታት ካብ ምሉእ ዓለም ብመንገዲ መርበብ ሓበሬታ ቤት ንባብ ወይ ላይብረሪ ኣንብብ፡</a:t>
            </a:r>
            <a:endParaRPr lang="sv-SE" sz="3200" dirty="0">
              <a:solidFill>
                <a:srgbClr val="0070C0"/>
              </a:solidFill>
              <a:latin typeface="Tahoma" pitchFamily="34" charset="0"/>
              <a:ea typeface="Tahoma" pitchFamily="34" charset="0"/>
              <a:cs typeface="Tahoma" pitchFamily="34" charset="0"/>
            </a:endParaRP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1684398"/>
            <a:ext cx="6389940" cy="3472794"/>
          </a:xfrm>
          <a:prstGeom prst="rect">
            <a:avLst/>
          </a:prstGeom>
          <a:noFill/>
          <a:ln w="9525">
            <a:noFill/>
            <a:miter lim="800000"/>
            <a:headEnd/>
            <a:tailEnd/>
          </a:ln>
        </p:spPr>
      </p:pic>
      <p:sp>
        <p:nvSpPr>
          <p:cNvPr id="5" name="Vänster 4"/>
          <p:cNvSpPr/>
          <p:nvPr/>
        </p:nvSpPr>
        <p:spPr>
          <a:xfrm>
            <a:off x="1691680" y="4797152"/>
            <a:ext cx="576064" cy="21431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23" name="Rektangel 22"/>
          <p:cNvSpPr>
            <a:spLocks noChangeArrowheads="1"/>
          </p:cNvSpPr>
          <p:nvPr/>
        </p:nvSpPr>
        <p:spPr bwMode="auto">
          <a:xfrm>
            <a:off x="0" y="1124744"/>
            <a:ext cx="3358996"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http://www.motala.se/bibliotek</a:t>
            </a:r>
            <a:endParaRPr lang="sv-SE" dirty="0">
              <a:latin typeface="Tahoma" pitchFamily="34" charset="0"/>
              <a:ea typeface="Tahoma" pitchFamily="34" charset="0"/>
              <a:cs typeface="Tahoma" pitchFamily="34" charset="0"/>
            </a:endParaRPr>
          </a:p>
        </p:txBody>
      </p:sp>
      <p:pic>
        <p:nvPicPr>
          <p:cNvPr id="24"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83660" y="1826113"/>
            <a:ext cx="6408712" cy="3888432"/>
          </a:xfrm>
          <a:prstGeom prst="rect">
            <a:avLst/>
          </a:prstGeom>
          <a:noFill/>
          <a:ln w="9525">
            <a:noFill/>
            <a:miter lim="800000"/>
            <a:headEnd/>
            <a:tailEnd/>
          </a:ln>
        </p:spPr>
      </p:pic>
      <p:sp>
        <p:nvSpPr>
          <p:cNvPr id="25" name="Höger 6"/>
          <p:cNvSpPr/>
          <p:nvPr/>
        </p:nvSpPr>
        <p:spPr>
          <a:xfrm>
            <a:off x="4427984" y="3553643"/>
            <a:ext cx="428625" cy="203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37" name="Bildobjekt 9" descr="librarypress3.JPG"/>
          <p:cNvPicPr>
            <a:picLocks noChangeAspect="1"/>
          </p:cNvPicPr>
          <p:nvPr/>
        </p:nvPicPr>
        <p:blipFill>
          <a:blip r:embed="rId5" cstate="print"/>
          <a:srcRect/>
          <a:stretch>
            <a:fillRect/>
          </a:stretch>
        </p:blipFill>
        <p:spPr bwMode="auto">
          <a:xfrm>
            <a:off x="1043608" y="2214563"/>
            <a:ext cx="6419850" cy="4214812"/>
          </a:xfrm>
          <a:prstGeom prst="rect">
            <a:avLst/>
          </a:prstGeom>
          <a:noFill/>
          <a:ln w="9525">
            <a:noFill/>
            <a:miter lim="800000"/>
            <a:headEnd/>
            <a:tailEnd/>
          </a:ln>
        </p:spPr>
      </p:pic>
      <p:pic>
        <p:nvPicPr>
          <p:cNvPr id="38" name="Bildobjekt 10" descr="librarypress3a.JPG"/>
          <p:cNvPicPr>
            <a:picLocks noChangeAspect="1"/>
          </p:cNvPicPr>
          <p:nvPr/>
        </p:nvPicPr>
        <p:blipFill>
          <a:blip r:embed="rId6" cstate="print"/>
          <a:srcRect/>
          <a:stretch>
            <a:fillRect/>
          </a:stretch>
        </p:blipFill>
        <p:spPr bwMode="auto">
          <a:xfrm>
            <a:off x="5472733" y="3714750"/>
            <a:ext cx="969963" cy="665163"/>
          </a:xfrm>
          <a:prstGeom prst="rect">
            <a:avLst/>
          </a:prstGeom>
          <a:noFill/>
          <a:ln w="9525">
            <a:noFill/>
            <a:miter lim="800000"/>
            <a:headEnd/>
            <a:tailEnd/>
          </a:ln>
        </p:spPr>
      </p:pic>
      <p:sp>
        <p:nvSpPr>
          <p:cNvPr id="39" name="Ellips 11"/>
          <p:cNvSpPr/>
          <p:nvPr/>
        </p:nvSpPr>
        <p:spPr>
          <a:xfrm>
            <a:off x="5544171" y="3571875"/>
            <a:ext cx="714375" cy="142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40" name="Höger 12"/>
          <p:cNvSpPr/>
          <p:nvPr/>
        </p:nvSpPr>
        <p:spPr>
          <a:xfrm>
            <a:off x="5401296" y="3929063"/>
            <a:ext cx="142875" cy="714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41" name="Bildobjekt 13" descr="librarypress3b.JPG"/>
          <p:cNvPicPr>
            <a:picLocks noChangeAspect="1"/>
          </p:cNvPicPr>
          <p:nvPr/>
        </p:nvPicPr>
        <p:blipFill>
          <a:blip r:embed="rId7" cstate="print"/>
          <a:srcRect/>
          <a:stretch>
            <a:fillRect/>
          </a:stretch>
        </p:blipFill>
        <p:spPr bwMode="auto">
          <a:xfrm>
            <a:off x="6401421" y="3714750"/>
            <a:ext cx="831850" cy="1785938"/>
          </a:xfrm>
          <a:prstGeom prst="rect">
            <a:avLst/>
          </a:prstGeom>
          <a:noFill/>
          <a:ln w="9525">
            <a:noFill/>
            <a:miter lim="800000"/>
            <a:headEnd/>
            <a:tailEnd/>
          </a:ln>
        </p:spPr>
      </p:pic>
      <p:sp>
        <p:nvSpPr>
          <p:cNvPr id="42" name="Vänster 14"/>
          <p:cNvSpPr/>
          <p:nvPr/>
        </p:nvSpPr>
        <p:spPr>
          <a:xfrm>
            <a:off x="6758608" y="4000500"/>
            <a:ext cx="357188" cy="7143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pic>
        <p:nvPicPr>
          <p:cNvPr id="48" name="Bildobjekt 15" descr="librarypress4.JPG"/>
          <p:cNvPicPr>
            <a:picLocks noChangeAspect="1"/>
          </p:cNvPicPr>
          <p:nvPr/>
        </p:nvPicPr>
        <p:blipFill>
          <a:blip r:embed="rId8" cstate="print"/>
          <a:stretch>
            <a:fillRect/>
          </a:stretch>
        </p:blipFill>
        <p:spPr>
          <a:xfrm>
            <a:off x="1612012" y="2536031"/>
            <a:ext cx="6715125" cy="4143375"/>
          </a:xfrm>
          <a:prstGeom prst="rect">
            <a:avLst/>
          </a:prstGeom>
          <a:solidFill>
            <a:schemeClr val="tx1">
              <a:lumMod val="85000"/>
            </a:schemeClr>
          </a:solidFill>
        </p:spPr>
      </p:pic>
      <p:sp>
        <p:nvSpPr>
          <p:cNvPr id="49" name="Oval 16"/>
          <p:cNvSpPr/>
          <p:nvPr/>
        </p:nvSpPr>
        <p:spPr>
          <a:xfrm>
            <a:off x="2826450" y="4536281"/>
            <a:ext cx="1285875" cy="642937"/>
          </a:xfrm>
          <a:prstGeom prst="wedgeEllipseCallout">
            <a:avLst>
              <a:gd name="adj1" fmla="val -79813"/>
              <a:gd name="adj2" fmla="val 32084"/>
            </a:avLst>
          </a:prstGeom>
          <a:solidFill>
            <a:schemeClr val="tx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v-SE" sz="1000" dirty="0">
                <a:solidFill>
                  <a:srgbClr val="FF0000"/>
                </a:solidFill>
                <a:latin typeface="Tahoma" pitchFamily="34" charset="0"/>
                <a:ea typeface="Tahoma" pitchFamily="34" charset="0"/>
                <a:cs typeface="Tahoma" pitchFamily="34" charset="0"/>
              </a:rPr>
              <a:t>Välj tidningen från titler lista</a:t>
            </a:r>
          </a:p>
        </p:txBody>
      </p:sp>
      <p:pic>
        <p:nvPicPr>
          <p:cNvPr id="50" name="Bildobjekt 17" descr="librarypress5.JPG"/>
          <p:cNvPicPr>
            <a:picLocks noChangeAspect="1"/>
          </p:cNvPicPr>
          <p:nvPr/>
        </p:nvPicPr>
        <p:blipFill>
          <a:blip r:embed="rId9" cstate="print"/>
          <a:srcRect/>
          <a:stretch>
            <a:fillRect/>
          </a:stretch>
        </p:blipFill>
        <p:spPr bwMode="auto">
          <a:xfrm>
            <a:off x="1612012" y="2536030"/>
            <a:ext cx="7531988" cy="4352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heckerboard(across)">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heckerboard(across)">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heckerboard(across)">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heckerboard(across)">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heckerboard(across)">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heckerboard(across)">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checkerboard(across)">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checkerboard(across)">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checkerboard(across)">
                                      <p:cBhvr>
                                        <p:cTn id="7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25" grpId="0" animBg="1"/>
      <p:bldP spid="39" grpId="0" animBg="1"/>
      <p:bldP spid="40" grpId="0" animBg="1"/>
      <p:bldP spid="42" grpId="0" animBg="1"/>
      <p:bldP spid="4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0"/>
            <a:ext cx="9144000" cy="785794"/>
          </a:xfrm>
        </p:spPr>
        <p:txBody>
          <a:bodyPr>
            <a:normAutofit/>
          </a:bodyPr>
          <a:lstStyle/>
          <a:p>
            <a:pPr hangingPunct="0"/>
            <a:r>
              <a:rPr lang="ti-ER" sz="4000" dirty="0">
                <a:solidFill>
                  <a:srgbClr val="0070C0"/>
                </a:solidFill>
              </a:rPr>
              <a:t>ምግዛእ መጻሕፍቲ</a:t>
            </a:r>
            <a:endParaRPr lang="sv-SE" sz="4000" dirty="0">
              <a:solidFill>
                <a:srgbClr val="0070C0"/>
              </a:solidFill>
            </a:endParaRPr>
          </a:p>
        </p:txBody>
      </p:sp>
      <p:sp>
        <p:nvSpPr>
          <p:cNvPr id="4" name="Rektangel 3"/>
          <p:cNvSpPr>
            <a:spLocks noChangeArrowheads="1"/>
          </p:cNvSpPr>
          <p:nvPr/>
        </p:nvSpPr>
        <p:spPr bwMode="auto">
          <a:xfrm>
            <a:off x="323528" y="764704"/>
            <a:ext cx="2339752" cy="369332"/>
          </a:xfrm>
          <a:prstGeom prst="rect">
            <a:avLst/>
          </a:prstGeom>
          <a:noFill/>
          <a:ln w="9525">
            <a:noFill/>
            <a:miter lim="800000"/>
            <a:headEnd/>
            <a:tailEnd/>
          </a:ln>
        </p:spPr>
        <p:txBody>
          <a:bodyPr wrap="square">
            <a:spAutoFit/>
          </a:bodyPr>
          <a:lstStyle/>
          <a:p>
            <a:pPr algn="l"/>
            <a:r>
              <a:rPr lang="sv-SE" dirty="0">
                <a:latin typeface="Tahoma" pitchFamily="34" charset="0"/>
                <a:ea typeface="Tahoma" pitchFamily="34" charset="0"/>
                <a:cs typeface="Tahoma" pitchFamily="34" charset="0"/>
                <a:hlinkClick r:id="rId2"/>
              </a:rPr>
              <a:t>http://www.bokia.se</a:t>
            </a:r>
            <a:endParaRPr lang="sv-SE" dirty="0">
              <a:latin typeface="Tahoma" pitchFamily="34" charset="0"/>
              <a:ea typeface="Tahoma" pitchFamily="34" charset="0"/>
              <a:cs typeface="Tahoma" pitchFamily="34" charset="0"/>
            </a:endParaRPr>
          </a:p>
        </p:txBody>
      </p:sp>
      <p:pic>
        <p:nvPicPr>
          <p:cNvPr id="5" name="Bildobjekt 4" descr="bokia1.JPG"/>
          <p:cNvPicPr>
            <a:picLocks noChangeAspect="1"/>
          </p:cNvPicPr>
          <p:nvPr/>
        </p:nvPicPr>
        <p:blipFill>
          <a:blip r:embed="rId3" cstate="print"/>
          <a:srcRect/>
          <a:stretch>
            <a:fillRect/>
          </a:stretch>
        </p:blipFill>
        <p:spPr bwMode="auto">
          <a:xfrm>
            <a:off x="0" y="1277392"/>
            <a:ext cx="6286500" cy="4643438"/>
          </a:xfrm>
          <a:prstGeom prst="rect">
            <a:avLst/>
          </a:prstGeom>
          <a:noFill/>
          <a:ln w="9525">
            <a:noFill/>
            <a:miter lim="800000"/>
            <a:headEnd/>
            <a:tailEnd/>
          </a:ln>
        </p:spPr>
      </p:pic>
      <p:sp>
        <p:nvSpPr>
          <p:cNvPr id="60421" name="Rektangel 6"/>
          <p:cNvSpPr>
            <a:spLocks noChangeArrowheads="1"/>
          </p:cNvSpPr>
          <p:nvPr/>
        </p:nvSpPr>
        <p:spPr bwMode="auto">
          <a:xfrm>
            <a:off x="2987824" y="764704"/>
            <a:ext cx="2647263"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4"/>
              </a:rPr>
              <a:t>http://www.adlibris.com</a:t>
            </a:r>
            <a:endParaRPr lang="sv-SE" dirty="0">
              <a:latin typeface="Tahoma" pitchFamily="34" charset="0"/>
              <a:ea typeface="Tahoma" pitchFamily="34" charset="0"/>
              <a:cs typeface="Tahoma" pitchFamily="34" charset="0"/>
            </a:endParaRPr>
          </a:p>
        </p:txBody>
      </p:sp>
      <p:sp>
        <p:nvSpPr>
          <p:cNvPr id="11" name="Rektangel 10"/>
          <p:cNvSpPr>
            <a:spLocks noChangeArrowheads="1"/>
          </p:cNvSpPr>
          <p:nvPr/>
        </p:nvSpPr>
        <p:spPr bwMode="auto">
          <a:xfrm>
            <a:off x="6012160" y="764704"/>
            <a:ext cx="2592288" cy="369332"/>
          </a:xfrm>
          <a:prstGeom prst="rect">
            <a:avLst/>
          </a:prstGeom>
          <a:noFill/>
          <a:ln w="9525">
            <a:noFill/>
            <a:miter lim="800000"/>
            <a:headEnd/>
            <a:tailEnd/>
          </a:ln>
        </p:spPr>
        <p:txBody>
          <a:bodyPr wrap="square">
            <a:spAutoFit/>
          </a:bodyPr>
          <a:lstStyle/>
          <a:p>
            <a:pPr algn="l"/>
            <a:r>
              <a:rPr lang="sv-SE" dirty="0">
                <a:latin typeface="Tahoma" pitchFamily="34" charset="0"/>
                <a:ea typeface="Tahoma" pitchFamily="34" charset="0"/>
                <a:cs typeface="Tahoma" pitchFamily="34" charset="0"/>
                <a:hlinkClick r:id="rId5"/>
              </a:rPr>
              <a:t>http://www.bokfynd.nu</a:t>
            </a:r>
            <a:endParaRPr lang="sv-SE" dirty="0">
              <a:latin typeface="Tahoma" pitchFamily="34" charset="0"/>
              <a:ea typeface="Tahoma" pitchFamily="34" charset="0"/>
              <a:cs typeface="Tahoma" pitchFamily="34" charset="0"/>
            </a:endParaRPr>
          </a:p>
        </p:txBody>
      </p:sp>
      <p:sp>
        <p:nvSpPr>
          <p:cNvPr id="15" name="Right Arrow 14"/>
          <p:cNvSpPr/>
          <p:nvPr/>
        </p:nvSpPr>
        <p:spPr>
          <a:xfrm>
            <a:off x="1043715" y="2492896"/>
            <a:ext cx="398736" cy="182587"/>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pic>
        <p:nvPicPr>
          <p:cNvPr id="8" name="Bildobjekt 7" descr="bokia2.JPG"/>
          <p:cNvPicPr>
            <a:picLocks noChangeAspect="1"/>
          </p:cNvPicPr>
          <p:nvPr/>
        </p:nvPicPr>
        <p:blipFill>
          <a:blip r:embed="rId6" cstate="print"/>
          <a:srcRect/>
          <a:stretch>
            <a:fillRect/>
          </a:stretch>
        </p:blipFill>
        <p:spPr bwMode="auto">
          <a:xfrm>
            <a:off x="755577" y="1673591"/>
            <a:ext cx="7649650" cy="4857750"/>
          </a:xfrm>
          <a:prstGeom prst="rect">
            <a:avLst/>
          </a:prstGeom>
          <a:noFill/>
          <a:ln w="9525">
            <a:noFill/>
            <a:miter lim="800000"/>
            <a:headEnd/>
            <a:tailEnd/>
          </a:ln>
        </p:spPr>
      </p:pic>
      <p:sp>
        <p:nvSpPr>
          <p:cNvPr id="7" name="Left Arrow 6"/>
          <p:cNvSpPr/>
          <p:nvPr/>
        </p:nvSpPr>
        <p:spPr>
          <a:xfrm>
            <a:off x="1907704" y="3778732"/>
            <a:ext cx="432048" cy="216024"/>
          </a:xfrm>
          <a:prstGeom prst="lef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pic>
        <p:nvPicPr>
          <p:cNvPr id="16" name="Bildobjekt 11" descr="bokia3.JPG"/>
          <p:cNvPicPr>
            <a:picLocks noChangeAspect="1"/>
          </p:cNvPicPr>
          <p:nvPr/>
        </p:nvPicPr>
        <p:blipFill>
          <a:blip r:embed="rId7" cstate="print"/>
          <a:srcRect/>
          <a:stretch>
            <a:fillRect/>
          </a:stretch>
        </p:blipFill>
        <p:spPr bwMode="auto">
          <a:xfrm>
            <a:off x="2049897" y="2132856"/>
            <a:ext cx="7067550" cy="4725143"/>
          </a:xfrm>
          <a:prstGeom prst="rect">
            <a:avLst/>
          </a:prstGeom>
          <a:noFill/>
          <a:ln w="9525">
            <a:noFill/>
            <a:miter lim="800000"/>
            <a:headEnd/>
            <a:tailEnd/>
          </a:ln>
        </p:spPr>
      </p:pic>
      <p:sp>
        <p:nvSpPr>
          <p:cNvPr id="17" name="Oval 12"/>
          <p:cNvSpPr/>
          <p:nvPr/>
        </p:nvSpPr>
        <p:spPr>
          <a:xfrm>
            <a:off x="3203848" y="3573016"/>
            <a:ext cx="2952328" cy="504056"/>
          </a:xfrm>
          <a:prstGeom prst="wedgeEllipseCallout">
            <a:avLst>
              <a:gd name="adj1" fmla="val 43807"/>
              <a:gd name="adj2" fmla="val 1973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ti-ER" sz="1400" b="1" dirty="0">
                <a:solidFill>
                  <a:schemeClr val="tx1"/>
                </a:solidFill>
              </a:rPr>
              <a:t>ዋጋ መጻሕፍቲ ምውድዳር</a:t>
            </a:r>
            <a:endParaRPr lang="sv-SE" sz="1400" b="1" dirty="0">
              <a:solidFill>
                <a:schemeClr val="tx1"/>
              </a:solidFill>
              <a:latin typeface="Tahoma" pitchFamily="34" charset="0"/>
              <a:ea typeface="Tahoma" pitchFamily="34" charset="0"/>
              <a:cs typeface="Tahoma" pitchFamily="34" charset="0"/>
            </a:endParaRPr>
          </a:p>
        </p:txBody>
      </p:sp>
      <p:sp>
        <p:nvSpPr>
          <p:cNvPr id="18" name="Right Arrow 17"/>
          <p:cNvSpPr/>
          <p:nvPr/>
        </p:nvSpPr>
        <p:spPr>
          <a:xfrm>
            <a:off x="6058472" y="3416524"/>
            <a:ext cx="398736" cy="182587"/>
          </a:xfrm>
          <a:prstGeom prst="rightArrow">
            <a:avLst/>
          </a:prstGeom>
          <a:solidFill>
            <a:srgbClr val="FF0000"/>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0421"/>
                                        </p:tgtEl>
                                        <p:attrNameLst>
                                          <p:attrName>style.visibility</p:attrName>
                                        </p:attrNameLst>
                                      </p:cBhvr>
                                      <p:to>
                                        <p:strVal val="visible"/>
                                      </p:to>
                                    </p:set>
                                    <p:anim calcmode="lin" valueType="num">
                                      <p:cBhvr additive="base">
                                        <p:cTn id="22" dur="500" fill="hold"/>
                                        <p:tgtEl>
                                          <p:spTgt spid="60421"/>
                                        </p:tgtEl>
                                        <p:attrNameLst>
                                          <p:attrName>ppt_x</p:attrName>
                                        </p:attrNameLst>
                                      </p:cBhvr>
                                      <p:tavLst>
                                        <p:tav tm="0">
                                          <p:val>
                                            <p:strVal val="#ppt_x"/>
                                          </p:val>
                                        </p:tav>
                                        <p:tav tm="100000">
                                          <p:val>
                                            <p:strVal val="#ppt_x"/>
                                          </p:val>
                                        </p:tav>
                                      </p:tavLst>
                                    </p:anim>
                                    <p:anim calcmode="lin" valueType="num">
                                      <p:cBhvr additive="base">
                                        <p:cTn id="23"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heckerboard(across)">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0421" grpId="0"/>
      <p:bldP spid="11" grpId="0"/>
      <p:bldP spid="15" grpId="0" animBg="1"/>
      <p:bldP spid="7" grpId="0" animBg="1"/>
      <p:bldP spid="17"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60648"/>
            <a:ext cx="9144000" cy="785794"/>
          </a:xfrm>
        </p:spPr>
        <p:txBody>
          <a:bodyPr>
            <a:noAutofit/>
          </a:bodyPr>
          <a:lstStyle/>
          <a:p>
            <a:pPr>
              <a:defRPr/>
            </a:pPr>
            <a:r>
              <a:rPr lang="ti-ER" sz="2800" b="1" dirty="0">
                <a:solidFill>
                  <a:srgbClr val="0070C0"/>
                </a:solidFill>
              </a:rPr>
              <a:t>እቶም ብብዝሒ እንጥቐመሎም ዝተፈላለዩ መርበብ ሓበሬታታት ኣብ ሓደ ገጽ.</a:t>
            </a:r>
            <a:endParaRPr lang="sv-SE" sz="2800" b="1" dirty="0">
              <a:solidFill>
                <a:srgbClr val="0070C0"/>
              </a:solidFill>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0" y="1000125"/>
            <a:ext cx="9144000" cy="5857875"/>
          </a:xfrm>
          <a:prstGeom prst="rect">
            <a:avLst/>
          </a:prstGeom>
          <a:noFill/>
          <a:ln w="9525">
            <a:noFill/>
            <a:miter lim="800000"/>
            <a:headEnd/>
            <a:tailEnd/>
          </a:ln>
        </p:spPr>
      </p:pic>
      <p:sp>
        <p:nvSpPr>
          <p:cNvPr id="7" name="Rektangel 6"/>
          <p:cNvSpPr>
            <a:spLocks noChangeArrowheads="1"/>
          </p:cNvSpPr>
          <p:nvPr/>
        </p:nvSpPr>
        <p:spPr bwMode="auto">
          <a:xfrm>
            <a:off x="0" y="0"/>
            <a:ext cx="2837765" cy="369332"/>
          </a:xfrm>
          <a:prstGeom prst="rect">
            <a:avLst/>
          </a:prstGeom>
          <a:noFill/>
          <a:ln w="9525">
            <a:noFill/>
            <a:miter lim="800000"/>
            <a:headEnd/>
            <a:tailEnd/>
          </a:ln>
        </p:spPr>
        <p:txBody>
          <a:bodyPr wrap="none">
            <a:spAutoFit/>
          </a:bodyPr>
          <a:lstStyle/>
          <a:p>
            <a:pPr algn="l"/>
            <a:r>
              <a:rPr lang="sv-SE" dirty="0">
                <a:latin typeface="Tahoma" pitchFamily="34" charset="0"/>
                <a:ea typeface="Tahoma" pitchFamily="34" charset="0"/>
                <a:cs typeface="Tahoma" pitchFamily="34" charset="0"/>
                <a:hlinkClick r:id="rId3"/>
              </a:rPr>
              <a:t>http://www.superstart.se/</a:t>
            </a:r>
            <a:endParaRPr lang="sv-SE" dirty="0">
              <a:latin typeface="Tahoma" pitchFamily="34" charset="0"/>
              <a:ea typeface="Tahoma" pitchFamily="34" charset="0"/>
              <a:cs typeface="Tahoma" pitchFamily="34" charset="0"/>
            </a:endParaRPr>
          </a:p>
        </p:txBody>
      </p:sp>
      <p:sp>
        <p:nvSpPr>
          <p:cNvPr id="5" name="Rubrik 1"/>
          <p:cNvSpPr txBox="1">
            <a:spLocks/>
          </p:cNvSpPr>
          <p:nvPr/>
        </p:nvSpPr>
        <p:spPr>
          <a:xfrm>
            <a:off x="609600" y="152400"/>
            <a:ext cx="8229600" cy="785794"/>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endParaRPr lang="sv-SE" sz="24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heckerboard(across)">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476672"/>
            <a:ext cx="9144000" cy="43204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ti-ER" sz="3600" dirty="0">
                <a:solidFill>
                  <a:srgbClr val="0070C0"/>
                </a:solidFill>
              </a:rPr>
              <a:t> </a:t>
            </a:r>
            <a:br>
              <a:rPr lang="sv-SE" sz="3600" dirty="0">
                <a:solidFill>
                  <a:srgbClr val="0070C0"/>
                </a:solidFill>
              </a:rPr>
            </a:br>
            <a:r>
              <a:rPr lang="ti-ER" sz="3600" dirty="0">
                <a:solidFill>
                  <a:srgbClr val="0070C0"/>
                </a:solidFill>
              </a:rPr>
              <a:t>ትኬት ባቡር ብኢንተርነት ምግዛእ</a:t>
            </a:r>
            <a:br>
              <a:rPr lang="sv-SE" sz="3600" dirty="0">
                <a:solidFill>
                  <a:srgbClr val="0070C0"/>
                </a:solidFill>
              </a:rPr>
            </a:br>
            <a:br>
              <a:rPr lang="ar-IQ" sz="3600" dirty="0">
                <a:solidFill>
                  <a:srgbClr val="0070C0"/>
                </a:solidFill>
                <a:latin typeface="Tahoma" pitchFamily="34" charset="0"/>
                <a:ea typeface="Tahoma" pitchFamily="34" charset="0"/>
                <a:cs typeface="Tahoma" pitchFamily="34" charset="0"/>
              </a:rPr>
            </a:br>
            <a:endParaRPr lang="sv-SE" sz="3600" dirty="0">
              <a:solidFill>
                <a:srgbClr val="0070C0"/>
              </a:solidFill>
              <a:latin typeface="Tahoma" pitchFamily="34" charset="0"/>
              <a:ea typeface="Tahoma" pitchFamily="34" charset="0"/>
              <a:cs typeface="Tahoma" pitchFamily="34" charset="0"/>
            </a:endParaRPr>
          </a:p>
        </p:txBody>
      </p:sp>
      <p:sp>
        <p:nvSpPr>
          <p:cNvPr id="33796" name="Rectangle 4"/>
          <p:cNvSpPr>
            <a:spLocks noChangeArrowheads="1"/>
          </p:cNvSpPr>
          <p:nvPr/>
        </p:nvSpPr>
        <p:spPr bwMode="auto">
          <a:xfrm>
            <a:off x="0" y="0"/>
            <a:ext cx="3673475" cy="366713"/>
          </a:xfrm>
          <a:prstGeom prst="rect">
            <a:avLst/>
          </a:prstGeom>
          <a:noFill/>
          <a:ln w="9525">
            <a:noFill/>
            <a:miter lim="800000"/>
            <a:headEnd/>
            <a:tailEnd/>
          </a:ln>
        </p:spPr>
        <p:txBody>
          <a:bodyPr>
            <a:spAutoFit/>
          </a:bodyPr>
          <a:lstStyle/>
          <a:p>
            <a:r>
              <a:rPr lang="sv-SE" dirty="0">
                <a:latin typeface="Tahoma" pitchFamily="34" charset="0"/>
                <a:ea typeface="Tahoma" pitchFamily="34" charset="0"/>
                <a:cs typeface="Tahoma" pitchFamily="34" charset="0"/>
                <a:hlinkClick r:id="rId2"/>
              </a:rPr>
              <a:t>http://www.sj.se/</a:t>
            </a:r>
            <a:endParaRPr lang="sv-SE" dirty="0">
              <a:latin typeface="Tahoma" pitchFamily="34" charset="0"/>
              <a:ea typeface="Tahoma" pitchFamily="34" charset="0"/>
              <a:cs typeface="Tahoma" pitchFamily="34" charset="0"/>
            </a:endParaRPr>
          </a:p>
        </p:txBody>
      </p:sp>
      <p:grpSp>
        <p:nvGrpSpPr>
          <p:cNvPr id="55" name="Grupp 54"/>
          <p:cNvGrpSpPr/>
          <p:nvPr/>
        </p:nvGrpSpPr>
        <p:grpSpPr>
          <a:xfrm>
            <a:off x="395536" y="1124744"/>
            <a:ext cx="8244408" cy="4752751"/>
            <a:chOff x="395536" y="1124744"/>
            <a:chExt cx="8244408" cy="4752751"/>
          </a:xfrm>
        </p:grpSpPr>
        <p:pic>
          <p:nvPicPr>
            <p:cNvPr id="33797" name="Picture 5" descr="sj1"/>
            <p:cNvPicPr>
              <a:picLocks noChangeAspect="1" noChangeArrowheads="1"/>
            </p:cNvPicPr>
            <p:nvPr/>
          </p:nvPicPr>
          <p:blipFill>
            <a:blip r:embed="rId3" cstate="print"/>
            <a:srcRect/>
            <a:stretch>
              <a:fillRect/>
            </a:stretch>
          </p:blipFill>
          <p:spPr bwMode="auto">
            <a:xfrm>
              <a:off x="395536" y="1124744"/>
              <a:ext cx="8244408" cy="4752751"/>
            </a:xfrm>
            <a:prstGeom prst="rect">
              <a:avLst/>
            </a:prstGeom>
            <a:noFill/>
            <a:ln w="9525">
              <a:noFill/>
              <a:miter lim="800000"/>
              <a:headEnd/>
              <a:tailEnd/>
            </a:ln>
          </p:spPr>
        </p:pic>
        <p:sp>
          <p:nvSpPr>
            <p:cNvPr id="11" name="AutoShape 6"/>
            <p:cNvSpPr>
              <a:spLocks noChangeArrowheads="1"/>
            </p:cNvSpPr>
            <p:nvPr/>
          </p:nvSpPr>
          <p:spPr bwMode="auto">
            <a:xfrm>
              <a:off x="575048" y="3717144"/>
              <a:ext cx="973312" cy="331925"/>
            </a:xfrm>
            <a:prstGeom prst="wedgeRoundRectCallout">
              <a:avLst>
                <a:gd name="adj1" fmla="val -3632"/>
                <a:gd name="adj2" fmla="val -122148"/>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ትብገሰሉ ዕለት</a:t>
              </a:r>
              <a:endParaRPr lang="sv-SE" sz="1000" dirty="0"/>
            </a:p>
          </p:txBody>
        </p:sp>
        <p:sp>
          <p:nvSpPr>
            <p:cNvPr id="14" name="AutoShape 6"/>
            <p:cNvSpPr>
              <a:spLocks noChangeArrowheads="1"/>
            </p:cNvSpPr>
            <p:nvPr/>
          </p:nvSpPr>
          <p:spPr bwMode="auto">
            <a:xfrm>
              <a:off x="1803647" y="4509232"/>
              <a:ext cx="1184177" cy="431936"/>
            </a:xfrm>
            <a:prstGeom prst="wedgeRoundRectCallout">
              <a:avLst>
                <a:gd name="adj1" fmla="val -78432"/>
                <a:gd name="adj2" fmla="val -45133"/>
                <a:gd name="adj3" fmla="val 16667"/>
              </a:avLst>
            </a:prstGeom>
            <a:solidFill>
              <a:schemeClr val="accent1">
                <a:lumMod val="40000"/>
                <a:lumOff val="60000"/>
              </a:schemeClr>
            </a:solidFill>
            <a:ln w="9525">
              <a:solidFill>
                <a:schemeClr val="tx1"/>
              </a:solidFill>
              <a:miter lim="800000"/>
              <a:headEnd/>
              <a:tailEnd/>
            </a:ln>
            <a:effectLst/>
          </p:spPr>
          <p:txBody>
            <a:bodyPr/>
            <a:lstStyle/>
            <a:p>
              <a:pPr>
                <a:defRPr/>
              </a:pPr>
              <a:r>
                <a:rPr lang="ti-ER" sz="1000" b="1" dirty="0"/>
                <a:t>ተወሳኺ ተጎዓዚ ንምምዝጋብ</a:t>
              </a:r>
              <a:endParaRPr lang="sv-SE" sz="1000" b="1" dirty="0">
                <a:latin typeface="Tahoma" pitchFamily="34" charset="0"/>
                <a:ea typeface="Tahoma" pitchFamily="34" charset="0"/>
                <a:cs typeface="Tahoma" pitchFamily="34" charset="0"/>
              </a:endParaRPr>
            </a:p>
          </p:txBody>
        </p:sp>
        <p:sp>
          <p:nvSpPr>
            <p:cNvPr id="15" name="AutoShape 6"/>
            <p:cNvSpPr>
              <a:spLocks noChangeArrowheads="1"/>
            </p:cNvSpPr>
            <p:nvPr/>
          </p:nvSpPr>
          <p:spPr bwMode="auto">
            <a:xfrm>
              <a:off x="1079104" y="2421000"/>
              <a:ext cx="936104" cy="329456"/>
            </a:xfrm>
            <a:prstGeom prst="wedgeRoundRectCallout">
              <a:avLst>
                <a:gd name="adj1" fmla="val 10716"/>
                <a:gd name="adj2" fmla="val 99125"/>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ትብገሰሉ ሰዓት</a:t>
              </a:r>
              <a:endParaRPr lang="sv-SE" sz="1000" dirty="0"/>
            </a:p>
          </p:txBody>
        </p:sp>
        <p:sp>
          <p:nvSpPr>
            <p:cNvPr id="16" name="Höger 15"/>
            <p:cNvSpPr/>
            <p:nvPr/>
          </p:nvSpPr>
          <p:spPr>
            <a:xfrm>
              <a:off x="3552206" y="4797264"/>
              <a:ext cx="500062" cy="714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31" name="Höger 15"/>
            <p:cNvSpPr/>
            <p:nvPr/>
          </p:nvSpPr>
          <p:spPr>
            <a:xfrm rot="10800000">
              <a:off x="1151112" y="4365216"/>
              <a:ext cx="216024"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grpSp>
          <p:nvGrpSpPr>
            <p:cNvPr id="4" name="Group 4"/>
            <p:cNvGrpSpPr/>
            <p:nvPr/>
          </p:nvGrpSpPr>
          <p:grpSpPr>
            <a:xfrm>
              <a:off x="2591272" y="2492896"/>
              <a:ext cx="1728192" cy="1180355"/>
              <a:chOff x="2591272" y="2492896"/>
              <a:chExt cx="1728192" cy="1180355"/>
            </a:xfrm>
          </p:grpSpPr>
          <p:grpSp>
            <p:nvGrpSpPr>
              <p:cNvPr id="5" name="Group 3"/>
              <p:cNvGrpSpPr/>
              <p:nvPr/>
            </p:nvGrpSpPr>
            <p:grpSpPr>
              <a:xfrm>
                <a:off x="2735288" y="2492896"/>
                <a:ext cx="1584176" cy="585329"/>
                <a:chOff x="2735288" y="2492896"/>
                <a:chExt cx="1584176" cy="585329"/>
              </a:xfrm>
            </p:grpSpPr>
            <p:sp>
              <p:nvSpPr>
                <p:cNvPr id="12" name="AutoShape 6"/>
                <p:cNvSpPr>
                  <a:spLocks noChangeArrowheads="1"/>
                </p:cNvSpPr>
                <p:nvPr/>
              </p:nvSpPr>
              <p:spPr bwMode="auto">
                <a:xfrm>
                  <a:off x="2951312" y="2492896"/>
                  <a:ext cx="1368152" cy="273217"/>
                </a:xfrm>
                <a:prstGeom prst="wedgeRoundRectCallout">
                  <a:avLst>
                    <a:gd name="adj1" fmla="val -57102"/>
                    <a:gd name="adj2" fmla="val 104241"/>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ናይ መምለሲ ሰዓትን ዕለትን</a:t>
                  </a:r>
                  <a:endParaRPr lang="sv-SE" sz="1000" dirty="0"/>
                </a:p>
              </p:txBody>
            </p:sp>
            <p:sp>
              <p:nvSpPr>
                <p:cNvPr id="3" name="Up Arrow 2"/>
                <p:cNvSpPr/>
                <p:nvPr/>
              </p:nvSpPr>
              <p:spPr>
                <a:xfrm>
                  <a:off x="3311352" y="2925056"/>
                  <a:ext cx="72008" cy="14401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sp>
              <p:nvSpPr>
                <p:cNvPr id="33" name="Up Arrow 32"/>
                <p:cNvSpPr/>
                <p:nvPr/>
              </p:nvSpPr>
              <p:spPr>
                <a:xfrm>
                  <a:off x="2735288" y="2934209"/>
                  <a:ext cx="72008" cy="14401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grpSp>
          <p:sp>
            <p:nvSpPr>
              <p:cNvPr id="34" name="Up Arrow 33"/>
              <p:cNvSpPr/>
              <p:nvPr/>
            </p:nvSpPr>
            <p:spPr>
              <a:xfrm>
                <a:off x="2591272" y="3529235"/>
                <a:ext cx="72008" cy="14401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ahoma" pitchFamily="34" charset="0"/>
                  <a:ea typeface="Tahoma" pitchFamily="34" charset="0"/>
                  <a:cs typeface="Tahoma"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323528" y="1124744"/>
            <a:ext cx="8280921" cy="4824536"/>
            <a:chOff x="0" y="1124744"/>
            <a:chExt cx="8280921" cy="4824536"/>
          </a:xfrm>
        </p:grpSpPr>
        <p:pic>
          <p:nvPicPr>
            <p:cNvPr id="5" name="Picture 6" descr="sj2"/>
            <p:cNvPicPr>
              <a:picLocks noChangeAspect="1" noChangeArrowheads="1"/>
            </p:cNvPicPr>
            <p:nvPr/>
          </p:nvPicPr>
          <p:blipFill>
            <a:blip r:embed="rId2" cstate="print"/>
            <a:srcRect/>
            <a:stretch>
              <a:fillRect/>
            </a:stretch>
          </p:blipFill>
          <p:spPr bwMode="auto">
            <a:xfrm>
              <a:off x="0" y="1124744"/>
              <a:ext cx="8280921" cy="4824536"/>
            </a:xfrm>
            <a:prstGeom prst="rect">
              <a:avLst/>
            </a:prstGeom>
            <a:noFill/>
            <a:ln w="9525">
              <a:solidFill>
                <a:srgbClr val="FF0000"/>
              </a:solidFill>
              <a:miter lim="800000"/>
              <a:headEnd/>
              <a:tailEnd/>
            </a:ln>
          </p:spPr>
        </p:pic>
        <p:sp>
          <p:nvSpPr>
            <p:cNvPr id="6" name="AutoShape 6"/>
            <p:cNvSpPr>
              <a:spLocks noChangeArrowheads="1"/>
            </p:cNvSpPr>
            <p:nvPr/>
          </p:nvSpPr>
          <p:spPr bwMode="auto">
            <a:xfrm>
              <a:off x="6300192" y="3284984"/>
              <a:ext cx="1811287" cy="1226276"/>
            </a:xfrm>
            <a:prstGeom prst="wedgeRoundRectCallout">
              <a:avLst>
                <a:gd name="adj1" fmla="val -52436"/>
                <a:gd name="adj2" fmla="val 7965"/>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ብዝሃብካዮ ሰዓትን ዕለትን መሰረት ዝተረኽበ ናይ መገሻ መደባት ዝሕብር፣ 1ይ ክላስ ፣ 2ይ ክላስ ፣ ዝተታሕዘ ቆጸራ ናይ ምስራዝ ዕድል ዘለዎም ፣ ከምኡ ውን ፣ ንዝተኸፍለ ናይ መገሻ ትኬት ናይ ምምላስ ዕድል ዘለዎም ዝሕብር ኢዩ</a:t>
              </a:r>
              <a:endParaRPr lang="sv-SE" sz="1000" b="1" dirty="0"/>
            </a:p>
          </p:txBody>
        </p:sp>
        <p:sp>
          <p:nvSpPr>
            <p:cNvPr id="7" name="AutoShape 6"/>
            <p:cNvSpPr>
              <a:spLocks noChangeArrowheads="1"/>
            </p:cNvSpPr>
            <p:nvPr/>
          </p:nvSpPr>
          <p:spPr bwMode="auto">
            <a:xfrm>
              <a:off x="3879762" y="3645024"/>
              <a:ext cx="1556334" cy="648072"/>
            </a:xfrm>
            <a:prstGeom prst="wedgeRoundRectCallout">
              <a:avLst>
                <a:gd name="adj1" fmla="val -72263"/>
                <a:gd name="adj2" fmla="val -17705"/>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ኣብቲ ዝመረጽካዮ መደብ መገሻ ወይ ጉዕዞ ብምጥዋቕ ዝያዳ ሓበሬታ ብዛዕባ መገሻ ትረክብ</a:t>
              </a:r>
              <a:endParaRPr lang="sv-SE" sz="1000" b="1" dirty="0"/>
            </a:p>
          </p:txBody>
        </p:sp>
        <p:sp>
          <p:nvSpPr>
            <p:cNvPr id="8" name="AutoShape 6"/>
            <p:cNvSpPr>
              <a:spLocks noChangeArrowheads="1"/>
            </p:cNvSpPr>
            <p:nvPr/>
          </p:nvSpPr>
          <p:spPr bwMode="auto">
            <a:xfrm>
              <a:off x="3851920" y="3048870"/>
              <a:ext cx="1620688" cy="308122"/>
            </a:xfrm>
            <a:prstGeom prst="wedgeRoundRectCallout">
              <a:avLst>
                <a:gd name="adj1" fmla="val -88979"/>
                <a:gd name="adj2" fmla="val 46522"/>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200" b="1" dirty="0"/>
                <a:t>ዝሰማማዓካ መገሻ ምምራጽ</a:t>
              </a:r>
              <a:endParaRPr lang="sv-SE" sz="1200" b="1" dirty="0"/>
            </a:p>
          </p:txBody>
        </p:sp>
        <p:sp>
          <p:nvSpPr>
            <p:cNvPr id="9" name="Vänster 20"/>
            <p:cNvSpPr/>
            <p:nvPr/>
          </p:nvSpPr>
          <p:spPr>
            <a:xfrm flipH="1">
              <a:off x="4499992" y="5565776"/>
              <a:ext cx="623841" cy="14746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sv-SE">
                <a:latin typeface="Tahoma" pitchFamily="34" charset="0"/>
                <a:ea typeface="Tahoma" pitchFamily="34" charset="0"/>
                <a:cs typeface="Tahoma" pitchFamily="34" charset="0"/>
              </a:endParaRPr>
            </a:p>
          </p:txBody>
        </p:sp>
        <p:sp>
          <p:nvSpPr>
            <p:cNvPr id="10" name="Right Brace 5"/>
            <p:cNvSpPr/>
            <p:nvPr/>
          </p:nvSpPr>
          <p:spPr>
            <a:xfrm>
              <a:off x="6012160" y="2525327"/>
              <a:ext cx="288032" cy="2919897"/>
            </a:xfrm>
            <a:prstGeom prst="righ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sp>
          <p:nvSpPr>
            <p:cNvPr id="11" name="Right Brace 6"/>
            <p:cNvSpPr/>
            <p:nvPr/>
          </p:nvSpPr>
          <p:spPr>
            <a:xfrm>
              <a:off x="3224708" y="3417529"/>
              <a:ext cx="267172" cy="875567"/>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latin typeface="Tahoma" pitchFamily="34" charset="0"/>
                <a:ea typeface="Tahoma" pitchFamily="34" charset="0"/>
                <a:cs typeface="Tahoma" pitchFamily="34" charset="0"/>
              </a:endParaRPr>
            </a:p>
          </p:txBody>
        </p:sp>
      </p:grpSp>
      <p:sp>
        <p:nvSpPr>
          <p:cNvPr id="12" name="Rubrik 1"/>
          <p:cNvSpPr>
            <a:spLocks noGrp="1"/>
          </p:cNvSpPr>
          <p:nvPr>
            <p:ph type="title"/>
          </p:nvPr>
        </p:nvSpPr>
        <p:spPr>
          <a:xfrm>
            <a:off x="0" y="476672"/>
            <a:ext cx="9144000" cy="43204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ti-ER" sz="3600" dirty="0"/>
              <a:t> </a:t>
            </a:r>
            <a:r>
              <a:rPr lang="ti-ER" sz="3600" dirty="0">
                <a:solidFill>
                  <a:srgbClr val="0070C0"/>
                </a:solidFill>
              </a:rPr>
              <a:t>ትኬት ባቡር ብኢንተርነት ምግዛእ</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br>
              <a:rPr lang="ar-IQ" sz="3600" dirty="0">
                <a:latin typeface="Tahoma" pitchFamily="34" charset="0"/>
                <a:ea typeface="Tahoma" pitchFamily="34" charset="0"/>
                <a:cs typeface="Tahoma" pitchFamily="34" charset="0"/>
              </a:rPr>
            </a:br>
            <a:endParaRPr lang="sv-SE" sz="3600" dirty="0">
              <a:latin typeface="Tahoma" pitchFamily="34" charset="0"/>
              <a:ea typeface="Tahoma" pitchFamily="34" charset="0"/>
              <a:cs typeface="Tahom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p:cNvGrpSpPr/>
          <p:nvPr/>
        </p:nvGrpSpPr>
        <p:grpSpPr>
          <a:xfrm>
            <a:off x="458539" y="1263247"/>
            <a:ext cx="8298010" cy="4896544"/>
            <a:chOff x="458539" y="1263247"/>
            <a:chExt cx="8298010" cy="4896544"/>
          </a:xfrm>
        </p:grpSpPr>
        <p:pic>
          <p:nvPicPr>
            <p:cNvPr id="5" name="Picture 7" descr="sj3"/>
            <p:cNvPicPr>
              <a:picLocks noChangeAspect="1" noChangeArrowheads="1"/>
            </p:cNvPicPr>
            <p:nvPr/>
          </p:nvPicPr>
          <p:blipFill>
            <a:blip r:embed="rId2" cstate="print"/>
            <a:srcRect/>
            <a:stretch>
              <a:fillRect/>
            </a:stretch>
          </p:blipFill>
          <p:spPr bwMode="auto">
            <a:xfrm>
              <a:off x="458539" y="1263247"/>
              <a:ext cx="8298010" cy="4896544"/>
            </a:xfrm>
            <a:prstGeom prst="rect">
              <a:avLst/>
            </a:prstGeom>
            <a:noFill/>
            <a:ln w="9525">
              <a:noFill/>
              <a:miter lim="800000"/>
              <a:headEnd/>
              <a:tailEnd/>
            </a:ln>
          </p:spPr>
        </p:pic>
        <p:sp>
          <p:nvSpPr>
            <p:cNvPr id="6" name="AutoShape 6"/>
            <p:cNvSpPr>
              <a:spLocks noChangeArrowheads="1"/>
            </p:cNvSpPr>
            <p:nvPr/>
          </p:nvSpPr>
          <p:spPr bwMode="auto">
            <a:xfrm flipH="1">
              <a:off x="3635896" y="4509120"/>
              <a:ext cx="1399481" cy="864096"/>
            </a:xfrm>
            <a:prstGeom prst="wedgeRoundRectCallout">
              <a:avLst>
                <a:gd name="adj1" fmla="val -85926"/>
                <a:gd name="adj2" fmla="val -34730"/>
                <a:gd name="adj3" fmla="val 16667"/>
              </a:avLst>
            </a:prstGeom>
            <a:solidFill>
              <a:schemeClr val="accent1">
                <a:lumMod val="40000"/>
                <a:lumOff val="60000"/>
              </a:schemeClr>
            </a:solidFill>
            <a:ln w="9525">
              <a:solidFill>
                <a:schemeClr val="tx1"/>
              </a:solidFill>
              <a:miter lim="800000"/>
              <a:headEnd/>
              <a:tailEnd/>
            </a:ln>
            <a:effectLst/>
          </p:spPr>
          <p:txBody>
            <a:bodyPr/>
            <a:lstStyle/>
            <a:p>
              <a:pPr rtl="1">
                <a:defRPr/>
              </a:pPr>
              <a:r>
                <a:rPr lang="ti-ER" sz="1000" b="1" dirty="0"/>
                <a:t>ዘሎ ሓበሬታ ድሕሪ ምቑጽጻር ንዝገበርካዮ ናይ መገሻ ሪጋ ንምቅጻል ኣብዚ ጠውቕ</a:t>
              </a:r>
              <a:endParaRPr lang="sv-SE" sz="1000" b="1" dirty="0">
                <a:latin typeface="Tahoma" pitchFamily="34" charset="0"/>
                <a:ea typeface="Tahoma" pitchFamily="34" charset="0"/>
                <a:cs typeface="Tahoma" pitchFamily="34" charset="0"/>
              </a:endParaRPr>
            </a:p>
          </p:txBody>
        </p:sp>
        <p:sp>
          <p:nvSpPr>
            <p:cNvPr id="7" name="AutoShape 6"/>
            <p:cNvSpPr>
              <a:spLocks noChangeArrowheads="1"/>
            </p:cNvSpPr>
            <p:nvPr/>
          </p:nvSpPr>
          <p:spPr bwMode="auto">
            <a:xfrm flipH="1">
              <a:off x="653279" y="4756646"/>
              <a:ext cx="1399481" cy="544562"/>
            </a:xfrm>
            <a:prstGeom prst="wedgeRoundRectCallout">
              <a:avLst>
                <a:gd name="adj1" fmla="val 10721"/>
                <a:gd name="adj2" fmla="val -63390"/>
                <a:gd name="adj3" fmla="val 16667"/>
              </a:avLst>
            </a:prstGeom>
            <a:solidFill>
              <a:schemeClr val="accent1">
                <a:lumMod val="40000"/>
                <a:lumOff val="60000"/>
              </a:schemeClr>
            </a:solidFill>
            <a:ln w="9525">
              <a:solidFill>
                <a:schemeClr val="tx1"/>
              </a:solidFill>
              <a:miter lim="800000"/>
              <a:headEnd/>
              <a:tailEnd/>
            </a:ln>
            <a:effectLst/>
          </p:spPr>
          <p:txBody>
            <a:bodyPr/>
            <a:lstStyle/>
            <a:p>
              <a:r>
                <a:rPr lang="ti-ER" sz="1000" b="1" dirty="0"/>
                <a:t>ቆጸራ መገሻ ንምቕያር ናብ ዝሓለፍካዮ ቀዳማይ ገጽ ምምላስ</a:t>
              </a:r>
              <a:endParaRPr lang="sv-SE" sz="1000" b="1" dirty="0"/>
            </a:p>
          </p:txBody>
        </p:sp>
      </p:grpSp>
      <p:sp>
        <p:nvSpPr>
          <p:cNvPr id="8" name="Rubrik 1"/>
          <p:cNvSpPr>
            <a:spLocks noGrp="1"/>
          </p:cNvSpPr>
          <p:nvPr>
            <p:ph type="title"/>
          </p:nvPr>
        </p:nvSpPr>
        <p:spPr>
          <a:xfrm>
            <a:off x="0" y="476672"/>
            <a:ext cx="9144000" cy="432048"/>
          </a:xfrm>
        </p:spPr>
        <p:txBody>
          <a:bodyPr>
            <a:noAutofit/>
          </a:bodyPr>
          <a:lstStyle/>
          <a:p>
            <a:pPr>
              <a:defRPr/>
            </a:pPr>
            <a:br>
              <a:rPr lang="sv-SE" sz="3600" dirty="0">
                <a:solidFill>
                  <a:srgbClr val="0070C0"/>
                </a:solidFill>
                <a:latin typeface="Tahoma" pitchFamily="34" charset="0"/>
                <a:ea typeface="Tahoma" pitchFamily="34" charset="0"/>
                <a:cs typeface="Tahoma" pitchFamily="34" charset="0"/>
              </a:rPr>
            </a:br>
            <a:r>
              <a:rPr lang="ti-ER" sz="3600" dirty="0">
                <a:solidFill>
                  <a:srgbClr val="0070C0"/>
                </a:solidFill>
              </a:rPr>
              <a:t> ትኬት ባቡር ብኢንተርነት ምግዛእ</a:t>
            </a:r>
            <a:r>
              <a:rPr lang="sv-SE" sz="3600" dirty="0">
                <a:solidFill>
                  <a:srgbClr val="0070C0"/>
                </a:solidFill>
              </a:rPr>
              <a:t> - ይቕጽል</a:t>
            </a:r>
            <a:r>
              <a:rPr lang="sv-SE" sz="3600" dirty="0">
                <a:solidFill>
                  <a:srgbClr val="0070C0"/>
                </a:solidFill>
                <a:latin typeface="Tahoma" pitchFamily="34" charset="0"/>
                <a:ea typeface="Tahoma" pitchFamily="34" charset="0"/>
                <a:cs typeface="Tahoma" pitchFamily="34" charset="0"/>
              </a:rPr>
              <a:t>…</a:t>
            </a:r>
            <a:br>
              <a:rPr lang="ar-IQ" sz="3600" dirty="0">
                <a:latin typeface="Tahoma" pitchFamily="34" charset="0"/>
                <a:ea typeface="Tahoma" pitchFamily="34" charset="0"/>
                <a:cs typeface="Tahoma" pitchFamily="34" charset="0"/>
              </a:rPr>
            </a:br>
            <a:endParaRPr lang="sv-SE" sz="3600" dirty="0">
              <a:latin typeface="Tahoma" pitchFamily="34" charset="0"/>
              <a:ea typeface="Tahoma" pitchFamily="34" charset="0"/>
              <a:cs typeface="Tahoma" pitchFamily="34" charset="0"/>
            </a:endParaRPr>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TotalTime>
  <Words>1448</Words>
  <Application>Microsoft Office PowerPoint</Application>
  <PresentationFormat>Bildspel på skärmen (4:3)</PresentationFormat>
  <Paragraphs>191</Paragraphs>
  <Slides>67</Slides>
  <Notes>3</Notes>
  <HiddenSlides>0</HiddenSlides>
  <MMClips>0</MMClips>
  <ScaleCrop>false</ScaleCrop>
  <HeadingPairs>
    <vt:vector size="8" baseType="variant">
      <vt:variant>
        <vt:lpstr>Använt teckensnitt</vt:lpstr>
      </vt:variant>
      <vt:variant>
        <vt:i4>5</vt:i4>
      </vt:variant>
      <vt:variant>
        <vt:lpstr>Tema</vt:lpstr>
      </vt:variant>
      <vt:variant>
        <vt:i4>1</vt:i4>
      </vt:variant>
      <vt:variant>
        <vt:lpstr>Serverprogram för OLE-inbäddning</vt:lpstr>
      </vt:variant>
      <vt:variant>
        <vt:i4>1</vt:i4>
      </vt:variant>
      <vt:variant>
        <vt:lpstr>Bildrubriker</vt:lpstr>
      </vt:variant>
      <vt:variant>
        <vt:i4>67</vt:i4>
      </vt:variant>
    </vt:vector>
  </HeadingPairs>
  <TitlesOfParts>
    <vt:vector size="74" baseType="lpstr">
      <vt:lpstr>Arial</vt:lpstr>
      <vt:lpstr>Calibri</vt:lpstr>
      <vt:lpstr>Nyala</vt:lpstr>
      <vt:lpstr>Tahoma</vt:lpstr>
      <vt:lpstr>Wingdings 2</vt:lpstr>
      <vt:lpstr>Office-tema</vt:lpstr>
      <vt:lpstr>Image</vt:lpstr>
      <vt:lpstr>PowerPoint-presentation</vt:lpstr>
      <vt:lpstr> ትሕዝቶ</vt:lpstr>
      <vt:lpstr>ራዲዮ ሽወደን ብዝተፈላለዩ ቓንቓታት.</vt:lpstr>
      <vt:lpstr>Sveriges TV</vt:lpstr>
      <vt:lpstr> ዜና ኣብ ኢንተርነት  </vt:lpstr>
      <vt:lpstr>ኣገልግሎት ኩነታት ኣየር (ሜትሮሎጂ) ኣብ ኢንተርነት</vt:lpstr>
      <vt:lpstr>   ትኬት ባቡር ብኢንተርነት ምግዛእ  </vt:lpstr>
      <vt:lpstr>  ትኬት ባቡር ብኢንተርነት ምግዛእ - ይቕጽል… </vt:lpstr>
      <vt:lpstr>  ትኬት ባቡር ብኢንተርነት ምግዛእ - ይቕጽል… </vt:lpstr>
      <vt:lpstr>  ትኬት ባቡር ብኢንተርነት ምግዛእ - ይቕጽል… </vt:lpstr>
      <vt:lpstr>  ትኬት ባቡር ብኢንተርነት ምግዛእ - ይቕጽል… </vt:lpstr>
      <vt:lpstr>  ትኬት ባቡር ብኢንተርነት ምግዛእ - ይቕጽል… </vt:lpstr>
      <vt:lpstr> ናይ ኣውቶቡስ ትኬት ምግዛእ </vt:lpstr>
      <vt:lpstr>ውጥን ጉዕዞ ከተማ ስቶክሆልም</vt:lpstr>
      <vt:lpstr>ትምህርቲ ቛንቛ ሽወደን</vt:lpstr>
      <vt:lpstr>ትምህርቲ ቛንቛ ሽወደን - ይቕጽል…</vt:lpstr>
      <vt:lpstr>ትምህርቲ ቛንቛ ሽወደን - ይቕጽል…</vt:lpstr>
      <vt:lpstr>ትምህርቲ ቛንቛ ሽወደን - ይቕጽል…</vt:lpstr>
      <vt:lpstr>ትምህርቲ ቛንቛ ሽወደን - ይቕጽል…</vt:lpstr>
      <vt:lpstr>ትምህርቲ ቛንቛ ሽወደን - ይቕጽል…</vt:lpstr>
      <vt:lpstr>ትምህርቲ ቛንቛ ሽወደን - ይቕጽል…</vt:lpstr>
      <vt:lpstr>ትምህርቲ ቛንቛ ሽወደን - ይቕጽል…</vt:lpstr>
      <vt:lpstr>ካብ መርበብ ሓበሬታ ብሎከት (ሓራጅ) ምግዛእ</vt:lpstr>
      <vt:lpstr> ካብ መርበብ ሓበሬታ ብሎከት (ሓራጅ) ምግዛእ- ይቕጽል </vt:lpstr>
      <vt:lpstr>PowerPoint-presentation</vt:lpstr>
      <vt:lpstr>ምሓዝ ቆጸራ ኣብ ቮርድሰንትራል (ክልኒክ), ሆስፒታል(ሹክሁስ)</vt:lpstr>
      <vt:lpstr>PowerPoint-presentation</vt:lpstr>
      <vt:lpstr>PowerPoint-presentation</vt:lpstr>
      <vt:lpstr>PowerPoint-presentation</vt:lpstr>
      <vt:lpstr>PowerPoint-presentation</vt:lpstr>
      <vt:lpstr>PowerPoint-presentation</vt:lpstr>
      <vt:lpstr> ምሓዝ ቆጸራ ኣብ ቮርድሰንትራል (ክልኒክ), ሆስፒታል(ሹክሁስ)   </vt:lpstr>
      <vt:lpstr>  ምሓዝ ቆጸራ ኣብ ቮርድሰንትራል (ክልኒክ), ሆስፒታል(ሹክሁስ)- ይቕጽል  </vt:lpstr>
      <vt:lpstr>  ምሓዝ ቆጸራ ኣብ ቮርድሰንትራል (ክልኒክ), ሆስፒታል(ሹክሁስ)- ይቕጽል  </vt:lpstr>
      <vt:lpstr>ምምላእ ቅብሊት (ገንዘብ) ሞባይል ብኢንተርነት</vt:lpstr>
      <vt:lpstr>ቤት ጽሕፈት ውሕስነት ካሳ</vt:lpstr>
      <vt:lpstr>ቤት ጽሕፈት ውሕስነት ካሳ - ይቕጽል…</vt:lpstr>
      <vt:lpstr>PowerPoint-presentation</vt:lpstr>
      <vt:lpstr>PowerPoint-presentation</vt:lpstr>
      <vt:lpstr>PowerPoint-presentation</vt:lpstr>
      <vt:lpstr>PowerPoint-presentation</vt:lpstr>
      <vt:lpstr>PowerPoint-presentation</vt:lpstr>
      <vt:lpstr>  ቤት ጽሕፈት ማእከል ደገፍ ትምህርቲ (csn) </vt:lpstr>
      <vt:lpstr>PowerPoint-presentation</vt:lpstr>
      <vt:lpstr>ቤት ጽሕፈት ኣታዊ ውሽጢ ሃገር</vt:lpstr>
      <vt:lpstr>ቤት ጽሕፈት ኣታዊ ውሽጢ ሃገር - ይቕጽል…</vt:lpstr>
      <vt:lpstr>ኢሚግረሽን ሃገረ ሽወደን</vt:lpstr>
      <vt:lpstr>ኢሚግረሽን ሃገረ ሽወደን - ይቕጽል…</vt:lpstr>
      <vt:lpstr>ኢሚግረሽን ሃገረ ሽወደን - ይቕጽል…</vt:lpstr>
      <vt:lpstr>ምርካብ ቁጽሪ ተለፎን ወይ ኣድራሻ  ብሓገዝ ወይ ብመንገዲ ኢንተርነት</vt:lpstr>
      <vt:lpstr>ኣገልግሎት መጎዓዝያ</vt:lpstr>
      <vt:lpstr>ፍቓድ ምምራሕ መኪናን ምሓዝ ቆጸራ ፈተና ምምራሕ መኪና</vt:lpstr>
      <vt:lpstr>ምሓዝ ቆጸራ ንፈተና ምዝዋር መኪና</vt:lpstr>
      <vt:lpstr>ምሓዝ ቆጸራ ንፈተና ምዝዋር መኪና - ይቕጽል…</vt:lpstr>
      <vt:lpstr>ምሓዝ ቆጸራ ንፈተና ምዝዋር መኪና - ይቕጽል…</vt:lpstr>
      <vt:lpstr>ምሓዝ ቆጸራ ንፈተና ምዝዋር መኪና - ይቕጽል…</vt:lpstr>
      <vt:lpstr>ምሓዝ ቆጸራ ንፈተና ምዝዋር መኪና - ይቕጽል…</vt:lpstr>
      <vt:lpstr>ምሓዝ ቆጸራ ንፈተና ምዝዋር መኪና - ይቕጽል…</vt:lpstr>
      <vt:lpstr>ምሓዝ ቆጸራ ንፈተና ምዝዋር መኪና - ይቕጽል…</vt:lpstr>
      <vt:lpstr>ምምልካት ናብ ፖሊስ, ናይ ምሕለፊ ፍቓድ ምሕታት</vt:lpstr>
      <vt:lpstr>ምልኣኽ ባኮን ደብዳበን</vt:lpstr>
      <vt:lpstr>ቤት ንባብ (ላይብረሪ) ብኢንተርነት፡ ዝደለኻዮ መጽሓፍ ኣብ  መርበብ ሓበሬታ ቤት ንባብ ምድላይ፡</vt:lpstr>
      <vt:lpstr>ቤት ንባብ (ላይብረሪ) ብኢንተርነት-ይቕጽል</vt:lpstr>
      <vt:lpstr>ቤት ንባብ (ላይብረሪ) ብኢንተርነት-ይቕጽል</vt:lpstr>
      <vt:lpstr>መዓልታዊ ዝሕተሙ ጋዜጣታት ካብ ምሉእ ዓለም ብመንገዲ መርበብ ሓበሬታ ቤት ንባብ ወይ ላይብረሪ ኣንብብ፡</vt:lpstr>
      <vt:lpstr>ምግዛእ መጻሕፍቲ</vt:lpstr>
      <vt:lpstr>እቶም ብብዝሒ እንጥቐመሎም ዝተፈላለዩ መርበብ ሓበሬታታት ኣብ ሓደ ገጽ.</vt:lpstr>
    </vt:vector>
  </TitlesOfParts>
  <Company>Linköpings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Berkir</dc:creator>
  <cp:lastModifiedBy>Eklund Lars T</cp:lastModifiedBy>
  <cp:revision>83</cp:revision>
  <dcterms:created xsi:type="dcterms:W3CDTF">2013-06-25T05:53:33Z</dcterms:created>
  <dcterms:modified xsi:type="dcterms:W3CDTF">2023-01-10T09:01:40Z</dcterms:modified>
</cp:coreProperties>
</file>