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275" r:id="rId3"/>
    <p:sldId id="274" r:id="rId4"/>
    <p:sldId id="270" r:id="rId5"/>
    <p:sldId id="268" r:id="rId6"/>
    <p:sldId id="302" r:id="rId7"/>
    <p:sldId id="264" r:id="rId8"/>
    <p:sldId id="301" r:id="rId9"/>
    <p:sldId id="288" r:id="rId10"/>
    <p:sldId id="287" r:id="rId11"/>
    <p:sldId id="289" r:id="rId12"/>
    <p:sldId id="298" r:id="rId13"/>
    <p:sldId id="291" r:id="rId14"/>
    <p:sldId id="292" r:id="rId15"/>
    <p:sldId id="293" r:id="rId16"/>
    <p:sldId id="299" r:id="rId17"/>
    <p:sldId id="300" r:id="rId18"/>
    <p:sldId id="296" r:id="rId19"/>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7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6252" autoAdjust="0"/>
  </p:normalViewPr>
  <p:slideViewPr>
    <p:cSldViewPr>
      <p:cViewPr varScale="1">
        <p:scale>
          <a:sx n="110" d="100"/>
          <a:sy n="110" d="100"/>
        </p:scale>
        <p:origin x="18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FB4EF-A59F-41ED-8CE2-7671AADD8FD9}" type="datetimeFigureOut">
              <a:rPr lang="sv-SE" smtClean="0"/>
              <a:pPr/>
              <a:t>2023-11-20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68E71-5B86-4341-8235-70DCB893017B}" type="slidenum">
              <a:rPr lang="sv-SE" smtClean="0"/>
              <a:pPr/>
              <a:t>‹#›</a:t>
            </a:fld>
            <a:endParaRPr lang="sv-SE"/>
          </a:p>
        </p:txBody>
      </p:sp>
    </p:spTree>
    <p:extLst>
      <p:ext uri="{BB962C8B-B14F-4D97-AF65-F5344CB8AC3E}">
        <p14:creationId xmlns:p14="http://schemas.microsoft.com/office/powerpoint/2010/main" val="325573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59D7C60-B438-4425-AF87-AC3E7844E36C}" type="datetimeFigureOut">
              <a:rPr lang="sv-SE" smtClean="0"/>
              <a:pPr/>
              <a:t>2023-11-20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1562FB6-766C-4F99-930C-77B8ACD0ED56}"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7C60-B438-4425-AF87-AC3E7844E36C}" type="datetimeFigureOut">
              <a:rPr lang="sv-SE" smtClean="0"/>
              <a:pPr/>
              <a:t>2023-11-20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62FB6-766C-4F99-930C-77B8ACD0ED56}"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g"/><Relationship Id="rId12" Type="http://schemas.openxmlformats.org/officeDocument/2006/relationships/image" Target="../media/image19.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mo.swedbank.se/app/ib/logga-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www.swedbank.se/" TargetMode="Externa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www.youtube.com/watch?v=Mqr4h-K5mJU" TargetMode="Externa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wedbank.se/privat/kort-och-betala/kort/sa-fungerar-ditt-kort/handla-med-kort-pa-natet/oppna-stang-ditt-kort-for-internetko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WordArt 4"/>
          <p:cNvSpPr>
            <a:spLocks noChangeArrowheads="1" noChangeShapeType="1" noTextEdit="1"/>
          </p:cNvSpPr>
          <p:nvPr/>
        </p:nvSpPr>
        <p:spPr bwMode="auto">
          <a:xfrm>
            <a:off x="1285875" y="357188"/>
            <a:ext cx="6192838" cy="1125537"/>
          </a:xfrm>
          <a:prstGeom prst="rect">
            <a:avLst/>
          </a:prstGeom>
        </p:spPr>
        <p:txBody>
          <a:bodyPr wrap="none" fromWordArt="1">
            <a:prstTxWarp prst="textPlain">
              <a:avLst>
                <a:gd name="adj" fmla="val 49681"/>
              </a:avLst>
            </a:prstTxWarp>
          </a:bodyPr>
          <a:lstStyle/>
          <a:p>
            <a:pPr algn="ctr"/>
            <a:endParaRPr lang="sv-SE" sz="3600" kern="10">
              <a:ln w="9525">
                <a:solidFill>
                  <a:srgbClr val="FF99CC"/>
                </a:solidFill>
                <a:round/>
                <a:headEnd/>
                <a:tailEnd/>
              </a:ln>
              <a:effectLst>
                <a:outerShdw dist="45791" dir="2021404" algn="ctr" rotWithShape="0">
                  <a:srgbClr val="B2B2B2">
                    <a:alpha val="79999"/>
                  </a:srgbClr>
                </a:outerShdw>
              </a:effectLst>
              <a:latin typeface="Times New Roman"/>
              <a:cs typeface="Times New Roman"/>
            </a:endParaRPr>
          </a:p>
        </p:txBody>
      </p:sp>
      <p:sp>
        <p:nvSpPr>
          <p:cNvPr id="4" name="textruta 3"/>
          <p:cNvSpPr txBox="1"/>
          <p:nvPr/>
        </p:nvSpPr>
        <p:spPr>
          <a:xfrm>
            <a:off x="0" y="1052736"/>
            <a:ext cx="9142057" cy="2293577"/>
          </a:xfrm>
          <a:prstGeom prst="rect">
            <a:avLst/>
          </a:prstGeom>
          <a:noFill/>
        </p:spPr>
        <p:txBody>
          <a:bodyPr wrap="square" rtlCol="0">
            <a:spAutoFit/>
          </a:bodyPr>
          <a:lstStyle/>
          <a:p>
            <a:pPr marL="2492375" marR="2433320" algn="ctr" rtl="1">
              <a:lnSpc>
                <a:spcPct val="98000"/>
              </a:lnSpc>
              <a:spcBef>
                <a:spcPts val="1370"/>
              </a:spcBef>
              <a:spcAft>
                <a:spcPts val="0"/>
              </a:spcAft>
            </a:pPr>
            <a:r>
              <a:rPr lang="fa-IR" sz="4800" dirty="0">
                <a:solidFill>
                  <a:schemeClr val="tx2"/>
                </a:solidFill>
                <a:latin typeface="Arial" panose="020B0604020202020204" pitchFamily="34" charset="0"/>
                <a:ea typeface="Tahoma" pitchFamily="34" charset="0"/>
                <a:cs typeface="Arial" panose="020B0604020202020204" pitchFamily="34" charset="0"/>
              </a:rPr>
              <a:t>خدمات پرداخت و</a:t>
            </a:r>
            <a:endParaRPr lang="en-GB" sz="4800" dirty="0">
              <a:solidFill>
                <a:schemeClr val="tx2"/>
              </a:solidFill>
              <a:latin typeface="Arial" panose="020B0604020202020204" pitchFamily="34" charset="0"/>
              <a:ea typeface="Tahoma" pitchFamily="34" charset="0"/>
              <a:cs typeface="Arial" panose="020B0604020202020204" pitchFamily="34" charset="0"/>
            </a:endParaRPr>
          </a:p>
          <a:p>
            <a:pPr algn="ctr" rtl="1"/>
            <a:r>
              <a:rPr lang="fa-IR" sz="4800" dirty="0">
                <a:solidFill>
                  <a:schemeClr val="tx2"/>
                </a:solidFill>
                <a:latin typeface="Arial" panose="020B0604020202020204" pitchFamily="34" charset="0"/>
                <a:ea typeface="Tahoma" pitchFamily="34" charset="0"/>
                <a:cs typeface="Arial" panose="020B0604020202020204" pitchFamily="34" charset="0"/>
              </a:rPr>
              <a:t>شناسه بانکی همراه</a:t>
            </a:r>
            <a:endParaRPr lang="en-GB" sz="4800" dirty="0">
              <a:solidFill>
                <a:schemeClr val="tx2"/>
              </a:solidFill>
              <a:latin typeface="Arial" panose="020B0604020202020204" pitchFamily="34" charset="0"/>
              <a:ea typeface="Tahoma" pitchFamily="34" charset="0"/>
              <a:cs typeface="Arial" panose="020B0604020202020204" pitchFamily="34" charset="0"/>
            </a:endParaRPr>
          </a:p>
          <a:p>
            <a:pPr algn="ctr" rtl="1"/>
            <a:r>
              <a:rPr lang="en-GB" sz="4800" dirty="0" err="1">
                <a:solidFill>
                  <a:schemeClr val="tx2"/>
                </a:solidFill>
                <a:latin typeface="Arial" panose="020B0604020202020204" pitchFamily="34" charset="0"/>
                <a:ea typeface="Tahoma" pitchFamily="34" charset="0"/>
                <a:cs typeface="Arial" panose="020B0604020202020204" pitchFamily="34" charset="0"/>
              </a:rPr>
              <a:t>mobilt</a:t>
            </a:r>
            <a:r>
              <a:rPr lang="en-GB" sz="4800" dirty="0">
                <a:solidFill>
                  <a:schemeClr val="tx2"/>
                </a:solidFill>
                <a:latin typeface="Arial" panose="020B0604020202020204" pitchFamily="34" charset="0"/>
                <a:ea typeface="Tahoma" pitchFamily="34" charset="0"/>
                <a:cs typeface="Arial" panose="020B0604020202020204" pitchFamily="34" charset="0"/>
              </a:rPr>
              <a:t> bank-ID</a:t>
            </a:r>
            <a:endParaRPr lang="sv-SE" sz="4800" dirty="0">
              <a:solidFill>
                <a:schemeClr val="tx2"/>
              </a:solidFill>
              <a:latin typeface="Arial" panose="020B0604020202020204" pitchFamily="34" charset="0"/>
              <a:ea typeface="Tahoma" pitchFamily="34" charset="0"/>
              <a:cs typeface="Arial" panose="020B0604020202020204" pitchFamily="34" charset="0"/>
            </a:endParaRPr>
          </a:p>
        </p:txBody>
      </p:sp>
      <p:pic>
        <p:nvPicPr>
          <p:cNvPr id="6" name="Bildobjekt 5">
            <a:extLst>
              <a:ext uri="{FF2B5EF4-FFF2-40B4-BE49-F238E27FC236}">
                <a16:creationId xmlns:a16="http://schemas.microsoft.com/office/drawing/2014/main" id="{9BC9B9F7-C56B-4E55-887D-2FDCD0EDA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250" y="5229200"/>
            <a:ext cx="1333500" cy="1171575"/>
          </a:xfrm>
          <a:prstGeom prst="rect">
            <a:avLst/>
          </a:prstGeom>
        </p:spPr>
      </p:pic>
    </p:spTree>
    <p:extLst>
      <p:ext uri="{BB962C8B-B14F-4D97-AF65-F5344CB8AC3E}">
        <p14:creationId xmlns:p14="http://schemas.microsoft.com/office/powerpoint/2010/main" val="233417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9208" y="274638"/>
            <a:ext cx="3970784" cy="706090"/>
          </a:xfrm>
        </p:spPr>
        <p:txBody>
          <a:bodyPr>
            <a:normAutofit fontScale="90000"/>
          </a:bodyPr>
          <a:lstStyle/>
          <a:p>
            <a:r>
              <a:rPr lang="sv-SE" dirty="0">
                <a:latin typeface="Arial" panose="020B0604020202020204" pitchFamily="34" charset="0"/>
                <a:cs typeface="Arial" panose="020B0604020202020204" pitchFamily="34" charset="0"/>
              </a:rPr>
              <a:t>Mobilt bank ID</a:t>
            </a:r>
          </a:p>
        </p:txBody>
      </p:sp>
      <p:sp>
        <p:nvSpPr>
          <p:cNvPr id="3" name="Platshållare för innehåll 2"/>
          <p:cNvSpPr>
            <a:spLocks noGrp="1"/>
          </p:cNvSpPr>
          <p:nvPr>
            <p:ph idx="1"/>
          </p:nvPr>
        </p:nvSpPr>
        <p:spPr>
          <a:xfrm>
            <a:off x="467544" y="1600200"/>
            <a:ext cx="3744416" cy="4525963"/>
          </a:xfrm>
        </p:spPr>
        <p:txBody>
          <a:bodyPr>
            <a:noAutofit/>
          </a:bodyPr>
          <a:lstStyle/>
          <a:p>
            <a:pPr marL="342900" lvl="2" indent="-342900" algn="r" rtl="1"/>
            <a:r>
              <a:rPr lang="fa-IR" sz="2200" dirty="0">
                <a:latin typeface="Arial" panose="020B0604020202020204" pitchFamily="34" charset="0"/>
                <a:cs typeface="Arial" panose="020B0604020202020204" pitchFamily="34" charset="0"/>
              </a:rPr>
              <a:t>بر روی </a:t>
            </a:r>
            <a:r>
              <a:rPr lang="en-GB" sz="2200" dirty="0" err="1">
                <a:latin typeface="Arial" panose="020B0604020202020204" pitchFamily="34" charset="0"/>
                <a:cs typeface="Arial" panose="020B0604020202020204" pitchFamily="34" charset="0"/>
              </a:rPr>
              <a:t>inställningar</a:t>
            </a:r>
            <a:r>
              <a:rPr lang="fa-IR" sz="2200" dirty="0">
                <a:latin typeface="Arial" panose="020B0604020202020204" pitchFamily="34" charset="0"/>
                <a:cs typeface="Arial" panose="020B0604020202020204" pitchFamily="34" charset="0"/>
              </a:rPr>
              <a:t> کلیک کنید </a:t>
            </a:r>
            <a:endParaRPr lang="en-GB" sz="2200" dirty="0">
              <a:latin typeface="Arial" panose="020B0604020202020204" pitchFamily="34" charset="0"/>
              <a:cs typeface="Arial" panose="020B0604020202020204" pitchFamily="34" charset="0"/>
            </a:endParaRPr>
          </a:p>
          <a:p>
            <a:pPr marL="342900" lvl="2" indent="-342900" algn="r" rtl="1"/>
            <a:r>
              <a:rPr lang="fa-IR" sz="2200" dirty="0">
                <a:latin typeface="Arial" panose="020B0604020202020204" pitchFamily="34" charset="0"/>
                <a:cs typeface="Arial" panose="020B0604020202020204" pitchFamily="34" charset="0"/>
              </a:rPr>
              <a:t>مدیریت خدمات</a:t>
            </a:r>
            <a:endParaRPr lang="en-GB" sz="2200" dirty="0">
              <a:latin typeface="Arial" panose="020B0604020202020204" pitchFamily="34" charset="0"/>
              <a:cs typeface="Arial" panose="020B0604020202020204" pitchFamily="34" charset="0"/>
            </a:endParaRPr>
          </a:p>
          <a:p>
            <a:pPr marL="342900" lvl="2" indent="-342900" algn="r" rtl="1"/>
            <a:r>
              <a:rPr lang="en-GB" sz="2200" dirty="0" err="1">
                <a:latin typeface="Arial" panose="020B0604020202020204" pitchFamily="34" charset="0"/>
                <a:cs typeface="Arial" panose="020B0604020202020204" pitchFamily="34" charset="0"/>
              </a:rPr>
              <a:t>Mobilbank</a:t>
            </a:r>
            <a:r>
              <a:rPr lang="en-GB" sz="2200" dirty="0">
                <a:latin typeface="Arial" panose="020B0604020202020204" pitchFamily="34" charset="0"/>
                <a:cs typeface="Arial" panose="020B0604020202020204" pitchFamily="34" charset="0"/>
              </a:rPr>
              <a:t> ID</a:t>
            </a:r>
          </a:p>
          <a:p>
            <a:pPr marL="342900" lvl="2" indent="-342900" algn="r" rtl="1"/>
            <a:r>
              <a:rPr lang="fa-IR" sz="2200" dirty="0">
                <a:latin typeface="Arial" panose="020B0604020202020204" pitchFamily="34" charset="0"/>
                <a:cs typeface="Arial" panose="020B0604020202020204" pitchFamily="34" charset="0"/>
              </a:rPr>
              <a:t> سفارش </a:t>
            </a:r>
            <a:r>
              <a:rPr lang="en-GB" sz="2200" dirty="0">
                <a:latin typeface="Arial" panose="020B0604020202020204" pitchFamily="34" charset="0"/>
                <a:cs typeface="Arial" panose="020B0604020202020204" pitchFamily="34" charset="0"/>
              </a:rPr>
              <a:t>Mobil bank ID</a:t>
            </a:r>
          </a:p>
          <a:p>
            <a:pPr marL="342900" lvl="2" indent="-342900" algn="r" rtl="1"/>
            <a:r>
              <a:rPr lang="fa-IR" sz="2200" dirty="0">
                <a:latin typeface="Arial" panose="020B0604020202020204" pitchFamily="34" charset="0"/>
                <a:cs typeface="Arial" panose="020B0604020202020204" pitchFamily="34" charset="0"/>
              </a:rPr>
              <a:t>اقدام جهت تایید</a:t>
            </a:r>
            <a:endParaRPr lang="en-GB" sz="2200" dirty="0">
              <a:latin typeface="Arial" panose="020B0604020202020204" pitchFamily="34" charset="0"/>
              <a:cs typeface="Arial" panose="020B0604020202020204" pitchFamily="34" charset="0"/>
            </a:endParaRPr>
          </a:p>
          <a:p>
            <a:pPr marL="342900" lvl="2" indent="-342900" algn="r" rtl="1"/>
            <a:r>
              <a:rPr lang="fa-IR" sz="2200" dirty="0">
                <a:latin typeface="Arial" panose="020B0604020202020204" pitchFamily="34" charset="0"/>
                <a:cs typeface="Arial" panose="020B0604020202020204" pitchFamily="34" charset="0"/>
              </a:rPr>
              <a:t>کد خود را بنویسید</a:t>
            </a:r>
            <a:endParaRPr lang="en-GB" sz="2200" dirty="0">
              <a:latin typeface="Arial" panose="020B0604020202020204" pitchFamily="34" charset="0"/>
              <a:cs typeface="Arial" panose="020B0604020202020204" pitchFamily="34" charset="0"/>
            </a:endParaRPr>
          </a:p>
          <a:p>
            <a:pPr marL="342900" lvl="2" indent="-342900" algn="r" rtl="1"/>
            <a:r>
              <a:rPr lang="fa-IR" sz="2200" dirty="0">
                <a:latin typeface="Arial" panose="020B0604020202020204" pitchFamily="34" charset="0"/>
                <a:cs typeface="Arial" panose="020B0604020202020204" pitchFamily="34" charset="0"/>
              </a:rPr>
              <a:t>دریافت </a:t>
            </a:r>
            <a:r>
              <a:rPr lang="en-GB" sz="2200" dirty="0">
                <a:latin typeface="Arial" panose="020B0604020202020204" pitchFamily="34" charset="0"/>
                <a:cs typeface="Arial" panose="020B0604020202020204" pitchFamily="34" charset="0"/>
              </a:rPr>
              <a:t>bank ID</a:t>
            </a:r>
          </a:p>
          <a:p>
            <a:pPr marL="342900" lvl="2" indent="-342900" algn="r" rtl="1"/>
            <a:r>
              <a:rPr lang="fa-IR" sz="2200" dirty="0">
                <a:latin typeface="Arial" panose="020B0604020202020204" pitchFamily="34" charset="0"/>
                <a:cs typeface="Arial" panose="020B0604020202020204" pitchFamily="34" charset="0"/>
              </a:rPr>
              <a:t>شروع کنید</a:t>
            </a:r>
            <a:endParaRPr lang="en-GB" sz="2200" dirty="0">
              <a:latin typeface="Arial" panose="020B0604020202020204" pitchFamily="34" charset="0"/>
              <a:cs typeface="Arial" panose="020B0604020202020204" pitchFamily="34" charset="0"/>
            </a:endParaRPr>
          </a:p>
          <a:p>
            <a:pPr marL="342900" lvl="2" indent="-342900" algn="r" rtl="1"/>
            <a:r>
              <a:rPr lang="fa-IR" sz="2200" dirty="0">
                <a:latin typeface="Arial" panose="020B0604020202020204" pitchFamily="34" charset="0"/>
                <a:cs typeface="Arial" panose="020B0604020202020204" pitchFamily="34" charset="0"/>
              </a:rPr>
              <a:t>یک کد انتخاب نموده و آن را تایید نمایید.</a:t>
            </a:r>
            <a:endParaRPr lang="en-GB" sz="2200" dirty="0">
              <a:latin typeface="Arial" panose="020B0604020202020204" pitchFamily="34" charset="0"/>
              <a:cs typeface="Arial" panose="020B0604020202020204" pitchFamily="34" charset="0"/>
            </a:endParaRPr>
          </a:p>
          <a:p>
            <a:pPr algn="r" rtl="1"/>
            <a:r>
              <a:rPr lang="fa-IR" sz="2200" dirty="0">
                <a:latin typeface="Arial" panose="020B0604020202020204" pitchFamily="34" charset="0"/>
                <a:cs typeface="Arial" panose="020B0604020202020204" pitchFamily="34" charset="0"/>
              </a:rPr>
              <a:t>از طریق گزینه  </a:t>
            </a:r>
            <a:r>
              <a:rPr lang="en-GB" sz="2200" dirty="0" err="1">
                <a:latin typeface="Arial" panose="020B0604020202020204" pitchFamily="34" charset="0"/>
                <a:cs typeface="Arial" panose="020B0604020202020204" pitchFamily="34" charset="0"/>
              </a:rPr>
              <a:t>klar</a:t>
            </a:r>
            <a:r>
              <a:rPr lang="fa-IR" sz="2200" dirty="0">
                <a:latin typeface="Arial" panose="020B0604020202020204" pitchFamily="34" charset="0"/>
                <a:cs typeface="Arial" panose="020B0604020202020204" pitchFamily="34" charset="0"/>
              </a:rPr>
              <a:t> بپایان ببرید </a:t>
            </a:r>
            <a:endParaRPr lang="sv-SE" sz="22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371" y="908719"/>
            <a:ext cx="2880320" cy="5120569"/>
          </a:xfrm>
          <a:prstGeom prst="rect">
            <a:avLst/>
          </a:prstGeom>
        </p:spPr>
      </p:pic>
      <p:sp>
        <p:nvSpPr>
          <p:cNvPr id="5" name="Ellips 4"/>
          <p:cNvSpPr/>
          <p:nvPr/>
        </p:nvSpPr>
        <p:spPr>
          <a:xfrm>
            <a:off x="5673427" y="5445224"/>
            <a:ext cx="1440160" cy="584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425" y="908720"/>
            <a:ext cx="3265461" cy="5805264"/>
          </a:xfrm>
          <a:prstGeom prst="rect">
            <a:avLst/>
          </a:prstGeom>
        </p:spPr>
      </p:pic>
      <p:sp>
        <p:nvSpPr>
          <p:cNvPr id="7" name="Vänster 6"/>
          <p:cNvSpPr/>
          <p:nvPr/>
        </p:nvSpPr>
        <p:spPr>
          <a:xfrm>
            <a:off x="6969571" y="3356992"/>
            <a:ext cx="1080120" cy="1840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9" name="Bildobjekt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774" y="936104"/>
            <a:ext cx="3224957" cy="5733256"/>
          </a:xfrm>
          <a:prstGeom prst="rect">
            <a:avLst/>
          </a:prstGeom>
        </p:spPr>
      </p:pic>
      <p:sp>
        <p:nvSpPr>
          <p:cNvPr id="10" name="Ellips 9"/>
          <p:cNvSpPr/>
          <p:nvPr/>
        </p:nvSpPr>
        <p:spPr>
          <a:xfrm>
            <a:off x="5169371" y="1700808"/>
            <a:ext cx="180020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1" name="Bildobjekt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4775" y="928465"/>
            <a:ext cx="3233112" cy="5747754"/>
          </a:xfrm>
          <a:prstGeom prst="rect">
            <a:avLst/>
          </a:prstGeom>
        </p:spPr>
      </p:pic>
      <p:sp>
        <p:nvSpPr>
          <p:cNvPr id="12" name="Ellips 11"/>
          <p:cNvSpPr/>
          <p:nvPr/>
        </p:nvSpPr>
        <p:spPr>
          <a:xfrm>
            <a:off x="5241379" y="2780928"/>
            <a:ext cx="1872208"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3" name="Bildobjekt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9370" y="908719"/>
            <a:ext cx="3240361" cy="5760641"/>
          </a:xfrm>
          <a:prstGeom prst="rect">
            <a:avLst/>
          </a:prstGeom>
        </p:spPr>
      </p:pic>
      <p:sp>
        <p:nvSpPr>
          <p:cNvPr id="14" name="Ellips 13"/>
          <p:cNvSpPr/>
          <p:nvPr/>
        </p:nvSpPr>
        <p:spPr>
          <a:xfrm>
            <a:off x="5673427" y="4581128"/>
            <a:ext cx="2232248"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5" name="Bildobjekt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773" y="936104"/>
            <a:ext cx="3224957" cy="5733256"/>
          </a:xfrm>
          <a:prstGeom prst="rect">
            <a:avLst/>
          </a:prstGeom>
        </p:spPr>
      </p:pic>
      <p:sp>
        <p:nvSpPr>
          <p:cNvPr id="16" name="Vänster 15"/>
          <p:cNvSpPr/>
          <p:nvPr/>
        </p:nvSpPr>
        <p:spPr>
          <a:xfrm>
            <a:off x="5817443" y="2996952"/>
            <a:ext cx="576064" cy="576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7" name="Ned 16"/>
          <p:cNvSpPr/>
          <p:nvPr/>
        </p:nvSpPr>
        <p:spPr>
          <a:xfrm>
            <a:off x="7401619" y="3140968"/>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18" name="Bildobjekt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9370" y="908719"/>
            <a:ext cx="3321369" cy="5904657"/>
          </a:xfrm>
          <a:prstGeom prst="rect">
            <a:avLst/>
          </a:prstGeom>
        </p:spPr>
      </p:pic>
      <p:sp>
        <p:nvSpPr>
          <p:cNvPr id="19" name="Ned 18"/>
          <p:cNvSpPr/>
          <p:nvPr/>
        </p:nvSpPr>
        <p:spPr>
          <a:xfrm>
            <a:off x="5961459" y="6029288"/>
            <a:ext cx="432048" cy="640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20" name="Bildobjekt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69371" y="868405"/>
            <a:ext cx="3321368" cy="5904655"/>
          </a:xfrm>
          <a:prstGeom prst="rect">
            <a:avLst/>
          </a:prstGeom>
        </p:spPr>
      </p:pic>
      <p:pic>
        <p:nvPicPr>
          <p:cNvPr id="21" name="Bildobjekt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4775" y="814400"/>
            <a:ext cx="3293415" cy="5854960"/>
          </a:xfrm>
          <a:prstGeom prst="rect">
            <a:avLst/>
          </a:prstGeom>
        </p:spPr>
      </p:pic>
      <p:pic>
        <p:nvPicPr>
          <p:cNvPr id="22" name="Bildobjekt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84773" y="764704"/>
            <a:ext cx="3369147" cy="5989595"/>
          </a:xfrm>
          <a:prstGeom prst="rect">
            <a:avLst/>
          </a:prstGeom>
        </p:spPr>
      </p:pic>
      <p:pic>
        <p:nvPicPr>
          <p:cNvPr id="23" name="Bildobjekt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9371" y="980728"/>
            <a:ext cx="3310815" cy="5885894"/>
          </a:xfrm>
          <a:prstGeom prst="rect">
            <a:avLst/>
          </a:prstGeom>
        </p:spPr>
      </p:pic>
      <p:pic>
        <p:nvPicPr>
          <p:cNvPr id="24" name="Bildobjekt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8064" y="980727"/>
            <a:ext cx="3342675" cy="5942534"/>
          </a:xfrm>
          <a:prstGeom prst="rect">
            <a:avLst/>
          </a:prstGeom>
        </p:spPr>
      </p:pic>
    </p:spTree>
    <p:extLst>
      <p:ext uri="{BB962C8B-B14F-4D97-AF65-F5344CB8AC3E}">
        <p14:creationId xmlns:p14="http://schemas.microsoft.com/office/powerpoint/2010/main" val="23650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barn(inVertical)">
                                      <p:cBhvr>
                                        <p:cTn id="89" dur="500"/>
                                        <p:tgtEl>
                                          <p:spTgt spid="6"/>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1000"/>
                                        <p:tgtEl>
                                          <p:spTgt spid="7"/>
                                        </p:tgtEl>
                                      </p:cBhvr>
                                    </p:animEffect>
                                    <p:anim calcmode="lin" valueType="num">
                                      <p:cBhvr>
                                        <p:cTn id="95" dur="1000" fill="hold"/>
                                        <p:tgtEl>
                                          <p:spTgt spid="7"/>
                                        </p:tgtEl>
                                        <p:attrNameLst>
                                          <p:attrName>ppt_x</p:attrName>
                                        </p:attrNameLst>
                                      </p:cBhvr>
                                      <p:tavLst>
                                        <p:tav tm="0">
                                          <p:val>
                                            <p:strVal val="#ppt_x"/>
                                          </p:val>
                                        </p:tav>
                                        <p:tav tm="100000">
                                          <p:val>
                                            <p:strVal val="#ppt_x"/>
                                          </p:val>
                                        </p:tav>
                                      </p:tavLst>
                                    </p:anim>
                                    <p:anim calcmode="lin" valueType="num">
                                      <p:cBhvr>
                                        <p:cTn id="9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9"/>
                                        </p:tgtEl>
                                        <p:attrNameLst>
                                          <p:attrName>style.visibility</p:attrName>
                                        </p:attrNameLst>
                                      </p:cBhvr>
                                      <p:to>
                                        <p:strVal val="visible"/>
                                      </p:to>
                                    </p:set>
                                    <p:animEffect transition="in" filter="barn(inVertical)">
                                      <p:cBhvr>
                                        <p:cTn id="101" dur="500"/>
                                        <p:tgtEl>
                                          <p:spTgt spid="9"/>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barn(inVertical)">
                                      <p:cBhvr>
                                        <p:cTn id="106" dur="500"/>
                                        <p:tgtEl>
                                          <p:spTgt spid="10"/>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barn(inVertical)">
                                      <p:cBhvr>
                                        <p:cTn id="111" dur="500"/>
                                        <p:tgtEl>
                                          <p:spTgt spid="11"/>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fade">
                                      <p:cBhvr>
                                        <p:cTn id="116" dur="1000"/>
                                        <p:tgtEl>
                                          <p:spTgt spid="12"/>
                                        </p:tgtEl>
                                      </p:cBhvr>
                                    </p:animEffect>
                                    <p:anim calcmode="lin" valueType="num">
                                      <p:cBhvr>
                                        <p:cTn id="117" dur="1000" fill="hold"/>
                                        <p:tgtEl>
                                          <p:spTgt spid="12"/>
                                        </p:tgtEl>
                                        <p:attrNameLst>
                                          <p:attrName>ppt_x</p:attrName>
                                        </p:attrNameLst>
                                      </p:cBhvr>
                                      <p:tavLst>
                                        <p:tav tm="0">
                                          <p:val>
                                            <p:strVal val="#ppt_x"/>
                                          </p:val>
                                        </p:tav>
                                        <p:tav tm="100000">
                                          <p:val>
                                            <p:strVal val="#ppt_x"/>
                                          </p:val>
                                        </p:tav>
                                      </p:tavLst>
                                    </p:anim>
                                    <p:anim calcmode="lin" valueType="num">
                                      <p:cBhvr>
                                        <p:cTn id="1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barn(inVertical)">
                                      <p:cBhvr>
                                        <p:cTn id="123" dur="500"/>
                                        <p:tgtEl>
                                          <p:spTgt spid="13"/>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fade">
                                      <p:cBhvr>
                                        <p:cTn id="128" dur="1000"/>
                                        <p:tgtEl>
                                          <p:spTgt spid="14"/>
                                        </p:tgtEl>
                                      </p:cBhvr>
                                    </p:animEffect>
                                    <p:anim calcmode="lin" valueType="num">
                                      <p:cBhvr>
                                        <p:cTn id="129" dur="1000" fill="hold"/>
                                        <p:tgtEl>
                                          <p:spTgt spid="14"/>
                                        </p:tgtEl>
                                        <p:attrNameLst>
                                          <p:attrName>ppt_x</p:attrName>
                                        </p:attrNameLst>
                                      </p:cBhvr>
                                      <p:tavLst>
                                        <p:tav tm="0">
                                          <p:val>
                                            <p:strVal val="#ppt_x"/>
                                          </p:val>
                                        </p:tav>
                                        <p:tav tm="100000">
                                          <p:val>
                                            <p:strVal val="#ppt_x"/>
                                          </p:val>
                                        </p:tav>
                                      </p:tavLst>
                                    </p:anim>
                                    <p:anim calcmode="lin" valueType="num">
                                      <p:cBhvr>
                                        <p:cTn id="1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nodeType="click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barn(inVertical)">
                                      <p:cBhvr>
                                        <p:cTn id="135" dur="500"/>
                                        <p:tgtEl>
                                          <p:spTgt spid="15"/>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barn(inVertical)">
                                      <p:cBhvr>
                                        <p:cTn id="140" dur="500"/>
                                        <p:tgtEl>
                                          <p:spTgt spid="16"/>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17"/>
                                        </p:tgtEl>
                                        <p:attrNameLst>
                                          <p:attrName>style.visibility</p:attrName>
                                        </p:attrNameLst>
                                      </p:cBhvr>
                                      <p:to>
                                        <p:strVal val="visible"/>
                                      </p:to>
                                    </p:set>
                                    <p:animEffect transition="in" filter="wipe(down)">
                                      <p:cBhvr>
                                        <p:cTn id="145" dur="500"/>
                                        <p:tgtEl>
                                          <p:spTgt spid="17"/>
                                        </p:tgtEl>
                                      </p:cBhvr>
                                    </p:animEffect>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18"/>
                                        </p:tgtEl>
                                        <p:attrNameLst>
                                          <p:attrName>style.visibility</p:attrName>
                                        </p:attrNameLst>
                                      </p:cBhvr>
                                      <p:to>
                                        <p:strVal val="visible"/>
                                      </p:to>
                                    </p:set>
                                    <p:animEffect transition="in" filter="barn(inVertical)">
                                      <p:cBhvr>
                                        <p:cTn id="150" dur="500"/>
                                        <p:tgtEl>
                                          <p:spTgt spid="18"/>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Effect transition="in" filter="barn(inVertical)">
                                      <p:cBhvr>
                                        <p:cTn id="155" dur="500"/>
                                        <p:tgtEl>
                                          <p:spTgt spid="19"/>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20"/>
                                        </p:tgtEl>
                                        <p:attrNameLst>
                                          <p:attrName>style.visibility</p:attrName>
                                        </p:attrNameLst>
                                      </p:cBhvr>
                                      <p:to>
                                        <p:strVal val="visible"/>
                                      </p:to>
                                    </p:set>
                                    <p:animEffect transition="in" filter="barn(inVertical)">
                                      <p:cBhvr>
                                        <p:cTn id="160" dur="500"/>
                                        <p:tgtEl>
                                          <p:spTgt spid="20"/>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nodeType="clickEffect">
                                  <p:stCondLst>
                                    <p:cond delay="0"/>
                                  </p:stCondLst>
                                  <p:childTnLst>
                                    <p:set>
                                      <p:cBhvr>
                                        <p:cTn id="164" dur="1" fill="hold">
                                          <p:stCondLst>
                                            <p:cond delay="0"/>
                                          </p:stCondLst>
                                        </p:cTn>
                                        <p:tgtEl>
                                          <p:spTgt spid="21"/>
                                        </p:tgtEl>
                                        <p:attrNameLst>
                                          <p:attrName>style.visibility</p:attrName>
                                        </p:attrNameLst>
                                      </p:cBhvr>
                                      <p:to>
                                        <p:strVal val="visible"/>
                                      </p:to>
                                    </p:set>
                                    <p:animEffect transition="in" filter="barn(inVertical)">
                                      <p:cBhvr>
                                        <p:cTn id="165" dur="500"/>
                                        <p:tgtEl>
                                          <p:spTgt spid="21"/>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nodeType="clickEffect">
                                  <p:stCondLst>
                                    <p:cond delay="0"/>
                                  </p:stCondLst>
                                  <p:childTnLst>
                                    <p:set>
                                      <p:cBhvr>
                                        <p:cTn id="169" dur="1" fill="hold">
                                          <p:stCondLst>
                                            <p:cond delay="0"/>
                                          </p:stCondLst>
                                        </p:cTn>
                                        <p:tgtEl>
                                          <p:spTgt spid="22"/>
                                        </p:tgtEl>
                                        <p:attrNameLst>
                                          <p:attrName>style.visibility</p:attrName>
                                        </p:attrNameLst>
                                      </p:cBhvr>
                                      <p:to>
                                        <p:strVal val="visible"/>
                                      </p:to>
                                    </p:set>
                                    <p:animEffect transition="in" filter="barn(inVertical)">
                                      <p:cBhvr>
                                        <p:cTn id="170" dur="500"/>
                                        <p:tgtEl>
                                          <p:spTgt spid="22"/>
                                        </p:tgtEl>
                                      </p:cBhvr>
                                    </p:animEffect>
                                  </p:childTnLst>
                                </p:cTn>
                              </p:par>
                            </p:childTnLst>
                          </p:cTn>
                        </p:par>
                      </p:childTnLst>
                    </p:cTn>
                  </p:par>
                  <p:par>
                    <p:cTn id="171" fill="hold">
                      <p:stCondLst>
                        <p:cond delay="indefinite"/>
                      </p:stCondLst>
                      <p:childTnLst>
                        <p:par>
                          <p:cTn id="172" fill="hold">
                            <p:stCondLst>
                              <p:cond delay="0"/>
                            </p:stCondLst>
                            <p:childTnLst>
                              <p:par>
                                <p:cTn id="173" presetID="16" presetClass="entr" presetSubtype="21" fill="hold" nodeType="clickEffect">
                                  <p:stCondLst>
                                    <p:cond delay="0"/>
                                  </p:stCondLst>
                                  <p:childTnLst>
                                    <p:set>
                                      <p:cBhvr>
                                        <p:cTn id="174" dur="1" fill="hold">
                                          <p:stCondLst>
                                            <p:cond delay="0"/>
                                          </p:stCondLst>
                                        </p:cTn>
                                        <p:tgtEl>
                                          <p:spTgt spid="23"/>
                                        </p:tgtEl>
                                        <p:attrNameLst>
                                          <p:attrName>style.visibility</p:attrName>
                                        </p:attrNameLst>
                                      </p:cBhvr>
                                      <p:to>
                                        <p:strVal val="visible"/>
                                      </p:to>
                                    </p:set>
                                    <p:animEffect transition="in" filter="barn(inVertical)">
                                      <p:cBhvr>
                                        <p:cTn id="175" dur="500"/>
                                        <p:tgtEl>
                                          <p:spTgt spid="23"/>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nodeType="clickEffect">
                                  <p:stCondLst>
                                    <p:cond delay="0"/>
                                  </p:stCondLst>
                                  <p:childTnLst>
                                    <p:set>
                                      <p:cBhvr>
                                        <p:cTn id="179" dur="1" fill="hold">
                                          <p:stCondLst>
                                            <p:cond delay="0"/>
                                          </p:stCondLst>
                                        </p:cTn>
                                        <p:tgtEl>
                                          <p:spTgt spid="24"/>
                                        </p:tgtEl>
                                        <p:attrNameLst>
                                          <p:attrName>style.visibility</p:attrName>
                                        </p:attrNameLst>
                                      </p:cBhvr>
                                      <p:to>
                                        <p:strVal val="visible"/>
                                      </p:to>
                                    </p:set>
                                    <p:animEffect transition="in" filter="wipe(down)">
                                      <p:cBhvr>
                                        <p:cTn id="18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10" grpId="0" animBg="1"/>
      <p:bldP spid="12" grpId="0" animBg="1"/>
      <p:bldP spid="14" grpId="0" animBg="1"/>
      <p:bldP spid="16"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827584" y="1916832"/>
            <a:ext cx="7488832" cy="1569660"/>
          </a:xfrm>
          <a:prstGeom prst="rect">
            <a:avLst/>
          </a:prstGeom>
          <a:noFill/>
          <a:ln w="9525">
            <a:noFill/>
            <a:miter lim="800000"/>
            <a:headEnd/>
            <a:tailEnd/>
          </a:ln>
        </p:spPr>
        <p:txBody>
          <a:bodyPr wrap="square">
            <a:spAutoFit/>
          </a:bodyPr>
          <a:lstStyle/>
          <a:p>
            <a:pPr algn="ctr" rtl="1"/>
            <a:r>
              <a:rPr lang="fa-IR" sz="4800" dirty="0">
                <a:effectLst/>
                <a:latin typeface="Arial" panose="020B0604020202020204" pitchFamily="34" charset="0"/>
                <a:ea typeface="Calibri" panose="020F0502020204030204" pitchFamily="34" charset="0"/>
                <a:cs typeface="Arial" panose="020B0604020202020204" pitchFamily="34" charset="0"/>
              </a:rPr>
              <a:t>از طریق</a:t>
            </a:r>
            <a:r>
              <a:rPr lang="ar-EG" sz="4800" dirty="0">
                <a:effectLst/>
                <a:latin typeface="Arial" panose="020B0604020202020204" pitchFamily="34" charset="0"/>
                <a:ea typeface="Calibri" panose="020F0502020204030204" pitchFamily="34" charset="0"/>
                <a:cs typeface="Arial" panose="020B0604020202020204" pitchFamily="34" charset="0"/>
              </a:rPr>
              <a:t> </a:t>
            </a:r>
            <a:r>
              <a:rPr lang="en-GB" sz="4800" dirty="0">
                <a:effectLst/>
                <a:latin typeface="Arial" panose="020B0604020202020204" pitchFamily="34" charset="0"/>
                <a:ea typeface="Calibri" panose="020F0502020204030204" pitchFamily="34" charset="0"/>
                <a:cs typeface="Arial" panose="020B0604020202020204" pitchFamily="34" charset="0"/>
              </a:rPr>
              <a:t>bank-ID</a:t>
            </a:r>
            <a:r>
              <a:rPr lang="fa-IR" sz="4800" dirty="0">
                <a:effectLst/>
                <a:latin typeface="Arial" panose="020B0604020202020204" pitchFamily="34" charset="0"/>
                <a:ea typeface="Calibri" panose="020F0502020204030204" pitchFamily="34" charset="0"/>
                <a:cs typeface="Arial" panose="020B0604020202020204" pitchFamily="34" charset="0"/>
              </a:rPr>
              <a:t> وارد حساب بانکی خود شوید</a:t>
            </a:r>
            <a:endParaRPr lang="sv-SE" sz="4800" dirty="0">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val="2918386761"/>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rtl="1"/>
            <a:r>
              <a:rPr lang="fa-IR" dirty="0">
                <a:latin typeface="Arial" panose="020B0604020202020204" pitchFamily="34" charset="0"/>
                <a:cs typeface="Arial" panose="020B0604020202020204" pitchFamily="34" charset="0"/>
              </a:rPr>
              <a:t>اپلیکیشن</a:t>
            </a:r>
            <a:r>
              <a:rPr lang="ar-EG" dirty="0">
                <a:latin typeface="Arial" panose="020B0604020202020204" pitchFamily="34" charset="0"/>
                <a:cs typeface="Arial" panose="020B0604020202020204" pitchFamily="34" charset="0"/>
              </a:rPr>
              <a:t> </a:t>
            </a:r>
            <a:r>
              <a:rPr lang="sv-SE" dirty="0">
                <a:latin typeface="Arial" panose="020B0604020202020204" pitchFamily="34" charset="0"/>
                <a:cs typeface="Arial" panose="020B0604020202020204" pitchFamily="34" charset="0"/>
              </a:rPr>
              <a:t>Swedbank</a:t>
            </a:r>
          </a:p>
        </p:txBody>
      </p:sp>
      <p:pic>
        <p:nvPicPr>
          <p:cNvPr id="5" name="Platshållare för innehåll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419872" y="1196752"/>
            <a:ext cx="2084217" cy="3705275"/>
          </a:xfrm>
        </p:spPr>
      </p:pic>
      <p:pic>
        <p:nvPicPr>
          <p:cNvPr id="9" name="Platshållare för innehåll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27984" y="2852936"/>
            <a:ext cx="1897782" cy="3373835"/>
          </a:xfrm>
        </p:spPr>
      </p:pic>
      <p:sp>
        <p:nvSpPr>
          <p:cNvPr id="8" name="Ellips 7"/>
          <p:cNvSpPr/>
          <p:nvPr/>
        </p:nvSpPr>
        <p:spPr>
          <a:xfrm>
            <a:off x="4211960" y="2276872"/>
            <a:ext cx="50405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Arial" panose="020B0604020202020204" pitchFamily="34" charset="0"/>
              <a:cs typeface="Arial" panose="020B0604020202020204" pitchFamily="34" charset="0"/>
            </a:endParaRPr>
          </a:p>
        </p:txBody>
      </p:sp>
      <p:sp>
        <p:nvSpPr>
          <p:cNvPr id="10" name="Höger 9"/>
          <p:cNvSpPr/>
          <p:nvPr/>
        </p:nvSpPr>
        <p:spPr>
          <a:xfrm>
            <a:off x="3491880" y="5517232"/>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latin typeface="Arial" panose="020B0604020202020204" pitchFamily="34" charset="0"/>
              <a:cs typeface="Arial" panose="020B0604020202020204" pitchFamily="34" charset="0"/>
            </a:endParaRPr>
          </a:p>
        </p:txBody>
      </p:sp>
      <p:sp>
        <p:nvSpPr>
          <p:cNvPr id="11" name="textruta 10"/>
          <p:cNvSpPr txBox="1"/>
          <p:nvPr/>
        </p:nvSpPr>
        <p:spPr>
          <a:xfrm>
            <a:off x="323528" y="1700808"/>
            <a:ext cx="2880320" cy="1747914"/>
          </a:xfrm>
          <a:prstGeom prst="rect">
            <a:avLst/>
          </a:prstGeom>
          <a:noFill/>
        </p:spPr>
        <p:txBody>
          <a:bodyPr wrap="square" rtlCol="0">
            <a:spAutoFit/>
          </a:bodyPr>
          <a:lstStyle/>
          <a:p>
            <a:pPr algn="r" rtl="1">
              <a:lnSpc>
                <a:spcPts val="2180"/>
              </a:lnSpc>
              <a:spcBef>
                <a:spcPts val="135"/>
              </a:spcBef>
              <a:spcAft>
                <a:spcPts val="0"/>
              </a:spcAft>
            </a:pPr>
            <a:r>
              <a:rPr lang="fa-IR" dirty="0">
                <a:effectLst/>
                <a:latin typeface="Arial" panose="020B0604020202020204" pitchFamily="34" charset="0"/>
                <a:ea typeface="Calibri" panose="020F0502020204030204" pitchFamily="34" charset="0"/>
                <a:cs typeface="Arial" panose="020B0604020202020204" pitchFamily="34" charset="0"/>
              </a:rPr>
              <a:t>بر روی گزینه </a:t>
            </a:r>
            <a:r>
              <a:rPr lang="en-GB" dirty="0" err="1">
                <a:effectLst/>
                <a:latin typeface="Arial" panose="020B0604020202020204" pitchFamily="34" charset="0"/>
                <a:ea typeface="Calibri" panose="020F0502020204030204" pitchFamily="34" charset="0"/>
                <a:cs typeface="Arial" panose="020B0604020202020204" pitchFamily="34" charset="0"/>
              </a:rPr>
              <a:t>logga</a:t>
            </a:r>
            <a:r>
              <a:rPr lang="en-GB" dirty="0">
                <a:effectLst/>
                <a:latin typeface="Arial" panose="020B0604020202020204" pitchFamily="34" charset="0"/>
                <a:ea typeface="Calibri" panose="020F0502020204030204" pitchFamily="34" charset="0"/>
                <a:cs typeface="Arial" panose="020B0604020202020204" pitchFamily="34" charset="0"/>
              </a:rPr>
              <a:t> in</a:t>
            </a:r>
            <a:r>
              <a:rPr lang="fa-IR" dirty="0">
                <a:effectLst/>
                <a:latin typeface="Arial" panose="020B0604020202020204" pitchFamily="34" charset="0"/>
                <a:ea typeface="Calibri" panose="020F0502020204030204" pitchFamily="34" charset="0"/>
                <a:cs typeface="Arial" panose="020B0604020202020204" pitchFamily="34" charset="0"/>
              </a:rPr>
              <a:t> کلیک کنید </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R="758190" algn="r" rtl="1">
              <a:lnSpc>
                <a:spcPct val="97000"/>
              </a:lnSpc>
              <a:spcBef>
                <a:spcPts val="15"/>
              </a:spcBef>
              <a:spcAft>
                <a:spcPts val="0"/>
              </a:spcAft>
            </a:pPr>
            <a:r>
              <a:rPr lang="fa-IR" dirty="0">
                <a:effectLst/>
                <a:latin typeface="Arial" panose="020B0604020202020204" pitchFamily="34" charset="0"/>
                <a:ea typeface="Calibri" panose="020F0502020204030204" pitchFamily="34" charset="0"/>
                <a:cs typeface="Arial" panose="020B0604020202020204" pitchFamily="34" charset="0"/>
              </a:rPr>
              <a:t>کد شخصی خود را در </a:t>
            </a:r>
            <a:r>
              <a:rPr lang="en-GB" dirty="0">
                <a:effectLst/>
                <a:latin typeface="Arial" panose="020B0604020202020204" pitchFamily="34" charset="0"/>
                <a:ea typeface="Calibri" panose="020F0502020204030204" pitchFamily="34" charset="0"/>
                <a:cs typeface="Arial" panose="020B0604020202020204" pitchFamily="34" charset="0"/>
              </a:rPr>
              <a:t>bank ID</a:t>
            </a:r>
            <a:r>
              <a:rPr lang="fa-IR" dirty="0">
                <a:effectLst/>
                <a:latin typeface="Arial" panose="020B0604020202020204" pitchFamily="34" charset="0"/>
                <a:ea typeface="Calibri" panose="020F0502020204030204" pitchFamily="34" charset="0"/>
                <a:cs typeface="Arial" panose="020B0604020202020204" pitchFamily="34" charset="0"/>
              </a:rPr>
              <a:t> بنویسید </a:t>
            </a:r>
            <a:endParaRPr lang="en-GB" dirty="0">
              <a:effectLst/>
              <a:latin typeface="Arial" panose="020B0604020202020204" pitchFamily="34" charset="0"/>
              <a:ea typeface="Calibri" panose="020F0502020204030204" pitchFamily="34" charset="0"/>
              <a:cs typeface="Arial" panose="020B0604020202020204" pitchFamily="34" charset="0"/>
            </a:endParaRPr>
          </a:p>
          <a:p>
            <a:pPr algn="r" rtl="1"/>
            <a:r>
              <a:rPr lang="fa-IR" dirty="0">
                <a:effectLst/>
                <a:latin typeface="Arial" panose="020B0604020202020204" pitchFamily="34" charset="0"/>
                <a:ea typeface="Calibri" panose="020F0502020204030204" pitchFamily="34" charset="0"/>
                <a:cs typeface="Arial" panose="020B0604020202020204" pitchFamily="34" charset="0"/>
              </a:rPr>
              <a:t>بر روی گزینه </a:t>
            </a:r>
            <a:r>
              <a:rPr lang="en-GB" dirty="0" err="1">
                <a:effectLst/>
                <a:latin typeface="Arial" panose="020B0604020202020204" pitchFamily="34" charset="0"/>
                <a:ea typeface="Calibri" panose="020F0502020204030204" pitchFamily="34" charset="0"/>
                <a:cs typeface="Arial" panose="020B0604020202020204" pitchFamily="34" charset="0"/>
              </a:rPr>
              <a:t>Legitimera</a:t>
            </a:r>
            <a:r>
              <a:rPr lang="fa-IR" dirty="0">
                <a:effectLst/>
                <a:latin typeface="Arial" panose="020B0604020202020204" pitchFamily="34" charset="0"/>
                <a:ea typeface="Calibri" panose="020F0502020204030204" pitchFamily="34" charset="0"/>
                <a:cs typeface="Arial" panose="020B0604020202020204" pitchFamily="34" charset="0"/>
              </a:rPr>
              <a:t> کلیک کنید</a:t>
            </a:r>
            <a:endParaRPr lang="sv-SE" dirty="0">
              <a:solidFill>
                <a:prstClr val="black"/>
              </a:solidFill>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803" y="1512118"/>
            <a:ext cx="2362661" cy="420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6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05482"/>
          </a:xfrm>
        </p:spPr>
        <p:txBody>
          <a:bodyPr>
            <a:normAutofit/>
          </a:bodyPr>
          <a:lstStyle/>
          <a:p>
            <a:pPr rtl="1"/>
            <a:r>
              <a:rPr lang="fa-IR" dirty="0">
                <a:effectLst/>
                <a:ea typeface="Calibri" panose="020F0502020204030204" pitchFamily="34" charset="0"/>
                <a:cs typeface="+mn-cs"/>
              </a:rPr>
              <a:t>منوی اپلیکیشن </a:t>
            </a:r>
            <a:r>
              <a:rPr lang="en-GB" dirty="0">
                <a:effectLst/>
                <a:latin typeface="Calibri" panose="020F0502020204030204" pitchFamily="34" charset="0"/>
                <a:ea typeface="Calibri" panose="020F0502020204030204" pitchFamily="34" charset="0"/>
                <a:cs typeface="+mn-cs"/>
              </a:rPr>
              <a:t>Swedbank</a:t>
            </a:r>
            <a:endParaRPr lang="sv-SE" dirty="0">
              <a:cs typeface="+mn-cs"/>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124744"/>
            <a:ext cx="3022434" cy="5373216"/>
          </a:xfrm>
          <a:prstGeom prst="rect">
            <a:avLst/>
          </a:prstGeom>
        </p:spPr>
      </p:pic>
      <p:sp>
        <p:nvSpPr>
          <p:cNvPr id="5" name="Höger 4"/>
          <p:cNvSpPr/>
          <p:nvPr/>
        </p:nvSpPr>
        <p:spPr>
          <a:xfrm>
            <a:off x="5580112" y="170080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Höger 5"/>
          <p:cNvSpPr/>
          <p:nvPr/>
        </p:nvSpPr>
        <p:spPr>
          <a:xfrm>
            <a:off x="5580112" y="206084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Höger 6"/>
          <p:cNvSpPr/>
          <p:nvPr/>
        </p:nvSpPr>
        <p:spPr>
          <a:xfrm>
            <a:off x="5580112" y="2420888"/>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Höger 7"/>
          <p:cNvSpPr/>
          <p:nvPr/>
        </p:nvSpPr>
        <p:spPr>
          <a:xfrm>
            <a:off x="5580112" y="4149080"/>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öger 8"/>
          <p:cNvSpPr/>
          <p:nvPr/>
        </p:nvSpPr>
        <p:spPr>
          <a:xfrm>
            <a:off x="5580112" y="6093296"/>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DBE76B3B-2947-4EEC-ACB8-762280B5FB90}"/>
              </a:ext>
            </a:extLst>
          </p:cNvPr>
          <p:cNvSpPr>
            <a:spLocks noGrp="1"/>
          </p:cNvSpPr>
          <p:nvPr>
            <p:ph idx="1"/>
          </p:nvPr>
        </p:nvSpPr>
        <p:spPr>
          <a:xfrm>
            <a:off x="467544" y="1340768"/>
            <a:ext cx="4546848" cy="5157192"/>
          </a:xfrm>
        </p:spPr>
        <p:txBody>
          <a:bodyPr>
            <a:noAutofit/>
          </a:bodyPr>
          <a:lstStyle/>
          <a:p>
            <a:pPr lvl="0" algn="r" rtl="1"/>
            <a:r>
              <a:rPr lang="fa-IR" sz="2800" dirty="0"/>
              <a:t>در اینجا موجودی، حساب بانکی و فاکتورهای الکترونیکی خود را می‌بینید</a:t>
            </a:r>
            <a:endParaRPr lang="en-GB" sz="2800" dirty="0"/>
          </a:p>
          <a:p>
            <a:pPr lvl="0" algn="r" rtl="1"/>
            <a:r>
              <a:rPr lang="fa-IR" sz="2800" dirty="0"/>
              <a:t>همه حساب‌های بانکی خود (حساب ‌بانکی کودکان، حساب پس‌انداز)</a:t>
            </a:r>
            <a:endParaRPr lang="en-GB" sz="2800" dirty="0"/>
          </a:p>
          <a:p>
            <a:pPr lvl="0" algn="r" rtl="1"/>
            <a:r>
              <a:rPr lang="fa-IR" sz="2800" dirty="0"/>
              <a:t>قبض‌های خود را پرداخت نموده یا پول انتقال دهید.</a:t>
            </a:r>
            <a:endParaRPr lang="en-GB" sz="2800" dirty="0"/>
          </a:p>
          <a:p>
            <a:pPr lvl="0" algn="r" rtl="1"/>
            <a:r>
              <a:rPr lang="fa-IR" sz="2800" dirty="0"/>
              <a:t>شارژ تلفن نقدی (</a:t>
            </a:r>
            <a:r>
              <a:rPr lang="en-GB" sz="2800" dirty="0" err="1"/>
              <a:t>kontantkort</a:t>
            </a:r>
            <a:r>
              <a:rPr lang="fa-IR" sz="2800" dirty="0"/>
              <a:t>)خریداری کنید</a:t>
            </a:r>
            <a:endParaRPr lang="en-GB" sz="2800" dirty="0"/>
          </a:p>
          <a:p>
            <a:pPr algn="r" rtl="1"/>
            <a:r>
              <a:rPr lang="fa-IR" sz="2800" dirty="0"/>
              <a:t>تنظیمات</a:t>
            </a:r>
            <a:endParaRPr lang="sv-SE" sz="2800" dirty="0"/>
          </a:p>
        </p:txBody>
      </p:sp>
    </p:spTree>
    <p:extLst>
      <p:ext uri="{BB962C8B-B14F-4D97-AF65-F5344CB8AC3E}">
        <p14:creationId xmlns:p14="http://schemas.microsoft.com/office/powerpoint/2010/main" val="16684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fade">
                                      <p:cBhvr>
                                        <p:cTn id="44" dur="1000"/>
                                        <p:tgtEl>
                                          <p:spTgt spid="12">
                                            <p:txEl>
                                              <p:pRg st="0" end="0"/>
                                            </p:txEl>
                                          </p:spTgt>
                                        </p:tgtEl>
                                      </p:cBhvr>
                                    </p:animEffect>
                                    <p:anim calcmode="lin" valueType="num">
                                      <p:cBhvr>
                                        <p:cTn id="4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fade">
                                      <p:cBhvr>
                                        <p:cTn id="51" dur="1000"/>
                                        <p:tgtEl>
                                          <p:spTgt spid="12">
                                            <p:txEl>
                                              <p:pRg st="1" end="1"/>
                                            </p:txEl>
                                          </p:spTgt>
                                        </p:tgtEl>
                                      </p:cBhvr>
                                    </p:animEffect>
                                    <p:anim calcmode="lin" valueType="num">
                                      <p:cBhvr>
                                        <p:cTn id="5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animEffect transition="in" filter="fade">
                                      <p:cBhvr>
                                        <p:cTn id="58" dur="1000"/>
                                        <p:tgtEl>
                                          <p:spTgt spid="12">
                                            <p:txEl>
                                              <p:pRg st="2" end="2"/>
                                            </p:txEl>
                                          </p:spTgt>
                                        </p:tgtEl>
                                      </p:cBhvr>
                                    </p:animEffect>
                                    <p:anim calcmode="lin" valueType="num">
                                      <p:cBhvr>
                                        <p:cTn id="5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2">
                                            <p:txEl>
                                              <p:pRg st="3" end="3"/>
                                            </p:txEl>
                                          </p:spTgt>
                                        </p:tgtEl>
                                        <p:attrNameLst>
                                          <p:attrName>style.visibility</p:attrName>
                                        </p:attrNameLst>
                                      </p:cBhvr>
                                      <p:to>
                                        <p:strVal val="visible"/>
                                      </p:to>
                                    </p:set>
                                    <p:animEffect transition="in" filter="fade">
                                      <p:cBhvr>
                                        <p:cTn id="65" dur="1000"/>
                                        <p:tgtEl>
                                          <p:spTgt spid="12">
                                            <p:txEl>
                                              <p:pRg st="3" end="3"/>
                                            </p:txEl>
                                          </p:spTgt>
                                        </p:tgtEl>
                                      </p:cBhvr>
                                    </p:animEffect>
                                    <p:anim calcmode="lin" valueType="num">
                                      <p:cBhvr>
                                        <p:cTn id="66"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2">
                                            <p:txEl>
                                              <p:pRg st="4" end="4"/>
                                            </p:txEl>
                                          </p:spTgt>
                                        </p:tgtEl>
                                        <p:attrNameLst>
                                          <p:attrName>style.visibility</p:attrName>
                                        </p:attrNameLst>
                                      </p:cBhvr>
                                      <p:to>
                                        <p:strVal val="visible"/>
                                      </p:to>
                                    </p:set>
                                    <p:animEffect transition="in" filter="fade">
                                      <p:cBhvr>
                                        <p:cTn id="72" dur="1000"/>
                                        <p:tgtEl>
                                          <p:spTgt spid="12">
                                            <p:txEl>
                                              <p:pRg st="4" end="4"/>
                                            </p:txEl>
                                          </p:spTgt>
                                        </p:tgtEl>
                                      </p:cBhvr>
                                    </p:animEffect>
                                    <p:anim calcmode="lin" valueType="num">
                                      <p:cBhvr>
                                        <p:cTn id="73"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74"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99392"/>
            <a:ext cx="8229600" cy="1044116"/>
          </a:xfrm>
        </p:spPr>
        <p:txBody>
          <a:bodyPr>
            <a:normAutofit/>
          </a:bodyPr>
          <a:lstStyle/>
          <a:p>
            <a:pPr rtl="1"/>
            <a:r>
              <a:rPr lang="fa-IR" dirty="0">
                <a:effectLst/>
                <a:ea typeface="Calibri" panose="020F0502020204030204" pitchFamily="34" charset="0"/>
                <a:cs typeface="+mn-cs"/>
              </a:rPr>
              <a:t>پرداخت قبوض</a:t>
            </a:r>
            <a:endParaRPr lang="sv-SE" dirty="0">
              <a:cs typeface="+mn-cs"/>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011" y="1124744"/>
            <a:ext cx="3022434" cy="5373216"/>
          </a:xfrm>
          <a:prstGeom prst="rect">
            <a:avLst/>
          </a:prstGeom>
        </p:spPr>
      </p:pic>
      <p:sp>
        <p:nvSpPr>
          <p:cNvPr id="6" name="Höger 5"/>
          <p:cNvSpPr/>
          <p:nvPr/>
        </p:nvSpPr>
        <p:spPr>
          <a:xfrm>
            <a:off x="5177011" y="2348880"/>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568" y="800708"/>
            <a:ext cx="3386975" cy="6021288"/>
          </a:xfrm>
          <a:prstGeom prst="rect">
            <a:avLst/>
          </a:prstGeom>
        </p:spPr>
      </p:pic>
      <p:sp>
        <p:nvSpPr>
          <p:cNvPr id="7" name="Höger 6"/>
          <p:cNvSpPr/>
          <p:nvPr/>
        </p:nvSpPr>
        <p:spPr>
          <a:xfrm>
            <a:off x="4744963" y="3717032"/>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p:cNvSpPr/>
          <p:nvPr/>
        </p:nvSpPr>
        <p:spPr>
          <a:xfrm>
            <a:off x="5177011" y="4725144"/>
            <a:ext cx="2448272" cy="648072"/>
          </a:xfrm>
          <a:prstGeom prst="ellipse">
            <a:avLst/>
          </a:prstGeom>
          <a:noFill/>
        </p:spPr>
        <p:style>
          <a:lnRef idx="2">
            <a:schemeClr val="accent6"/>
          </a:lnRef>
          <a:fillRef idx="1001">
            <a:schemeClr val="lt1"/>
          </a:fillRef>
          <a:effectRef idx="0">
            <a:schemeClr val="accent6"/>
          </a:effectRef>
          <a:fontRef idx="minor">
            <a:schemeClr val="dk1"/>
          </a:fontRef>
        </p:style>
        <p:txBody>
          <a:bodyPr rtlCol="0" anchor="ctr"/>
          <a:lstStyle/>
          <a:p>
            <a:pPr algn="ctr"/>
            <a:endParaRPr lang="sv-SE"/>
          </a:p>
        </p:txBody>
      </p:sp>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167" y="906565"/>
            <a:ext cx="3161776" cy="5620934"/>
          </a:xfrm>
          <a:prstGeom prst="rect">
            <a:avLst/>
          </a:prstGeom>
        </p:spPr>
      </p:pic>
      <p:pic>
        <p:nvPicPr>
          <p:cNvPr id="10" name="Bildobjekt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986" y="764703"/>
            <a:ext cx="3224957" cy="5733257"/>
          </a:xfrm>
          <a:prstGeom prst="rect">
            <a:avLst/>
          </a:prstGeom>
        </p:spPr>
      </p:pic>
      <p:sp>
        <p:nvSpPr>
          <p:cNvPr id="11" name="Höger 10"/>
          <p:cNvSpPr/>
          <p:nvPr/>
        </p:nvSpPr>
        <p:spPr>
          <a:xfrm>
            <a:off x="4888979" y="6093296"/>
            <a:ext cx="11521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072" y="944724"/>
            <a:ext cx="3305966" cy="5877272"/>
          </a:xfrm>
          <a:prstGeom prst="rect">
            <a:avLst/>
          </a:prstGeom>
        </p:spPr>
      </p:pic>
      <p:sp>
        <p:nvSpPr>
          <p:cNvPr id="13" name="Ellips 12"/>
          <p:cNvSpPr/>
          <p:nvPr/>
        </p:nvSpPr>
        <p:spPr>
          <a:xfrm>
            <a:off x="5969099" y="5733256"/>
            <a:ext cx="1872208" cy="6926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latshållare för innehåll 2">
            <a:extLst>
              <a:ext uri="{FF2B5EF4-FFF2-40B4-BE49-F238E27FC236}">
                <a16:creationId xmlns:a16="http://schemas.microsoft.com/office/drawing/2014/main" id="{23ABA757-4513-44D9-BE27-A195AC014D14}"/>
              </a:ext>
            </a:extLst>
          </p:cNvPr>
          <p:cNvSpPr>
            <a:spLocks noGrp="1"/>
          </p:cNvSpPr>
          <p:nvPr>
            <p:ph idx="1"/>
          </p:nvPr>
        </p:nvSpPr>
        <p:spPr>
          <a:xfrm>
            <a:off x="971600" y="1196752"/>
            <a:ext cx="3178696" cy="4929411"/>
          </a:xfrm>
        </p:spPr>
        <p:txBody>
          <a:bodyPr>
            <a:noAutofit/>
          </a:bodyPr>
          <a:lstStyle/>
          <a:p>
            <a:pPr algn="r" rtl="1"/>
            <a:r>
              <a:rPr lang="fa-IR" sz="2300" dirty="0">
                <a:latin typeface="Arial" panose="020B0604020202020204" pitchFamily="34" charset="0"/>
                <a:cs typeface="Arial" panose="020B0604020202020204" pitchFamily="34" charset="0"/>
              </a:rPr>
              <a:t>گزینه </a:t>
            </a:r>
            <a:r>
              <a:rPr lang="en-GB" sz="2300" dirty="0" err="1">
                <a:latin typeface="Arial" panose="020B0604020202020204" pitchFamily="34" charset="0"/>
                <a:cs typeface="Arial" panose="020B0604020202020204" pitchFamily="34" charset="0"/>
              </a:rPr>
              <a:t>Betala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och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överföra</a:t>
            </a:r>
            <a:r>
              <a:rPr lang="fa-IR" sz="2300" dirty="0">
                <a:latin typeface="Arial" panose="020B0604020202020204" pitchFamily="34" charset="0"/>
                <a:cs typeface="Arial" panose="020B0604020202020204" pitchFamily="34" charset="0"/>
              </a:rPr>
              <a:t> را انتخاب کنید</a:t>
            </a:r>
            <a:endParaRPr lang="sv-SE" sz="2300" dirty="0">
              <a:latin typeface="Arial" panose="020B0604020202020204" pitchFamily="34" charset="0"/>
              <a:cs typeface="Arial" panose="020B0604020202020204" pitchFamily="34" charset="0"/>
            </a:endParaRPr>
          </a:p>
          <a:p>
            <a:pPr marL="342900" lvl="1" indent="-342900" algn="r" rtl="1">
              <a:buFont typeface="Arial" pitchFamily="34" charset="0"/>
              <a:buChar char="•"/>
            </a:pPr>
            <a:r>
              <a:rPr lang="fa-IR" sz="2300" dirty="0">
                <a:latin typeface="Arial" panose="020B0604020202020204" pitchFamily="34" charset="0"/>
                <a:cs typeface="Arial" panose="020B0604020202020204" pitchFamily="34" charset="0"/>
              </a:rPr>
              <a:t>حساب بانکی که می‌خواهید پرداخت از آن انجام شود را انتخاب نمایید</a:t>
            </a:r>
            <a:endParaRPr lang="en-GB" sz="2300" dirty="0">
              <a:latin typeface="Arial" panose="020B0604020202020204" pitchFamily="34" charset="0"/>
              <a:cs typeface="Arial" panose="020B0604020202020204" pitchFamily="34" charset="0"/>
            </a:endParaRPr>
          </a:p>
          <a:p>
            <a:pPr marL="342900" lvl="1" indent="-342900" algn="r" rtl="1">
              <a:buFont typeface="Arial" pitchFamily="34" charset="0"/>
              <a:buChar char="•"/>
            </a:pPr>
            <a:r>
              <a:rPr lang="fa-IR" sz="2300" dirty="0">
                <a:latin typeface="Arial" panose="020B0604020202020204" pitchFamily="34" charset="0"/>
                <a:cs typeface="Arial" panose="020B0604020202020204" pitchFamily="34" charset="0"/>
              </a:rPr>
              <a:t>برای اسکن کردن همه اطلاعات مانند </a:t>
            </a:r>
            <a:r>
              <a:rPr lang="en-GB" sz="2300" dirty="0">
                <a:latin typeface="Arial" panose="020B0604020202020204" pitchFamily="34" charset="0"/>
                <a:cs typeface="Arial" panose="020B0604020202020204" pitchFamily="34" charset="0"/>
              </a:rPr>
              <a:t>OCR</a:t>
            </a:r>
            <a:r>
              <a:rPr lang="fa-IR" sz="2300" dirty="0">
                <a:latin typeface="Arial" panose="020B0604020202020204" pitchFamily="34" charset="0"/>
                <a:cs typeface="Arial" panose="020B0604020202020204" pitchFamily="34" charset="0"/>
              </a:rPr>
              <a:t>، نام دریافت کننده و مبلغ از دوربین استفاده نمایید.</a:t>
            </a:r>
            <a:endParaRPr lang="en-GB" sz="2300" dirty="0">
              <a:latin typeface="Arial" panose="020B0604020202020204" pitchFamily="34" charset="0"/>
              <a:cs typeface="Arial" panose="020B0604020202020204" pitchFamily="34" charset="0"/>
            </a:endParaRPr>
          </a:p>
          <a:p>
            <a:pPr marL="342900" lvl="1" indent="-342900" algn="r" rtl="1">
              <a:buFont typeface="Arial" pitchFamily="34" charset="0"/>
              <a:buChar char="•"/>
            </a:pPr>
            <a:r>
              <a:rPr lang="fa-IR" sz="2300" dirty="0">
                <a:latin typeface="Arial" panose="020B0604020202020204" pitchFamily="34" charset="0"/>
                <a:cs typeface="Arial" panose="020B0604020202020204" pitchFamily="34" charset="0"/>
              </a:rPr>
              <a:t>بر روی گزینه  </a:t>
            </a:r>
            <a:r>
              <a:rPr lang="en-GB" sz="2300" dirty="0" err="1">
                <a:latin typeface="Arial" panose="020B0604020202020204" pitchFamily="34" charset="0"/>
                <a:cs typeface="Arial" panose="020B0604020202020204" pitchFamily="34" charset="0"/>
              </a:rPr>
              <a:t>klar</a:t>
            </a:r>
            <a:r>
              <a:rPr lang="fa-IR" sz="2300" dirty="0">
                <a:latin typeface="Arial" panose="020B0604020202020204" pitchFamily="34" charset="0"/>
                <a:cs typeface="Arial" panose="020B0604020202020204" pitchFamily="34" charset="0"/>
              </a:rPr>
              <a:t> فشار دهید</a:t>
            </a:r>
            <a:endParaRPr lang="en-GB" sz="2300" dirty="0">
              <a:latin typeface="Arial" panose="020B0604020202020204" pitchFamily="34" charset="0"/>
              <a:cs typeface="Arial" panose="020B0604020202020204" pitchFamily="34" charset="0"/>
            </a:endParaRPr>
          </a:p>
          <a:p>
            <a:pPr marL="342900" lvl="1" indent="-342900" algn="r" rtl="1">
              <a:buFont typeface="Arial" pitchFamily="34" charset="0"/>
              <a:buChar char="•"/>
            </a:pPr>
            <a:r>
              <a:rPr lang="fa-IR" sz="2300" dirty="0">
                <a:latin typeface="Arial" panose="020B0604020202020204" pitchFamily="34" charset="0"/>
                <a:cs typeface="Arial" panose="020B0604020202020204" pitchFamily="34" charset="0"/>
              </a:rPr>
              <a:t>اضافه نمایید</a:t>
            </a:r>
            <a:endParaRPr lang="en-GB" sz="2300" dirty="0">
              <a:latin typeface="Arial" panose="020B0604020202020204" pitchFamily="34" charset="0"/>
              <a:cs typeface="Arial" panose="020B0604020202020204" pitchFamily="34" charset="0"/>
            </a:endParaRPr>
          </a:p>
          <a:p>
            <a:pPr marL="342900" lvl="1" indent="-342900" algn="r" rtl="1">
              <a:buFont typeface="Arial" pitchFamily="34" charset="0"/>
              <a:buChar char="•"/>
            </a:pPr>
            <a:r>
              <a:rPr lang="fa-IR" sz="2300" dirty="0">
                <a:latin typeface="Arial" panose="020B0604020202020204" pitchFamily="34" charset="0"/>
                <a:cs typeface="Arial" panose="020B0604020202020204" pitchFamily="34" charset="0"/>
              </a:rPr>
              <a:t>تایید نمایید</a:t>
            </a:r>
            <a:endParaRPr lang="en-GB"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89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6">
                                            <p:txEl>
                                              <p:pRg st="0" end="0"/>
                                            </p:txEl>
                                          </p:spTgt>
                                        </p:tgtEl>
                                        <p:attrNameLst>
                                          <p:attrName>style.visibility</p:attrName>
                                        </p:attrNameLst>
                                      </p:cBhvr>
                                      <p:to>
                                        <p:strVal val="visible"/>
                                      </p:to>
                                    </p:set>
                                    <p:animEffect transition="in" filter="fade">
                                      <p:cBhvr>
                                        <p:cTn id="66" dur="1000"/>
                                        <p:tgtEl>
                                          <p:spTgt spid="16">
                                            <p:txEl>
                                              <p:pRg st="0" end="0"/>
                                            </p:txEl>
                                          </p:spTgt>
                                        </p:tgtEl>
                                      </p:cBhvr>
                                    </p:animEffect>
                                    <p:anim calcmode="lin" valueType="num">
                                      <p:cBhvr>
                                        <p:cTn id="67"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fade">
                                      <p:cBhvr>
                                        <p:cTn id="73" dur="1000"/>
                                        <p:tgtEl>
                                          <p:spTgt spid="16">
                                            <p:txEl>
                                              <p:pRg st="1" end="1"/>
                                            </p:txEl>
                                          </p:spTgt>
                                        </p:tgtEl>
                                      </p:cBhvr>
                                    </p:animEffect>
                                    <p:anim calcmode="lin" valueType="num">
                                      <p:cBhvr>
                                        <p:cTn id="74"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16">
                                            <p:txEl>
                                              <p:pRg st="2" end="2"/>
                                            </p:txEl>
                                          </p:spTgt>
                                        </p:tgtEl>
                                        <p:attrNameLst>
                                          <p:attrName>style.visibility</p:attrName>
                                        </p:attrNameLst>
                                      </p:cBhvr>
                                      <p:to>
                                        <p:strVal val="visible"/>
                                      </p:to>
                                    </p:set>
                                    <p:animEffect transition="in" filter="fade">
                                      <p:cBhvr>
                                        <p:cTn id="80" dur="1000"/>
                                        <p:tgtEl>
                                          <p:spTgt spid="16">
                                            <p:txEl>
                                              <p:pRg st="2" end="2"/>
                                            </p:txEl>
                                          </p:spTgt>
                                        </p:tgtEl>
                                      </p:cBhvr>
                                    </p:animEffect>
                                    <p:anim calcmode="lin" valueType="num">
                                      <p:cBhvr>
                                        <p:cTn id="8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6">
                                            <p:txEl>
                                              <p:pRg st="3" end="3"/>
                                            </p:txEl>
                                          </p:spTgt>
                                        </p:tgtEl>
                                        <p:attrNameLst>
                                          <p:attrName>style.visibility</p:attrName>
                                        </p:attrNameLst>
                                      </p:cBhvr>
                                      <p:to>
                                        <p:strVal val="visible"/>
                                      </p:to>
                                    </p:set>
                                    <p:animEffect transition="in" filter="fade">
                                      <p:cBhvr>
                                        <p:cTn id="87" dur="1000"/>
                                        <p:tgtEl>
                                          <p:spTgt spid="16">
                                            <p:txEl>
                                              <p:pRg st="3" end="3"/>
                                            </p:txEl>
                                          </p:spTgt>
                                        </p:tgtEl>
                                      </p:cBhvr>
                                    </p:animEffect>
                                    <p:anim calcmode="lin" valueType="num">
                                      <p:cBhvr>
                                        <p:cTn id="8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6">
                                            <p:txEl>
                                              <p:pRg st="4" end="4"/>
                                            </p:txEl>
                                          </p:spTgt>
                                        </p:tgtEl>
                                        <p:attrNameLst>
                                          <p:attrName>style.visibility</p:attrName>
                                        </p:attrNameLst>
                                      </p:cBhvr>
                                      <p:to>
                                        <p:strVal val="visible"/>
                                      </p:to>
                                    </p:set>
                                    <p:animEffect transition="in" filter="fade">
                                      <p:cBhvr>
                                        <p:cTn id="94" dur="1000"/>
                                        <p:tgtEl>
                                          <p:spTgt spid="16">
                                            <p:txEl>
                                              <p:pRg st="4" end="4"/>
                                            </p:txEl>
                                          </p:spTgt>
                                        </p:tgtEl>
                                      </p:cBhvr>
                                    </p:animEffect>
                                    <p:anim calcmode="lin" valueType="num">
                                      <p:cBhvr>
                                        <p:cTn id="95"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96"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16">
                                            <p:txEl>
                                              <p:pRg st="5" end="5"/>
                                            </p:txEl>
                                          </p:spTgt>
                                        </p:tgtEl>
                                        <p:attrNameLst>
                                          <p:attrName>style.visibility</p:attrName>
                                        </p:attrNameLst>
                                      </p:cBhvr>
                                      <p:to>
                                        <p:strVal val="visible"/>
                                      </p:to>
                                    </p:set>
                                    <p:animEffect transition="in" filter="fade">
                                      <p:cBhvr>
                                        <p:cTn id="101" dur="1000"/>
                                        <p:tgtEl>
                                          <p:spTgt spid="16">
                                            <p:txEl>
                                              <p:pRg st="5" end="5"/>
                                            </p:txEl>
                                          </p:spTgt>
                                        </p:tgtEl>
                                      </p:cBhvr>
                                    </p:animEffect>
                                    <p:anim calcmode="lin" valueType="num">
                                      <p:cBhvr>
                                        <p:cTn id="10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4624"/>
            <a:ext cx="8229600" cy="864096"/>
          </a:xfrm>
        </p:spPr>
        <p:txBody>
          <a:bodyPr>
            <a:normAutofit/>
          </a:bodyPr>
          <a:lstStyle/>
          <a:p>
            <a:pPr rtl="1"/>
            <a:r>
              <a:rPr lang="fa-IR" dirty="0">
                <a:effectLst/>
                <a:latin typeface="Arial" panose="020B0604020202020204" pitchFamily="34" charset="0"/>
                <a:ea typeface="Calibri" panose="020F0502020204030204" pitchFamily="34" charset="0"/>
                <a:cs typeface="Arial" panose="020B0604020202020204" pitchFamily="34" charset="0"/>
              </a:rPr>
              <a:t>انتقال پول</a:t>
            </a:r>
            <a:endParaRPr lang="sv-SE"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2865" y="980728"/>
            <a:ext cx="3224957" cy="5733256"/>
          </a:xfrm>
          <a:prstGeom prst="rect">
            <a:avLst/>
          </a:prstGeom>
        </p:spPr>
      </p:pic>
      <p:sp>
        <p:nvSpPr>
          <p:cNvPr id="6" name="Höger 5"/>
          <p:cNvSpPr/>
          <p:nvPr/>
        </p:nvSpPr>
        <p:spPr>
          <a:xfrm>
            <a:off x="5162865" y="234888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856" y="846553"/>
            <a:ext cx="3305966" cy="5877272"/>
          </a:xfrm>
          <a:prstGeom prst="rect">
            <a:avLst/>
          </a:prstGeom>
        </p:spPr>
      </p:pic>
      <p:sp>
        <p:nvSpPr>
          <p:cNvPr id="8" name="Höger 7"/>
          <p:cNvSpPr/>
          <p:nvPr/>
        </p:nvSpPr>
        <p:spPr>
          <a:xfrm>
            <a:off x="4874833" y="220486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öger 8"/>
          <p:cNvSpPr/>
          <p:nvPr/>
        </p:nvSpPr>
        <p:spPr>
          <a:xfrm>
            <a:off x="4802825" y="2780928"/>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Höger 10"/>
          <p:cNvSpPr/>
          <p:nvPr/>
        </p:nvSpPr>
        <p:spPr>
          <a:xfrm>
            <a:off x="4749367" y="3933056"/>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Ellips 11"/>
          <p:cNvSpPr/>
          <p:nvPr/>
        </p:nvSpPr>
        <p:spPr>
          <a:xfrm>
            <a:off x="5558909" y="6093296"/>
            <a:ext cx="2340260" cy="6305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856" y="846553"/>
            <a:ext cx="3224957" cy="5733256"/>
          </a:xfrm>
          <a:prstGeom prst="rect">
            <a:avLst/>
          </a:prstGeom>
        </p:spPr>
      </p:pic>
      <p:sp>
        <p:nvSpPr>
          <p:cNvPr id="14" name="Ellips 13"/>
          <p:cNvSpPr/>
          <p:nvPr/>
        </p:nvSpPr>
        <p:spPr>
          <a:xfrm>
            <a:off x="5558909" y="5301208"/>
            <a:ext cx="234026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865" y="836713"/>
            <a:ext cx="3240360" cy="5760639"/>
          </a:xfrm>
          <a:prstGeom prst="rect">
            <a:avLst/>
          </a:prstGeom>
        </p:spPr>
      </p:pic>
      <p:pic>
        <p:nvPicPr>
          <p:cNvPr id="16" name="Bildobjekt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6056" y="908720"/>
            <a:ext cx="3305966" cy="5877272"/>
          </a:xfrm>
          <a:prstGeom prst="rect">
            <a:avLst/>
          </a:prstGeom>
        </p:spPr>
      </p:pic>
      <p:sp>
        <p:nvSpPr>
          <p:cNvPr id="17" name="Platshållare för innehåll 2">
            <a:extLst>
              <a:ext uri="{FF2B5EF4-FFF2-40B4-BE49-F238E27FC236}">
                <a16:creationId xmlns:a16="http://schemas.microsoft.com/office/drawing/2014/main" id="{4F8D08CE-0662-4365-AEE8-F7C04ABD64C4}"/>
              </a:ext>
            </a:extLst>
          </p:cNvPr>
          <p:cNvSpPr>
            <a:spLocks noGrp="1"/>
          </p:cNvSpPr>
          <p:nvPr>
            <p:ph idx="1"/>
          </p:nvPr>
        </p:nvSpPr>
        <p:spPr>
          <a:xfrm>
            <a:off x="755576" y="1600200"/>
            <a:ext cx="3178696" cy="4525963"/>
          </a:xfrm>
        </p:spPr>
        <p:txBody>
          <a:bodyPr>
            <a:noAutofit/>
          </a:bodyPr>
          <a:lstStyle/>
          <a:p>
            <a:pPr algn="r" rtl="1"/>
            <a:r>
              <a:rPr lang="fa-IR" sz="1800" dirty="0"/>
              <a:t>گزینه </a:t>
            </a:r>
            <a:r>
              <a:rPr lang="en-GB" sz="1800" dirty="0" err="1"/>
              <a:t>Betala</a:t>
            </a:r>
            <a:r>
              <a:rPr lang="en-GB" sz="1800" dirty="0"/>
              <a:t> </a:t>
            </a:r>
            <a:r>
              <a:rPr lang="en-GB" sz="1800" dirty="0" err="1"/>
              <a:t>och</a:t>
            </a:r>
            <a:r>
              <a:rPr lang="en-GB" sz="1800" dirty="0"/>
              <a:t> </a:t>
            </a:r>
            <a:r>
              <a:rPr lang="en-GB" sz="1800" dirty="0" err="1"/>
              <a:t>överföra</a:t>
            </a:r>
            <a:r>
              <a:rPr lang="fa-IR" sz="1800" dirty="0"/>
              <a:t> را انتخاب کنید</a:t>
            </a:r>
            <a:endParaRPr lang="sv-SE" sz="1800" dirty="0"/>
          </a:p>
          <a:p>
            <a:pPr marL="342900" lvl="1" indent="-342900" algn="r" rtl="1">
              <a:buFont typeface="Arial" pitchFamily="34" charset="0"/>
              <a:buChar char="•"/>
            </a:pPr>
            <a:r>
              <a:rPr lang="fa-IR" sz="1800" dirty="0"/>
              <a:t>حساب بانکی که می‌خواهید انتقال پول از آن انجام شود را انتخاب نمایید</a:t>
            </a:r>
            <a:endParaRPr lang="en-GB" sz="1800" dirty="0"/>
          </a:p>
          <a:p>
            <a:pPr marL="342900" lvl="1" indent="-342900" algn="r" rtl="1">
              <a:buFont typeface="Arial" pitchFamily="34" charset="0"/>
              <a:buChar char="•"/>
            </a:pPr>
            <a:r>
              <a:rPr lang="fa-IR" sz="1800" dirty="0"/>
              <a:t>فردی که می‌خواهید انتقال برای او انجام گیرد را انتخاب نمایید</a:t>
            </a:r>
            <a:endParaRPr lang="en-GB" sz="1800" dirty="0"/>
          </a:p>
          <a:p>
            <a:pPr marL="342900" lvl="1" indent="-342900" algn="r" rtl="1">
              <a:buFont typeface="Arial" pitchFamily="34" charset="0"/>
              <a:buChar char="•"/>
            </a:pPr>
            <a:r>
              <a:rPr lang="fa-IR" sz="1800" dirty="0"/>
              <a:t>مبلغ</a:t>
            </a:r>
            <a:endParaRPr lang="en-GB" sz="1800" dirty="0"/>
          </a:p>
          <a:p>
            <a:pPr marL="342900" lvl="1" indent="-342900" algn="r" rtl="1">
              <a:buFont typeface="Arial" pitchFamily="34" charset="0"/>
              <a:buChar char="•"/>
            </a:pPr>
            <a:r>
              <a:rPr lang="fa-IR" sz="1800" dirty="0"/>
              <a:t>بر روی گزینه </a:t>
            </a:r>
            <a:r>
              <a:rPr lang="en-GB" sz="1800" dirty="0" err="1"/>
              <a:t>lägg</a:t>
            </a:r>
            <a:r>
              <a:rPr lang="en-GB" sz="1800" dirty="0"/>
              <a:t> till</a:t>
            </a:r>
            <a:r>
              <a:rPr lang="fa-IR" sz="1800" dirty="0"/>
              <a:t> فشار دهید </a:t>
            </a:r>
            <a:endParaRPr lang="en-GB" sz="1800" dirty="0"/>
          </a:p>
          <a:p>
            <a:pPr marL="342900" lvl="1" indent="-342900" algn="r" rtl="1">
              <a:buFont typeface="Arial" pitchFamily="34" charset="0"/>
              <a:buChar char="•"/>
            </a:pPr>
            <a:r>
              <a:rPr lang="fa-IR" sz="1800" dirty="0"/>
              <a:t>تایید نمایید</a:t>
            </a:r>
            <a:endParaRPr lang="en-GB" sz="1800" dirty="0"/>
          </a:p>
          <a:p>
            <a:pPr marL="342900" lvl="1" indent="-342900" algn="r" rtl="1">
              <a:buFont typeface="Arial" pitchFamily="34" charset="0"/>
              <a:buChar char="•"/>
            </a:pPr>
            <a:r>
              <a:rPr lang="fa-IR" sz="1800" dirty="0"/>
              <a:t>بر روی </a:t>
            </a:r>
            <a:r>
              <a:rPr lang="en-GB" sz="1800" dirty="0"/>
              <a:t>bank id </a:t>
            </a:r>
            <a:r>
              <a:rPr lang="en-GB" sz="1800" dirty="0" err="1"/>
              <a:t>kod</a:t>
            </a:r>
            <a:r>
              <a:rPr lang="fa-IR" sz="1800" dirty="0"/>
              <a:t> فشار داده و امضاء نمایید</a:t>
            </a:r>
            <a:endParaRPr lang="en-GB" sz="1800" dirty="0"/>
          </a:p>
          <a:p>
            <a:pPr algn="r" rtl="1"/>
            <a:r>
              <a:rPr lang="fa-IR" sz="1800" dirty="0"/>
              <a:t>از طریق فشار دادن گزینه  </a:t>
            </a:r>
            <a:r>
              <a:rPr lang="en-GB" sz="1800" dirty="0" err="1"/>
              <a:t>klar</a:t>
            </a:r>
            <a:r>
              <a:rPr lang="fa-IR" sz="1800" dirty="0"/>
              <a:t> بپایان ببرید</a:t>
            </a:r>
            <a:endParaRPr lang="sv-SE" sz="1800" dirty="0"/>
          </a:p>
        </p:txBody>
      </p:sp>
    </p:spTree>
    <p:extLst>
      <p:ext uri="{BB962C8B-B14F-4D97-AF65-F5344CB8AC3E}">
        <p14:creationId xmlns:p14="http://schemas.microsoft.com/office/powerpoint/2010/main" val="320882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Vertic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Vertic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1000"/>
                                        <p:tgtEl>
                                          <p:spTgt spid="17">
                                            <p:txEl>
                                              <p:pRg st="0" end="0"/>
                                            </p:txEl>
                                          </p:spTgt>
                                        </p:tgtEl>
                                      </p:cBhvr>
                                    </p:animEffect>
                                    <p:anim calcmode="lin" valueType="num">
                                      <p:cBhvr>
                                        <p:cTn id="7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7">
                                            <p:txEl>
                                              <p:pRg st="7" end="7"/>
                                            </p:txEl>
                                          </p:spTgt>
                                        </p:tgtEl>
                                        <p:attrNameLst>
                                          <p:attrName>style.visibility</p:attrName>
                                        </p:attrNameLst>
                                      </p:cBhvr>
                                      <p:to>
                                        <p:strVal val="visible"/>
                                      </p:to>
                                    </p:set>
                                    <p:animEffect transition="in" filter="fade">
                                      <p:cBhvr>
                                        <p:cTn id="81" dur="1000"/>
                                        <p:tgtEl>
                                          <p:spTgt spid="17">
                                            <p:txEl>
                                              <p:pRg st="7" end="7"/>
                                            </p:txEl>
                                          </p:spTgt>
                                        </p:tgtEl>
                                      </p:cBhvr>
                                    </p:animEffect>
                                    <p:anim calcmode="lin" valueType="num">
                                      <p:cBhvr>
                                        <p:cTn id="82"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1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17">
                                            <p:txEl>
                                              <p:pRg st="1" end="1"/>
                                            </p:txEl>
                                          </p:spTgt>
                                        </p:tgtEl>
                                        <p:attrNameLst>
                                          <p:attrName>style.visibility</p:attrName>
                                        </p:attrNameLst>
                                      </p:cBhvr>
                                      <p:to>
                                        <p:strVal val="visible"/>
                                      </p:to>
                                    </p:set>
                                    <p:animEffect transition="in" filter="fade">
                                      <p:cBhvr>
                                        <p:cTn id="88" dur="1000"/>
                                        <p:tgtEl>
                                          <p:spTgt spid="17">
                                            <p:txEl>
                                              <p:pRg st="1" end="1"/>
                                            </p:txEl>
                                          </p:spTgt>
                                        </p:tgtEl>
                                      </p:cBhvr>
                                    </p:animEffect>
                                    <p:anim calcmode="lin" valueType="num">
                                      <p:cBhvr>
                                        <p:cTn id="89"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0"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7">
                                            <p:txEl>
                                              <p:pRg st="2" end="2"/>
                                            </p:txEl>
                                          </p:spTgt>
                                        </p:tgtEl>
                                        <p:attrNameLst>
                                          <p:attrName>style.visibility</p:attrName>
                                        </p:attrNameLst>
                                      </p:cBhvr>
                                      <p:to>
                                        <p:strVal val="visible"/>
                                      </p:to>
                                    </p:set>
                                    <p:animEffect transition="in" filter="fade">
                                      <p:cBhvr>
                                        <p:cTn id="95" dur="1000"/>
                                        <p:tgtEl>
                                          <p:spTgt spid="17">
                                            <p:txEl>
                                              <p:pRg st="2" end="2"/>
                                            </p:txEl>
                                          </p:spTgt>
                                        </p:tgtEl>
                                      </p:cBhvr>
                                    </p:animEffect>
                                    <p:anim calcmode="lin" valueType="num">
                                      <p:cBhvr>
                                        <p:cTn id="96"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17">
                                            <p:txEl>
                                              <p:pRg st="3" end="3"/>
                                            </p:txEl>
                                          </p:spTgt>
                                        </p:tgtEl>
                                        <p:attrNameLst>
                                          <p:attrName>style.visibility</p:attrName>
                                        </p:attrNameLst>
                                      </p:cBhvr>
                                      <p:to>
                                        <p:strVal val="visible"/>
                                      </p:to>
                                    </p:set>
                                    <p:animEffect transition="in" filter="fade">
                                      <p:cBhvr>
                                        <p:cTn id="102" dur="1000"/>
                                        <p:tgtEl>
                                          <p:spTgt spid="17">
                                            <p:txEl>
                                              <p:pRg st="3" end="3"/>
                                            </p:txEl>
                                          </p:spTgt>
                                        </p:tgtEl>
                                      </p:cBhvr>
                                    </p:animEffect>
                                    <p:anim calcmode="lin" valueType="num">
                                      <p:cBhvr>
                                        <p:cTn id="10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04"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17">
                                            <p:txEl>
                                              <p:pRg st="4" end="4"/>
                                            </p:txEl>
                                          </p:spTgt>
                                        </p:tgtEl>
                                        <p:attrNameLst>
                                          <p:attrName>style.visibility</p:attrName>
                                        </p:attrNameLst>
                                      </p:cBhvr>
                                      <p:to>
                                        <p:strVal val="visible"/>
                                      </p:to>
                                    </p:set>
                                    <p:animEffect transition="in" filter="fade">
                                      <p:cBhvr>
                                        <p:cTn id="109" dur="1000"/>
                                        <p:tgtEl>
                                          <p:spTgt spid="17">
                                            <p:txEl>
                                              <p:pRg st="4" end="4"/>
                                            </p:txEl>
                                          </p:spTgt>
                                        </p:tgtEl>
                                      </p:cBhvr>
                                    </p:animEffect>
                                    <p:anim calcmode="lin" valueType="num">
                                      <p:cBhvr>
                                        <p:cTn id="11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11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17">
                                            <p:txEl>
                                              <p:pRg st="5" end="5"/>
                                            </p:txEl>
                                          </p:spTgt>
                                        </p:tgtEl>
                                        <p:attrNameLst>
                                          <p:attrName>style.visibility</p:attrName>
                                        </p:attrNameLst>
                                      </p:cBhvr>
                                      <p:to>
                                        <p:strVal val="visible"/>
                                      </p:to>
                                    </p:set>
                                    <p:animEffect transition="in" filter="fade">
                                      <p:cBhvr>
                                        <p:cTn id="116" dur="1000"/>
                                        <p:tgtEl>
                                          <p:spTgt spid="17">
                                            <p:txEl>
                                              <p:pRg st="5" end="5"/>
                                            </p:txEl>
                                          </p:spTgt>
                                        </p:tgtEl>
                                      </p:cBhvr>
                                    </p:animEffect>
                                    <p:anim calcmode="lin" valueType="num">
                                      <p:cBhvr>
                                        <p:cTn id="117"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17">
                                            <p:txEl>
                                              <p:pRg st="6" end="6"/>
                                            </p:txEl>
                                          </p:spTgt>
                                        </p:tgtEl>
                                        <p:attrNameLst>
                                          <p:attrName>style.visibility</p:attrName>
                                        </p:attrNameLst>
                                      </p:cBhvr>
                                      <p:to>
                                        <p:strVal val="visible"/>
                                      </p:to>
                                    </p:set>
                                    <p:animEffect transition="in" filter="fade">
                                      <p:cBhvr>
                                        <p:cTn id="123" dur="1000"/>
                                        <p:tgtEl>
                                          <p:spTgt spid="17">
                                            <p:txEl>
                                              <p:pRg st="6" end="6"/>
                                            </p:txEl>
                                          </p:spTgt>
                                        </p:tgtEl>
                                      </p:cBhvr>
                                    </p:animEffect>
                                    <p:anim calcmode="lin" valueType="num">
                                      <p:cBhvr>
                                        <p:cTn id="124"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25"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1462306"/>
            <a:ext cx="2170364" cy="38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077" y="2067176"/>
            <a:ext cx="2062170" cy="3666080"/>
          </a:xfrm>
          <a:prstGeom prst="rect">
            <a:avLst/>
          </a:prstGeom>
        </p:spPr>
      </p:pic>
      <p:sp>
        <p:nvSpPr>
          <p:cNvPr id="2" name="Rubrik 1"/>
          <p:cNvSpPr>
            <a:spLocks noGrp="1"/>
          </p:cNvSpPr>
          <p:nvPr>
            <p:ph type="title"/>
          </p:nvPr>
        </p:nvSpPr>
        <p:spPr/>
        <p:txBody>
          <a:bodyPr>
            <a:normAutofit fontScale="90000"/>
          </a:bodyPr>
          <a:lstStyle/>
          <a:p>
            <a:pPr rtl="1"/>
            <a:r>
              <a:rPr lang="sv-SE" sz="4000" dirty="0">
                <a:solidFill>
                  <a:prstClr val="black"/>
                </a:solidFill>
              </a:rPr>
              <a:t>Swish</a:t>
            </a:r>
            <a:br>
              <a:rPr lang="sv-SE" sz="4000" dirty="0">
                <a:solidFill>
                  <a:prstClr val="black"/>
                </a:solidFill>
              </a:rPr>
            </a:br>
            <a:r>
              <a:rPr lang="fa-IR" sz="1800" dirty="0">
                <a:effectLst/>
                <a:latin typeface="Arial" panose="020B0604020202020204" pitchFamily="34" charset="0"/>
                <a:ea typeface="Calibri" panose="020F0502020204030204" pitchFamily="34" charset="0"/>
                <a:cs typeface="Arial" panose="020B0604020202020204" pitchFamily="34" charset="0"/>
              </a:rPr>
              <a:t>با</a:t>
            </a:r>
            <a:r>
              <a:rPr lang="en-GB" sz="1800" dirty="0">
                <a:effectLst/>
                <a:latin typeface="Arial" panose="020B0604020202020204" pitchFamily="34" charset="0"/>
                <a:ea typeface="Calibri" panose="020F0502020204030204" pitchFamily="34" charset="0"/>
                <a:cs typeface="Arial" panose="020B0604020202020204" pitchFamily="34" charset="0"/>
              </a:rPr>
              <a:t>Swish</a:t>
            </a:r>
            <a:r>
              <a:rPr lang="fa-IR" sz="1800" dirty="0">
                <a:effectLst/>
                <a:latin typeface="Arial" panose="020B0604020202020204" pitchFamily="34" charset="0"/>
                <a:ea typeface="Calibri" panose="020F0502020204030204" pitchFamily="34" charset="0"/>
                <a:cs typeface="Arial" panose="020B0604020202020204" pitchFamily="34" charset="0"/>
              </a:rPr>
              <a:t> می‌توانید از طریق شماره تلفن همراهتان که به شماره حساب بانکی شما متصل است سریع و مطمئن پول ارسال و دریافت نمایید. پول مذکور مستقیما پرداخت می‌شود - حتی اگر دریافت کننده بانک دیگری داشته باشد.</a:t>
            </a:r>
            <a:endParaRPr lang="sv-SE" sz="1800" dirty="0">
              <a:latin typeface="Arial" panose="020B0604020202020204" pitchFamily="34" charset="0"/>
              <a:cs typeface="Arial" panose="020B0604020202020204" pitchFamily="34" charset="0"/>
            </a:endParaRPr>
          </a:p>
        </p:txBody>
      </p:sp>
      <p:sp>
        <p:nvSpPr>
          <p:cNvPr id="4" name="Höger 3"/>
          <p:cNvSpPr/>
          <p:nvPr/>
        </p:nvSpPr>
        <p:spPr>
          <a:xfrm>
            <a:off x="3923928" y="3478530"/>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7" name="Ellips 6"/>
          <p:cNvSpPr/>
          <p:nvPr/>
        </p:nvSpPr>
        <p:spPr>
          <a:xfrm>
            <a:off x="5508104" y="2959809"/>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Ellips 7"/>
          <p:cNvSpPr/>
          <p:nvPr/>
        </p:nvSpPr>
        <p:spPr>
          <a:xfrm>
            <a:off x="5508104" y="3573016"/>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Ellips 8"/>
          <p:cNvSpPr/>
          <p:nvPr/>
        </p:nvSpPr>
        <p:spPr>
          <a:xfrm>
            <a:off x="5508104" y="4005064"/>
            <a:ext cx="887069"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587539"/>
            <a:ext cx="1785937"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611560" y="1628800"/>
            <a:ext cx="2448272" cy="4177041"/>
          </a:xfrm>
          <a:prstGeom prst="rect">
            <a:avLst/>
          </a:prstGeom>
        </p:spPr>
        <p:txBody>
          <a:bodyPr wrap="square">
            <a:spAutoFit/>
          </a:bodyPr>
          <a:lstStyle/>
          <a:p>
            <a:pPr marL="342900" indent="-342900" algn="r" rtl="1">
              <a:spcBef>
                <a:spcPct val="20000"/>
              </a:spcBef>
              <a:buFont typeface="Arial" pitchFamily="34" charset="0"/>
              <a:buChar char="•"/>
            </a:pPr>
            <a:r>
              <a:rPr lang="fa-IR" sz="2800" dirty="0">
                <a:effectLst/>
                <a:latin typeface="Arial" panose="020B0604020202020204" pitchFamily="34" charset="0"/>
                <a:ea typeface="Calibri" panose="020F0502020204030204" pitchFamily="34" charset="0"/>
                <a:cs typeface="Arial" panose="020B0604020202020204" pitchFamily="34" charset="0"/>
              </a:rPr>
              <a:t>بر روی گزینه </a:t>
            </a:r>
            <a:r>
              <a:rPr lang="en-GB" sz="2800" dirty="0" err="1">
                <a:latin typeface="Arial" panose="020B0604020202020204" pitchFamily="34" charset="0"/>
                <a:cs typeface="Arial" panose="020B0604020202020204" pitchFamily="34" charset="0"/>
              </a:rPr>
              <a:t>Betala</a:t>
            </a:r>
            <a:r>
              <a:rPr lang="fa-IR" sz="2800" dirty="0">
                <a:effectLst/>
                <a:latin typeface="Arial" panose="020B0604020202020204" pitchFamily="34" charset="0"/>
                <a:ea typeface="Calibri" panose="020F0502020204030204" pitchFamily="34" charset="0"/>
                <a:cs typeface="Arial" panose="020B0604020202020204" pitchFamily="34" charset="0"/>
              </a:rPr>
              <a:t> فشار </a:t>
            </a:r>
            <a:r>
              <a:rPr lang="fa-IR" sz="2800" dirty="0">
                <a:latin typeface="Arial" panose="020B0604020202020204" pitchFamily="34" charset="0"/>
                <a:cs typeface="Arial" panose="020B0604020202020204" pitchFamily="34" charset="0"/>
              </a:rPr>
              <a:t>دهید</a:t>
            </a:r>
            <a:endParaRPr lang="sv-SE" sz="2800" dirty="0">
              <a:latin typeface="Arial" panose="020B0604020202020204" pitchFamily="34" charset="0"/>
              <a:cs typeface="Arial" panose="020B0604020202020204" pitchFamily="34" charset="0"/>
            </a:endParaRPr>
          </a:p>
          <a:p>
            <a:pPr marL="342900" marR="572770" lvl="2" indent="-342900" algn="r" rtl="1">
              <a:lnSpc>
                <a:spcPct val="97000"/>
              </a:lnSpc>
              <a:spcBef>
                <a:spcPct val="20000"/>
              </a:spcBef>
              <a:spcAft>
                <a:spcPts val="0"/>
              </a:spcAft>
              <a:buSzPts val="2800"/>
              <a:buFont typeface="Arial" pitchFamily="34" charset="0"/>
              <a:buChar char="•"/>
              <a:tabLst>
                <a:tab pos="6311265" algn="l"/>
              </a:tabLst>
            </a:pPr>
            <a:r>
              <a:rPr lang="fa-IR" sz="2800" dirty="0">
                <a:latin typeface="Arial" panose="020B0604020202020204" pitchFamily="34" charset="0"/>
                <a:cs typeface="Arial" panose="020B0604020202020204" pitchFamily="34" charset="0"/>
              </a:rPr>
              <a:t>شماره تلفن دریافت کننده را بنویسید</a:t>
            </a:r>
            <a:endParaRPr lang="en-GB" sz="2800" dirty="0">
              <a:latin typeface="Arial" panose="020B0604020202020204" pitchFamily="34" charset="0"/>
              <a:cs typeface="Arial" panose="020B0604020202020204" pitchFamily="34" charset="0"/>
            </a:endParaRPr>
          </a:p>
          <a:p>
            <a:pPr marL="342900" lvl="2" indent="-342900" algn="r" rtl="1">
              <a:spcBef>
                <a:spcPct val="20000"/>
              </a:spcBef>
              <a:spcAft>
                <a:spcPts val="0"/>
              </a:spcAft>
              <a:buSzPts val="2800"/>
              <a:buFont typeface="Arial" pitchFamily="34" charset="0"/>
              <a:buChar char="•"/>
              <a:tabLst>
                <a:tab pos="6311265" algn="l"/>
              </a:tabLst>
            </a:pPr>
            <a:r>
              <a:rPr lang="fa-IR" sz="2800" dirty="0">
                <a:latin typeface="Arial" panose="020B0604020202020204" pitchFamily="34" charset="0"/>
                <a:cs typeface="Arial" panose="020B0604020202020204" pitchFamily="34" charset="0"/>
              </a:rPr>
              <a:t>مبلغ</a:t>
            </a:r>
            <a:endParaRPr lang="en-GB" sz="2800" dirty="0">
              <a:latin typeface="Arial" panose="020B0604020202020204" pitchFamily="34" charset="0"/>
              <a:cs typeface="Arial" panose="020B0604020202020204" pitchFamily="34" charset="0"/>
            </a:endParaRPr>
          </a:p>
          <a:p>
            <a:pPr marL="342900" indent="-342900" algn="r" rtl="1">
              <a:spcBef>
                <a:spcPct val="20000"/>
              </a:spcBef>
              <a:buFont typeface="Arial" pitchFamily="34" charset="0"/>
              <a:buChar char="•"/>
            </a:pPr>
            <a:r>
              <a:rPr lang="fa-IR" sz="2800" dirty="0">
                <a:latin typeface="Arial" panose="020B0604020202020204" pitchFamily="34" charset="0"/>
                <a:cs typeface="Arial" panose="020B0604020202020204" pitchFamily="34" charset="0"/>
              </a:rPr>
              <a:t>سویش نمایید</a:t>
            </a:r>
          </a:p>
        </p:txBody>
      </p:sp>
    </p:spTree>
    <p:extLst>
      <p:ext uri="{BB962C8B-B14F-4D97-AF65-F5344CB8AC3E}">
        <p14:creationId xmlns:p14="http://schemas.microsoft.com/office/powerpoint/2010/main" val="815700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8" y="584364"/>
            <a:ext cx="7689772" cy="684396"/>
          </a:xfrm>
        </p:spPr>
        <p:txBody>
          <a:bodyPr>
            <a:noAutofit/>
          </a:bodyPr>
          <a:lstStyle/>
          <a:p>
            <a:pPr rtl="1"/>
            <a:r>
              <a:rPr lang="fa-IR" dirty="0">
                <a:effectLst/>
                <a:latin typeface="Arial" panose="020B0604020202020204" pitchFamily="34" charset="0"/>
                <a:ea typeface="Calibri" panose="020F0502020204030204" pitchFamily="34" charset="0"/>
                <a:cs typeface="Arial" panose="020B0604020202020204" pitchFamily="34" charset="0"/>
              </a:rPr>
              <a:t>شارژ کارت تلفن نقدی</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012160" y="1548370"/>
            <a:ext cx="2602632" cy="4525963"/>
          </a:xfrm>
        </p:spPr>
        <p:txBody>
          <a:bodyPr>
            <a:noAutofit/>
          </a:bodyPr>
          <a:lstStyle/>
          <a:p>
            <a:pPr algn="r" rtl="1"/>
            <a:r>
              <a:rPr lang="fa-IR" sz="2000" dirty="0">
                <a:effectLst/>
                <a:latin typeface="Arial" panose="020B0604020202020204" pitchFamily="34" charset="0"/>
                <a:ea typeface="Calibri" panose="020F0502020204030204" pitchFamily="34" charset="0"/>
                <a:cs typeface="Arial" panose="020B0604020202020204" pitchFamily="34" charset="0"/>
              </a:rPr>
              <a:t>بر روی این گزینه کلیک کنید: </a:t>
            </a:r>
            <a:r>
              <a:rPr lang="en-GB" sz="2000" dirty="0" err="1">
                <a:effectLst/>
                <a:latin typeface="Arial" panose="020B0604020202020204" pitchFamily="34" charset="0"/>
                <a:ea typeface="Calibri" panose="020F0502020204030204" pitchFamily="34" charset="0"/>
                <a:cs typeface="Arial" panose="020B0604020202020204" pitchFamily="34" charset="0"/>
              </a:rPr>
              <a:t>ladda</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err="1">
                <a:effectLst/>
                <a:latin typeface="Arial" panose="020B0604020202020204" pitchFamily="34" charset="0"/>
                <a:ea typeface="Calibri" panose="020F0502020204030204" pitchFamily="34" charset="0"/>
                <a:cs typeface="Arial" panose="020B0604020202020204" pitchFamily="34" charset="0"/>
              </a:rPr>
              <a:t>ditt</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err="1">
                <a:effectLst/>
                <a:latin typeface="Arial" panose="020B0604020202020204" pitchFamily="34" charset="0"/>
                <a:ea typeface="Calibri" panose="020F0502020204030204" pitchFamily="34" charset="0"/>
                <a:cs typeface="Arial" panose="020B0604020202020204" pitchFamily="34" charset="0"/>
              </a:rPr>
              <a:t>kontantkort</a:t>
            </a:r>
            <a:endParaRPr lang="sv-SE" sz="2000" dirty="0">
              <a:latin typeface="Arial" panose="020B0604020202020204" pitchFamily="34" charset="0"/>
              <a:cs typeface="Arial" panose="020B0604020202020204" pitchFamily="34" charset="0"/>
            </a:endParaRPr>
          </a:p>
          <a:p>
            <a:pPr marR="768985" lvl="0" algn="r" rtl="1">
              <a:lnSpc>
                <a:spcPct val="97000"/>
              </a:lnSpc>
              <a:spcAft>
                <a:spcPts val="0"/>
              </a:spcAft>
              <a:buSzPts val="2400"/>
              <a:tabLst>
                <a:tab pos="6166485" algn="l"/>
                <a:tab pos="6167120" algn="l"/>
              </a:tabLst>
            </a:pPr>
            <a:r>
              <a:rPr lang="fa-IR" sz="2000" dirty="0">
                <a:latin typeface="Arial" panose="020B0604020202020204" pitchFamily="34" charset="0"/>
                <a:cs typeface="Arial" panose="020B0604020202020204" pitchFamily="34" charset="0"/>
              </a:rPr>
              <a:t>حساب بانکی که می‌خواهید پرداخت پول از آن انجام شود، نام دریافت کننده و مبلغ مربوطه را انتخاب نموده و بر روی گزینه </a:t>
            </a:r>
            <a:r>
              <a:rPr lang="en-GB" sz="2000" dirty="0" err="1">
                <a:latin typeface="Arial" panose="020B0604020202020204" pitchFamily="34" charset="0"/>
                <a:cs typeface="Arial" panose="020B0604020202020204" pitchFamily="34" charset="0"/>
              </a:rPr>
              <a:t>köp</a:t>
            </a:r>
            <a:r>
              <a:rPr lang="fa-IR" sz="2000" dirty="0">
                <a:latin typeface="Arial" panose="020B0604020202020204" pitchFamily="34" charset="0"/>
                <a:cs typeface="Arial" panose="020B0604020202020204" pitchFamily="34" charset="0"/>
              </a:rPr>
              <a:t> فشار دهید</a:t>
            </a:r>
            <a:endParaRPr lang="en-GB" sz="2000" dirty="0">
              <a:latin typeface="Arial" panose="020B0604020202020204" pitchFamily="34" charset="0"/>
              <a:cs typeface="Arial" panose="020B0604020202020204" pitchFamily="34" charset="0"/>
            </a:endParaRPr>
          </a:p>
          <a:p>
            <a:pPr algn="r" rtl="1"/>
            <a:r>
              <a:rPr lang="fa-IR" sz="2000" dirty="0">
                <a:latin typeface="Arial" panose="020B0604020202020204" pitchFamily="34" charset="0"/>
                <a:cs typeface="Arial" panose="020B0604020202020204" pitchFamily="34" charset="0"/>
              </a:rPr>
              <a:t>بر روی گزینه  </a:t>
            </a:r>
            <a:r>
              <a:rPr lang="en-GB" sz="2000" dirty="0" err="1">
                <a:latin typeface="Arial" panose="020B0604020202020204" pitchFamily="34" charset="0"/>
                <a:cs typeface="Arial" panose="020B0604020202020204" pitchFamily="34" charset="0"/>
              </a:rPr>
              <a:t>klar</a:t>
            </a:r>
            <a:r>
              <a:rPr lang="fa-IR" sz="2000" dirty="0">
                <a:latin typeface="Arial" panose="020B0604020202020204" pitchFamily="34" charset="0"/>
                <a:cs typeface="Arial" panose="020B0604020202020204" pitchFamily="34" charset="0"/>
              </a:rPr>
              <a:t> فشار دهید</a:t>
            </a:r>
            <a:endParaRPr lang="sv-SE" sz="2000" dirty="0">
              <a:latin typeface="Arial" panose="020B0604020202020204" pitchFamily="34" charset="0"/>
              <a:cs typeface="Arial" panose="020B0604020202020204" pitchFamily="34" charset="0"/>
            </a:endParaRP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652" y="774359"/>
            <a:ext cx="1940647" cy="3450039"/>
          </a:xfrm>
          <a:prstGeom prst="rect">
            <a:avLst/>
          </a:prstGeom>
        </p:spPr>
      </p:pic>
      <p:sp>
        <p:nvSpPr>
          <p:cNvPr id="5" name="Upp 4"/>
          <p:cNvSpPr/>
          <p:nvPr/>
        </p:nvSpPr>
        <p:spPr>
          <a:xfrm>
            <a:off x="1113243" y="1340768"/>
            <a:ext cx="216024"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075" y="1937638"/>
            <a:ext cx="2572604" cy="4573519"/>
          </a:xfrm>
          <a:prstGeom prst="rect">
            <a:avLst/>
          </a:prstGeom>
        </p:spPr>
      </p:pic>
      <p:pic>
        <p:nvPicPr>
          <p:cNvPr id="14" name="Bildobjekt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771" y="1484784"/>
            <a:ext cx="2157148" cy="3834930"/>
          </a:xfrm>
          <a:prstGeom prst="rect">
            <a:avLst/>
          </a:prstGeom>
        </p:spPr>
      </p:pic>
      <p:sp>
        <p:nvSpPr>
          <p:cNvPr id="6" name="Upp 5"/>
          <p:cNvSpPr/>
          <p:nvPr/>
        </p:nvSpPr>
        <p:spPr>
          <a:xfrm>
            <a:off x="1729357" y="4581128"/>
            <a:ext cx="360040"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9" name="Vänster 8"/>
          <p:cNvSpPr/>
          <p:nvPr/>
        </p:nvSpPr>
        <p:spPr>
          <a:xfrm>
            <a:off x="5076056" y="3694086"/>
            <a:ext cx="100811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Tree>
    <p:extLst>
      <p:ext uri="{BB962C8B-B14F-4D97-AF65-F5344CB8AC3E}">
        <p14:creationId xmlns:p14="http://schemas.microsoft.com/office/powerpoint/2010/main" val="47574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988840"/>
            <a:ext cx="8229600" cy="2116832"/>
          </a:xfrm>
        </p:spPr>
        <p:txBody>
          <a:bodyPr>
            <a:normAutofit/>
          </a:bodyPr>
          <a:lstStyle/>
          <a:p>
            <a:pPr marL="0" indent="0" algn="ctr" rtl="1">
              <a:buNone/>
            </a:pPr>
            <a:r>
              <a:rPr lang="fa-IR" sz="4000" dirty="0">
                <a:effectLst/>
                <a:latin typeface="Arial" panose="020B0604020202020204" pitchFamily="34" charset="0"/>
                <a:ea typeface="Calibri" panose="020F0502020204030204" pitchFamily="34" charset="0"/>
                <a:cs typeface="Arial" panose="020B0604020202020204" pitchFamily="34" charset="0"/>
              </a:rPr>
              <a:t>فراموش نکنید که از سیستم بانکی خارج شده و قبل از خاموش کردن رایانه مرورگر اینترنتی را ببندید!</a:t>
            </a:r>
            <a:endParaRPr lang="sv-SE"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52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467544" y="1484784"/>
            <a:ext cx="8352928" cy="2308324"/>
          </a:xfrm>
          <a:prstGeom prst="rect">
            <a:avLst/>
          </a:prstGeom>
          <a:noFill/>
          <a:ln w="9525">
            <a:noFill/>
            <a:miter lim="800000"/>
            <a:headEnd/>
            <a:tailEnd/>
          </a:ln>
        </p:spPr>
        <p:txBody>
          <a:bodyPr wrap="square">
            <a:spAutoFit/>
          </a:bodyPr>
          <a:lstStyle/>
          <a:p>
            <a:pPr algn="ctr" rtl="1"/>
            <a:r>
              <a:rPr lang="fa-IR" sz="4800" dirty="0">
                <a:latin typeface="Tahoma" pitchFamily="34" charset="0"/>
                <a:ea typeface="Tahoma" pitchFamily="34" charset="0"/>
              </a:rPr>
              <a:t>از طریق اینترنت و با دستگاه توکن امنیتی (</a:t>
            </a:r>
            <a:r>
              <a:rPr lang="en-GB" sz="4800" dirty="0" err="1">
                <a:latin typeface="Tahoma" pitchFamily="34" charset="0"/>
                <a:ea typeface="Tahoma" pitchFamily="34" charset="0"/>
              </a:rPr>
              <a:t>säkerhetsdosa</a:t>
            </a:r>
            <a:r>
              <a:rPr lang="fa-IR" sz="4800" dirty="0">
                <a:latin typeface="Tahoma" pitchFamily="34" charset="0"/>
                <a:ea typeface="Tahoma" pitchFamily="34" charset="0"/>
              </a:rPr>
              <a:t>) وارد حساب بانکی خود  شوید.</a:t>
            </a:r>
            <a:endParaRPr lang="sv-SE" sz="4800" dirty="0">
              <a:latin typeface="Tahoma" pitchFamily="34" charset="0"/>
              <a:ea typeface="Tahoma" pitchFamily="34" charset="0"/>
            </a:endParaRPr>
          </a:p>
        </p:txBody>
      </p:sp>
      <p:sp>
        <p:nvSpPr>
          <p:cNvPr id="2" name="textruta 1">
            <a:extLst>
              <a:ext uri="{FF2B5EF4-FFF2-40B4-BE49-F238E27FC236}">
                <a16:creationId xmlns:a16="http://schemas.microsoft.com/office/drawing/2014/main" id="{C4551B26-D103-2E19-3359-78447B6E3E13}"/>
              </a:ext>
            </a:extLst>
          </p:cNvPr>
          <p:cNvSpPr txBox="1"/>
          <p:nvPr/>
        </p:nvSpPr>
        <p:spPr>
          <a:xfrm>
            <a:off x="1475656" y="4581128"/>
            <a:ext cx="5976664" cy="461665"/>
          </a:xfrm>
          <a:prstGeom prst="rect">
            <a:avLst/>
          </a:prstGeom>
          <a:noFill/>
        </p:spPr>
        <p:txBody>
          <a:bodyPr wrap="square" rtlCol="0">
            <a:spAutoFit/>
          </a:bodyPr>
          <a:lstStyle/>
          <a:p>
            <a:r>
              <a:rPr lang="sv-SE" sz="2400" dirty="0">
                <a:hlinkClick r:id="rId2"/>
              </a:rPr>
              <a:t>https://demo.swedbank.se/app/ib/logga-in/</a:t>
            </a:r>
            <a:endParaRPr lang="sv-SE" sz="2400"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مجموعة 12">
            <a:extLst>
              <a:ext uri="{FF2B5EF4-FFF2-40B4-BE49-F238E27FC236}">
                <a16:creationId xmlns:a16="http://schemas.microsoft.com/office/drawing/2014/main" id="{86AFA37A-C2CA-4529-8667-A6AB6884A5D0}"/>
              </a:ext>
            </a:extLst>
          </p:cNvPr>
          <p:cNvGrpSpPr/>
          <p:nvPr/>
        </p:nvGrpSpPr>
        <p:grpSpPr>
          <a:xfrm flipH="1">
            <a:off x="251520" y="308902"/>
            <a:ext cx="8352928" cy="6530796"/>
            <a:chOff x="251520" y="308902"/>
            <a:chExt cx="8352928" cy="6530796"/>
          </a:xfrm>
        </p:grpSpPr>
        <p:sp>
          <p:nvSpPr>
            <p:cNvPr id="14" name="Content Placeholder 2">
              <a:extLst>
                <a:ext uri="{FF2B5EF4-FFF2-40B4-BE49-F238E27FC236}">
                  <a16:creationId xmlns:a16="http://schemas.microsoft.com/office/drawing/2014/main" id="{3C1F75CD-D1D5-4EBF-BEF8-3957C85A53C1}"/>
                </a:ext>
              </a:extLst>
            </p:cNvPr>
            <p:cNvSpPr txBox="1">
              <a:spLocks/>
            </p:cNvSpPr>
            <p:nvPr/>
          </p:nvSpPr>
          <p:spPr>
            <a:xfrm>
              <a:off x="273547" y="308902"/>
              <a:ext cx="7236295" cy="17110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8640" indent="-411480" algn="r" rtl="1">
                <a:buClr>
                  <a:schemeClr val="tx1">
                    <a:shade val="95000"/>
                  </a:schemeClr>
                </a:buClr>
                <a:buFont typeface="Arial" pitchFamily="34" charset="0"/>
                <a:buNone/>
                <a:defRPr/>
              </a:pPr>
              <a:r>
                <a:rPr lang="fa-IR" sz="2000" dirty="0">
                  <a:latin typeface="Tahoma" pitchFamily="34" charset="0"/>
                  <a:ea typeface="Tahoma" pitchFamily="34" charset="0"/>
                </a:rPr>
                <a:t>وبسایت </a:t>
              </a:r>
              <a:r>
                <a:rPr lang="en-GB" sz="2000" dirty="0" err="1">
                  <a:latin typeface="Tahoma" pitchFamily="34" charset="0"/>
                  <a:ea typeface="Tahoma" pitchFamily="34" charset="0"/>
                </a:rPr>
                <a:t>swedbank</a:t>
              </a:r>
              <a:r>
                <a:rPr lang="fa-IR" sz="2000" dirty="0">
                  <a:latin typeface="Tahoma" pitchFamily="34" charset="0"/>
                  <a:ea typeface="Tahoma" pitchFamily="34" charset="0"/>
                </a:rPr>
                <a:t> را باز کنید</a:t>
              </a:r>
              <a:r>
                <a:rPr lang="ar-EG" sz="2000" dirty="0">
                  <a:latin typeface="Tahoma" pitchFamily="34" charset="0"/>
                  <a:ea typeface="Tahoma" pitchFamily="34" charset="0"/>
                </a:rPr>
                <a:t> </a:t>
              </a:r>
              <a:r>
                <a:rPr lang="en-GB" sz="2000" dirty="0">
                  <a:latin typeface="Tahoma" pitchFamily="34" charset="0"/>
                  <a:ea typeface="Tahoma" pitchFamily="34" charset="0"/>
                  <a:hlinkClick r:id="rId2">
                    <a:extLst>
                      <a:ext uri="{A12FA001-AC4F-418D-AE19-62706E023703}">
                        <ahyp:hlinkClr xmlns:ahyp="http://schemas.microsoft.com/office/drawing/2018/hyperlinkcolor" val="tx"/>
                      </a:ext>
                    </a:extLst>
                  </a:hlinkClick>
                </a:rPr>
                <a:t>http://www.swedbank.se</a:t>
              </a:r>
              <a:endParaRPr lang="ar-IQ" sz="2000" dirty="0">
                <a:latin typeface="Tahoma" pitchFamily="34" charset="0"/>
                <a:ea typeface="Tahoma" pitchFamily="34" charset="0"/>
              </a:endParaRPr>
            </a:p>
            <a:p>
              <a:pPr marL="548640" indent="-411480" algn="r" rtl="1">
                <a:buClr>
                  <a:schemeClr val="tx1">
                    <a:shade val="95000"/>
                  </a:schemeClr>
                </a:buClr>
                <a:buFont typeface="Arial" pitchFamily="34" charset="0"/>
                <a:buNone/>
                <a:defRPr/>
              </a:pPr>
              <a:r>
                <a:rPr lang="fa-IR" sz="2000" dirty="0">
                  <a:latin typeface="Tahoma" pitchFamily="34" charset="0"/>
                  <a:ea typeface="Tahoma" pitchFamily="34" charset="0"/>
                </a:rPr>
                <a:t>بر روی گزینه Logga in در قسمت بالا سمت راست صفحه کلیک کنید.</a:t>
              </a:r>
              <a:endParaRPr lang="sv-SE" sz="2000" dirty="0">
                <a:latin typeface="Tahoma" pitchFamily="34" charset="0"/>
                <a:ea typeface="Tahoma" pitchFamily="34" charset="0"/>
              </a:endParaRPr>
            </a:p>
            <a:p>
              <a:pPr marL="179388" indent="0" algn="r" rtl="1">
                <a:buClr>
                  <a:schemeClr val="tx1">
                    <a:shade val="95000"/>
                  </a:schemeClr>
                </a:buClr>
                <a:buFont typeface="Arial" pitchFamily="34" charset="0"/>
                <a:buNone/>
                <a:defRPr/>
              </a:pPr>
              <a:r>
                <a:rPr lang="fa-IR" sz="2000" dirty="0">
                  <a:latin typeface="Tahoma" pitchFamily="34" charset="0"/>
                  <a:ea typeface="Tahoma" pitchFamily="34" charset="0"/>
                </a:rPr>
                <a:t>برای شناسایی خود به سیستم از توکن امنیتی خودتان استفاده کنید.</a:t>
              </a:r>
              <a:endParaRPr lang="sv-SE" sz="2000" dirty="0">
                <a:latin typeface="Tahoma" pitchFamily="34" charset="0"/>
                <a:ea typeface="Tahoma" pitchFamily="34" charset="0"/>
              </a:endParaRPr>
            </a:p>
            <a:p>
              <a:pPr marL="179388" indent="0" algn="r" rtl="1">
                <a:buClr>
                  <a:schemeClr val="tx1">
                    <a:shade val="95000"/>
                  </a:schemeClr>
                </a:buClr>
                <a:buFont typeface="Arial" pitchFamily="34" charset="0"/>
                <a:buNone/>
                <a:defRPr/>
              </a:pPr>
              <a:r>
                <a:rPr lang="fa-IR" sz="1400" b="1" dirty="0">
                  <a:solidFill>
                    <a:srgbClr val="E76711"/>
                  </a:solidFill>
                  <a:latin typeface="Arial" pitchFamily="34" charset="0"/>
                </a:rPr>
                <a:t>(توکن امنیتی و کارت بانکی خود را بروشی امن نگهداری کنید)</a:t>
              </a:r>
              <a:endParaRPr lang="sv-SE" sz="1400" b="1" dirty="0">
                <a:solidFill>
                  <a:srgbClr val="E76711"/>
                </a:solidFill>
                <a:latin typeface="Tahoma" pitchFamily="34" charset="0"/>
                <a:ea typeface="Tahoma" pitchFamily="34" charset="0"/>
              </a:endParaRPr>
            </a:p>
          </p:txBody>
        </p:sp>
        <p:sp>
          <p:nvSpPr>
            <p:cNvPr id="16" name="textruta 6">
              <a:extLst>
                <a:ext uri="{FF2B5EF4-FFF2-40B4-BE49-F238E27FC236}">
                  <a16:creationId xmlns:a16="http://schemas.microsoft.com/office/drawing/2014/main" id="{801EECB3-75B3-4C41-8382-FF4FE24C2FCA}"/>
                </a:ext>
              </a:extLst>
            </p:cNvPr>
            <p:cNvSpPr txBox="1"/>
            <p:nvPr/>
          </p:nvSpPr>
          <p:spPr>
            <a:xfrm>
              <a:off x="251520" y="1884495"/>
              <a:ext cx="8352928" cy="4955203"/>
            </a:xfrm>
            <a:prstGeom prst="rect">
              <a:avLst/>
            </a:prstGeom>
            <a:noFill/>
          </p:spPr>
          <p:txBody>
            <a:bodyPr wrap="square" rtlCol="0">
              <a:spAutoFit/>
            </a:bodyPr>
            <a:lstStyle/>
            <a:p>
              <a:pPr marL="342900" indent="-342900" algn="r" rtl="1">
                <a:buFont typeface="Arial" panose="020B0604020202020204" pitchFamily="34" charset="0"/>
                <a:buChar char="•"/>
              </a:pPr>
              <a:r>
                <a:rPr lang="fa-IR" sz="1600" dirty="0"/>
                <a:t>شماره شناسایی شخصی خود را وارد نموده گزینه "توکن امنیتی" و یا "توکن امنیتی متصل به </a:t>
              </a:r>
              <a:endParaRPr lang="ar-EG" sz="1600" dirty="0"/>
            </a:p>
            <a:p>
              <a:pPr marL="358775" algn="r" rtl="1"/>
              <a:r>
                <a:rPr lang="fa-IR" sz="1600" dirty="0"/>
                <a:t>شرکت" را انتخاب نمایید.</a:t>
              </a:r>
              <a:endParaRPr lang="sv-SE" sz="1600" dirty="0"/>
            </a:p>
            <a:p>
              <a:pPr marL="342900" indent="-342900" algn="r" rtl="1">
                <a:buFont typeface="Arial" panose="020B0604020202020204" pitchFamily="34" charset="0"/>
                <a:buChar char="•"/>
              </a:pPr>
              <a:r>
                <a:rPr lang="fa-IR" sz="1600" dirty="0"/>
                <a:t>بر روی گزینه </a:t>
              </a:r>
              <a:r>
                <a:rPr lang="en-GB" sz="1600" dirty="0" err="1"/>
                <a:t>Logga</a:t>
              </a:r>
              <a:r>
                <a:rPr lang="en-GB" sz="1600" dirty="0"/>
                <a:t> in</a:t>
              </a:r>
              <a:r>
                <a:rPr lang="ar-EG" sz="1600" dirty="0"/>
                <a:t> </a:t>
              </a:r>
              <a:r>
                <a:rPr lang="fa-IR" sz="1600" dirty="0"/>
                <a:t>کلیک کنید.</a:t>
              </a:r>
              <a:endParaRPr lang="sv-SE" sz="1600" dirty="0"/>
            </a:p>
            <a:p>
              <a:pPr marL="342900" indent="-342900" algn="r" rtl="1">
                <a:buFont typeface="Arial" panose="020B0604020202020204" pitchFamily="34" charset="0"/>
                <a:buChar char="•"/>
              </a:pPr>
              <a:r>
                <a:rPr lang="fa-IR" sz="1600" dirty="0"/>
                <a:t>از طریق فشردن دکمه آبی توکن امنیتی را بکار بیاندازید.</a:t>
              </a:r>
              <a:endParaRPr lang="sv-SE" sz="1600" dirty="0"/>
            </a:p>
            <a:p>
              <a:pPr marL="342900" indent="-342900" algn="r" rtl="1">
                <a:buFont typeface="Arial" panose="020B0604020202020204" pitchFamily="34" charset="0"/>
                <a:buChar char="•"/>
              </a:pPr>
              <a:r>
                <a:rPr lang="fa-IR" sz="1600" dirty="0"/>
                <a:t>یک تصویر کنترل امنیتی</a:t>
              </a:r>
              <a:r>
                <a:rPr lang="ar-EG" sz="1600" dirty="0"/>
                <a:t> </a:t>
              </a:r>
              <a:r>
                <a:rPr lang="fa-IR" sz="1600" dirty="0"/>
                <a:t>(</a:t>
              </a:r>
              <a:r>
                <a:rPr lang="en-GB" sz="1600" dirty="0" err="1"/>
                <a:t>kontrollbild</a:t>
              </a:r>
              <a:r>
                <a:rPr lang="fa-IR" sz="1600" dirty="0"/>
                <a:t>) بر روی صفحه نمایشگر رایانه یا تلفن همراه نمایان می‌شود. دوربین توکن امنیتی را در برابر تصویر کنترل امنیتی بگیرید.</a:t>
              </a:r>
              <a:endParaRPr lang="sv-SE" sz="1600" dirty="0"/>
            </a:p>
            <a:p>
              <a:pPr marL="342900" indent="-342900" algn="r" rtl="1">
                <a:buFont typeface="Arial" panose="020B0604020202020204" pitchFamily="34" charset="0"/>
                <a:buChar char="•"/>
              </a:pPr>
              <a:endParaRPr lang="sv-SE" sz="1600" dirty="0"/>
            </a:p>
            <a:p>
              <a:pPr algn="r" rtl="1"/>
              <a:endParaRPr lang="sv-SE" sz="1600" dirty="0"/>
            </a:p>
            <a:p>
              <a:pPr algn="r" rtl="1"/>
              <a:endParaRPr lang="sv-SE" sz="1600" dirty="0"/>
            </a:p>
            <a:p>
              <a:pPr algn="r" rtl="1"/>
              <a:endParaRPr lang="sv-SE" sz="1600" dirty="0"/>
            </a:p>
            <a:p>
              <a:pPr algn="r" rtl="1"/>
              <a:endParaRPr lang="sv-SE" sz="1600" dirty="0"/>
            </a:p>
            <a:p>
              <a:pPr algn="r" rtl="1"/>
              <a:endParaRPr lang="sv-SE" sz="1600" dirty="0"/>
            </a:p>
            <a:p>
              <a:pPr marL="342900" indent="-342900" algn="r" rtl="1">
                <a:buFont typeface="Arial" panose="020B0604020202020204" pitchFamily="34" charset="0"/>
                <a:buChar char="•"/>
              </a:pPr>
              <a:r>
                <a:rPr lang="en-GB" sz="1600" dirty="0"/>
                <a:t>PIN-</a:t>
              </a:r>
              <a:r>
                <a:rPr lang="en-GB" sz="1600" dirty="0" err="1"/>
                <a:t>kod</a:t>
              </a:r>
              <a:r>
                <a:rPr lang="fa-IR" sz="1600" dirty="0"/>
                <a:t> خود را  در توکن امنیتی وارد کرده و بر روی </a:t>
              </a:r>
              <a:r>
                <a:rPr lang="en-GB" sz="1600" dirty="0"/>
                <a:t>”OK” </a:t>
              </a:r>
              <a:r>
                <a:rPr lang="fa-IR" sz="1600" dirty="0"/>
                <a:t>فشار دهید.</a:t>
              </a:r>
              <a:endParaRPr lang="sv-SE" sz="1600" dirty="0"/>
            </a:p>
            <a:p>
              <a:pPr marL="342900" indent="-342900" algn="r" rtl="1">
                <a:buFont typeface="Arial" panose="020B0604020202020204" pitchFamily="34" charset="0"/>
                <a:buChar char="•"/>
              </a:pPr>
              <a:r>
                <a:rPr lang="fa-IR" sz="1600" dirty="0"/>
                <a:t>اکنون در نمایشگر توکن امنیتی شماره شناسایی شخصی شما همراه با این اطلاعات نمایش داده می‌شود که شما می‌خواهید هویت خود را برای </a:t>
              </a:r>
              <a:r>
                <a:rPr lang="en-GB" sz="1600" dirty="0"/>
                <a:t>Swedbank </a:t>
              </a:r>
              <a:r>
                <a:rPr lang="en-GB" sz="1600" dirty="0" err="1"/>
                <a:t>och</a:t>
              </a:r>
              <a:r>
                <a:rPr lang="en-GB" sz="1600" dirty="0"/>
                <a:t> </a:t>
              </a:r>
              <a:r>
                <a:rPr lang="en-GB" sz="1600" dirty="0" err="1"/>
                <a:t>Sparbankerna</a:t>
              </a:r>
              <a:r>
                <a:rPr lang="fa-IR" sz="1600" dirty="0"/>
                <a:t> اثبات نمایید. از طریق فشار دادن </a:t>
              </a:r>
              <a:r>
                <a:rPr lang="en-GB" sz="1600" dirty="0"/>
                <a:t>”OK” </a:t>
              </a:r>
              <a:r>
                <a:rPr lang="fa-IR" sz="1600" dirty="0"/>
                <a:t>این امر را تایید نمایید.</a:t>
              </a:r>
              <a:endParaRPr lang="sv-SE" sz="1600" dirty="0"/>
            </a:p>
            <a:p>
              <a:pPr marL="342900" indent="-342900" algn="r" rtl="1">
                <a:buFont typeface="Arial" panose="020B0604020202020204" pitchFamily="34" charset="0"/>
                <a:buChar char="•"/>
              </a:pPr>
              <a:r>
                <a:rPr lang="fa-IR" sz="1600" dirty="0"/>
                <a:t>دوباره در نمایشگر توکن امنیتی همان متن همراه با یک کد یکبار مصرف دیده می‌شود.  کد یکبار مصرف را در فضای خالی مربوطه در بانک اینترنتی یا اپلیکیشن وارد کنید. بر روی گزینه </a:t>
              </a:r>
              <a:r>
                <a:rPr lang="en-GB" sz="1600" dirty="0" err="1"/>
                <a:t>fortsätt</a:t>
              </a:r>
              <a:r>
                <a:rPr lang="fa-IR" sz="1600" dirty="0"/>
                <a:t> فشار دهید.</a:t>
              </a:r>
              <a:endParaRPr lang="sv-SE" sz="1600" dirty="0"/>
            </a:p>
            <a:p>
              <a:pPr marL="342900" indent="-342900" algn="r" rtl="1">
                <a:buFont typeface="Arial" panose="020B0604020202020204" pitchFamily="34" charset="0"/>
                <a:buChar char="•"/>
              </a:pPr>
              <a:r>
                <a:rPr lang="fa-IR" sz="1600" dirty="0"/>
                <a:t>اکنون شما وارد سیستم شده‌اید.</a:t>
              </a:r>
              <a:endParaRPr lang="sv-SE" sz="1600" dirty="0"/>
            </a:p>
          </p:txBody>
        </p:sp>
      </p:grpSp>
      <p:graphicFrame>
        <p:nvGraphicFramePr>
          <p:cNvPr id="18" name="Objekt 8">
            <a:extLst>
              <a:ext uri="{FF2B5EF4-FFF2-40B4-BE49-F238E27FC236}">
                <a16:creationId xmlns:a16="http://schemas.microsoft.com/office/drawing/2014/main" id="{B296061A-78C0-48D5-A992-ACAB5DD7E9A2}"/>
              </a:ext>
            </a:extLst>
          </p:cNvPr>
          <p:cNvGraphicFramePr>
            <a:graphicFrameLocks noChangeAspect="1"/>
          </p:cNvGraphicFramePr>
          <p:nvPr>
            <p:extLst>
              <p:ext uri="{D42A27DB-BD31-4B8C-83A1-F6EECF244321}">
                <p14:modId xmlns:p14="http://schemas.microsoft.com/office/powerpoint/2010/main" val="4177117856"/>
              </p:ext>
            </p:extLst>
          </p:nvPr>
        </p:nvGraphicFramePr>
        <p:xfrm>
          <a:off x="3563888" y="3212976"/>
          <a:ext cx="1512168" cy="1537512"/>
        </p:xfrm>
        <a:graphic>
          <a:graphicData uri="http://schemas.openxmlformats.org/presentationml/2006/ole">
            <mc:AlternateContent xmlns:mc="http://schemas.openxmlformats.org/markup-compatibility/2006">
              <mc:Choice xmlns:v="urn:schemas-microsoft-com:vml" Requires="v">
                <p:oleObj r:id="rId3" imgW="2272680" imgH="2310840" progId="">
                  <p:embed/>
                </p:oleObj>
              </mc:Choice>
              <mc:Fallback>
                <p:oleObj r:id="rId3" imgW="2272680" imgH="2310840" progId="">
                  <p:embed/>
                  <p:pic>
                    <p:nvPicPr>
                      <p:cNvPr id="17" name="Objekt 8">
                        <a:extLst>
                          <a:ext uri="{FF2B5EF4-FFF2-40B4-BE49-F238E27FC236}">
                            <a16:creationId xmlns:a16="http://schemas.microsoft.com/office/drawing/2014/main" id="{E47E400D-0DDE-47A6-9C9F-03D1A6632128}"/>
                          </a:ext>
                        </a:extLst>
                      </p:cNvPr>
                      <p:cNvPicPr/>
                      <p:nvPr/>
                    </p:nvPicPr>
                    <p:blipFill>
                      <a:blip r:embed="rId4"/>
                      <a:stretch>
                        <a:fillRect/>
                      </a:stretch>
                    </p:blipFill>
                    <p:spPr>
                      <a:xfrm>
                        <a:off x="3563888" y="3212976"/>
                        <a:ext cx="1512168" cy="1537512"/>
                      </a:xfrm>
                      <a:prstGeom prst="rect">
                        <a:avLst/>
                      </a:prstGeom>
                    </p:spPr>
                  </p:pic>
                </p:oleObj>
              </mc:Fallback>
            </mc:AlternateContent>
          </a:graphicData>
        </a:graphic>
      </p:graphicFrame>
      <p:graphicFrame>
        <p:nvGraphicFramePr>
          <p:cNvPr id="19" name="Objekt 3">
            <a:extLst>
              <a:ext uri="{FF2B5EF4-FFF2-40B4-BE49-F238E27FC236}">
                <a16:creationId xmlns:a16="http://schemas.microsoft.com/office/drawing/2014/main" id="{4B24F2CF-F800-4D58-B16A-36F3F9343E13}"/>
              </a:ext>
            </a:extLst>
          </p:cNvPr>
          <p:cNvGraphicFramePr>
            <a:graphicFrameLocks noChangeAspect="1"/>
          </p:cNvGraphicFramePr>
          <p:nvPr>
            <p:extLst>
              <p:ext uri="{D42A27DB-BD31-4B8C-83A1-F6EECF244321}">
                <p14:modId xmlns:p14="http://schemas.microsoft.com/office/powerpoint/2010/main" val="290993577"/>
              </p:ext>
            </p:extLst>
          </p:nvPr>
        </p:nvGraphicFramePr>
        <p:xfrm>
          <a:off x="467544" y="188640"/>
          <a:ext cx="1190427" cy="2461107"/>
        </p:xfrm>
        <a:graphic>
          <a:graphicData uri="http://schemas.openxmlformats.org/presentationml/2006/ole">
            <mc:AlternateContent xmlns:mc="http://schemas.openxmlformats.org/markup-compatibility/2006">
              <mc:Choice xmlns:v="urn:schemas-microsoft-com:vml" Requires="v">
                <p:oleObj r:id="rId5" imgW="1130040" imgH="2336400" progId="">
                  <p:embed/>
                </p:oleObj>
              </mc:Choice>
              <mc:Fallback>
                <p:oleObj r:id="rId5" imgW="1130040" imgH="2336400" progId="">
                  <p:embed/>
                  <p:pic>
                    <p:nvPicPr>
                      <p:cNvPr id="15" name="Objekt 3">
                        <a:extLst>
                          <a:ext uri="{FF2B5EF4-FFF2-40B4-BE49-F238E27FC236}">
                            <a16:creationId xmlns:a16="http://schemas.microsoft.com/office/drawing/2014/main" id="{37036F27-92D4-49A7-A02D-B130D7BF8680}"/>
                          </a:ext>
                        </a:extLst>
                      </p:cNvPr>
                      <p:cNvPicPr/>
                      <p:nvPr/>
                    </p:nvPicPr>
                    <p:blipFill>
                      <a:blip r:embed="rId6"/>
                      <a:stretch>
                        <a:fillRect/>
                      </a:stretch>
                    </p:blipFill>
                    <p:spPr>
                      <a:xfrm>
                        <a:off x="467544" y="188640"/>
                        <a:ext cx="1190427" cy="2461107"/>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lgn="r" rtl="1" eaLnBrk="1" fontAlgn="auto" hangingPunct="1">
              <a:spcAft>
                <a:spcPts val="0"/>
              </a:spcAft>
              <a:defRPr/>
            </a:pPr>
            <a:r>
              <a:rPr lang="fa-IR" sz="3600" dirty="0">
                <a:latin typeface="Arial" panose="020B0604020202020204" pitchFamily="34" charset="0"/>
                <a:ea typeface="Tahoma" pitchFamily="34" charset="0"/>
                <a:cs typeface="Arial" panose="020B0604020202020204" pitchFamily="34" charset="0"/>
              </a:rPr>
              <a:t>قبض‌های خود را از حساب بانکی خود در اینترنت پرداخت کنید.</a:t>
            </a:r>
            <a:endParaRPr lang="sv-SE" sz="3600" dirty="0">
              <a:latin typeface="Arial" panose="020B0604020202020204" pitchFamily="34" charset="0"/>
              <a:ea typeface="Tahoma" pitchFamily="34" charset="0"/>
              <a:cs typeface="Arial" panose="020B0604020202020204" pitchFamily="34" charset="0"/>
            </a:endParaRPr>
          </a:p>
        </p:txBody>
      </p:sp>
      <p:sp>
        <p:nvSpPr>
          <p:cNvPr id="3" name="Platshållare för innehåll 2"/>
          <p:cNvSpPr>
            <a:spLocks noGrp="1"/>
          </p:cNvSpPr>
          <p:nvPr>
            <p:ph idx="1"/>
          </p:nvPr>
        </p:nvSpPr>
        <p:spPr>
          <a:xfrm>
            <a:off x="611560" y="1988840"/>
            <a:ext cx="8229600" cy="1614488"/>
          </a:xfrm>
        </p:spPr>
        <p:txBody>
          <a:bodyPr/>
          <a:lstStyle/>
          <a:p>
            <a:pPr marL="0" indent="0" algn="r" rtl="1">
              <a:buNone/>
            </a:pPr>
            <a:r>
              <a:rPr lang="sv-SE" dirty="0">
                <a:latin typeface="Arial" panose="020B0604020202020204" pitchFamily="34" charset="0"/>
                <a:ea typeface="Tahoma" pitchFamily="34" charset="0"/>
                <a:cs typeface="Arial" panose="020B0604020202020204" pitchFamily="34" charset="0"/>
                <a:hlinkClick r:id="rId2"/>
              </a:rPr>
              <a:t>https://www.youtube.com/watch?v=Mqr4h-K5mJU</a:t>
            </a:r>
            <a:endParaRPr lang="sv-SE" dirty="0">
              <a:latin typeface="Arial" panose="020B0604020202020204" pitchFamily="34" charset="0"/>
              <a:ea typeface="Tahoma" pitchFamily="34" charset="0"/>
              <a:cs typeface="Arial" panose="020B0604020202020204" pitchFamily="34" charset="0"/>
            </a:endParaRPr>
          </a:p>
          <a:p>
            <a:endParaRPr lang="sv-SE" dirty="0">
              <a:latin typeface="Arial" panose="020B0604020202020204" pitchFamily="34" charset="0"/>
              <a:ea typeface="Tahoma" pitchFamily="34" charset="0"/>
              <a:cs typeface="Arial" panose="020B0604020202020204" pitchFamily="34" charset="0"/>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3134078981"/>
              </p:ext>
            </p:extLst>
          </p:nvPr>
        </p:nvGraphicFramePr>
        <p:xfrm>
          <a:off x="683568" y="3212976"/>
          <a:ext cx="5958084" cy="3197920"/>
        </p:xfrm>
        <a:graphic>
          <a:graphicData uri="http://schemas.openxmlformats.org/presentationml/2006/ole">
            <mc:AlternateContent xmlns:mc="http://schemas.openxmlformats.org/markup-compatibility/2006">
              <mc:Choice xmlns:v="urn:schemas-microsoft-com:vml" Requires="v">
                <p:oleObj r:id="rId3" imgW="16406280" imgH="9218880" progId="">
                  <p:embed/>
                </p:oleObj>
              </mc:Choice>
              <mc:Fallback>
                <p:oleObj r:id="rId3" imgW="16406280" imgH="9218880" progId="">
                  <p:embed/>
                  <p:pic>
                    <p:nvPicPr>
                      <p:cNvPr id="0" name=""/>
                      <p:cNvPicPr/>
                      <p:nvPr/>
                    </p:nvPicPr>
                    <p:blipFill>
                      <a:blip r:embed="rId4"/>
                      <a:stretch>
                        <a:fillRect/>
                      </a:stretch>
                    </p:blipFill>
                    <p:spPr>
                      <a:xfrm>
                        <a:off x="683568" y="3212976"/>
                        <a:ext cx="5958084" cy="319792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99592" y="214313"/>
            <a:ext cx="7787208" cy="1357312"/>
          </a:xfrm>
        </p:spPr>
        <p:txBody>
          <a:bodyPr>
            <a:noAutofit/>
          </a:bodyPr>
          <a:lstStyle/>
          <a:p>
            <a:pPr marL="88900" indent="0" algn="r" rtl="1" eaLnBrk="1" fontAlgn="auto" hangingPunct="1">
              <a:lnSpc>
                <a:spcPct val="120000"/>
              </a:lnSpc>
              <a:spcAft>
                <a:spcPts val="0"/>
              </a:spcAft>
              <a:buClr>
                <a:schemeClr val="tx1">
                  <a:shade val="95000"/>
                </a:schemeClr>
              </a:buClr>
              <a:buNone/>
              <a:defRPr/>
            </a:pPr>
            <a:r>
              <a:rPr lang="fa-IR" sz="2100" dirty="0">
                <a:latin typeface="Arial" panose="020B0604020202020204" pitchFamily="34" charset="0"/>
                <a:ea typeface="Tahoma" pitchFamily="34" charset="0"/>
                <a:cs typeface="Arial" panose="020B0604020202020204" pitchFamily="34" charset="0"/>
              </a:rPr>
              <a:t>در قبض مربوطه همه اطلاعات لازم برای پرداخت کردن را می‌یابید: روال پرداخت (bankgiro, plusgiro)، شماره حساب دریافت کننده، مبلغ، کد مرجع پرداخت (OCR nummer) و آخرین مهلت پرداخت.</a:t>
            </a:r>
            <a:endParaRPr lang="sv-SE" sz="2100" dirty="0">
              <a:latin typeface="Arial" panose="020B0604020202020204" pitchFamily="34" charset="0"/>
              <a:ea typeface="Tahoma" pitchFamily="34" charset="0"/>
              <a:cs typeface="Arial" panose="020B0604020202020204" pitchFamily="34" charset="0"/>
            </a:endParaRPr>
          </a:p>
        </p:txBody>
      </p:sp>
      <p:pic>
        <p:nvPicPr>
          <p:cNvPr id="4" name="Bildobjekt 3" descr="Bild 057a.JPG"/>
          <p:cNvPicPr>
            <a:picLocks noChangeAspect="1"/>
          </p:cNvPicPr>
          <p:nvPr/>
        </p:nvPicPr>
        <p:blipFill>
          <a:blip r:embed="rId2" cstate="print"/>
          <a:srcRect/>
          <a:stretch>
            <a:fillRect/>
          </a:stretch>
        </p:blipFill>
        <p:spPr bwMode="auto">
          <a:xfrm>
            <a:off x="0" y="1484784"/>
            <a:ext cx="9144000" cy="4786312"/>
          </a:xfrm>
          <a:prstGeom prst="rect">
            <a:avLst/>
          </a:prstGeom>
          <a:noFill/>
          <a:ln w="9525">
            <a:noFill/>
            <a:miter lim="800000"/>
            <a:headEnd/>
            <a:tailEnd/>
          </a:ln>
        </p:spPr>
      </p:pic>
      <p:grpSp>
        <p:nvGrpSpPr>
          <p:cNvPr id="2" name="Grupp 13"/>
          <p:cNvGrpSpPr>
            <a:grpSpLocks/>
          </p:cNvGrpSpPr>
          <p:nvPr/>
        </p:nvGrpSpPr>
        <p:grpSpPr bwMode="auto">
          <a:xfrm>
            <a:off x="827088" y="2636913"/>
            <a:ext cx="3749774" cy="499988"/>
            <a:chOff x="642910" y="2687949"/>
            <a:chExt cx="4744646" cy="812465"/>
          </a:xfrm>
        </p:grpSpPr>
        <p:sp>
          <p:nvSpPr>
            <p:cNvPr id="6" name="Ellips 5"/>
            <p:cNvSpPr>
              <a:spLocks noChangeArrowheads="1"/>
            </p:cNvSpPr>
            <p:nvPr/>
          </p:nvSpPr>
          <p:spPr bwMode="auto">
            <a:xfrm>
              <a:off x="642910" y="2713625"/>
              <a:ext cx="1428176" cy="786789"/>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9" name="Rektangel med rundade hörn 8"/>
            <p:cNvSpPr/>
            <p:nvPr/>
          </p:nvSpPr>
          <p:spPr>
            <a:xfrm>
              <a:off x="2101343" y="2687949"/>
              <a:ext cx="3286213" cy="78679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fa-IR" sz="1800" b="1" dirty="0">
                  <a:solidFill>
                    <a:srgbClr val="FF0000"/>
                  </a:solidFill>
                  <a:effectLst/>
                  <a:latin typeface="Tahoma" panose="020B0604030504040204" pitchFamily="34" charset="0"/>
                  <a:ea typeface="Calibri" panose="020F0502020204030204" pitchFamily="34" charset="0"/>
                </a:rPr>
                <a:t>روال پرداخت </a:t>
              </a:r>
              <a:r>
                <a:rPr lang="en-GB" sz="1800" b="1" dirty="0" err="1">
                  <a:solidFill>
                    <a:srgbClr val="FF0000"/>
                  </a:solidFill>
                  <a:effectLst/>
                  <a:latin typeface="Tahoma" panose="020B0604030504040204" pitchFamily="34" charset="0"/>
                  <a:ea typeface="Calibri" panose="020F0502020204030204" pitchFamily="34" charset="0"/>
                </a:rPr>
                <a:t>Bankgiro</a:t>
              </a:r>
              <a:r>
                <a:rPr lang="en-GB" sz="1800" b="1" dirty="0">
                  <a:solidFill>
                    <a:srgbClr val="FF0000"/>
                  </a:solidFill>
                  <a:effectLst/>
                  <a:latin typeface="Tahoma" panose="020B0604030504040204" pitchFamily="34" charset="0"/>
                  <a:ea typeface="Calibri" panose="020F0502020204030204" pitchFamily="34" charset="0"/>
                </a:rPr>
                <a:t> , </a:t>
              </a:r>
              <a:r>
                <a:rPr lang="en-GB" sz="1800" b="1" dirty="0" err="1">
                  <a:solidFill>
                    <a:srgbClr val="FF0000"/>
                  </a:solidFill>
                  <a:effectLst/>
                  <a:latin typeface="Tahoma" panose="020B0604030504040204" pitchFamily="34" charset="0"/>
                  <a:ea typeface="Calibri" panose="020F0502020204030204" pitchFamily="34" charset="0"/>
                </a:rPr>
                <a:t>plusgiro</a:t>
              </a:r>
              <a:endParaRPr lang="sv-SE" b="1" dirty="0">
                <a:solidFill>
                  <a:srgbClr val="FF0000"/>
                </a:solidFill>
                <a:latin typeface="Tahoma" pitchFamily="34" charset="0"/>
                <a:ea typeface="Tahoma" pitchFamily="34" charset="0"/>
              </a:endParaRPr>
            </a:p>
          </p:txBody>
        </p:sp>
      </p:grpSp>
      <p:grpSp>
        <p:nvGrpSpPr>
          <p:cNvPr id="10" name="Grupp 16"/>
          <p:cNvGrpSpPr>
            <a:grpSpLocks/>
          </p:cNvGrpSpPr>
          <p:nvPr/>
        </p:nvGrpSpPr>
        <p:grpSpPr bwMode="auto">
          <a:xfrm>
            <a:off x="467544" y="5229225"/>
            <a:ext cx="2880494" cy="999555"/>
            <a:chOff x="490432" y="5214950"/>
            <a:chExt cx="2938560" cy="999584"/>
          </a:xfrm>
        </p:grpSpPr>
        <p:sp>
          <p:nvSpPr>
            <p:cNvPr id="5" name="Ellips 4"/>
            <p:cNvSpPr>
              <a:spLocks noChangeArrowheads="1"/>
            </p:cNvSpPr>
            <p:nvPr/>
          </p:nvSpPr>
          <p:spPr bwMode="auto">
            <a:xfrm>
              <a:off x="999740" y="5214950"/>
              <a:ext cx="2429252" cy="785836"/>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26636" name="Rektangel med rundade hörn 10"/>
            <p:cNvSpPr>
              <a:spLocks noChangeArrowheads="1"/>
            </p:cNvSpPr>
            <p:nvPr/>
          </p:nvSpPr>
          <p:spPr bwMode="auto">
            <a:xfrm>
              <a:off x="490432" y="5863016"/>
              <a:ext cx="1469697" cy="351518"/>
            </a:xfrm>
            <a:prstGeom prst="roundRect">
              <a:avLst>
                <a:gd name="adj" fmla="val 0"/>
              </a:avLst>
            </a:prstGeom>
            <a:noFill/>
            <a:ln w="25400" algn="ctr">
              <a:noFill/>
              <a:round/>
              <a:headEnd/>
              <a:tailEnd/>
            </a:ln>
          </p:spPr>
          <p:txBody>
            <a:bodyPr anchor="ctr"/>
            <a:lstStyle/>
            <a:p>
              <a:pPr algn="r" rtl="1"/>
              <a:endParaRPr lang="sv-SE" sz="900" b="1" dirty="0">
                <a:solidFill>
                  <a:srgbClr val="FF0000"/>
                </a:solidFill>
                <a:latin typeface="Tahoma" pitchFamily="34" charset="0"/>
                <a:ea typeface="Tahoma" pitchFamily="34" charset="0"/>
                <a:cs typeface="Tahoma" pitchFamily="34" charset="0"/>
              </a:endParaRPr>
            </a:p>
            <a:p>
              <a:pPr rtl="1"/>
              <a:r>
                <a:rPr lang="en-US" b="1" dirty="0">
                  <a:solidFill>
                    <a:srgbClr val="FF0000"/>
                  </a:solidFill>
                  <a:latin typeface="Tahoma" pitchFamily="34" charset="0"/>
                  <a:ea typeface="Tahoma" pitchFamily="34" charset="0"/>
                  <a:cs typeface="Tahoma" pitchFamily="34" charset="0"/>
                </a:rPr>
                <a:t>          OCR</a:t>
              </a:r>
              <a:r>
                <a:rPr lang="en-US" b="1" dirty="0">
                  <a:solidFill>
                    <a:schemeClr val="bg1"/>
                  </a:solidFill>
                  <a:latin typeface="Tahoma" pitchFamily="34" charset="0"/>
                  <a:ea typeface="Tahoma" pitchFamily="34" charset="0"/>
                  <a:cs typeface="Tahoma" pitchFamily="34" charset="0"/>
                </a:rPr>
                <a:t> </a:t>
              </a:r>
              <a:endParaRPr lang="sv-SE" b="1" dirty="0">
                <a:solidFill>
                  <a:schemeClr val="bg1"/>
                </a:solidFill>
                <a:latin typeface="Tahoma" pitchFamily="34" charset="0"/>
                <a:ea typeface="Tahoma" pitchFamily="34" charset="0"/>
                <a:cs typeface="Tahoma" pitchFamily="34" charset="0"/>
              </a:endParaRPr>
            </a:p>
          </p:txBody>
        </p:sp>
      </p:grpSp>
      <p:grpSp>
        <p:nvGrpSpPr>
          <p:cNvPr id="11" name="Grupp 15"/>
          <p:cNvGrpSpPr>
            <a:grpSpLocks/>
          </p:cNvGrpSpPr>
          <p:nvPr/>
        </p:nvGrpSpPr>
        <p:grpSpPr bwMode="auto">
          <a:xfrm>
            <a:off x="3714750" y="5143499"/>
            <a:ext cx="1712217" cy="1182936"/>
            <a:chOff x="3643303" y="5357826"/>
            <a:chExt cx="1712209" cy="1182945"/>
          </a:xfrm>
        </p:grpSpPr>
        <p:sp>
          <p:nvSpPr>
            <p:cNvPr id="7" name="Ellips 6"/>
            <p:cNvSpPr>
              <a:spLocks noChangeArrowheads="1"/>
            </p:cNvSpPr>
            <p:nvPr/>
          </p:nvSpPr>
          <p:spPr bwMode="auto">
            <a:xfrm>
              <a:off x="3643303" y="5357826"/>
              <a:ext cx="1428743" cy="785819"/>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12" name="Rektangel med rundade hörn 11"/>
            <p:cNvSpPr/>
            <p:nvPr/>
          </p:nvSpPr>
          <p:spPr>
            <a:xfrm>
              <a:off x="3996495" y="5803570"/>
              <a:ext cx="1359017" cy="7372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endParaRPr lang="sv-SE" b="1" dirty="0">
                <a:solidFill>
                  <a:schemeClr val="bg1"/>
                </a:solidFill>
                <a:latin typeface="Tahoma" pitchFamily="34" charset="0"/>
                <a:ea typeface="Tahoma" pitchFamily="34" charset="0"/>
              </a:endParaRPr>
            </a:p>
            <a:p>
              <a:pPr rtl="1">
                <a:defRPr/>
              </a:pPr>
              <a:r>
                <a:rPr lang="fa-IR" sz="1800" b="1" dirty="0">
                  <a:solidFill>
                    <a:srgbClr val="FF0000"/>
                  </a:solidFill>
                  <a:effectLst/>
                  <a:latin typeface="Tahoma" panose="020B0604030504040204" pitchFamily="34" charset="0"/>
                  <a:ea typeface="Calibri" panose="020F0502020204030204" pitchFamily="34" charset="0"/>
                </a:rPr>
                <a:t>مبلغ</a:t>
              </a:r>
              <a:endParaRPr lang="sv-SE" b="1" dirty="0">
                <a:solidFill>
                  <a:srgbClr val="FF0000"/>
                </a:solidFill>
                <a:latin typeface="Tahoma" pitchFamily="34" charset="0"/>
                <a:ea typeface="Tahoma" pitchFamily="34" charset="0"/>
              </a:endParaRPr>
            </a:p>
          </p:txBody>
        </p:sp>
      </p:grpSp>
      <p:grpSp>
        <p:nvGrpSpPr>
          <p:cNvPr id="14" name="Grupp 14"/>
          <p:cNvGrpSpPr>
            <a:grpSpLocks/>
          </p:cNvGrpSpPr>
          <p:nvPr/>
        </p:nvGrpSpPr>
        <p:grpSpPr bwMode="auto">
          <a:xfrm>
            <a:off x="6839744" y="5143498"/>
            <a:ext cx="2304256" cy="1303560"/>
            <a:chOff x="6706403" y="6072205"/>
            <a:chExt cx="2304245" cy="1303569"/>
          </a:xfrm>
        </p:grpSpPr>
        <p:sp>
          <p:nvSpPr>
            <p:cNvPr id="8" name="Ellips 7"/>
            <p:cNvSpPr>
              <a:spLocks noChangeArrowheads="1"/>
            </p:cNvSpPr>
            <p:nvPr/>
          </p:nvSpPr>
          <p:spPr bwMode="auto">
            <a:xfrm>
              <a:off x="7246968" y="6072205"/>
              <a:ext cx="1500180" cy="785818"/>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
          <p:nvSpPr>
            <p:cNvPr id="13" name="Rektangel med rundade hörn 12"/>
            <p:cNvSpPr/>
            <p:nvPr/>
          </p:nvSpPr>
          <p:spPr>
            <a:xfrm>
              <a:off x="6706403" y="6733973"/>
              <a:ext cx="2304245" cy="6418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rtl="1">
                <a:defRPr/>
              </a:pPr>
              <a:r>
                <a:rPr lang="fa-IR" sz="1800" b="1" dirty="0">
                  <a:solidFill>
                    <a:srgbClr val="FF0000"/>
                  </a:solidFill>
                  <a:effectLst/>
                  <a:latin typeface="Tahoma" panose="020B0604030504040204" pitchFamily="34" charset="0"/>
                  <a:ea typeface="Calibri" panose="020F0502020204030204" pitchFamily="34" charset="0"/>
                </a:rPr>
                <a:t>شماره حساب دریافت کننده</a:t>
              </a:r>
              <a:endParaRPr lang="sv-SE" b="1" dirty="0">
                <a:solidFill>
                  <a:schemeClr val="bg1"/>
                </a:solidFill>
                <a:latin typeface="Tahoma" pitchFamily="34" charset="0"/>
                <a:ea typeface="Tahoma" pitchFamily="34" charset="0"/>
              </a:endParaRPr>
            </a:p>
          </p:txBody>
        </p:sp>
      </p:grpSp>
      <p:sp>
        <p:nvSpPr>
          <p:cNvPr id="18" name="Ellips 7"/>
          <p:cNvSpPr>
            <a:spLocks noChangeArrowheads="1"/>
          </p:cNvSpPr>
          <p:nvPr/>
        </p:nvSpPr>
        <p:spPr bwMode="auto">
          <a:xfrm>
            <a:off x="5508105" y="3645024"/>
            <a:ext cx="2880320" cy="785813"/>
          </a:xfrm>
          <a:prstGeom prst="ellipse">
            <a:avLst/>
          </a:prstGeom>
          <a:noFill/>
          <a:ln w="38100" algn="ctr">
            <a:solidFill>
              <a:srgbClr val="FF0000"/>
            </a:solidFill>
            <a:round/>
            <a:headEnd/>
            <a:tailEnd/>
          </a:ln>
        </p:spPr>
        <p:txBody>
          <a:bodyPr anchor="ctr"/>
          <a:lstStyle/>
          <a:p>
            <a:pPr fontAlgn="auto">
              <a:spcBef>
                <a:spcPts val="0"/>
              </a:spcBef>
              <a:spcAft>
                <a:spcPts val="0"/>
              </a:spcAft>
              <a:defRPr/>
            </a:pPr>
            <a:endParaRPr lang="sv-SE">
              <a:solidFill>
                <a:schemeClr val="lt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rtl="1"/>
            <a:r>
              <a:rPr lang="fa-IR" dirty="0">
                <a:latin typeface="Arial" panose="020B0604020202020204" pitchFamily="34" charset="0"/>
                <a:cs typeface="Arial" panose="020B0604020202020204" pitchFamily="34" charset="0"/>
              </a:rPr>
              <a:t>قبض دارای </a:t>
            </a:r>
            <a:r>
              <a:rPr lang="en-GB" dirty="0">
                <a:latin typeface="Arial" panose="020B0604020202020204" pitchFamily="34" charset="0"/>
                <a:cs typeface="Arial" panose="020B0604020202020204" pitchFamily="34" charset="0"/>
              </a:rPr>
              <a:t>OCR</a:t>
            </a:r>
            <a:r>
              <a:rPr lang="fa-IR" dirty="0">
                <a:latin typeface="Arial" panose="020B0604020202020204" pitchFamily="34" charset="0"/>
                <a:cs typeface="Arial" panose="020B0604020202020204" pitchFamily="34" charset="0"/>
              </a:rPr>
              <a:t> و یا بدون  آن</a:t>
            </a:r>
            <a:endParaRPr lang="sv-SE"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p:txBody>
          <a:bodyPr>
            <a:normAutofit/>
          </a:bodyPr>
          <a:lstStyle/>
          <a:p>
            <a:pPr marL="0" indent="0" algn="r" rtl="1">
              <a:buNone/>
            </a:pPr>
            <a:r>
              <a:rPr lang="sv-SE" dirty="0">
                <a:latin typeface="Arial" panose="020B0604020202020204" pitchFamily="34" charset="0"/>
                <a:cs typeface="Arial" panose="020B0604020202020204" pitchFamily="34" charset="0"/>
              </a:rPr>
              <a:t>		 </a:t>
            </a:r>
            <a:r>
              <a:rPr lang="fa-IR" dirty="0">
                <a:effectLst/>
                <a:latin typeface="Arial" panose="020B0604020202020204" pitchFamily="34" charset="0"/>
                <a:ea typeface="Calibri" panose="020F0502020204030204" pitchFamily="34" charset="0"/>
                <a:cs typeface="Arial" panose="020B0604020202020204" pitchFamily="34" charset="0"/>
              </a:rPr>
              <a:t>بدون </a:t>
            </a:r>
            <a:r>
              <a:rPr lang="en-GB" dirty="0">
                <a:effectLst/>
                <a:latin typeface="Arial" panose="020B0604020202020204" pitchFamily="34" charset="0"/>
                <a:ea typeface="Calibri" panose="020F0502020204030204" pitchFamily="34" charset="0"/>
                <a:cs typeface="Arial" panose="020B0604020202020204" pitchFamily="34" charset="0"/>
              </a:rPr>
              <a:t>OCR		</a:t>
            </a:r>
            <a:r>
              <a:rPr lang="fa-IR" dirty="0">
                <a:effectLst/>
                <a:latin typeface="Arial" panose="020B0604020202020204" pitchFamily="34" charset="0"/>
                <a:ea typeface="Calibri" panose="020F0502020204030204" pitchFamily="34" charset="0"/>
                <a:cs typeface="Arial" panose="020B0604020202020204" pitchFamily="34" charset="0"/>
              </a:rPr>
              <a:t> </a:t>
            </a:r>
            <a:r>
              <a:rPr lang="en-GB" dirty="0">
                <a:effectLst/>
                <a:latin typeface="Arial" panose="020B0604020202020204" pitchFamily="34" charset="0"/>
                <a:ea typeface="Calibri" panose="020F0502020204030204" pitchFamily="34" charset="0"/>
                <a:cs typeface="Arial" panose="020B0604020202020204" pitchFamily="34" charset="0"/>
              </a:rPr>
              <a:t>    </a:t>
            </a:r>
            <a:r>
              <a:rPr lang="fa-IR" dirty="0">
                <a:effectLst/>
                <a:latin typeface="Arial" panose="020B0604020202020204" pitchFamily="34" charset="0"/>
                <a:ea typeface="Calibri" panose="020F0502020204030204" pitchFamily="34" charset="0"/>
                <a:cs typeface="Arial" panose="020B0604020202020204" pitchFamily="34" charset="0"/>
              </a:rPr>
              <a:t>دارای </a:t>
            </a:r>
            <a:r>
              <a:rPr lang="en-GB" dirty="0">
                <a:effectLst/>
                <a:latin typeface="Arial" panose="020B0604020202020204" pitchFamily="34" charset="0"/>
                <a:ea typeface="Calibri" panose="020F0502020204030204" pitchFamily="34" charset="0"/>
                <a:cs typeface="Arial" panose="020B0604020202020204" pitchFamily="34" charset="0"/>
              </a:rPr>
              <a:t>OCR</a:t>
            </a:r>
            <a:endParaRPr lang="sv-SE" dirty="0">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87" y="2316163"/>
            <a:ext cx="5991225" cy="3810000"/>
          </a:xfrm>
          <a:prstGeom prst="rect">
            <a:avLst/>
          </a:prstGeom>
        </p:spPr>
      </p:pic>
    </p:spTree>
    <p:extLst>
      <p:ext uri="{BB962C8B-B14F-4D97-AF65-F5344CB8AC3E}">
        <p14:creationId xmlns:p14="http://schemas.microsoft.com/office/powerpoint/2010/main" val="264624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39552" y="836712"/>
            <a:ext cx="8229600" cy="1296144"/>
          </a:xfrm>
        </p:spPr>
        <p:txBody>
          <a:bodyPr>
            <a:normAutofit/>
          </a:bodyPr>
          <a:lstStyle/>
          <a:p>
            <a:pPr marL="0" indent="0" algn="r" rtl="1" eaLnBrk="1" hangingPunct="1">
              <a:buNone/>
            </a:pPr>
            <a:r>
              <a:rPr lang="fa-IR" sz="2400" dirty="0">
                <a:effectLst/>
                <a:latin typeface="Arial" panose="020B0604020202020204" pitchFamily="34" charset="0"/>
                <a:ea typeface="Calibri" panose="020F0502020204030204" pitchFamily="34" charset="0"/>
                <a:cs typeface="Arial" panose="020B0604020202020204" pitchFamily="34" charset="0"/>
              </a:rPr>
              <a:t>هنگامی که کارتان تمام شد از طریق کلیک کردن بر روی </a:t>
            </a:r>
            <a:r>
              <a:rPr lang="en-GB" sz="2400" b="1" dirty="0" err="1">
                <a:effectLst/>
                <a:latin typeface="Arial" panose="020B0604020202020204" pitchFamily="34" charset="0"/>
                <a:ea typeface="Calibri" panose="020F0502020204030204" pitchFamily="34" charset="0"/>
                <a:cs typeface="Arial" panose="020B0604020202020204" pitchFamily="34" charset="0"/>
              </a:rPr>
              <a:t>Logga</a:t>
            </a:r>
            <a:r>
              <a:rPr lang="en-GB" sz="2400" b="1" dirty="0">
                <a:effectLst/>
                <a:latin typeface="Arial" panose="020B0604020202020204" pitchFamily="34" charset="0"/>
                <a:ea typeface="Calibri" panose="020F0502020204030204" pitchFamily="34" charset="0"/>
                <a:cs typeface="Arial" panose="020B0604020202020204" pitchFamily="34" charset="0"/>
              </a:rPr>
              <a:t> </a:t>
            </a:r>
            <a:r>
              <a:rPr lang="en-GB" sz="2400" b="1" dirty="0" err="1">
                <a:effectLst/>
                <a:latin typeface="Arial" panose="020B0604020202020204" pitchFamily="34" charset="0"/>
                <a:ea typeface="Calibri" panose="020F0502020204030204" pitchFamily="34" charset="0"/>
                <a:cs typeface="Arial" panose="020B0604020202020204" pitchFamily="34" charset="0"/>
              </a:rPr>
              <a:t>ut</a:t>
            </a:r>
            <a:r>
              <a:rPr lang="fa-IR" sz="2400" dirty="0">
                <a:effectLst/>
                <a:latin typeface="Arial" panose="020B0604020202020204" pitchFamily="34" charset="0"/>
                <a:ea typeface="Calibri" panose="020F0502020204030204" pitchFamily="34" charset="0"/>
                <a:cs typeface="Arial" panose="020B0604020202020204" pitchFamily="34" charset="0"/>
              </a:rPr>
              <a:t> در پایین منوی سمت راست از سیستم خارج می‌شوید.</a:t>
            </a:r>
            <a:endParaRPr lang="sv-SE" sz="2400" dirty="0">
              <a:latin typeface="Arial" panose="020B0604020202020204" pitchFamily="34" charset="0"/>
              <a:ea typeface="Tahoma" pitchFamily="34" charset="0"/>
              <a:cs typeface="Arial" panose="020B0604020202020204" pitchFamily="34"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4160922023"/>
              </p:ext>
            </p:extLst>
          </p:nvPr>
        </p:nvGraphicFramePr>
        <p:xfrm>
          <a:off x="3347864" y="1916832"/>
          <a:ext cx="2016224" cy="4422068"/>
        </p:xfrm>
        <a:graphic>
          <a:graphicData uri="http://schemas.openxmlformats.org/presentationml/2006/ole">
            <mc:AlternateContent xmlns:mc="http://schemas.openxmlformats.org/markup-compatibility/2006">
              <mc:Choice xmlns:v="urn:schemas-microsoft-com:vml" Requires="v">
                <p:oleObj r:id="rId2" imgW="3060000" imgH="7872840" progId="">
                  <p:embed/>
                </p:oleObj>
              </mc:Choice>
              <mc:Fallback>
                <p:oleObj r:id="rId2" imgW="3060000" imgH="7872840" progId="">
                  <p:embed/>
                  <p:pic>
                    <p:nvPicPr>
                      <p:cNvPr id="0" name=""/>
                      <p:cNvPicPr/>
                      <p:nvPr/>
                    </p:nvPicPr>
                    <p:blipFill>
                      <a:blip r:embed="rId3"/>
                      <a:stretch>
                        <a:fillRect/>
                      </a:stretch>
                    </p:blipFill>
                    <p:spPr>
                      <a:xfrm>
                        <a:off x="3347864" y="1916832"/>
                        <a:ext cx="2016224" cy="4422068"/>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rtl="1"/>
            <a:r>
              <a:rPr lang="fa-IR" sz="2400" b="1" dirty="0">
                <a:effectLst/>
                <a:latin typeface="Arial" panose="020B0604020202020204" pitchFamily="34" charset="0"/>
                <a:ea typeface="Calibri" panose="020F0502020204030204" pitchFamily="34" charset="0"/>
                <a:cs typeface="Arial" panose="020B0604020202020204" pitchFamily="34" charset="0"/>
              </a:rPr>
              <a:t>کارت بانکی خود را برای خرید اینترنتی باز نموده/ببندید.</a:t>
            </a:r>
            <a:endParaRPr lang="sv-SE" sz="24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p:txBody>
          <a:bodyPr>
            <a:noAutofit/>
          </a:bodyPr>
          <a:lstStyle/>
          <a:p>
            <a:pPr algn="r" rtl="1"/>
            <a:r>
              <a:rPr lang="fa-IR" sz="2000" dirty="0">
                <a:effectLst/>
                <a:latin typeface="Arial" panose="020B0604020202020204" pitchFamily="34" charset="0"/>
                <a:ea typeface="Calibri" panose="020F0502020204030204" pitchFamily="34" charset="0"/>
                <a:cs typeface="Arial" panose="020B0604020202020204" pitchFamily="34" charset="0"/>
              </a:rPr>
              <a:t>برای اینکه بتوانید در اینترنت با کارت خود خرید نمایید، بایستی کارت خود را برای خرید اینترنتی باز کنید که اینکار را براحتی در بانک اینترنتی یا اپلیکیشن بانک انجام می‌دهید.</a:t>
            </a:r>
            <a:endParaRPr lang="sv-SE" sz="2000" dirty="0">
              <a:latin typeface="Arial" panose="020B0604020202020204" pitchFamily="34" charset="0"/>
              <a:cs typeface="Arial" panose="020B0604020202020204" pitchFamily="34" charset="0"/>
            </a:endParaRPr>
          </a:p>
          <a:p>
            <a:pPr algn="r" rtl="1"/>
            <a:endParaRPr lang="sv-SE" sz="1000" dirty="0">
              <a:latin typeface="Arial" panose="020B0604020202020204" pitchFamily="34" charset="0"/>
              <a:cs typeface="Arial" panose="020B0604020202020204" pitchFamily="34" charset="0"/>
            </a:endParaRPr>
          </a:p>
          <a:p>
            <a:pPr algn="r" rtl="1"/>
            <a:r>
              <a:rPr lang="fa-IR" sz="2000" dirty="0">
                <a:effectLst/>
                <a:latin typeface="Arial" panose="020B0604020202020204" pitchFamily="34" charset="0"/>
                <a:ea typeface="Calibri" panose="020F0502020204030204" pitchFamily="34" charset="0"/>
                <a:cs typeface="Arial" panose="020B0604020202020204" pitchFamily="34" charset="0"/>
              </a:rPr>
              <a:t>اگر یک کارت بانکی کاملا جدید دریافت نموده‌اید قبل از باز کردن آن برای خرید اینترنتی ابتدا بایستی کارت را فعال نمایید. کارت بانکی جدید خود را اینگونه فعال می‌نمایید.</a:t>
            </a:r>
            <a:endParaRPr lang="sv-SE" sz="2000" dirty="0">
              <a:latin typeface="Arial" panose="020B0604020202020204" pitchFamily="34" charset="0"/>
              <a:cs typeface="Arial" panose="020B0604020202020204" pitchFamily="34" charset="0"/>
            </a:endParaRPr>
          </a:p>
          <a:p>
            <a:pPr algn="r" rtl="1"/>
            <a:endParaRPr lang="sv-SE" sz="1000" dirty="0">
              <a:latin typeface="Arial" panose="020B0604020202020204" pitchFamily="34" charset="0"/>
              <a:cs typeface="Arial" panose="020B0604020202020204" pitchFamily="34" charset="0"/>
            </a:endParaRPr>
          </a:p>
          <a:p>
            <a:pPr algn="r" rtl="1"/>
            <a:r>
              <a:rPr lang="fa-IR" sz="2000" dirty="0">
                <a:effectLst/>
                <a:latin typeface="Arial" panose="020B0604020202020204" pitchFamily="34" charset="0"/>
                <a:ea typeface="Calibri" panose="020F0502020204030204" pitchFamily="34" charset="0"/>
                <a:cs typeface="Arial" panose="020B0604020202020204" pitchFamily="34" charset="0"/>
              </a:rPr>
              <a:t>بمحض آنکه کارت خود را برای خرید اینترنتی باز کردید می‌توانید شروع به استفاده از آن در اینترنت نمایید. نزد فروشگاه‌هایی که به سیستم </a:t>
            </a:r>
            <a:r>
              <a:rPr lang="en-GB" sz="2000" dirty="0">
                <a:effectLst/>
                <a:latin typeface="Arial" panose="020B0604020202020204" pitchFamily="34" charset="0"/>
                <a:ea typeface="Calibri" panose="020F0502020204030204" pitchFamily="34" charset="0"/>
                <a:cs typeface="Arial" panose="020B0604020202020204" pitchFamily="34" charset="0"/>
              </a:rPr>
              <a:t>Mastercard Identity Check</a:t>
            </a:r>
            <a:r>
              <a:rPr lang="fa-IR" sz="2000" dirty="0">
                <a:effectLst/>
                <a:latin typeface="Arial" panose="020B0604020202020204" pitchFamily="34" charset="0"/>
                <a:ea typeface="Calibri" panose="020F0502020204030204" pitchFamily="34" charset="0"/>
                <a:cs typeface="Arial" panose="020B0604020202020204" pitchFamily="34" charset="0"/>
              </a:rPr>
              <a:t> متصل شده‌اند لازم است خرید خود را با </a:t>
            </a:r>
            <a:r>
              <a:rPr lang="en-GB" sz="2000" dirty="0" err="1">
                <a:effectLst/>
                <a:latin typeface="Arial" panose="020B0604020202020204" pitchFamily="34" charset="0"/>
                <a:ea typeface="Calibri" panose="020F0502020204030204" pitchFamily="34" charset="0"/>
                <a:cs typeface="Arial" panose="020B0604020202020204" pitchFamily="34" charset="0"/>
              </a:rPr>
              <a:t>Mobilt</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err="1">
                <a:effectLst/>
                <a:latin typeface="Arial" panose="020B0604020202020204" pitchFamily="34" charset="0"/>
                <a:ea typeface="Calibri" panose="020F0502020204030204" pitchFamily="34" charset="0"/>
                <a:cs typeface="Arial" panose="020B0604020202020204" pitchFamily="34" charset="0"/>
              </a:rPr>
              <a:t>BankID</a:t>
            </a:r>
            <a:r>
              <a:rPr lang="fa-IR" sz="2000" dirty="0">
                <a:effectLst/>
                <a:latin typeface="Arial" panose="020B0604020202020204" pitchFamily="34" charset="0"/>
                <a:ea typeface="Calibri" panose="020F0502020204030204" pitchFamily="34" charset="0"/>
                <a:cs typeface="Arial" panose="020B0604020202020204" pitchFamily="34" charset="0"/>
              </a:rPr>
              <a:t> تایید نمایید. اگر امکان استفاده از </a:t>
            </a:r>
            <a:r>
              <a:rPr lang="en-GB" sz="2000" dirty="0" err="1">
                <a:effectLst/>
                <a:latin typeface="Arial" panose="020B0604020202020204" pitchFamily="34" charset="0"/>
                <a:ea typeface="Calibri" panose="020F0502020204030204" pitchFamily="34" charset="0"/>
                <a:cs typeface="Arial" panose="020B0604020202020204" pitchFamily="34" charset="0"/>
              </a:rPr>
              <a:t>Mobilt</a:t>
            </a:r>
            <a:r>
              <a:rPr lang="en-GB" sz="2000" dirty="0">
                <a:effectLst/>
                <a:latin typeface="Arial" panose="020B0604020202020204" pitchFamily="34" charset="0"/>
                <a:ea typeface="Calibri" panose="020F0502020204030204" pitchFamily="34" charset="0"/>
                <a:cs typeface="Arial" panose="020B0604020202020204" pitchFamily="34" charset="0"/>
              </a:rPr>
              <a:t> </a:t>
            </a:r>
            <a:r>
              <a:rPr lang="en-GB" sz="2000" dirty="0" err="1">
                <a:effectLst/>
                <a:latin typeface="Arial" panose="020B0604020202020204" pitchFamily="34" charset="0"/>
                <a:ea typeface="Calibri" panose="020F0502020204030204" pitchFamily="34" charset="0"/>
                <a:cs typeface="Arial" panose="020B0604020202020204" pitchFamily="34" charset="0"/>
              </a:rPr>
              <a:t>BankID</a:t>
            </a:r>
            <a:r>
              <a:rPr lang="fa-IR" sz="2000" dirty="0">
                <a:effectLst/>
                <a:latin typeface="Arial" panose="020B0604020202020204" pitchFamily="34" charset="0"/>
                <a:ea typeface="Calibri" panose="020F0502020204030204" pitchFamily="34" charset="0"/>
                <a:cs typeface="Arial" panose="020B0604020202020204" pitchFamily="34" charset="0"/>
              </a:rPr>
              <a:t> را ندارید می‌توانید بجای آن خرید خود را با کلمه رمز و پیامک تایید نمایید.</a:t>
            </a:r>
            <a:endParaRPr lang="sv-SE" sz="2000" dirty="0">
              <a:latin typeface="Arial" panose="020B0604020202020204" pitchFamily="34" charset="0"/>
              <a:cs typeface="Arial" panose="020B0604020202020204" pitchFamily="34" charset="0"/>
            </a:endParaRPr>
          </a:p>
          <a:p>
            <a:pPr algn="r" rtl="1"/>
            <a:endParaRPr lang="sv-SE" sz="1000" dirty="0">
              <a:latin typeface="Arial" panose="020B0604020202020204" pitchFamily="34" charset="0"/>
              <a:cs typeface="Arial" panose="020B0604020202020204" pitchFamily="34" charset="0"/>
            </a:endParaRPr>
          </a:p>
          <a:p>
            <a:pPr algn="r" rtl="1"/>
            <a:r>
              <a:rPr lang="sv-SE" sz="2000" dirty="0">
                <a:latin typeface="Arial" panose="020B0604020202020204" pitchFamily="34" charset="0"/>
                <a:cs typeface="Arial" panose="020B0604020202020204" pitchFamily="34" charset="0"/>
                <a:hlinkClick r:id="rId2"/>
              </a:rPr>
              <a:t>https://www.swedbank.se/privat/kort-och-betala/kort/sa-fungerar-ditt-kort/handla-med-kort-pa-natet/oppna-stang-ditt-kort-for-internetkop.html</a:t>
            </a:r>
            <a:endParaRPr lang="sv-SE" sz="2000" dirty="0">
              <a:latin typeface="Arial" panose="020B0604020202020204" pitchFamily="34" charset="0"/>
              <a:cs typeface="Arial" panose="020B0604020202020204" pitchFamily="34" charset="0"/>
            </a:endParaRPr>
          </a:p>
          <a:p>
            <a:pPr algn="r" rtl="1"/>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0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252264" y="1556792"/>
            <a:ext cx="8640216" cy="1569660"/>
          </a:xfrm>
          <a:prstGeom prst="rect">
            <a:avLst/>
          </a:prstGeom>
          <a:noFill/>
          <a:ln w="9525">
            <a:noFill/>
            <a:miter lim="800000"/>
            <a:headEnd/>
            <a:tailEnd/>
          </a:ln>
        </p:spPr>
        <p:txBody>
          <a:bodyPr wrap="square">
            <a:spAutoFit/>
          </a:bodyPr>
          <a:lstStyle/>
          <a:p>
            <a:pPr algn="ctr" rtl="1"/>
            <a:r>
              <a:rPr lang="fa-IR" sz="4800" dirty="0">
                <a:effectLst/>
                <a:latin typeface="Arial" panose="020B0604020202020204" pitchFamily="34" charset="0"/>
                <a:ea typeface="Calibri" panose="020F0502020204030204" pitchFamily="34" charset="0"/>
                <a:cs typeface="Arial" panose="020B0604020202020204" pitchFamily="34" charset="0"/>
              </a:rPr>
              <a:t>دریافت شناسه الکترونیکی همراه</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pPr algn="ctr" rtl="1"/>
            <a:r>
              <a:rPr lang="en-GB" sz="4800" dirty="0" err="1">
                <a:effectLst/>
                <a:latin typeface="Arial" panose="020B0604020202020204" pitchFamily="34" charset="0"/>
                <a:ea typeface="Calibri" panose="020F0502020204030204" pitchFamily="34" charset="0"/>
                <a:cs typeface="Arial" panose="020B0604020202020204" pitchFamily="34" charset="0"/>
              </a:rPr>
              <a:t>mobilt</a:t>
            </a:r>
            <a:r>
              <a:rPr lang="en-GB" sz="4800" dirty="0">
                <a:effectLst/>
                <a:latin typeface="Arial" panose="020B0604020202020204" pitchFamily="34" charset="0"/>
                <a:ea typeface="Calibri" panose="020F0502020204030204" pitchFamily="34" charset="0"/>
                <a:cs typeface="Arial" panose="020B0604020202020204" pitchFamily="34" charset="0"/>
              </a:rPr>
              <a:t> bank-ID</a:t>
            </a:r>
            <a:endParaRPr lang="sv-SE" sz="4800" dirty="0">
              <a:latin typeface="Arial" panose="020B0604020202020204" pitchFamily="34" charset="0"/>
              <a:ea typeface="Tahoma" pitchFamily="34" charset="0"/>
              <a:cs typeface="Arial" panose="020B0604020202020204" pitchFamily="34" charset="0"/>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068960"/>
            <a:ext cx="2476500" cy="3028950"/>
          </a:xfrm>
          <a:prstGeom prst="rect">
            <a:avLst/>
          </a:prstGeom>
        </p:spPr>
      </p:pic>
    </p:spTree>
    <p:extLst>
      <p:ext uri="{BB962C8B-B14F-4D97-AF65-F5344CB8AC3E}">
        <p14:creationId xmlns:p14="http://schemas.microsoft.com/office/powerpoint/2010/main" val="1326829674"/>
      </p:ext>
    </p:extLst>
  </p:cSld>
  <p:clrMapOvr>
    <a:masterClrMapping/>
  </p:clrMapOvr>
  <p:transition>
    <p:wheel spokes="8"/>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904</Words>
  <Application>Microsoft Office PowerPoint</Application>
  <PresentationFormat>Bildspel på skärmen (4:3)</PresentationFormat>
  <Paragraphs>94</Paragraphs>
  <Slides>18</Slides>
  <Notes>0</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0</vt:i4>
      </vt:variant>
      <vt:variant>
        <vt:lpstr>Bildrubriker</vt:lpstr>
      </vt:variant>
      <vt:variant>
        <vt:i4>18</vt:i4>
      </vt:variant>
    </vt:vector>
  </HeadingPairs>
  <TitlesOfParts>
    <vt:vector size="23" baseType="lpstr">
      <vt:lpstr>Arial</vt:lpstr>
      <vt:lpstr>Calibri</vt:lpstr>
      <vt:lpstr>Tahoma</vt:lpstr>
      <vt:lpstr>Times New Roman</vt:lpstr>
      <vt:lpstr>Office-tema</vt:lpstr>
      <vt:lpstr>PowerPoint-presentation</vt:lpstr>
      <vt:lpstr>PowerPoint-presentation</vt:lpstr>
      <vt:lpstr>PowerPoint-presentation</vt:lpstr>
      <vt:lpstr>قبض‌های خود را از حساب بانکی خود در اینترنت پرداخت کنید.</vt:lpstr>
      <vt:lpstr>PowerPoint-presentation</vt:lpstr>
      <vt:lpstr>قبض دارای OCR و یا بدون  آن</vt:lpstr>
      <vt:lpstr>PowerPoint-presentation</vt:lpstr>
      <vt:lpstr>کارت بانکی خود را برای خرید اینترنتی باز نموده/ببندید.</vt:lpstr>
      <vt:lpstr>PowerPoint-presentation</vt:lpstr>
      <vt:lpstr>Mobilt bank ID</vt:lpstr>
      <vt:lpstr>PowerPoint-presentation</vt:lpstr>
      <vt:lpstr>اپلیکیشن Swedbank</vt:lpstr>
      <vt:lpstr>منوی اپلیکیشن Swedbank</vt:lpstr>
      <vt:lpstr>پرداخت قبوض</vt:lpstr>
      <vt:lpstr>انتقال پول</vt:lpstr>
      <vt:lpstr>Swish باSwish می‌توانید از طریق شماره تلفن همراهتان که به شماره حساب بانکی شما متصل است سریع و مطمئن پول ارسال و دریافت نمایید. پول مذکور مستقیما پرداخت می‌شود - حتی اگر دریافت کننده بانک دیگری داشته باشد.</vt:lpstr>
      <vt:lpstr>شارژ کارت تلفن نقدی</vt:lpstr>
      <vt:lpstr>PowerPoint-presentation</vt:lpstr>
    </vt:vector>
  </TitlesOfParts>
  <Company>Linköpings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Berkir</dc:creator>
  <cp:lastModifiedBy>Eklund Lars T</cp:lastModifiedBy>
  <cp:revision>55</cp:revision>
  <dcterms:created xsi:type="dcterms:W3CDTF">2013-07-03T08:14:10Z</dcterms:created>
  <dcterms:modified xsi:type="dcterms:W3CDTF">2023-11-20T10:28:41Z</dcterms:modified>
</cp:coreProperties>
</file>