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75" r:id="rId3"/>
    <p:sldId id="274" r:id="rId4"/>
    <p:sldId id="270" r:id="rId5"/>
    <p:sldId id="268" r:id="rId6"/>
    <p:sldId id="302" r:id="rId7"/>
    <p:sldId id="264" r:id="rId8"/>
    <p:sldId id="301" r:id="rId9"/>
    <p:sldId id="288" r:id="rId10"/>
    <p:sldId id="287" r:id="rId11"/>
    <p:sldId id="289" r:id="rId12"/>
    <p:sldId id="298" r:id="rId13"/>
    <p:sldId id="291" r:id="rId14"/>
    <p:sldId id="292" r:id="rId15"/>
    <p:sldId id="293" r:id="rId16"/>
    <p:sldId id="299" r:id="rId17"/>
    <p:sldId id="300" r:id="rId18"/>
    <p:sldId id="296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0"/>
  </p:normalViewPr>
  <p:slideViewPr>
    <p:cSldViewPr>
      <p:cViewPr varScale="1">
        <p:scale>
          <a:sx n="104" d="100"/>
          <a:sy n="104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B4EF-A59F-41ED-8CE2-7671AADD8FD9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8E71-5B86-4341-8235-70DCB89301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73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7C60-B438-4425-AF87-AC3E7844E36C}" type="datetimeFigureOut">
              <a:rPr lang="sv-SE" smtClean="0"/>
              <a:pPr/>
              <a:t>2023-11-20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2FB6-766C-4F99-930C-77B8ACD0ED5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swedbank.se/app/ib/logga-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https://www.youtube.com/watch?v=Mqr4h-K5mJ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wedbank.se/privat/kort-och-betala/kort/sa-fungerar-ditt-kort/handla-med-kort-pa-natet/oppna-stang-ditt-kort-for-internetkop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1285875" y="357188"/>
            <a:ext cx="6192838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endParaRPr lang="sv-SE" sz="3600" kern="10">
              <a:ln w="9525">
                <a:solidFill>
                  <a:srgbClr val="FF99CC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1052736"/>
            <a:ext cx="9142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o-SO" sz="4800" dirty="0">
                <a:solidFill>
                  <a:srgbClr val="1F48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Adeegyada lacag </a:t>
            </a:r>
            <a:endParaRPr lang="en-GB" sz="4800" dirty="0">
              <a:solidFill>
                <a:srgbClr val="1F487C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o-SO" sz="4800" dirty="0">
                <a:solidFill>
                  <a:srgbClr val="1F48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bixinta iyo</a:t>
            </a:r>
            <a:r>
              <a:rPr lang="sv-SE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sv-SE" sz="4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mobilt bank-ID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4F8DB9-BDD9-4FC2-B937-F4136392A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229200"/>
            <a:ext cx="1333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06090"/>
          </a:xfrm>
        </p:spPr>
        <p:txBody>
          <a:bodyPr>
            <a:normAutofit fontScale="90000"/>
          </a:bodyPr>
          <a:lstStyle/>
          <a:p>
            <a:r>
              <a:rPr lang="sv-SE" dirty="0"/>
              <a:t>Mobilt bank 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>
            <a:noAutofit/>
          </a:bodyPr>
          <a:lstStyle/>
          <a:p>
            <a:r>
              <a:rPr lang="so-SO" sz="2200" dirty="0"/>
              <a:t>Riix "Setting ka (meesha wax laga kala bedbedelo".</a:t>
            </a:r>
            <a:endParaRPr lang="sv-SE" sz="2200" dirty="0"/>
          </a:p>
          <a:p>
            <a:pPr marL="342900" lvl="2" indent="-342900"/>
            <a:r>
              <a:rPr lang="so-SO" sz="2200" dirty="0"/>
              <a:t>Maaree adeeg</a:t>
            </a:r>
            <a:endParaRPr lang="en-GB" sz="2200" dirty="0"/>
          </a:p>
          <a:p>
            <a:pPr marL="342900" lvl="2" indent="-342900"/>
            <a:r>
              <a:rPr lang="so-SO" sz="2200" dirty="0"/>
              <a:t>Mobilbank ID</a:t>
            </a:r>
            <a:endParaRPr lang="en-GB" sz="2200" dirty="0"/>
          </a:p>
          <a:p>
            <a:pPr marL="342900" lvl="2" indent="-342900"/>
            <a:r>
              <a:rPr lang="so-SO" sz="2200" dirty="0"/>
              <a:t>Dalbo Mobilt bank ID</a:t>
            </a:r>
            <a:endParaRPr lang="en-GB" sz="2200" dirty="0"/>
          </a:p>
          <a:p>
            <a:pPr marL="342900" lvl="2" indent="-342900"/>
            <a:r>
              <a:rPr lang="so-SO" sz="2200" dirty="0"/>
              <a:t>Ansaxin</a:t>
            </a:r>
            <a:endParaRPr lang="en-GB" sz="2200" dirty="0"/>
          </a:p>
          <a:p>
            <a:pPr marL="342900" lvl="2" indent="-342900"/>
            <a:r>
              <a:rPr lang="so-SO" sz="2200" dirty="0"/>
              <a:t>Ku qor koodhkaaga</a:t>
            </a:r>
            <a:endParaRPr lang="en-GB" sz="2200" dirty="0"/>
          </a:p>
          <a:p>
            <a:pPr marL="342900" lvl="2" indent="-342900"/>
            <a:r>
              <a:rPr lang="so-SO" sz="2200" dirty="0"/>
              <a:t>Soo qaado Mobilt bank ID</a:t>
            </a:r>
            <a:endParaRPr lang="en-GB" sz="2200" dirty="0"/>
          </a:p>
          <a:p>
            <a:pPr marL="342900" lvl="2" indent="-342900"/>
            <a:r>
              <a:rPr lang="so-SO" sz="2200" dirty="0"/>
              <a:t>Bilow</a:t>
            </a:r>
            <a:endParaRPr lang="en-GB" sz="2200" dirty="0"/>
          </a:p>
          <a:p>
            <a:pPr marL="342900" lvl="2" indent="-342900"/>
            <a:r>
              <a:rPr lang="so-SO" sz="2200" dirty="0"/>
              <a:t>Koodh dooro oo kaas xaqiiji.</a:t>
            </a:r>
            <a:endParaRPr lang="en-GB" sz="2200" dirty="0"/>
          </a:p>
          <a:p>
            <a:r>
              <a:rPr lang="so-SO" sz="2200" dirty="0"/>
              <a:t>Ku soo afjar </a:t>
            </a:r>
            <a:r>
              <a:rPr lang="en-GB" sz="2200" dirty="0" err="1"/>
              <a:t>klar</a:t>
            </a:r>
            <a:endParaRPr lang="sv-SE" sz="2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19"/>
            <a:ext cx="2880320" cy="5120569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1331640" y="5445224"/>
            <a:ext cx="1440160" cy="584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8" y="908720"/>
            <a:ext cx="3265461" cy="5805264"/>
          </a:xfrm>
          <a:prstGeom prst="rect">
            <a:avLst/>
          </a:prstGeom>
        </p:spPr>
      </p:pic>
      <p:sp>
        <p:nvSpPr>
          <p:cNvPr id="7" name="Vänster 6"/>
          <p:cNvSpPr/>
          <p:nvPr/>
        </p:nvSpPr>
        <p:spPr>
          <a:xfrm>
            <a:off x="2627784" y="3356992"/>
            <a:ext cx="1080120" cy="184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7" y="936104"/>
            <a:ext cx="3224957" cy="5733256"/>
          </a:xfrm>
          <a:prstGeom prst="rect">
            <a:avLst/>
          </a:prstGeom>
        </p:spPr>
      </p:pic>
      <p:sp>
        <p:nvSpPr>
          <p:cNvPr id="10" name="Ellips 9"/>
          <p:cNvSpPr/>
          <p:nvPr/>
        </p:nvSpPr>
        <p:spPr>
          <a:xfrm>
            <a:off x="827584" y="1700808"/>
            <a:ext cx="180020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8" y="928465"/>
            <a:ext cx="3233112" cy="5747754"/>
          </a:xfrm>
          <a:prstGeom prst="rect">
            <a:avLst/>
          </a:prstGeom>
        </p:spPr>
      </p:pic>
      <p:sp>
        <p:nvSpPr>
          <p:cNvPr id="12" name="Ellips 11"/>
          <p:cNvSpPr/>
          <p:nvPr/>
        </p:nvSpPr>
        <p:spPr>
          <a:xfrm>
            <a:off x="899592" y="2780928"/>
            <a:ext cx="187220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908719"/>
            <a:ext cx="3240361" cy="5760641"/>
          </a:xfrm>
          <a:prstGeom prst="rect">
            <a:avLst/>
          </a:prstGeom>
        </p:spPr>
      </p:pic>
      <p:sp>
        <p:nvSpPr>
          <p:cNvPr id="14" name="Ellips 13"/>
          <p:cNvSpPr/>
          <p:nvPr/>
        </p:nvSpPr>
        <p:spPr>
          <a:xfrm>
            <a:off x="1331640" y="4581128"/>
            <a:ext cx="223224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6" y="936104"/>
            <a:ext cx="3224957" cy="5733256"/>
          </a:xfrm>
          <a:prstGeom prst="rect">
            <a:avLst/>
          </a:prstGeom>
        </p:spPr>
      </p:pic>
      <p:sp>
        <p:nvSpPr>
          <p:cNvPr id="16" name="Vänster 15"/>
          <p:cNvSpPr/>
          <p:nvPr/>
        </p:nvSpPr>
        <p:spPr>
          <a:xfrm>
            <a:off x="1475656" y="2996952"/>
            <a:ext cx="5760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Ned 16"/>
          <p:cNvSpPr/>
          <p:nvPr/>
        </p:nvSpPr>
        <p:spPr>
          <a:xfrm>
            <a:off x="3059832" y="314096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908719"/>
            <a:ext cx="3321369" cy="5904657"/>
          </a:xfrm>
          <a:prstGeom prst="rect">
            <a:avLst/>
          </a:prstGeom>
        </p:spPr>
      </p:pic>
      <p:sp>
        <p:nvSpPr>
          <p:cNvPr id="19" name="Ned 18"/>
          <p:cNvSpPr/>
          <p:nvPr/>
        </p:nvSpPr>
        <p:spPr>
          <a:xfrm>
            <a:off x="1619672" y="6029288"/>
            <a:ext cx="432048" cy="640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68405"/>
            <a:ext cx="3321368" cy="5904655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8" y="814400"/>
            <a:ext cx="3293415" cy="5854960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6" y="764704"/>
            <a:ext cx="3369147" cy="5989595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310815" cy="5885894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7" y="980727"/>
            <a:ext cx="3342675" cy="59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539552" y="1916832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o-SO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Koontadaada bangiga ku soo gal adigoo soo maraaya bank-ID</a:t>
            </a:r>
            <a:endParaRPr lang="sv-SE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86761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Swedbank </a:t>
            </a:r>
            <a:r>
              <a:rPr lang="sv-SE" dirty="0" err="1"/>
              <a:t>App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084217" cy="3705275"/>
          </a:xfrm>
        </p:spPr>
      </p:pic>
      <p:pic>
        <p:nvPicPr>
          <p:cNvPr id="9" name="Platshållare för innehåll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1897782" cy="3373835"/>
          </a:xfrm>
        </p:spPr>
      </p:pic>
      <p:sp>
        <p:nvSpPr>
          <p:cNvPr id="8" name="Ellips 7"/>
          <p:cNvSpPr/>
          <p:nvPr/>
        </p:nvSpPr>
        <p:spPr>
          <a:xfrm>
            <a:off x="1043608" y="22768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0" name="Höger 9"/>
          <p:cNvSpPr/>
          <p:nvPr/>
        </p:nvSpPr>
        <p:spPr>
          <a:xfrm>
            <a:off x="323528" y="5517232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868144" y="170080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Riix logga in</a:t>
            </a:r>
            <a:endParaRPr lang="sv-SE" dirty="0">
              <a:solidFill>
                <a:prstClr val="black"/>
              </a:solidFill>
            </a:endParaRPr>
          </a:p>
          <a:p>
            <a:r>
              <a:rPr lang="so-S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 qor koodhkaaga gaarka ah ee bank ID ga</a:t>
            </a:r>
            <a:endParaRPr lang="sv-SE" dirty="0">
              <a:solidFill>
                <a:prstClr val="black"/>
              </a:solidFill>
            </a:endParaRPr>
          </a:p>
          <a:p>
            <a:r>
              <a:rPr lang="so-S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Riix Legitimera</a:t>
            </a:r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51" y="1512118"/>
            <a:ext cx="2362661" cy="42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6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482"/>
          </a:xfrm>
        </p:spPr>
        <p:txBody>
          <a:bodyPr>
            <a:normAutofit/>
          </a:bodyPr>
          <a:lstStyle/>
          <a:p>
            <a:r>
              <a:rPr lang="so-S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Meny-ga app-ka Swedbank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9952" y="1340768"/>
            <a:ext cx="4546848" cy="5157192"/>
          </a:xfrm>
        </p:spPr>
        <p:txBody>
          <a:bodyPr>
            <a:normAutofit fontScale="85000" lnSpcReduction="20000"/>
          </a:bodyPr>
          <a:lstStyle/>
          <a:p>
            <a:r>
              <a:rPr lang="so-SO" dirty="0"/>
              <a:t>Halkan ayaad ku arkaysaa haraaga (lacagta kuugu jirta koontada), koontada iyo qaansheegta elektaroonigga ah</a:t>
            </a:r>
            <a:endParaRPr lang="sv-SE" dirty="0"/>
          </a:p>
          <a:p>
            <a:r>
              <a:rPr lang="so-SO" dirty="0"/>
              <a:t>Dhammaan koontooyinka aad leedahay (koontada carruurta, koontada wax keydsiga)</a:t>
            </a:r>
            <a:endParaRPr lang="sv-SE" dirty="0"/>
          </a:p>
          <a:p>
            <a:r>
              <a:rPr lang="so-SO" dirty="0"/>
              <a:t>Bixi biilashaada ama lacagta xawilaadda.</a:t>
            </a:r>
            <a:endParaRPr lang="sv-SE" dirty="0"/>
          </a:p>
          <a:p>
            <a:r>
              <a:rPr lang="so-SO" dirty="0"/>
              <a:t>Ku shubo kaadhkaga lacagta.</a:t>
            </a:r>
            <a:endParaRPr lang="sv-SE" dirty="0"/>
          </a:p>
          <a:p>
            <a:r>
              <a:rPr lang="so-SO" dirty="0"/>
              <a:t>Setting ka (meesha wax laga kala bedbedelo)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022434" cy="5373216"/>
          </a:xfrm>
          <a:prstGeom prst="rect">
            <a:avLst/>
          </a:prstGeom>
        </p:spPr>
      </p:pic>
      <p:sp>
        <p:nvSpPr>
          <p:cNvPr id="5" name="Höger 4"/>
          <p:cNvSpPr/>
          <p:nvPr/>
        </p:nvSpPr>
        <p:spPr>
          <a:xfrm>
            <a:off x="467544" y="170080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 5"/>
          <p:cNvSpPr/>
          <p:nvPr/>
        </p:nvSpPr>
        <p:spPr>
          <a:xfrm>
            <a:off x="467544" y="206084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467544" y="2420888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>
            <a:off x="467544" y="414908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467544" y="6093296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4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44116"/>
          </a:xfrm>
        </p:spPr>
        <p:txBody>
          <a:bodyPr>
            <a:normAutofit/>
          </a:bodyPr>
          <a:lstStyle/>
          <a:p>
            <a:r>
              <a:rPr lang="so-S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Bixi biilasha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64088" y="1196752"/>
            <a:ext cx="3322712" cy="4929411"/>
          </a:xfrm>
        </p:spPr>
        <p:txBody>
          <a:bodyPr>
            <a:noAutofit/>
          </a:bodyPr>
          <a:lstStyle/>
          <a:p>
            <a:r>
              <a:rPr lang="so-SO" sz="2400" dirty="0"/>
              <a:t>Dooro Betala oo Xawil</a:t>
            </a:r>
            <a:endParaRPr lang="sv-SE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400" dirty="0"/>
              <a:t>Dooro koontada aad rabto inaad ka bixiso</a:t>
            </a: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400" dirty="0"/>
              <a:t>Isticmaal kamaradda si aad ugu iskaan gareyso dhammaan macluumaadka sida OCR, cida loo diraayo iyo qadarka.</a:t>
            </a: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400" dirty="0"/>
              <a:t>Riix klar</a:t>
            </a: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400" dirty="0"/>
              <a:t>Ku dar</a:t>
            </a:r>
            <a:endParaRPr lang="en-GB" sz="2400" dirty="0"/>
          </a:p>
          <a:p>
            <a:r>
              <a:rPr lang="so-SO" sz="2400" dirty="0"/>
              <a:t>Godkänna</a:t>
            </a:r>
            <a:endParaRPr lang="sv-SE" sz="2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022434" cy="5373216"/>
          </a:xfrm>
          <a:prstGeom prst="rect">
            <a:avLst/>
          </a:prstGeom>
        </p:spPr>
      </p:pic>
      <p:sp>
        <p:nvSpPr>
          <p:cNvPr id="6" name="Höger 5"/>
          <p:cNvSpPr/>
          <p:nvPr/>
        </p:nvSpPr>
        <p:spPr>
          <a:xfrm>
            <a:off x="611560" y="234888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7" y="800708"/>
            <a:ext cx="3386975" cy="6021288"/>
          </a:xfrm>
          <a:prstGeom prst="rect">
            <a:avLst/>
          </a:prstGeom>
        </p:spPr>
      </p:pic>
      <p:sp>
        <p:nvSpPr>
          <p:cNvPr id="7" name="Höger 6"/>
          <p:cNvSpPr/>
          <p:nvPr/>
        </p:nvSpPr>
        <p:spPr>
          <a:xfrm>
            <a:off x="179512" y="371703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11560" y="4725144"/>
            <a:ext cx="2448272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6" y="906565"/>
            <a:ext cx="3161776" cy="562093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" y="764703"/>
            <a:ext cx="3224957" cy="5733257"/>
          </a:xfrm>
          <a:prstGeom prst="rect">
            <a:avLst/>
          </a:prstGeom>
        </p:spPr>
      </p:pic>
      <p:sp>
        <p:nvSpPr>
          <p:cNvPr id="11" name="Höger 10"/>
          <p:cNvSpPr/>
          <p:nvPr/>
        </p:nvSpPr>
        <p:spPr>
          <a:xfrm>
            <a:off x="323528" y="6093296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1" y="944724"/>
            <a:ext cx="3305966" cy="5877272"/>
          </a:xfrm>
          <a:prstGeom prst="rect">
            <a:avLst/>
          </a:prstGeom>
        </p:spPr>
      </p:pic>
      <p:sp>
        <p:nvSpPr>
          <p:cNvPr id="13" name="Ellips 12"/>
          <p:cNvSpPr/>
          <p:nvPr/>
        </p:nvSpPr>
        <p:spPr>
          <a:xfrm>
            <a:off x="1403648" y="5733256"/>
            <a:ext cx="1872208" cy="692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so-S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Lacag xawil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>
            <a:noAutofit/>
          </a:bodyPr>
          <a:lstStyle/>
          <a:p>
            <a:r>
              <a:rPr lang="so-SO" sz="2000" dirty="0"/>
              <a:t>Dooro bixi oo xawil</a:t>
            </a:r>
            <a:endParaRPr lang="sv-SE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000" dirty="0"/>
              <a:t>Dooro koontada aad ka xawileyso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000" dirty="0"/>
              <a:t>Dooro cidda aad u wareejinayso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000" dirty="0"/>
              <a:t>Qadarka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000" dirty="0"/>
              <a:t>Riix Lägg till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000" dirty="0"/>
              <a:t>Ogolow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o-SO" sz="2000" dirty="0"/>
              <a:t>Riix koodhkaaga bank id ga oo saxeex</a:t>
            </a:r>
            <a:endParaRPr lang="en-GB" sz="2000" dirty="0"/>
          </a:p>
          <a:p>
            <a:r>
              <a:rPr lang="so-SO" sz="2000" dirty="0"/>
              <a:t>Ku dhamee adigoo riixaaya klar</a:t>
            </a:r>
            <a:endParaRPr lang="sv-SE" sz="2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224957" cy="5733256"/>
          </a:xfrm>
          <a:prstGeom prst="rect">
            <a:avLst/>
          </a:prstGeom>
        </p:spPr>
      </p:pic>
      <p:sp>
        <p:nvSpPr>
          <p:cNvPr id="6" name="Höger 5"/>
          <p:cNvSpPr/>
          <p:nvPr/>
        </p:nvSpPr>
        <p:spPr>
          <a:xfrm>
            <a:off x="683568" y="234888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9" y="846553"/>
            <a:ext cx="3305966" cy="5877272"/>
          </a:xfrm>
          <a:prstGeom prst="rect">
            <a:avLst/>
          </a:prstGeom>
        </p:spPr>
      </p:pic>
      <p:sp>
        <p:nvSpPr>
          <p:cNvPr id="8" name="Höger 7"/>
          <p:cNvSpPr/>
          <p:nvPr/>
        </p:nvSpPr>
        <p:spPr>
          <a:xfrm>
            <a:off x="395536" y="220486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323528" y="278092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>
            <a:off x="270070" y="393305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1079612" y="6093296"/>
            <a:ext cx="2340260" cy="630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9" y="846553"/>
            <a:ext cx="3224957" cy="5733256"/>
          </a:xfrm>
          <a:prstGeom prst="rect">
            <a:avLst/>
          </a:prstGeom>
        </p:spPr>
      </p:pic>
      <p:sp>
        <p:nvSpPr>
          <p:cNvPr id="14" name="Ellips 13"/>
          <p:cNvSpPr/>
          <p:nvPr/>
        </p:nvSpPr>
        <p:spPr>
          <a:xfrm>
            <a:off x="1079612" y="5301208"/>
            <a:ext cx="234026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3"/>
            <a:ext cx="3240360" cy="576063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9" y="908720"/>
            <a:ext cx="330596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306"/>
            <a:ext cx="2170364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5" y="2067176"/>
            <a:ext cx="2062170" cy="366608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>
                <a:solidFill>
                  <a:prstClr val="black"/>
                </a:solidFill>
              </a:rPr>
              <a:t>Swish</a:t>
            </a:r>
            <a:br>
              <a:rPr lang="sv-SE" sz="4000" dirty="0">
                <a:solidFill>
                  <a:prstClr val="black"/>
                </a:solidFill>
              </a:rPr>
            </a:br>
            <a:r>
              <a:rPr lang="so-S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Waxaad Swish si degdeg ah oo ammaan ah ugu diri kartaa oo aad ugu heli kartaa lacag lambarka moobaylkaaga, ee koontadaada ku xiran. Lacagta ayaa toos loogu soo dirayaa – xitaa haddii qofka helaya uu bangi kale leeyahay.</a:t>
            </a:r>
            <a:endParaRPr lang="sv-SE" dirty="0"/>
          </a:p>
        </p:txBody>
      </p:sp>
      <p:sp>
        <p:nvSpPr>
          <p:cNvPr id="4" name="Höger 3"/>
          <p:cNvSpPr/>
          <p:nvPr/>
        </p:nvSpPr>
        <p:spPr>
          <a:xfrm>
            <a:off x="395536" y="347853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1979712" y="2959809"/>
            <a:ext cx="88706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1979712" y="3573016"/>
            <a:ext cx="88706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Ellips 8"/>
          <p:cNvSpPr/>
          <p:nvPr/>
        </p:nvSpPr>
        <p:spPr>
          <a:xfrm>
            <a:off x="1979712" y="4005064"/>
            <a:ext cx="887069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7539"/>
            <a:ext cx="17859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6156176" y="1628800"/>
            <a:ext cx="244827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o-S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Riix Betala.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o-SO" sz="2800" dirty="0">
                <a:latin typeface="Calibri" panose="020F0502020204030204" pitchFamily="34" charset="0"/>
              </a:rPr>
              <a:t>Ku qor lambarka telefoonka ee cida lacagta loo diraayo</a:t>
            </a:r>
            <a:endParaRPr lang="en-GB" sz="280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o-SO" sz="2800" dirty="0">
                <a:latin typeface="Calibri" panose="020F0502020204030204" pitchFamily="34" charset="0"/>
              </a:rPr>
              <a:t>Qadarka</a:t>
            </a:r>
            <a:endParaRPr lang="en-GB" sz="280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o-SO" sz="2800" dirty="0">
                <a:latin typeface="Calibri" panose="020F0502020204030204" pitchFamily="34" charset="0"/>
              </a:rPr>
              <a:t>Swish</a:t>
            </a:r>
            <a:endParaRPr lang="sv-S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0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584364"/>
            <a:ext cx="7689772" cy="684396"/>
          </a:xfrm>
        </p:spPr>
        <p:txBody>
          <a:bodyPr>
            <a:noAutofit/>
          </a:bodyPr>
          <a:lstStyle/>
          <a:p>
            <a:r>
              <a:rPr lang="so-S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 shubo kaadhka lacagta.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12160" y="1548370"/>
            <a:ext cx="3384376" cy="4525963"/>
          </a:xfrm>
        </p:spPr>
        <p:txBody>
          <a:bodyPr>
            <a:noAutofit/>
          </a:bodyPr>
          <a:lstStyle/>
          <a:p>
            <a:r>
              <a:rPr lang="so-S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Riix ku shubo kaadhkaga lacagta.</a:t>
            </a:r>
            <a:endParaRPr lang="sv-SE" sz="2400" dirty="0"/>
          </a:p>
          <a:p>
            <a:pPr marR="768985" lvl="0">
              <a:lnSpc>
                <a:spcPct val="97000"/>
              </a:lnSpc>
              <a:spcAft>
                <a:spcPts val="0"/>
              </a:spcAft>
              <a:buSzPts val="2400"/>
              <a:tabLst>
                <a:tab pos="6166485" algn="l"/>
                <a:tab pos="6167120" algn="l"/>
              </a:tabLst>
            </a:pPr>
            <a:r>
              <a:rPr lang="so-SO" sz="2400" dirty="0">
                <a:latin typeface="Calibri" panose="020F0502020204030204" pitchFamily="34" charset="0"/>
              </a:rPr>
              <a:t>Ka dooro koontada ay tahay inaad ka bixiso, cida loo diraayo iyo qadarka ka dibna riix iibso</a:t>
            </a:r>
            <a:endParaRPr lang="en-GB" sz="2400" dirty="0">
              <a:latin typeface="Calibri" panose="020F0502020204030204" pitchFamily="34" charset="0"/>
            </a:endParaRPr>
          </a:p>
          <a:p>
            <a:r>
              <a:rPr lang="so-SO" sz="2400" dirty="0">
                <a:latin typeface="Calibri" panose="020F0502020204030204" pitchFamily="34" charset="0"/>
              </a:rPr>
              <a:t>Riix klar</a:t>
            </a:r>
            <a:endParaRPr lang="sv-SE" sz="2400" dirty="0">
              <a:latin typeface="Calibri" panose="020F050202020403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2" y="774359"/>
            <a:ext cx="1940647" cy="3450039"/>
          </a:xfrm>
          <a:prstGeom prst="rect">
            <a:avLst/>
          </a:prstGeom>
        </p:spPr>
      </p:pic>
      <p:sp>
        <p:nvSpPr>
          <p:cNvPr id="5" name="Upp 4"/>
          <p:cNvSpPr/>
          <p:nvPr/>
        </p:nvSpPr>
        <p:spPr>
          <a:xfrm>
            <a:off x="1113243" y="134076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5" y="1937638"/>
            <a:ext cx="2572604" cy="457351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71" y="1484784"/>
            <a:ext cx="2157148" cy="3834930"/>
          </a:xfrm>
          <a:prstGeom prst="rect">
            <a:avLst/>
          </a:prstGeom>
        </p:spPr>
      </p:pic>
      <p:sp>
        <p:nvSpPr>
          <p:cNvPr id="6" name="Upp 5"/>
          <p:cNvSpPr/>
          <p:nvPr/>
        </p:nvSpPr>
        <p:spPr>
          <a:xfrm>
            <a:off x="1729357" y="4581128"/>
            <a:ext cx="36004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5076056" y="3694086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o-S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 iloobin inaad bangiga ka baxdo oo aad xirto baraawsarka ka hor inta aanad kombiyuutarka xirin!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29352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105273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o-SO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Koontadaada bangiga ku soo gal adigoo soo maraaya Internetka oo isticmaalaaya aalada bangiga (bankdosa)</a:t>
            </a:r>
            <a:endParaRPr lang="sv-SE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CDDA8FA-838A-65AF-409C-92B014576AD7}"/>
              </a:ext>
            </a:extLst>
          </p:cNvPr>
          <p:cNvSpPr txBox="1"/>
          <p:nvPr/>
        </p:nvSpPr>
        <p:spPr>
          <a:xfrm>
            <a:off x="1475656" y="45811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2"/>
              </a:rPr>
              <a:t>https://demo.swedbank.se/app/ib/logga-in/</a:t>
            </a:r>
            <a:endParaRPr lang="sv-SE" sz="2400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47" y="308902"/>
            <a:ext cx="7236295" cy="1711027"/>
          </a:xfrm>
        </p:spPr>
        <p:txBody>
          <a:bodyPr>
            <a:normAutofit/>
          </a:bodyPr>
          <a:lstStyle/>
          <a:p>
            <a:pPr marL="179388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o-SO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Furo bogga internetka ee swedbank</a:t>
            </a:r>
            <a:r>
              <a:rPr lang="sv-SE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http://www.swedbank.se</a:t>
            </a:r>
            <a:endParaRPr lang="ar-IQ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o-SO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Guji </a:t>
            </a:r>
            <a:r>
              <a:rPr lang="so-SO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Logga in </a:t>
            </a:r>
            <a:r>
              <a:rPr lang="so-SO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 geeska kore ee ee bogga ku taala.</a:t>
            </a:r>
            <a:endParaRPr lang="sv-SE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o-SO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Isticmaali adiga aaladaada amaanka (Säkerhetsdosa) si aad iskugu cadeyso.</a:t>
            </a:r>
            <a:br>
              <a:rPr lang="sv-SE" sz="19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o-SO" sz="1400" b="1" dirty="0">
                <a:solidFill>
                  <a:srgbClr val="E7671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(Meel sugan ku keydi adiga aaladaada amaanka iyo kaarkaaga bangiga.)</a:t>
            </a:r>
            <a:endParaRPr lang="sv-SE" sz="1400" b="1" dirty="0">
              <a:solidFill>
                <a:srgbClr val="E7671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50595"/>
              </p:ext>
            </p:extLst>
          </p:nvPr>
        </p:nvGraphicFramePr>
        <p:xfrm>
          <a:off x="7452320" y="179494"/>
          <a:ext cx="1190427" cy="246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30040" imgH="2336400" progId="">
                  <p:embed/>
                </p:oleObj>
              </mc:Choice>
              <mc:Fallback>
                <p:oleObj r:id="rId2" imgW="1130040" imgH="2336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52320" y="179494"/>
                        <a:ext cx="1190427" cy="2461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51520" y="1884495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 buuxi lambarkaaga dhalashada/shakhsiga oo ka dibna dooro xulashada aalada </a:t>
            </a:r>
            <a:r>
              <a:rPr lang="en-GB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amaanka haddii kale aalada Shirkada ku xiran (Företagskopplad).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Riix ”Logga in”.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Shid aalada amaanka adigoo riixaaya badhanka buluuga ah.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Sawir xaqiijin ah ayaa shaashadda kombiyuutarkaaga ama qalabka moobaylka lagugu tusayaa. Ku been kamarada ku taala aalada amaanka sawirka sugida.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Lambarkaaga sirta ah geli aalada amaanka oo riix "OK".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Waxa shaashada aalada amaanka hadda lagugu tusayaa lambarkaaga dhalashada oo uu weheliyo macluumaadka ku saabsan inaad ku sii wajahan tahay inaad iska cadeyso Swedbank iyo Sparbankerna. Xaqiiji adigoo riixaaya "OK".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Waxa shaashada aalada amaanka lagugu tusayaa mar kale qoraal uu weheliyo kood hal mar la isticmaalayaa. Koodhka halka mar ku qor goobta bannaan ee bangiga internetka ama app-ka. Riix Fortsätt.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o-SO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Hadda ayaad soo gashay.</a:t>
            </a:r>
            <a:endParaRPr lang="sv-S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4837"/>
              </p:ext>
            </p:extLst>
          </p:nvPr>
        </p:nvGraphicFramePr>
        <p:xfrm>
          <a:off x="3563888" y="3259640"/>
          <a:ext cx="1512168" cy="153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72680" imgH="2310840" progId="">
                  <p:embed/>
                </p:oleObj>
              </mc:Choice>
              <mc:Fallback>
                <p:oleObj r:id="rId4" imgW="2272680" imgH="2310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888" y="3259640"/>
                        <a:ext cx="1512168" cy="153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o-SO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 bixi biilkaaga koontadaada bangiga ee internetka.</a:t>
            </a:r>
            <a:endParaRPr lang="sv-S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161448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https://www.youtube.com/watch?v=Mqr4h-K5mJU</a:t>
            </a:r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v-S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84393"/>
              </p:ext>
            </p:extLst>
          </p:nvPr>
        </p:nvGraphicFramePr>
        <p:xfrm>
          <a:off x="2901357" y="3212976"/>
          <a:ext cx="5958084" cy="319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406280" imgH="9218880" progId="">
                  <p:embed/>
                </p:oleObj>
              </mc:Choice>
              <mc:Fallback>
                <p:oleObj r:id="rId3" imgW="16406280" imgH="921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357" y="3212976"/>
                        <a:ext cx="5958084" cy="3197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1357312"/>
          </a:xfrm>
        </p:spPr>
        <p:txBody>
          <a:bodyPr>
            <a:normAutofit/>
          </a:bodyPr>
          <a:lstStyle/>
          <a:p>
            <a:pPr marL="85725" indent="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o-SO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Waxaad qaan sheegadka ka heli doontaa dhammaan macluumaadka aad u baahan tahay si aad ugu awooddo inaad bixiso: Nidaamka lacag bixinta joogtada ah (bankgiro, plusgiro), lambarka loo diraha,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so-SO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Qadarka, lambarka OCR ka, iyo taariikhda ugu danbeysa ee lacag bixinta.</a:t>
            </a:r>
            <a:endParaRPr lang="sv-S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 descr="Bild 057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 13"/>
          <p:cNvGrpSpPr>
            <a:grpSpLocks/>
          </p:cNvGrpSpPr>
          <p:nvPr/>
        </p:nvGrpSpPr>
        <p:grpSpPr bwMode="auto">
          <a:xfrm>
            <a:off x="827088" y="2636913"/>
            <a:ext cx="3749774" cy="499988"/>
            <a:chOff x="642910" y="2687949"/>
            <a:chExt cx="4744646" cy="812465"/>
          </a:xfrm>
        </p:grpSpPr>
        <p:sp>
          <p:nvSpPr>
            <p:cNvPr id="6" name="Ellips 5"/>
            <p:cNvSpPr>
              <a:spLocks noChangeArrowheads="1"/>
            </p:cNvSpPr>
            <p:nvPr/>
          </p:nvSpPr>
          <p:spPr bwMode="auto">
            <a:xfrm>
              <a:off x="642910" y="2713625"/>
              <a:ext cx="1428176" cy="786789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2101343" y="2687949"/>
              <a:ext cx="3286213" cy="78679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rtl="1">
                <a:defRPr/>
              </a:pPr>
              <a:r>
                <a:rPr lang="so-SO" sz="1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Nidaamka lacag bixinta joogtada ah Bankgiro, plusgiro</a:t>
              </a:r>
              <a:endParaRPr lang="sv-SE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upp 16"/>
          <p:cNvGrpSpPr>
            <a:grpSpLocks/>
          </p:cNvGrpSpPr>
          <p:nvPr/>
        </p:nvGrpSpPr>
        <p:grpSpPr bwMode="auto">
          <a:xfrm>
            <a:off x="467544" y="5229225"/>
            <a:ext cx="2880494" cy="999555"/>
            <a:chOff x="490432" y="5214950"/>
            <a:chExt cx="2938560" cy="999584"/>
          </a:xfrm>
        </p:grpSpPr>
        <p:sp>
          <p:nvSpPr>
            <p:cNvPr id="5" name="Ellips 4"/>
            <p:cNvSpPr>
              <a:spLocks noChangeArrowheads="1"/>
            </p:cNvSpPr>
            <p:nvPr/>
          </p:nvSpPr>
          <p:spPr bwMode="auto">
            <a:xfrm>
              <a:off x="999740" y="5214950"/>
              <a:ext cx="2429252" cy="78583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636" name="Rektangel med rundade hörn 10"/>
            <p:cNvSpPr>
              <a:spLocks noChangeArrowheads="1"/>
            </p:cNvSpPr>
            <p:nvPr/>
          </p:nvSpPr>
          <p:spPr bwMode="auto">
            <a:xfrm>
              <a:off x="490432" y="5863016"/>
              <a:ext cx="1469697" cy="351518"/>
            </a:xfrm>
            <a:prstGeom prst="roundRect">
              <a:avLst>
                <a:gd name="adj" fmla="val 0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rtl="1"/>
              <a:endParaRPr lang="sv-SE" sz="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rtl="1"/>
              <a:r>
                <a: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OCR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sv-SE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upp 15"/>
          <p:cNvGrpSpPr>
            <a:grpSpLocks/>
          </p:cNvGrpSpPr>
          <p:nvPr/>
        </p:nvGrpSpPr>
        <p:grpSpPr bwMode="auto">
          <a:xfrm>
            <a:off x="3714750" y="5143499"/>
            <a:ext cx="1712217" cy="1182936"/>
            <a:chOff x="3643303" y="5357826"/>
            <a:chExt cx="1712209" cy="1182945"/>
          </a:xfrm>
        </p:grpSpPr>
        <p:sp>
          <p:nvSpPr>
            <p:cNvPr id="7" name="Ellips 6"/>
            <p:cNvSpPr>
              <a:spLocks noChangeArrowheads="1"/>
            </p:cNvSpPr>
            <p:nvPr/>
          </p:nvSpPr>
          <p:spPr bwMode="auto">
            <a:xfrm>
              <a:off x="3643303" y="5357826"/>
              <a:ext cx="1428743" cy="785819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ektangel med rundade hörn 11"/>
            <p:cNvSpPr/>
            <p:nvPr/>
          </p:nvSpPr>
          <p:spPr>
            <a:xfrm>
              <a:off x="3996495" y="5803570"/>
              <a:ext cx="1359017" cy="7372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rtl="1">
                <a:defRPr/>
              </a:pPr>
              <a:endParaRPr lang="sv-SE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rtl="1">
                <a:defRPr/>
              </a:pPr>
              <a:r>
                <a:rPr lang="so-SO" sz="1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Qadarka</a:t>
              </a:r>
              <a:endParaRPr lang="sv-S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upp 14"/>
          <p:cNvGrpSpPr>
            <a:grpSpLocks/>
          </p:cNvGrpSpPr>
          <p:nvPr/>
        </p:nvGrpSpPr>
        <p:grpSpPr bwMode="auto">
          <a:xfrm>
            <a:off x="6839744" y="5143498"/>
            <a:ext cx="2304256" cy="1303560"/>
            <a:chOff x="6706403" y="6072205"/>
            <a:chExt cx="2304245" cy="1303569"/>
          </a:xfrm>
        </p:grpSpPr>
        <p:sp>
          <p:nvSpPr>
            <p:cNvPr id="8" name="Ellips 7"/>
            <p:cNvSpPr>
              <a:spLocks noChangeArrowheads="1"/>
            </p:cNvSpPr>
            <p:nvPr/>
          </p:nvSpPr>
          <p:spPr bwMode="auto">
            <a:xfrm>
              <a:off x="7246968" y="6072205"/>
              <a:ext cx="1500180" cy="78581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6706403" y="6733973"/>
              <a:ext cx="2304245" cy="64180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so-SO" sz="1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Cida loo diraayo</a:t>
              </a:r>
              <a:endParaRPr lang="sv-SE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Ellips 7"/>
          <p:cNvSpPr>
            <a:spLocks noChangeArrowheads="1"/>
          </p:cNvSpPr>
          <p:nvPr/>
        </p:nvSpPr>
        <p:spPr bwMode="auto">
          <a:xfrm>
            <a:off x="5508105" y="3645024"/>
            <a:ext cx="2880320" cy="7858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chemeClr val="l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o-SO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Qaansheegad leh ama aan laheyn OCR</a:t>
            </a:r>
            <a:endParaRPr lang="sv-SE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Leh OCR		    </a:t>
            </a:r>
            <a:r>
              <a:rPr lang="so-S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 laheyn</a:t>
            </a:r>
            <a:r>
              <a:rPr lang="sv-S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316163"/>
            <a:ext cx="5991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4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2961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o-SO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Hadda ayaad diyaar u tahay inaad ka baxdo adigoo gujinaaya </a:t>
            </a:r>
            <a:r>
              <a:rPr lang="so-SO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Logga ut </a:t>
            </a:r>
            <a:r>
              <a:rPr lang="so-SO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xagga hoose ee liistada bidix.</a:t>
            </a:r>
            <a:endParaRPr lang="sv-S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922023"/>
              </p:ext>
            </p:extLst>
          </p:nvPr>
        </p:nvGraphicFramePr>
        <p:xfrm>
          <a:off x="3347864" y="1916832"/>
          <a:ext cx="2016224" cy="442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60000" imgH="7872840" progId="">
                  <p:embed/>
                </p:oleObj>
              </mc:Choice>
              <mc:Fallback>
                <p:oleObj r:id="rId2" imgW="3060000" imgH="7872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7864" y="1916832"/>
                        <a:ext cx="2016224" cy="4422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o-SO" sz="3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fur/ka xir kaarkaaga wax iibsiga internetka</a:t>
            </a:r>
            <a:endParaRPr lang="sv-S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o-SO" sz="1700" dirty="0"/>
              <a:t>Si aad ugu awoodo inaad kaarkaaga internetka wax kaga iibsato, ayaad u baahan tahay inaad kaarkaaga u furto internet wax ka iibsiga, taas oo aad si sahlan ugu samayn karto bangiga internetka ama app-ka.</a:t>
            </a:r>
            <a:endParaRPr lang="sv-SE" sz="1700" dirty="0"/>
          </a:p>
          <a:p>
            <a:endParaRPr lang="sv-SE" sz="1700" dirty="0"/>
          </a:p>
          <a:p>
            <a:r>
              <a:rPr lang="so-SO" sz="1700" dirty="0"/>
              <a:t>Haddii aad kaar bangi oo cusub heshay ayaad u baahan tahay inaad marka hore ka shaqeysiiso kaarka ka hor inta aanad u furin internet wax ka iibsiga. Sidan ayaad kaarkaaga bangiga ee cusub uga shaqeysiineysaa</a:t>
            </a:r>
            <a:endParaRPr lang="sv-SE" sz="1700" dirty="0"/>
          </a:p>
          <a:p>
            <a:endParaRPr lang="sv-SE" sz="1700" dirty="0"/>
          </a:p>
          <a:p>
            <a:r>
              <a:rPr lang="so-SO" sz="1700" dirty="0"/>
              <a:t>Marka ugu horeysa ee aad koontadaada ugu furto internet wax ka iibsiga, ayaad ku bilaabi kartaa inaad ku isticmaasho interne</a:t>
            </a:r>
            <a:r>
              <a:rPr lang="en-GB" sz="1700" dirty="0"/>
              <a:t>t</a:t>
            </a:r>
            <a:r>
              <a:rPr lang="so-SO" sz="1700" dirty="0"/>
              <a:t>ka. Dukaamada ku xiran Mastercard Identity Check, ayaad u baahan doontaa inaad wax iibsigaaga ku xaqiijiso Mobile BankID. Haddii aanad haysan furad aad ku isticmaasho Mobilt BankID ayaad taas bedelkdeeda wax iibsigaaga ku xaqiijin kartaa xarafka sirta iyo SMS.</a:t>
            </a:r>
            <a:endParaRPr lang="sv-SE" sz="1700" dirty="0"/>
          </a:p>
          <a:p>
            <a:endParaRPr lang="sv-SE" sz="1700" dirty="0"/>
          </a:p>
          <a:p>
            <a:r>
              <a:rPr lang="sv-SE" sz="1700" dirty="0">
                <a:hlinkClick r:id="rId2"/>
              </a:rPr>
              <a:t>https://www.swedbank.se/privat/kort-och-betala/kort/sa-fungerar-ditt-kort/handla-med-kort-pa-natet/oppna-stang-ditt-kort-for-internetkop.html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55409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72" y="155679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so-SO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Sameyso mobilt bank-ID</a:t>
            </a:r>
            <a:endParaRPr lang="sv-SE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8960"/>
            <a:ext cx="2476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9674"/>
      </p:ext>
    </p:extLst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803</Words>
  <Application>Microsoft Office PowerPoint</Application>
  <PresentationFormat>Bildspel på skärmen (4:3)</PresentationFormat>
  <Paragraphs>94</Paragraphs>
  <Slides>18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Office-tema</vt:lpstr>
      <vt:lpstr>PowerPoint-presentation</vt:lpstr>
      <vt:lpstr>PowerPoint-presentation</vt:lpstr>
      <vt:lpstr>PowerPoint-presentation</vt:lpstr>
      <vt:lpstr>Ka bixi biilkaaga koontadaada bangiga ee internetka.</vt:lpstr>
      <vt:lpstr>PowerPoint-presentation</vt:lpstr>
      <vt:lpstr>Qaansheegad leh ama aan laheyn OCR</vt:lpstr>
      <vt:lpstr>PowerPoint-presentation</vt:lpstr>
      <vt:lpstr>U fur/ka xir kaarkaaga wax iibsiga internetka</vt:lpstr>
      <vt:lpstr>PowerPoint-presentation</vt:lpstr>
      <vt:lpstr>Mobilt bank ID</vt:lpstr>
      <vt:lpstr>PowerPoint-presentation</vt:lpstr>
      <vt:lpstr>Swedbank App</vt:lpstr>
      <vt:lpstr>Meny-ga app-ka Swedbank</vt:lpstr>
      <vt:lpstr>Bixi biilasha</vt:lpstr>
      <vt:lpstr>Lacag xawil</vt:lpstr>
      <vt:lpstr>Swish Waxaad Swish si degdeg ah oo ammaan ah ugu diri kartaa oo aad ugu heli kartaa lacag lambarka moobaylkaaga, ee koontadaada ku xiran. Lacagta ayaa toos loogu soo dirayaa – xitaa haddii qofka helaya uu bangi kale leeyahay.</vt:lpstr>
      <vt:lpstr>Ku shubo kaadhka lacagta.</vt:lpstr>
      <vt:lpstr>PowerPoint-presentation</vt:lpstr>
    </vt:vector>
  </TitlesOfParts>
  <Company>Linköpings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Berkir</dc:creator>
  <cp:lastModifiedBy>Eklund Lars T</cp:lastModifiedBy>
  <cp:revision>53</cp:revision>
  <dcterms:created xsi:type="dcterms:W3CDTF">2013-07-03T08:14:10Z</dcterms:created>
  <dcterms:modified xsi:type="dcterms:W3CDTF">2023-11-20T10:29:20Z</dcterms:modified>
</cp:coreProperties>
</file>