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1" r:id="rId4"/>
    <p:sldId id="264" r:id="rId5"/>
    <p:sldId id="275" r:id="rId6"/>
    <p:sldId id="267"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95" d="100"/>
          <a:sy n="95" d="100"/>
        </p:scale>
        <p:origin x="1662" y="84"/>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EE838E-F7BA-491F-A3A3-161397258C85}" type="datetimeFigureOut">
              <a:rPr lang="sv-SE" smtClean="0"/>
              <a:pPr/>
              <a:t>2023-11-20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D71047-F097-4473-B561-B7F76FC535E3}" type="slidenum">
              <a:rPr lang="sv-SE" smtClean="0"/>
              <a:pPr/>
              <a:t>‹#›</a:t>
            </a:fld>
            <a:endParaRPr lang="sv-SE"/>
          </a:p>
        </p:txBody>
      </p:sp>
    </p:spTree>
    <p:extLst>
      <p:ext uri="{BB962C8B-B14F-4D97-AF65-F5344CB8AC3E}">
        <p14:creationId xmlns:p14="http://schemas.microsoft.com/office/powerpoint/2010/main" val="2770309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D71047-F097-4473-B561-B7F76FC535E3}" type="slidenum">
              <a:rPr lang="sv-SE" smtClean="0"/>
              <a:pPr/>
              <a:t>3</a:t>
            </a:fld>
            <a:endParaRPr lang="sv-SE"/>
          </a:p>
        </p:txBody>
      </p:sp>
    </p:spTree>
    <p:extLst>
      <p:ext uri="{BB962C8B-B14F-4D97-AF65-F5344CB8AC3E}">
        <p14:creationId xmlns:p14="http://schemas.microsoft.com/office/powerpoint/2010/main" val="2143225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D71047-F097-4473-B561-B7F76FC535E3}" type="slidenum">
              <a:rPr lang="sv-SE" smtClean="0"/>
              <a:pPr/>
              <a:t>4</a:t>
            </a:fld>
            <a:endParaRPr lang="sv-SE"/>
          </a:p>
        </p:txBody>
      </p:sp>
    </p:spTree>
    <p:extLst>
      <p:ext uri="{BB962C8B-B14F-4D97-AF65-F5344CB8AC3E}">
        <p14:creationId xmlns:p14="http://schemas.microsoft.com/office/powerpoint/2010/main" val="2736349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5</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E398B-0C2B-4A6C-B28D-677E5F20B74C}"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ocket.se/tjanster/frakt" TargetMode="External"/><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bussgods.se/trygga-frakte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755576" y="980728"/>
            <a:ext cx="7772400" cy="1656184"/>
          </a:xfrm>
        </p:spPr>
        <p:txBody>
          <a:bodyPr>
            <a:noAutofit/>
          </a:bodyPr>
          <a:lstStyle/>
          <a:p>
            <a:r>
              <a:rPr lang="ar-IQ" sz="8800" b="1" dirty="0">
                <a:solidFill>
                  <a:srgbClr val="0000FF"/>
                </a:solidFill>
                <a:effectLst>
                  <a:innerShdw blurRad="63500" dist="50800" dir="8100000">
                    <a:prstClr val="black">
                      <a:alpha val="50000"/>
                    </a:prstClr>
                  </a:innerShdw>
                </a:effectLst>
                <a:latin typeface="Arial" pitchFamily="34" charset="0"/>
                <a:ea typeface="Tahoma" pitchFamily="34" charset="0"/>
                <a:cs typeface="Arial" pitchFamily="34" charset="0"/>
              </a:rPr>
              <a:t>التسوق الاَمن عبر الانترنيت</a:t>
            </a:r>
            <a:endParaRPr lang="sv-SE" sz="8800" b="1" dirty="0">
              <a:solidFill>
                <a:srgbClr val="0000FF"/>
              </a:solidFill>
              <a:effectLst>
                <a:innerShdw blurRad="63500" dist="50800" dir="8100000">
                  <a:prstClr val="black">
                    <a:alpha val="50000"/>
                  </a:prstClr>
                </a:innerShdw>
              </a:effectLst>
              <a:latin typeface="Arial" pitchFamily="34" charset="0"/>
              <a:ea typeface="Tahoma" pitchFamily="34" charset="0"/>
              <a:cs typeface="Arial" pitchFamily="34" charset="0"/>
            </a:endParaRPr>
          </a:p>
        </p:txBody>
      </p:sp>
      <p:pic>
        <p:nvPicPr>
          <p:cNvPr id="5" name="Bildobjekt 4">
            <a:extLst>
              <a:ext uri="{FF2B5EF4-FFF2-40B4-BE49-F238E27FC236}">
                <a16:creationId xmlns:a16="http://schemas.microsoft.com/office/drawing/2014/main" id="{BD55A285-20B4-4611-A784-37777838FF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p:cNvSpPr>
            <a:spLocks noGrp="1"/>
          </p:cNvSpPr>
          <p:nvPr>
            <p:ph type="title"/>
          </p:nvPr>
        </p:nvSpPr>
        <p:spPr>
          <a:xfrm>
            <a:off x="0" y="274638"/>
            <a:ext cx="9144000" cy="1143000"/>
          </a:xfrm>
          <a:ln>
            <a:noFill/>
          </a:ln>
          <a:effectLst/>
        </p:spPr>
        <p:txBody>
          <a:bodyPr>
            <a:normAutofit/>
          </a:bodyPr>
          <a:lstStyle/>
          <a:p>
            <a:pPr marL="484632" indent="0" algn="ctr" rtl="1" eaLnBrk="1" fontAlgn="auto" hangingPunct="1">
              <a:spcAft>
                <a:spcPts val="0"/>
              </a:spcAft>
              <a:defRPr/>
            </a:pPr>
            <a:r>
              <a:rPr lang="ar-IQ" sz="6000" b="1" dirty="0">
                <a:solidFill>
                  <a:schemeClr val="accent1"/>
                </a:solidFill>
                <a:latin typeface="Tahoma" pitchFamily="34" charset="0"/>
                <a:ea typeface="Tahoma" pitchFamily="34" charset="0"/>
                <a:cs typeface="+mn-cs"/>
              </a:rPr>
              <a:t>بعض القواعد الاساسية</a:t>
            </a:r>
            <a:endParaRPr lang="sv-SE" sz="6000" b="1" dirty="0">
              <a:solidFill>
                <a:schemeClr val="accent1"/>
              </a:solidFill>
              <a:latin typeface="Tahoma" pitchFamily="34" charset="0"/>
              <a:ea typeface="Tahoma" pitchFamily="34" charset="0"/>
              <a:cs typeface="+mn-cs"/>
            </a:endParaRPr>
          </a:p>
        </p:txBody>
      </p:sp>
      <p:sp>
        <p:nvSpPr>
          <p:cNvPr id="3" name="Platshållare för innehåll 2"/>
          <p:cNvSpPr>
            <a:spLocks noGrp="1"/>
          </p:cNvSpPr>
          <p:nvPr>
            <p:ph idx="1"/>
          </p:nvPr>
        </p:nvSpPr>
        <p:spPr>
          <a:xfrm>
            <a:off x="500034" y="1571612"/>
            <a:ext cx="8248430" cy="4954601"/>
          </a:xfrm>
        </p:spPr>
        <p:txBody>
          <a:bodyPr>
            <a:normAutofit lnSpcReduction="10000"/>
          </a:bodyPr>
          <a:lstStyle/>
          <a:p>
            <a:pPr marL="0" indent="0" algn="r">
              <a:lnSpc>
                <a:spcPct val="150000"/>
              </a:lnSpc>
              <a:buClr>
                <a:schemeClr val="tx2"/>
              </a:buClr>
              <a:buNone/>
              <a:defRPr/>
            </a:pPr>
            <a:r>
              <a:rPr lang="ar-IQ" sz="2600" dirty="0">
                <a:latin typeface="+mj-lt"/>
                <a:ea typeface="Tahoma" pitchFamily="34" charset="0"/>
              </a:rPr>
              <a:t>لا تعطي رقم حسابك في البنك اطلاقا</a:t>
            </a:r>
            <a:br>
              <a:rPr lang="ar-IQ" sz="2600" dirty="0">
                <a:latin typeface="+mj-lt"/>
                <a:ea typeface="Tahoma" pitchFamily="34" charset="0"/>
              </a:rPr>
            </a:br>
            <a:r>
              <a:rPr lang="ar-IQ" sz="2600" dirty="0">
                <a:latin typeface="+mj-lt"/>
                <a:ea typeface="Tahoma" pitchFamily="34" charset="0"/>
              </a:rPr>
              <a:t>لا تشتري من شركة او شخص اذا بدا الأمر غير أمين لذا التأكد من ذلك اولا</a:t>
            </a:r>
          </a:p>
          <a:p>
            <a:pPr marL="0" indent="0" algn="r">
              <a:lnSpc>
                <a:spcPct val="150000"/>
              </a:lnSpc>
              <a:buClr>
                <a:schemeClr val="tx2"/>
              </a:buClr>
              <a:buNone/>
              <a:defRPr/>
            </a:pPr>
            <a:r>
              <a:rPr lang="ar-IQ" sz="2600" dirty="0">
                <a:latin typeface="+mj-lt"/>
                <a:ea typeface="Tahoma" pitchFamily="34" charset="0"/>
              </a:rPr>
              <a:t>لا تتعامل مع من تشتبه به</a:t>
            </a:r>
            <a:br>
              <a:rPr lang="ar-IQ" sz="2600" dirty="0">
                <a:latin typeface="+mj-lt"/>
                <a:ea typeface="Tahoma" pitchFamily="34" charset="0"/>
              </a:rPr>
            </a:br>
            <a:r>
              <a:rPr lang="ar-IQ" sz="2600" dirty="0">
                <a:latin typeface="+mj-lt"/>
                <a:ea typeface="Tahoma" pitchFamily="34" charset="0"/>
              </a:rPr>
              <a:t>لا تعطي معلومات وارقام  شخصية ولا معلومات عن بطاقة الأئتمان دون ان تثق بالشخص او الشركة100%</a:t>
            </a:r>
            <a:endParaRPr lang="sv-SE" sz="2600" dirty="0">
              <a:latin typeface="+mj-lt"/>
              <a:ea typeface="Tahoma" pitchFamily="34" charset="0"/>
            </a:endParaRPr>
          </a:p>
          <a:p>
            <a:pPr marL="0" indent="0" algn="r">
              <a:lnSpc>
                <a:spcPct val="150000"/>
              </a:lnSpc>
              <a:buClr>
                <a:schemeClr val="tx2"/>
              </a:buClr>
              <a:buNone/>
              <a:defRPr/>
            </a:pPr>
            <a:r>
              <a:rPr lang="ar-IQ" sz="2600" dirty="0">
                <a:latin typeface="+mj-lt"/>
                <a:ea typeface="Tahoma" pitchFamily="34" charset="0"/>
              </a:rPr>
              <a:t>كن اكثر حيطة وحذر عندما تشتري بمبالغ كبيرة </a:t>
            </a:r>
            <a:br>
              <a:rPr lang="ar-IQ" sz="2600" dirty="0">
                <a:latin typeface="+mj-lt"/>
                <a:ea typeface="Tahoma" pitchFamily="34" charset="0"/>
              </a:rPr>
            </a:br>
            <a:r>
              <a:rPr lang="ar-IQ" sz="2600" dirty="0">
                <a:latin typeface="+mj-lt"/>
                <a:ea typeface="Tahoma" pitchFamily="34" charset="0"/>
              </a:rPr>
              <a:t>لاترسل البضاعة التي تبيعها ولا تدفع قيمة البضاعة التي تريد شرائها دون استخدام خدمات مناسبة واَمنة</a:t>
            </a:r>
            <a:endParaRPr lang="sv-SE" sz="2600" dirty="0">
              <a:latin typeface="+mj-lt"/>
              <a:ea typeface="Tahoma" pitchFamily="34" charset="0"/>
            </a:endParaRPr>
          </a:p>
          <a:p>
            <a:pPr marL="65087" indent="0">
              <a:buFont typeface="Wingdings 2" pitchFamily="18" charset="2"/>
              <a:buNone/>
              <a:defRPr/>
            </a:pP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197768"/>
            <a:ext cx="7596336" cy="854968"/>
          </a:xfrm>
        </p:spPr>
        <p:txBody>
          <a:bodyPr>
            <a:noAutofit/>
          </a:bodyPr>
          <a:lstStyle/>
          <a:p>
            <a:pPr marL="484632" indent="0" eaLnBrk="1" fontAlgn="auto" hangingPunct="1">
              <a:spcAft>
                <a:spcPts val="0"/>
              </a:spcAft>
              <a:defRPr/>
            </a:pPr>
            <a:r>
              <a:rPr lang="ar-IQ" dirty="0">
                <a:solidFill>
                  <a:schemeClr val="accent1"/>
                </a:solidFill>
                <a:effectLst/>
                <a:latin typeface="Tahoma" pitchFamily="34" charset="0"/>
                <a:ea typeface="Tahoma" pitchFamily="34" charset="0"/>
                <a:cs typeface="+mn-cs"/>
              </a:rPr>
              <a:t> </a:t>
            </a:r>
            <a:r>
              <a:rPr lang="ar-IQ" b="1" dirty="0">
                <a:solidFill>
                  <a:schemeClr val="accent1"/>
                </a:solidFill>
                <a:effectLst/>
                <a:latin typeface="Tahoma" pitchFamily="34" charset="0"/>
                <a:ea typeface="Tahoma" pitchFamily="34" charset="0"/>
                <a:cs typeface="+mn-cs"/>
              </a:rPr>
              <a:t>نصائح للتسوق من شركات الانترنيت</a:t>
            </a:r>
            <a:endParaRPr lang="sv-SE" b="1" dirty="0">
              <a:solidFill>
                <a:schemeClr val="accent1"/>
              </a:solidFill>
              <a:effectLst/>
              <a:latin typeface="Tahoma" pitchFamily="34" charset="0"/>
              <a:ea typeface="Tahoma" pitchFamily="34" charset="0"/>
              <a:cs typeface="+mn-cs"/>
            </a:endParaRPr>
          </a:p>
        </p:txBody>
      </p:sp>
      <p:sp>
        <p:nvSpPr>
          <p:cNvPr id="3" name="Platshållare för innehåll 2"/>
          <p:cNvSpPr>
            <a:spLocks noGrp="1"/>
          </p:cNvSpPr>
          <p:nvPr>
            <p:ph idx="1"/>
          </p:nvPr>
        </p:nvSpPr>
        <p:spPr>
          <a:xfrm>
            <a:off x="314324" y="2097360"/>
            <a:ext cx="8086724" cy="4572000"/>
          </a:xfrm>
        </p:spPr>
        <p:txBody>
          <a:bodyPr>
            <a:normAutofit fontScale="77500" lnSpcReduction="20000"/>
          </a:bodyPr>
          <a:lstStyle/>
          <a:p>
            <a:pPr>
              <a:lnSpc>
                <a:spcPct val="170000"/>
              </a:lnSpc>
            </a:pPr>
            <a:r>
              <a:rPr lang="ar-IQ" dirty="0">
                <a:latin typeface="+mj-lt"/>
                <a:ea typeface="Tahoma" pitchFamily="34" charset="0"/>
                <a:cs typeface="Tahoma" pitchFamily="34" charset="0"/>
              </a:rPr>
              <a:t>اولا تسوق من ال</a:t>
            </a:r>
            <a:r>
              <a:rPr lang="ar-IQ" sz="2600" b="1" dirty="0">
                <a:latin typeface="+mj-lt"/>
                <a:ea typeface="Tahoma" pitchFamily="34" charset="0"/>
              </a:rPr>
              <a:t>شركات المعروفة والكبيرة </a:t>
            </a:r>
            <a:endParaRPr lang="sv-SE" sz="2600" b="1" dirty="0">
              <a:latin typeface="+mj-lt"/>
            </a:endParaRPr>
          </a:p>
          <a:p>
            <a:pPr>
              <a:lnSpc>
                <a:spcPct val="170000"/>
              </a:lnSpc>
            </a:pPr>
            <a:r>
              <a:rPr lang="ar-IQ" sz="2600" b="1" dirty="0">
                <a:latin typeface="+mj-lt"/>
                <a:ea typeface="Tahoma" pitchFamily="34" charset="0"/>
              </a:rPr>
              <a:t>ابحث عن الشركات الغير معروفة والمشبوهة فبل التسوق </a:t>
            </a:r>
            <a:endParaRPr lang="sv-SE" sz="2600" b="1" dirty="0">
              <a:latin typeface="+mj-lt"/>
              <a:ea typeface="Tahoma" pitchFamily="34" charset="0"/>
            </a:endParaRPr>
          </a:p>
          <a:p>
            <a:pPr>
              <a:lnSpc>
                <a:spcPct val="170000"/>
              </a:lnSpc>
            </a:pPr>
            <a:r>
              <a:rPr lang="ar-IQ" sz="2600" b="1" dirty="0">
                <a:latin typeface="+mj-lt"/>
              </a:rPr>
              <a:t>تأكد من طريقة الدفع التي تستخدمها الشركة  </a:t>
            </a:r>
            <a:endParaRPr lang="sv-SE" sz="2600" b="1" dirty="0">
              <a:latin typeface="+mj-lt"/>
            </a:endParaRPr>
          </a:p>
          <a:p>
            <a:pPr>
              <a:lnSpc>
                <a:spcPct val="170000"/>
              </a:lnSpc>
            </a:pPr>
            <a:r>
              <a:rPr lang="ar-IQ" sz="2600" b="1" dirty="0">
                <a:latin typeface="+mj-lt"/>
              </a:rPr>
              <a:t> كن حذرا من الدفع مباشرة من حسابك في البنك او من خلال حساب راتبك  </a:t>
            </a:r>
            <a:endParaRPr lang="sv-SE" sz="2600" b="1" dirty="0">
              <a:latin typeface="+mj-lt"/>
            </a:endParaRPr>
          </a:p>
          <a:p>
            <a:pPr>
              <a:lnSpc>
                <a:spcPct val="170000"/>
              </a:lnSpc>
            </a:pPr>
            <a:r>
              <a:rPr lang="ar-IQ" sz="2600" b="1" dirty="0">
                <a:latin typeface="+mj-lt"/>
              </a:rPr>
              <a:t>استخدم اولا الشركات التي ترسل فواتير الدفع </a:t>
            </a:r>
            <a:endParaRPr lang="sv-SE" sz="2600" b="1" dirty="0">
              <a:latin typeface="+mj-lt"/>
            </a:endParaRPr>
          </a:p>
          <a:p>
            <a:pPr>
              <a:lnSpc>
                <a:spcPct val="170000"/>
              </a:lnSpc>
            </a:pPr>
            <a:r>
              <a:rPr lang="sv-SE" sz="2600" b="1" dirty="0">
                <a:latin typeface="+mj-lt"/>
              </a:rPr>
              <a:t>e-kort!</a:t>
            </a:r>
            <a:r>
              <a:rPr lang="ar-IQ" sz="2600" b="1" dirty="0">
                <a:latin typeface="+mj-lt"/>
              </a:rPr>
              <a:t> أو الهوية الالكترونية  </a:t>
            </a:r>
            <a:endParaRPr lang="sv-SE" sz="2600" b="1" dirty="0">
              <a:latin typeface="+mj-lt"/>
            </a:endParaRPr>
          </a:p>
          <a:p>
            <a:pPr>
              <a:lnSpc>
                <a:spcPct val="170000"/>
              </a:lnSpc>
            </a:pPr>
            <a:r>
              <a:rPr lang="ar-IQ" sz="2600" b="1" dirty="0">
                <a:latin typeface="+mj-lt"/>
              </a:rPr>
              <a:t>استخدم مواقع الانترنيت ذات الشفرات فأنها أأمن</a:t>
            </a:r>
          </a:p>
          <a:p>
            <a:pPr>
              <a:lnSpc>
                <a:spcPct val="170000"/>
              </a:lnSpc>
            </a:pPr>
            <a:r>
              <a:rPr lang="ar-IQ" sz="2600" b="1" dirty="0">
                <a:latin typeface="+mj-lt"/>
              </a:rPr>
              <a:t>كن حذرا من اعطاء المعلومات الشخصية</a:t>
            </a:r>
            <a:endParaRPr lang="sv-SE" sz="2600" b="1" dirty="0">
              <a:latin typeface="+mj-lt"/>
            </a:endParaRPr>
          </a:p>
          <a:p>
            <a:endParaRPr lang="sv-SE" sz="2600" dirty="0"/>
          </a:p>
          <a:p>
            <a:endParaRPr lang="sv-SE" sz="2800" dirty="0">
              <a:latin typeface="+mj-lt"/>
            </a:endParaRPr>
          </a:p>
        </p:txBody>
      </p:sp>
      <p:sp>
        <p:nvSpPr>
          <p:cNvPr id="5" name="AutoShape 12"/>
          <p:cNvSpPr>
            <a:spLocks noChangeArrowheads="1"/>
          </p:cNvSpPr>
          <p:nvPr/>
        </p:nvSpPr>
        <p:spPr bwMode="auto">
          <a:xfrm>
            <a:off x="962336" y="1489344"/>
            <a:ext cx="6286544" cy="714380"/>
          </a:xfrm>
          <a:prstGeom prst="wedgeRoundRectCallout">
            <a:avLst>
              <a:gd name="adj1" fmla="val -58258"/>
              <a:gd name="adj2" fmla="val 81956"/>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ar-IQ" sz="1200" dirty="0"/>
              <a:t>اذا كانت الشركة كبيرة ومعروفة فيمكن لك ان تشعر بالامان   </a:t>
            </a:r>
            <a:br>
              <a:rPr lang="ar-IQ" sz="1200" dirty="0"/>
            </a:br>
            <a:r>
              <a:rPr lang="ar-IQ" sz="1200" dirty="0"/>
              <a:t>والأكثر امانا ان يكون للشركة العلامة .....تسوق الكترونيا بأمان.</a:t>
            </a:r>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pic>
        <p:nvPicPr>
          <p:cNvPr id="6" name="Bildobjekt 5" descr="264511730.jpg"/>
          <p:cNvPicPr>
            <a:picLocks noChangeAspect="1"/>
          </p:cNvPicPr>
          <p:nvPr/>
        </p:nvPicPr>
        <p:blipFill>
          <a:blip r:embed="rId3" cstate="print"/>
          <a:stretch>
            <a:fillRect/>
          </a:stretch>
        </p:blipFill>
        <p:spPr>
          <a:xfrm>
            <a:off x="7272373" y="2293868"/>
            <a:ext cx="1836131" cy="991116"/>
          </a:xfrm>
          <a:prstGeom prst="rect">
            <a:avLst/>
          </a:prstGeom>
        </p:spPr>
      </p:pic>
      <p:pic>
        <p:nvPicPr>
          <p:cNvPr id="9" name="Bildobjekt 8" descr="certifierad-ehandel-2013.jpg"/>
          <p:cNvPicPr>
            <a:picLocks noChangeAspect="1"/>
          </p:cNvPicPr>
          <p:nvPr/>
        </p:nvPicPr>
        <p:blipFill>
          <a:blip r:embed="rId4" cstate="print"/>
          <a:stretch>
            <a:fillRect/>
          </a:stretch>
        </p:blipFill>
        <p:spPr>
          <a:xfrm>
            <a:off x="7455622" y="875745"/>
            <a:ext cx="1292842" cy="1185103"/>
          </a:xfrm>
          <a:prstGeom prst="rect">
            <a:avLst/>
          </a:prstGeom>
        </p:spPr>
      </p:pic>
      <p:sp>
        <p:nvSpPr>
          <p:cNvPr id="10" name="AutoShape 12"/>
          <p:cNvSpPr>
            <a:spLocks noChangeArrowheads="1"/>
          </p:cNvSpPr>
          <p:nvPr/>
        </p:nvSpPr>
        <p:spPr bwMode="auto">
          <a:xfrm>
            <a:off x="933408" y="1865490"/>
            <a:ext cx="6286544" cy="1034644"/>
          </a:xfrm>
          <a:prstGeom prst="wedgeRoundRectCallout">
            <a:avLst>
              <a:gd name="adj1" fmla="val -57803"/>
              <a:gd name="adj2" fmla="val 61511"/>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ar-IQ" sz="1200" dirty="0"/>
              <a:t>اذا كانت الشركة غير معروفة لديك فعليك التحقق من معلومات الاتصال بالشركة. حاول الاتصال تلفونيا او اكتب لهم رسالة الكترونية واذا لم تحصل على جواب منهم فأمتنع عن التسويق منهم. ابحث عن اسم الشركة في محرك البحث </a:t>
            </a:r>
          </a:p>
          <a:p>
            <a:pPr algn="r"/>
            <a:r>
              <a:rPr lang="sv-SE" sz="1200" dirty="0"/>
              <a:t>www.econsumer.gov</a:t>
            </a:r>
            <a:r>
              <a:rPr lang="ar-IQ" sz="1200" dirty="0"/>
              <a:t>(كوكل) فأذا كانت غير جادة فستجد شكاوي منها. كما ابحث في الموقع</a:t>
            </a:r>
            <a:endParaRPr lang="sv-SE" sz="1200" dirty="0"/>
          </a:p>
          <a:p>
            <a:pPr algn="r"/>
            <a:r>
              <a:rPr lang="ar-IQ" sz="1200" dirty="0"/>
              <a:t>ففي هذا الموقع ينشر المستخدمون اسماء الشركات الغير الجادة ضمن28دولة من ضمنها السويد</a:t>
            </a:r>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sp>
        <p:nvSpPr>
          <p:cNvPr id="11" name="AutoShape 12"/>
          <p:cNvSpPr>
            <a:spLocks noChangeArrowheads="1"/>
          </p:cNvSpPr>
          <p:nvPr/>
        </p:nvSpPr>
        <p:spPr bwMode="auto">
          <a:xfrm>
            <a:off x="933408" y="2616080"/>
            <a:ext cx="6286544" cy="792088"/>
          </a:xfrm>
          <a:prstGeom prst="wedgeRoundRectCallout">
            <a:avLst>
              <a:gd name="adj1" fmla="val -58258"/>
              <a:gd name="adj2" fmla="val 65956"/>
              <a:gd name="adj3" fmla="val 16667"/>
            </a:avLst>
          </a:prstGeom>
          <a:solidFill>
            <a:schemeClr val="accent1">
              <a:lumMod val="40000"/>
              <a:lumOff val="60000"/>
            </a:schemeClr>
          </a:solidFill>
          <a:ln w="9525">
            <a:solidFill>
              <a:schemeClr val="tx1"/>
            </a:solidFill>
            <a:miter lim="800000"/>
            <a:headEnd/>
            <a:tailEnd/>
          </a:ln>
        </p:spPr>
        <p:txBody>
          <a:bodyPr/>
          <a:lstStyle/>
          <a:p>
            <a:r>
              <a:rPr lang="ar-IQ" sz="1200" dirty="0"/>
              <a:t>اذا اشترطت الشركة الدفع مقدما او الدفع البريدي مقدما فهنا يجب ان تكون حذرا. فقد حدث ان تستلم في المعلب البريدي طوابيق حجرية بدلا من الأجهزة الالكترونية والتي كنت قد طلبتها. الشركات الجادة والامينة عادة تقدم خيارات متعددة للدفع</a:t>
            </a:r>
            <a:endParaRPr lang="sv-SE" sz="1200" dirty="0"/>
          </a:p>
        </p:txBody>
      </p:sp>
      <p:sp>
        <p:nvSpPr>
          <p:cNvPr id="12" name="AutoShape 12"/>
          <p:cNvSpPr>
            <a:spLocks noChangeArrowheads="1"/>
          </p:cNvSpPr>
          <p:nvPr/>
        </p:nvSpPr>
        <p:spPr bwMode="auto">
          <a:xfrm>
            <a:off x="902096" y="3408168"/>
            <a:ext cx="6286544" cy="604381"/>
          </a:xfrm>
          <a:prstGeom prst="wedgeRoundRectCallout">
            <a:avLst>
              <a:gd name="adj1" fmla="val -57804"/>
              <a:gd name="adj2" fmla="val 61104"/>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ar-IQ" sz="1200" dirty="0"/>
              <a:t>من المفظل ان يكون لك حساب في البنك تخصصه للتسوق في الانترنيت ولكن هذا يجب ان يكون مرتبط بالخدمات المناسبة له | كتشخيص بطاقة الفيزا |. استخدام بطاقة الأئتمان هي اكثر أمانا لانه شركة الأئتمان هي التي تتحمل المخاطر وبطيعة الحال ستكلف اكثر  </a:t>
            </a:r>
            <a:endParaRPr lang="sv-SE" sz="1200" dirty="0"/>
          </a:p>
        </p:txBody>
      </p:sp>
      <p:sp>
        <p:nvSpPr>
          <p:cNvPr id="13" name="AutoShape 12"/>
          <p:cNvSpPr>
            <a:spLocks noChangeArrowheads="1"/>
          </p:cNvSpPr>
          <p:nvPr/>
        </p:nvSpPr>
        <p:spPr bwMode="auto">
          <a:xfrm>
            <a:off x="962336" y="3719126"/>
            <a:ext cx="6286544" cy="754963"/>
          </a:xfrm>
          <a:prstGeom prst="wedgeRoundRectCallout">
            <a:avLst>
              <a:gd name="adj1" fmla="val -58107"/>
              <a:gd name="adj2" fmla="val 61625"/>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en-US" sz="1200" dirty="0"/>
              <a:t>.</a:t>
            </a:r>
            <a:r>
              <a:rPr lang="ar-IQ" sz="1200" dirty="0"/>
              <a:t>   اذا كانت الشركة تستخدم خدمات دفع الفاتورات لشركات ك (كلارنا) أو (بي بال) أو (بي سون) فهذا يزيد من الثقة والامان. اذا كنت تستخدم بطاقات (ماستر) أو (فيسا) وكانت الشركة التي تتسوق منها تتحق من بطاقات (الماستر) و (الفيزا) بواسطة رمز سري فهذا من درجة الامان. </a:t>
            </a:r>
            <a:endParaRPr lang="sv-SE" sz="1200" dirty="0"/>
          </a:p>
        </p:txBody>
      </p:sp>
      <p:sp>
        <p:nvSpPr>
          <p:cNvPr id="14" name="AutoShape 12"/>
          <p:cNvSpPr>
            <a:spLocks noChangeArrowheads="1"/>
          </p:cNvSpPr>
          <p:nvPr/>
        </p:nvSpPr>
        <p:spPr bwMode="auto">
          <a:xfrm>
            <a:off x="969976" y="4425405"/>
            <a:ext cx="6286544" cy="521498"/>
          </a:xfrm>
          <a:prstGeom prst="wedgeRoundRectCallout">
            <a:avLst>
              <a:gd name="adj1" fmla="val -58259"/>
              <a:gd name="adj2" fmla="val 81813"/>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ar-IQ" sz="1200" dirty="0"/>
              <a:t>في العديد من البنوك ومن ضمنها ( سويد بنك) ممكن ان تحصل على بطاقة الكترونية مرتبطة ببطاقة البنك الخاصة بك وأنها لا تكشف رقم البطاقة. </a:t>
            </a:r>
            <a:endParaRPr lang="sv-SE" sz="1200" dirty="0"/>
          </a:p>
        </p:txBody>
      </p:sp>
      <p:sp>
        <p:nvSpPr>
          <p:cNvPr id="15" name="AutoShape 12"/>
          <p:cNvSpPr>
            <a:spLocks noChangeArrowheads="1"/>
          </p:cNvSpPr>
          <p:nvPr/>
        </p:nvSpPr>
        <p:spPr bwMode="auto">
          <a:xfrm>
            <a:off x="902096" y="4869160"/>
            <a:ext cx="6286544" cy="563574"/>
          </a:xfrm>
          <a:prstGeom prst="wedgeRoundRectCallout">
            <a:avLst>
              <a:gd name="adj1" fmla="val -57653"/>
              <a:gd name="adj2" fmla="val 83718"/>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ar-IQ" sz="1200" dirty="0"/>
              <a:t>عند الدفع عبر الانترنيت يمكنك ملاحظة وجود في حقل عنوان الصفحة الالكترونية بالأظافة الى صورة صغيرة لقفل                                              </a:t>
            </a:r>
            <a:r>
              <a:rPr lang="sv-SE" sz="1200" dirty="0"/>
              <a:t>https</a:t>
            </a:r>
            <a:r>
              <a:rPr lang="ar-IQ" sz="1200" dirty="0"/>
              <a:t>الرمز </a:t>
            </a:r>
            <a:r>
              <a:rPr lang="sv-SE" sz="1200" dirty="0"/>
              <a:t>	</a:t>
            </a:r>
            <a:r>
              <a:rPr lang="ar-IQ" sz="1200" dirty="0"/>
              <a:t>    وهنا ستعرف ان جريان المعلومات مشفر وأكثر أمان                                                           </a:t>
            </a:r>
            <a:endParaRPr lang="sv-SE" sz="1200" dirty="0"/>
          </a:p>
        </p:txBody>
      </p:sp>
      <p:sp>
        <p:nvSpPr>
          <p:cNvPr id="16" name="AutoShape 12"/>
          <p:cNvSpPr>
            <a:spLocks noChangeArrowheads="1"/>
          </p:cNvSpPr>
          <p:nvPr/>
        </p:nvSpPr>
        <p:spPr bwMode="auto">
          <a:xfrm>
            <a:off x="971600" y="5301208"/>
            <a:ext cx="6286544" cy="652657"/>
          </a:xfrm>
          <a:prstGeom prst="wedgeRoundRectCallout">
            <a:avLst>
              <a:gd name="adj1" fmla="val -58259"/>
              <a:gd name="adj2" fmla="val 72290"/>
              <a:gd name="adj3" fmla="val 16667"/>
            </a:avLst>
          </a:prstGeom>
          <a:solidFill>
            <a:schemeClr val="accent1">
              <a:lumMod val="40000"/>
              <a:lumOff val="60000"/>
            </a:schemeClr>
          </a:solidFill>
          <a:ln w="9525">
            <a:solidFill>
              <a:schemeClr val="tx1"/>
            </a:solidFill>
            <a:miter lim="800000"/>
            <a:headEnd/>
            <a:tailEnd/>
          </a:ln>
        </p:spPr>
        <p:txBody>
          <a:bodyPr/>
          <a:lstStyle/>
          <a:p>
            <a:pPr algn="r"/>
            <a:r>
              <a:rPr lang="sv-SE" sz="1200" dirty="0"/>
              <a:t>.</a:t>
            </a:r>
            <a:r>
              <a:rPr lang="ar-IQ" sz="1200" dirty="0"/>
              <a:t> كن حذرا جدا عند اعطاء معلوماتك الشخصية كرقم بطاقة الأئتمان </a:t>
            </a:r>
            <a:br>
              <a:rPr lang="sv-SE" sz="1200" dirty="0"/>
            </a:br>
            <a:r>
              <a:rPr lang="ar-IQ" sz="1200" dirty="0"/>
              <a:t>فهكذا معلومات لا تعطى الا بعد التأكد بشكل كامل. اذا كنت غير متأكد من أمان  </a:t>
            </a:r>
            <a:r>
              <a:rPr lang="sv-SE" sz="1200" dirty="0"/>
              <a:t>CVV</a:t>
            </a:r>
            <a:r>
              <a:rPr lang="ar-IQ" sz="1200" dirty="0"/>
              <a:t>وتاريخ  نفاذها وكذلك الرمز   </a:t>
            </a:r>
          </a:p>
          <a:p>
            <a:pPr algn="r"/>
            <a:r>
              <a:rPr lang="ar-IQ" sz="1200" dirty="0"/>
              <a:t>الشركة التي تتسوق منها ولكن ومع ذلك ترغب في التسوق فهنا يجب ان تختار الدفع عن طريق فاتورة ترسل اليك.</a:t>
            </a:r>
          </a:p>
          <a:p>
            <a:pPr algn="r"/>
            <a:endParaRPr lang="ar-IQ" sz="1200" dirty="0"/>
          </a:p>
          <a:p>
            <a:endParaRPr lang="sv-SE"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2" presetClass="entr" presetSubtype="4"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barn(inVertical)">
                                      <p:cBhvr>
                                        <p:cTn id="40" dur="500"/>
                                        <p:tgtEl>
                                          <p:spTgt spid="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inVertical)">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barn(inVertical)">
                                      <p:cBhvr>
                                        <p:cTn id="50" dur="5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barn(inVertical)">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barn(inVertical)">
                                      <p:cBhvr>
                                        <p:cTn id="60" dur="500"/>
                                        <p:tgtEl>
                                          <p:spTgt spid="3">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barn(inVertical)">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Effect transition="in" filter="barn(inVertical)">
                                      <p:cBhvr>
                                        <p:cTn id="70" dur="500"/>
                                        <p:tgtEl>
                                          <p:spTgt spid="3">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barn(inVertical)">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3">
                                            <p:txEl>
                                              <p:pRg st="6" end="6"/>
                                            </p:txEl>
                                          </p:spTgt>
                                        </p:tgtEl>
                                        <p:attrNameLst>
                                          <p:attrName>style.visibility</p:attrName>
                                        </p:attrNameLst>
                                      </p:cBhvr>
                                      <p:to>
                                        <p:strVal val="visible"/>
                                      </p:to>
                                    </p:set>
                                    <p:animEffect transition="in" filter="barn(inVertical)">
                                      <p:cBhvr>
                                        <p:cTn id="80" dur="500"/>
                                        <p:tgtEl>
                                          <p:spTgt spid="3">
                                            <p:txEl>
                                              <p:pRg st="6" end="6"/>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3">
                                            <p:txEl>
                                              <p:pRg st="7" end="7"/>
                                            </p:txEl>
                                          </p:spTgt>
                                        </p:tgtEl>
                                        <p:attrNameLst>
                                          <p:attrName>style.visibility</p:attrName>
                                        </p:attrNameLst>
                                      </p:cBhvr>
                                      <p:to>
                                        <p:strVal val="visible"/>
                                      </p:to>
                                    </p:set>
                                    <p:animEffect transition="in" filter="barn(inVertical)">
                                      <p:cBhvr>
                                        <p:cTn id="85" dur="500"/>
                                        <p:tgtEl>
                                          <p:spTgt spid="3">
                                            <p:txEl>
                                              <p:pRg st="7" end="7"/>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barn(inVertical)">
                                      <p:cBhvr>
                                        <p:cTn id="90" dur="500"/>
                                        <p:tgtEl>
                                          <p:spTgt spid="1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barn(inVertical)">
                                      <p:cBhvr>
                                        <p:cTn id="9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9480" y="260648"/>
            <a:ext cx="8892480" cy="576064"/>
          </a:xfrm>
          <a:ln>
            <a:noFill/>
          </a:ln>
          <a:effectLst/>
        </p:spPr>
        <p:txBody>
          <a:bodyPr>
            <a:noAutofit/>
          </a:bodyPr>
          <a:lstStyle/>
          <a:p>
            <a:pPr marL="484632" lvl="0">
              <a:defRPr/>
            </a:pPr>
            <a:br>
              <a:rPr lang="ar-IQ" sz="3200" dirty="0">
                <a:solidFill>
                  <a:schemeClr val="accent1"/>
                </a:solidFill>
                <a:latin typeface="Tahoma" pitchFamily="34" charset="0"/>
                <a:ea typeface="Tahoma" pitchFamily="34" charset="0"/>
                <a:cs typeface="Tahoma" pitchFamily="34" charset="0"/>
              </a:rPr>
            </a:br>
            <a:r>
              <a:rPr lang="ar-IQ" dirty="0">
                <a:solidFill>
                  <a:schemeClr val="accent1"/>
                </a:solidFill>
                <a:latin typeface="Tahoma" pitchFamily="34" charset="0"/>
                <a:ea typeface="Tahoma" pitchFamily="34" charset="0"/>
                <a:cs typeface="+mn-cs"/>
              </a:rPr>
              <a:t>نصائح حول التسوق من الافراد بشكل شخصي </a:t>
            </a:r>
            <a:endParaRPr lang="sv-SE" sz="3200" dirty="0">
              <a:solidFill>
                <a:schemeClr val="accent1"/>
              </a:solidFill>
              <a:latin typeface="Tahoma" pitchFamily="34" charset="0"/>
              <a:ea typeface="Tahoma" pitchFamily="34" charset="0"/>
              <a:cs typeface="+mn-cs"/>
            </a:endParaRPr>
          </a:p>
        </p:txBody>
      </p:sp>
      <p:sp>
        <p:nvSpPr>
          <p:cNvPr id="3" name="Platshållare för innehåll 2"/>
          <p:cNvSpPr>
            <a:spLocks noGrp="1"/>
          </p:cNvSpPr>
          <p:nvPr>
            <p:ph idx="1"/>
          </p:nvPr>
        </p:nvSpPr>
        <p:spPr>
          <a:xfrm>
            <a:off x="0" y="980728"/>
            <a:ext cx="8820472" cy="5256584"/>
          </a:xfrm>
        </p:spPr>
        <p:txBody>
          <a:bodyPr>
            <a:noAutofit/>
          </a:bodyPr>
          <a:lstStyle/>
          <a:p>
            <a:pPr marL="0" indent="0" algn="r">
              <a:lnSpc>
                <a:spcPct val="170000"/>
              </a:lnSpc>
              <a:buNone/>
            </a:pPr>
            <a:br>
              <a:rPr lang="ar-IQ" sz="1700" dirty="0"/>
            </a:br>
            <a:r>
              <a:rPr lang="ar-IQ" sz="1700" dirty="0"/>
              <a:t>1-كن حذرا اذا شعرت بأن العرض جيد ومغري بحيث يصعب تصديقه   </a:t>
            </a:r>
            <a:br>
              <a:rPr lang="ar-IQ" sz="1700" dirty="0"/>
            </a:br>
            <a:r>
              <a:rPr lang="ar-IQ" sz="1700" dirty="0"/>
              <a:t>2-لا تصغي اذا شعرت بأن البائع يضغط عليك لاكمال الصفقة    </a:t>
            </a:r>
            <a:endParaRPr lang="sv-SE" sz="1700" dirty="0"/>
          </a:p>
          <a:p>
            <a:pPr marL="0" indent="0" algn="r">
              <a:lnSpc>
                <a:spcPct val="170000"/>
              </a:lnSpc>
              <a:buNone/>
            </a:pPr>
            <a:r>
              <a:rPr lang="ar-IQ" sz="1700" dirty="0"/>
              <a:t>3-لا تدفع مقدما ابدا عندما تشتري وكما لا ترسل البضاعة قبل ان تحصل على قيمتها اذا كنت البائع </a:t>
            </a:r>
            <a:endParaRPr lang="sv-SE" sz="1700" dirty="0"/>
          </a:p>
          <a:p>
            <a:pPr marL="0" indent="0" algn="r">
              <a:lnSpc>
                <a:spcPct val="170000"/>
              </a:lnSpc>
              <a:buNone/>
            </a:pPr>
            <a:r>
              <a:rPr lang="ar-IQ" sz="1700" dirty="0"/>
              <a:t>4-اذا ما استخدمت خدمة اَمنة للدفع فسيعرف كل من البائع والمشتري ان الصفقة لا مشكلة  فيها</a:t>
            </a:r>
            <a:r>
              <a:rPr lang="sv-SE" sz="1700" dirty="0"/>
              <a:t> </a:t>
            </a:r>
          </a:p>
          <a:p>
            <a:pPr marL="457200" lvl="1" indent="0" algn="r">
              <a:lnSpc>
                <a:spcPct val="170000"/>
              </a:lnSpc>
              <a:buNone/>
            </a:pPr>
            <a:r>
              <a:rPr lang="ar-IQ" sz="1700" dirty="0"/>
              <a:t>5-اختار  خدمات الوساطة بين البائع والمشتري والتي تعمل كمحطة لاستلام  وتسليم البضاعة . ومن الخدمات في </a:t>
            </a:r>
            <a:r>
              <a:rPr lang="sv-SE" sz="1700" dirty="0"/>
              <a:t>                       ,</a:t>
            </a:r>
            <a:r>
              <a:rPr lang="ar-IQ" sz="1700" dirty="0"/>
              <a:t>وكذلك هناك شركات دفع أمنة ك</a:t>
            </a:r>
            <a:r>
              <a:rPr lang="sv-SE" sz="1700" dirty="0"/>
              <a:t>Bussgods- internetgirot.se</a:t>
            </a:r>
            <a:r>
              <a:rPr lang="ar-IQ" sz="1700" dirty="0"/>
              <a:t>ألجيدة والموثوق فيها في هذا المجال مثل</a:t>
            </a:r>
            <a:r>
              <a:rPr lang="sv-SE" sz="1700" dirty="0"/>
              <a:t>   </a:t>
            </a:r>
          </a:p>
          <a:p>
            <a:pPr marL="457200" lvl="1" indent="0" algn="r">
              <a:lnSpc>
                <a:spcPct val="170000"/>
              </a:lnSpc>
              <a:buNone/>
            </a:pPr>
            <a:r>
              <a:rPr lang="sv-SE" sz="1700" dirty="0"/>
              <a:t>        paypal.com – payson.se – klarna.se.        </a:t>
            </a:r>
            <a:r>
              <a:rPr lang="ar-IQ" sz="1700" dirty="0"/>
              <a:t>6-ابحث في كل الامكانات المتاحة قبل اكمال الصفقة</a:t>
            </a:r>
            <a:endParaRPr lang="sv-SE" sz="1700" dirty="0"/>
          </a:p>
          <a:p>
            <a:pPr marL="457200" lvl="1" indent="0" algn="r">
              <a:lnSpc>
                <a:spcPct val="170000"/>
              </a:lnSpc>
              <a:buNone/>
            </a:pPr>
            <a:r>
              <a:rPr lang="ar-IQ" sz="1700" dirty="0"/>
              <a:t>7-فعند شراء سيارة مثلا يجب ان تعرف ان البائع هو صاحب السيارة الحقيقي وانها ليست مرهونة بالاستفسار عنها في</a:t>
            </a:r>
          </a:p>
          <a:p>
            <a:pPr marL="457200" lvl="1" indent="0" algn="r">
              <a:lnSpc>
                <a:spcPct val="170000"/>
              </a:lnSpc>
              <a:buNone/>
            </a:pPr>
            <a:r>
              <a:rPr lang="ar-IQ" sz="1700" dirty="0"/>
              <a:t> وانها قد تجاوزت الفحص السنوي للسيارات بنجاح والاجوبة الصحيحة لكل هذه التساؤلات موجودة لدى  دائرة ادارة </a:t>
            </a:r>
            <a:r>
              <a:rPr lang="sv-SE" sz="1700" dirty="0"/>
              <a:t>Transportstyrelsen</a:t>
            </a:r>
            <a:r>
              <a:rPr lang="ar-IQ" sz="1700" dirty="0"/>
              <a:t> المواصلات .</a:t>
            </a:r>
          </a:p>
          <a:p>
            <a:pPr lvl="1">
              <a:lnSpc>
                <a:spcPct val="170000"/>
              </a:lnSpc>
            </a:pPr>
            <a:endParaRPr lang="sv-SE" sz="1700" dirty="0">
              <a:latin typeface="Tahoma" pitchFamily="34" charset="0"/>
              <a:ea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barn(inVertical)">
                                      <p:cBhvr>
                                        <p:cTn id="4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p:cNvSpPr>
          <p:nvPr>
            <p:ph type="body" idx="1"/>
          </p:nvPr>
        </p:nvSpPr>
        <p:spPr>
          <a:xfrm>
            <a:off x="4572000" y="1872821"/>
            <a:ext cx="4287990" cy="416088"/>
          </a:xfrm>
        </p:spPr>
        <p:txBody>
          <a:bodyPr>
            <a:normAutofit/>
          </a:bodyPr>
          <a:lstStyle/>
          <a:p>
            <a:pPr marL="0" indent="0">
              <a:buNone/>
            </a:pPr>
            <a:r>
              <a:rPr lang="sv-SE" sz="1800" b="1" dirty="0">
                <a:hlinkClick r:id="rId3"/>
              </a:rPr>
              <a:t>Frakt med köpskydd</a:t>
            </a:r>
            <a:endParaRPr lang="sv-SE" sz="1600" dirty="0"/>
          </a:p>
          <a:p>
            <a:endParaRPr lang="sv-SE" sz="1600" b="1" dirty="0">
              <a:latin typeface="Tahoma" pitchFamily="34" charset="0"/>
              <a:ea typeface="Tahoma" pitchFamily="34" charset="0"/>
              <a:cs typeface="Tahoma" pitchFamily="34" charset="0"/>
            </a:endParaRPr>
          </a:p>
        </p:txBody>
      </p:sp>
      <p:pic>
        <p:nvPicPr>
          <p:cNvPr id="5" name="Bildobjekt 4" descr="blocket 2.png">
            <a:hlinkClick r:id="rId3"/>
          </p:cNvPr>
          <p:cNvPicPr>
            <a:picLocks noChangeAspect="1"/>
          </p:cNvPicPr>
          <p:nvPr/>
        </p:nvPicPr>
        <p:blipFill>
          <a:blip r:embed="rId4"/>
          <a:stretch>
            <a:fillRect/>
          </a:stretch>
        </p:blipFill>
        <p:spPr>
          <a:xfrm>
            <a:off x="1449437" y="1530572"/>
            <a:ext cx="2664296" cy="1998222"/>
          </a:xfrm>
          <a:prstGeom prst="rect">
            <a:avLst/>
          </a:prstGeom>
        </p:spPr>
      </p:pic>
      <p:pic>
        <p:nvPicPr>
          <p:cNvPr id="3" name="Bildobjekt 2">
            <a:hlinkClick r:id="rId3"/>
            <a:extLst>
              <a:ext uri="{FF2B5EF4-FFF2-40B4-BE49-F238E27FC236}">
                <a16:creationId xmlns:a16="http://schemas.microsoft.com/office/drawing/2014/main" id="{0AD8FE78-4EE4-ACB7-596A-197A203888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2001" y="2072374"/>
            <a:ext cx="1208155" cy="684621"/>
          </a:xfrm>
          <a:prstGeom prst="rect">
            <a:avLst/>
          </a:prstGeom>
        </p:spPr>
      </p:pic>
      <p:pic>
        <p:nvPicPr>
          <p:cNvPr id="10" name="Bildobjekt 9">
            <a:hlinkClick r:id="rId6"/>
            <a:extLst>
              <a:ext uri="{FF2B5EF4-FFF2-40B4-BE49-F238E27FC236}">
                <a16:creationId xmlns:a16="http://schemas.microsoft.com/office/drawing/2014/main" id="{214BFE61-D60A-9014-8E17-35B0D78E129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49437" y="4050903"/>
            <a:ext cx="2592288" cy="756948"/>
          </a:xfrm>
          <a:prstGeom prst="rect">
            <a:avLst/>
          </a:prstGeom>
        </p:spPr>
      </p:pic>
      <p:sp>
        <p:nvSpPr>
          <p:cNvPr id="11" name="textruta 10">
            <a:extLst>
              <a:ext uri="{FF2B5EF4-FFF2-40B4-BE49-F238E27FC236}">
                <a16:creationId xmlns:a16="http://schemas.microsoft.com/office/drawing/2014/main" id="{4FFAE9A9-ADED-5A56-3749-01F01523B392}"/>
              </a:ext>
            </a:extLst>
          </p:cNvPr>
          <p:cNvSpPr txBox="1"/>
          <p:nvPr/>
        </p:nvSpPr>
        <p:spPr>
          <a:xfrm>
            <a:off x="4579694" y="4073440"/>
            <a:ext cx="3960440" cy="923330"/>
          </a:xfrm>
          <a:prstGeom prst="rect">
            <a:avLst/>
          </a:prstGeom>
          <a:noFill/>
        </p:spPr>
        <p:txBody>
          <a:bodyPr wrap="square" rtlCol="0">
            <a:spAutoFit/>
          </a:bodyPr>
          <a:lstStyle/>
          <a:p>
            <a:r>
              <a:rPr lang="sv-SE" b="0" i="0" cap="all" dirty="0">
                <a:solidFill>
                  <a:srgbClr val="2C69B4"/>
                </a:solidFill>
                <a:effectLst/>
                <a:latin typeface="+mj-lt"/>
                <a:hlinkClick r:id="rId6"/>
              </a:rPr>
              <a:t>TRYGGA FRAKTEN MED BUSSGODS OCH ROCKER PAY</a:t>
            </a:r>
            <a:endParaRPr lang="sv-SE" b="0" i="0" cap="all" dirty="0">
              <a:solidFill>
                <a:srgbClr val="2C69B4"/>
              </a:solidFill>
              <a:effectLst/>
              <a:latin typeface="+mj-lt"/>
            </a:endParaRPr>
          </a:p>
          <a:p>
            <a:endParaRPr lang="sv-SE" dirty="0"/>
          </a:p>
        </p:txBody>
      </p:sp>
      <p:sp>
        <p:nvSpPr>
          <p:cNvPr id="2" name="Rectangle 3">
            <a:extLst>
              <a:ext uri="{FF2B5EF4-FFF2-40B4-BE49-F238E27FC236}">
                <a16:creationId xmlns:a16="http://schemas.microsoft.com/office/drawing/2014/main" id="{9D5F9C60-339F-0DEC-BD17-AF1C88A09D33}"/>
              </a:ext>
            </a:extLst>
          </p:cNvPr>
          <p:cNvSpPr txBox="1">
            <a:spLocks/>
          </p:cNvSpPr>
          <p:nvPr/>
        </p:nvSpPr>
        <p:spPr>
          <a:xfrm>
            <a:off x="3635896" y="316370"/>
            <a:ext cx="5105993" cy="428628"/>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tabLst/>
              <a:defRPr/>
            </a:pPr>
            <a:r>
              <a:rPr kumimoji="0" lang="ar-IQ" sz="5400" b="1" i="0" u="none" strike="noStrike" kern="1200" cap="none" spc="0" normalizeH="0" baseline="0" noProof="0" dirty="0">
                <a:ln>
                  <a:noFill/>
                </a:ln>
                <a:solidFill>
                  <a:schemeClr val="tx1"/>
                </a:solidFill>
                <a:effectLst/>
                <a:uLnTx/>
                <a:uFillTx/>
              </a:rPr>
              <a:t>تسوق بأمان          </a:t>
            </a:r>
            <a:endParaRPr kumimoji="0" lang="sv-SE" sz="5400" b="1"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par>
                                <p:cTn id="13" presetID="16" presetClass="entr" presetSubtype="21" fill="hold" grpId="0" nodeType="withEffect">
                                  <p:stCondLst>
                                    <p:cond delay="100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428596" y="116632"/>
            <a:ext cx="8229600" cy="576064"/>
          </a:xfrm>
        </p:spPr>
        <p:txBody>
          <a:bodyPr wrap="square" lIns="91440" tIns="45720" rIns="91440" bIns="45720" numCol="1" anchorCtr="0" compatLnSpc="1">
            <a:prstTxWarp prst="textNoShape">
              <a:avLst/>
            </a:prstTxWarp>
            <a:noAutofit/>
          </a:bodyPr>
          <a:lstStyle/>
          <a:p>
            <a:br>
              <a:rPr lang="ar-IQ" sz="4000" dirty="0">
                <a:ln>
                  <a:noFill/>
                </a:ln>
                <a:solidFill>
                  <a:schemeClr val="accent1"/>
                </a:solidFill>
                <a:effectLst/>
                <a:latin typeface="Cabin" panose="020B0803050202020004" pitchFamily="34" charset="0"/>
                <a:ea typeface="Tahoma" pitchFamily="34" charset="0"/>
                <a:cs typeface="+mn-cs"/>
              </a:rPr>
            </a:br>
            <a:r>
              <a:rPr lang="ar-IQ" sz="4000" dirty="0">
                <a:ln>
                  <a:noFill/>
                </a:ln>
                <a:solidFill>
                  <a:schemeClr val="accent1"/>
                </a:solidFill>
                <a:effectLst/>
                <a:latin typeface="Cabin" panose="020B0803050202020004" pitchFamily="34" charset="0"/>
                <a:ea typeface="Tahoma" pitchFamily="34" charset="0"/>
                <a:cs typeface="+mn-cs"/>
              </a:rPr>
              <a:t>مزيد من التفكير عند الدفع عبر الانترنيت</a:t>
            </a:r>
            <a:endParaRPr lang="sv-SE" sz="4800" dirty="0">
              <a:ln>
                <a:noFill/>
              </a:ln>
              <a:solidFill>
                <a:schemeClr val="accent1"/>
              </a:solidFill>
              <a:effectLst/>
              <a:latin typeface="Tahoma" pitchFamily="34" charset="0"/>
              <a:ea typeface="Tahoma" pitchFamily="34" charset="0"/>
              <a:cs typeface="+mn-cs"/>
            </a:endParaRPr>
          </a:p>
        </p:txBody>
      </p:sp>
      <p:sp>
        <p:nvSpPr>
          <p:cNvPr id="19458" name="Rectangle 3"/>
          <p:cNvSpPr>
            <a:spLocks noGrp="1"/>
          </p:cNvSpPr>
          <p:nvPr>
            <p:ph type="body" idx="1"/>
          </p:nvPr>
        </p:nvSpPr>
        <p:spPr>
          <a:xfrm>
            <a:off x="571472" y="1500174"/>
            <a:ext cx="8143932" cy="4143404"/>
          </a:xfrm>
        </p:spPr>
        <p:txBody>
          <a:bodyPr>
            <a:normAutofit fontScale="92500"/>
          </a:bodyPr>
          <a:lstStyle/>
          <a:p>
            <a:pPr marL="0" indent="0" algn="r">
              <a:lnSpc>
                <a:spcPct val="150000"/>
              </a:lnSpc>
              <a:buNone/>
            </a:pPr>
            <a:r>
              <a:rPr lang="sv-SE" sz="1800" dirty="0"/>
              <a:t> </a:t>
            </a:r>
            <a:r>
              <a:rPr lang="ar-IQ" sz="1800" dirty="0"/>
              <a:t>تسوق عبر المواقع التي تعرفها مسبقا وكما تأكد من مدى جدية المواقع قبل ان تترك لهم المعلومات عن بطاقة الأتمان    التابعة لك.</a:t>
            </a:r>
            <a:endParaRPr lang="sv-SE" sz="1800" dirty="0"/>
          </a:p>
          <a:p>
            <a:pPr marL="0" indent="0" algn="r">
              <a:lnSpc>
                <a:spcPct val="150000"/>
              </a:lnSpc>
              <a:buNone/>
            </a:pPr>
            <a:r>
              <a:rPr lang="ar-IQ" sz="1800" dirty="0"/>
              <a:t>ابحث عن رقم الهاتف والبريد الالكتروني للموقع اذا اردت  الاستفسار عن شئ واذا لم تجد اية معلومات للاتصال فهذا سيكون بمثابتة انذار لأتخاذ الحيطة والحذر.                                  </a:t>
            </a:r>
            <a:endParaRPr lang="sv-SE" sz="1800" dirty="0"/>
          </a:p>
          <a:p>
            <a:pPr marL="0" indent="0" algn="r">
              <a:lnSpc>
                <a:spcPct val="150000"/>
              </a:lnSpc>
              <a:buNone/>
            </a:pPr>
            <a:r>
              <a:rPr lang="ar-IQ" sz="1800" dirty="0"/>
              <a:t>اذا كانت الشركة لا تعرض الا طريقة واحدة للدفع فكن حذرا وعليك بمزيد من التدقيق قبل التسوق لان الشركات الجدية والأمينة تعرض عدة خيارات للدفع.                                               </a:t>
            </a:r>
            <a:br>
              <a:rPr lang="ar-IQ" sz="1800" dirty="0"/>
            </a:br>
            <a:r>
              <a:rPr lang="ar-IQ" sz="1800" dirty="0"/>
              <a:t>سجل كل الصفقات ومعاملات التسوق التي تجريها عبر الانترنيت بأستخدام بطاقة البنك بالأظافة الى عناوين المواقع. </a:t>
            </a:r>
            <a:br>
              <a:rPr lang="ar-IQ" sz="1800" dirty="0"/>
            </a:br>
            <a:r>
              <a:rPr lang="ar-IQ" sz="1800" dirty="0"/>
              <a:t>احفظ الرسائل الالكترونية والتي تتظمن معلومات عن الطلبات التي اجريتها </a:t>
            </a:r>
            <a:endParaRPr lang="sv-SE" sz="1800" dirty="0"/>
          </a:p>
          <a:p>
            <a:pPr marL="0" indent="0" algn="r">
              <a:lnSpc>
                <a:spcPct val="150000"/>
              </a:lnSpc>
              <a:buNone/>
            </a:pPr>
            <a:r>
              <a:rPr lang="ar-IQ" sz="1800" dirty="0"/>
              <a:t>اقرأ شروط  الشهن وكما شروط اعادة البضاعة الموجودة في موقع المتجر قبل ان تتسوق.                                                                                                    </a:t>
            </a:r>
            <a:endParaRPr lang="sv-SE" sz="16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barn(inVertical)">
                                      <p:cBhvr>
                                        <p:cTn id="7" dur="500"/>
                                        <p:tgtEl>
                                          <p:spTgt spid="1945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458">
                                            <p:txEl>
                                              <p:pRg st="1" end="1"/>
                                            </p:txEl>
                                          </p:spTgt>
                                        </p:tgtEl>
                                        <p:attrNameLst>
                                          <p:attrName>style.visibility</p:attrName>
                                        </p:attrNameLst>
                                      </p:cBhvr>
                                      <p:to>
                                        <p:strVal val="visible"/>
                                      </p:to>
                                    </p:set>
                                    <p:animEffect transition="in" filter="barn(inVertical)">
                                      <p:cBhvr>
                                        <p:cTn id="17" dur="500"/>
                                        <p:tgtEl>
                                          <p:spTgt spid="1945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458">
                                            <p:txEl>
                                              <p:pRg st="2" end="2"/>
                                            </p:txEl>
                                          </p:spTgt>
                                        </p:tgtEl>
                                        <p:attrNameLst>
                                          <p:attrName>style.visibility</p:attrName>
                                        </p:attrNameLst>
                                      </p:cBhvr>
                                      <p:to>
                                        <p:strVal val="visible"/>
                                      </p:to>
                                    </p:set>
                                    <p:animEffect transition="in" filter="barn(inVertical)">
                                      <p:cBhvr>
                                        <p:cTn id="22" dur="500"/>
                                        <p:tgtEl>
                                          <p:spTgt spid="1945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9458">
                                            <p:txEl>
                                              <p:pRg st="3" end="3"/>
                                            </p:txEl>
                                          </p:spTgt>
                                        </p:tgtEl>
                                        <p:attrNameLst>
                                          <p:attrName>style.visibility</p:attrName>
                                        </p:attrNameLst>
                                      </p:cBhvr>
                                      <p:to>
                                        <p:strVal val="visible"/>
                                      </p:to>
                                    </p:set>
                                    <p:animEffect transition="in" filter="barn(inVertical)">
                                      <p:cBhvr>
                                        <p:cTn id="27" dur="500"/>
                                        <p:tgtEl>
                                          <p:spTgt spid="194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19458"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801</Words>
  <Application>Microsoft Office PowerPoint</Application>
  <PresentationFormat>Bildspel på skärmen (4:3)</PresentationFormat>
  <Paragraphs>45</Paragraphs>
  <Slides>6</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6</vt:i4>
      </vt:variant>
    </vt:vector>
  </HeadingPairs>
  <TitlesOfParts>
    <vt:vector size="12" baseType="lpstr">
      <vt:lpstr>Arial</vt:lpstr>
      <vt:lpstr>Cabin</vt:lpstr>
      <vt:lpstr>Calibri</vt:lpstr>
      <vt:lpstr>Tahoma</vt:lpstr>
      <vt:lpstr>Wingdings 2</vt:lpstr>
      <vt:lpstr>Office-tema</vt:lpstr>
      <vt:lpstr>التسوق الاَمن عبر الانترنيت</vt:lpstr>
      <vt:lpstr>بعض القواعد الاساسية</vt:lpstr>
      <vt:lpstr> نصائح للتسوق من شركات الانترنيت</vt:lpstr>
      <vt:lpstr> نصائح حول التسوق من الافراد بشكل شخصي </vt:lpstr>
      <vt:lpstr>PowerPoint-presentation</vt:lpstr>
      <vt:lpstr> مزيد من التفكير عند الدفع عبر الانترنيت</vt:lpstr>
    </vt:vector>
  </TitlesOfParts>
  <Company>Linköpings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annhed</dc:creator>
  <cp:lastModifiedBy>Eklund Lars T</cp:lastModifiedBy>
  <cp:revision>311</cp:revision>
  <dcterms:created xsi:type="dcterms:W3CDTF">2013-06-10T11:11:30Z</dcterms:created>
  <dcterms:modified xsi:type="dcterms:W3CDTF">2023-11-20T10:05:35Z</dcterms:modified>
</cp:coreProperties>
</file>