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1" r:id="rId4"/>
    <p:sldId id="264" r:id="rId5"/>
    <p:sldId id="271" r:id="rId6"/>
    <p:sldId id="267" r:id="rId7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5" autoAdjust="0"/>
    <p:restoredTop sz="86380" autoAdjust="0"/>
  </p:normalViewPr>
  <p:slideViewPr>
    <p:cSldViewPr>
      <p:cViewPr varScale="1">
        <p:scale>
          <a:sx n="95" d="100"/>
          <a:sy n="95" d="100"/>
        </p:scale>
        <p:origin x="22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BACB1B8-2508-4B4F-8AAA-8D831B084960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EDD1977-156C-4EA1-B748-02290C77D013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sv-SE"/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1342AB88-B977-44DE-ADB2-0EDE0C36BD91}" type="slidenum">
              <a:rPr lang="sv-SE" altLang="sv-SE"/>
              <a:pPr/>
              <a:t>3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71047-F097-4473-B561-B7F76FC535E3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tshållare för bildobjekt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sv-SE"/>
          </a:p>
        </p:txBody>
      </p:sp>
      <p:sp>
        <p:nvSpPr>
          <p:cNvPr id="28675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9C1BD8A-91E0-4BAF-AFCF-CC8BDE954A7D}" type="slidenum">
              <a:rPr lang="sv-SE" altLang="sv-SE"/>
              <a:pPr/>
              <a:t>6</a:t>
            </a:fld>
            <a:endParaRPr lang="sv-SE" alt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69FA-1E31-4DAE-B533-4FAB7FDEC536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422E6-2ABF-445D-9298-3D12FE6015A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9649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813A7-9711-4524-B318-BB9348D85890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2085F-2A31-4A0F-9D0D-E879DB8E1C8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8010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8785A-D38E-4B09-A656-57E5AF57BE2C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6AE96-EBD2-4A25-A827-41C3163A7C3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3920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FE517-66DF-49F3-88FF-884BE883A95F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AD6D2-38E4-4E02-B2C4-6C0B8663191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2280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DF558-6731-4251-A435-286B54C009B2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B6D40-8EE6-4F2B-8864-B46ACFE29F5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5069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77D8-E914-40CC-82AA-21D98D3D03AA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42DEA-6065-4EB1-B397-BF3DC6F0DE1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5491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D8FC1-0943-4231-98FA-1A9B7699B2B9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2DC5E-3405-413A-8B99-A07524C5430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3094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E400B-90D5-4C70-A1EA-B2606F22D168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E65ED-512D-454E-8FB5-AB0E66CBDE2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6322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B902B-F97D-4FB3-8A9C-9DD9AB2E5B4C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DECEB-1FD9-4F4E-8DBC-A27E4DAC011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0924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F70E6-2207-4910-9A78-1F2EE1D11DC8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466D4-E8F7-4319-9DA8-CDE4AC5B25C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1864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FBA93-B623-45F4-A18E-325C61FA45EF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9DA7F-B9B7-4343-A72F-5F218E3BA9C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9174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720C1-1575-4707-AC71-0BA9C85BBE3B}" type="datetimeFigureOut">
              <a:rPr lang="sv-SE"/>
              <a:pPr>
                <a:defRPr/>
              </a:pPr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A6A57BC-49E0-475E-845C-38EEEDB1B697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cket.se/tjanster/frakt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ussgods.se/trygga-frakten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v-SE" sz="72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Achetez</a:t>
            </a:r>
            <a:r>
              <a:rPr lang="sv-SE" sz="72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en </a:t>
            </a:r>
            <a:r>
              <a:rPr lang="sv-SE" sz="72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toute</a:t>
            </a:r>
            <a:r>
              <a:rPr lang="sv-SE" sz="72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sz="72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sécurité</a:t>
            </a:r>
            <a:r>
              <a:rPr lang="sv-SE" sz="72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sur Internet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A2078A6-4F8A-4319-992E-8432AC1EA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5085184"/>
            <a:ext cx="1333500" cy="11715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8484" y="116632"/>
            <a:ext cx="8229600" cy="1143000"/>
          </a:xfrm>
        </p:spPr>
        <p:txBody>
          <a:bodyPr/>
          <a:lstStyle/>
          <a:p>
            <a:pPr marL="484188" rtl="1"/>
            <a:r>
              <a:rPr lang="sv-SE" altLang="sv-SE" dirty="0" err="1">
                <a:solidFill>
                  <a:schemeClr val="accent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Quelques</a:t>
            </a:r>
            <a:r>
              <a:rPr lang="sv-SE" altLang="sv-SE" dirty="0">
                <a:solidFill>
                  <a:schemeClr val="accent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v-SE" altLang="sv-SE" dirty="0" err="1">
                <a:solidFill>
                  <a:schemeClr val="accent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règles</a:t>
            </a:r>
            <a:r>
              <a:rPr lang="sv-SE" altLang="sv-SE" dirty="0">
                <a:solidFill>
                  <a:schemeClr val="accent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sv-SE" altLang="sv-SE" dirty="0" err="1">
                <a:solidFill>
                  <a:schemeClr val="accent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base</a:t>
            </a:r>
            <a:endParaRPr lang="sv-SE" altLang="sv-SE" sz="4800" dirty="0">
              <a:solidFill>
                <a:schemeClr val="accent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008" y="1417638"/>
            <a:ext cx="8329612" cy="4954588"/>
          </a:xfrm>
        </p:spPr>
        <p:txBody>
          <a:bodyPr>
            <a:noAutofit/>
          </a:bodyPr>
          <a:lstStyle/>
          <a:p>
            <a:r>
              <a:rPr lang="fr-FR" altLang="sv-SE" sz="2400" dirty="0"/>
              <a:t>Ne donnez jamais à personne votre numéro de compte bancaire !</a:t>
            </a:r>
          </a:p>
          <a:p>
            <a:r>
              <a:rPr lang="fr-FR" altLang="sv-SE" sz="2400" dirty="0"/>
              <a:t>Ne faites jamais d’achats auprès d’une entreprise (ou d’un particulier) qui ne vous semble pas sécurisée, sans l’avoir contrôlée avant</a:t>
            </a:r>
          </a:p>
          <a:p>
            <a:r>
              <a:rPr lang="fr-FR" altLang="sv-SE" sz="2400" dirty="0"/>
              <a:t>Ne faites jamais d’achats si cela vous semble incertain</a:t>
            </a:r>
          </a:p>
          <a:p>
            <a:r>
              <a:rPr lang="fr-FR" altLang="sv-SE" sz="2400" dirty="0"/>
              <a:t>Ne donnez jamais vos données d’identité ou de carte de crédit sans utiliser un service dédié ou auquel vous faites confiance à 100 %.</a:t>
            </a:r>
          </a:p>
          <a:p>
            <a:r>
              <a:rPr lang="fr-FR" altLang="sv-SE" sz="2400" dirty="0"/>
              <a:t>Usez d’une EXTRÊME prudence lorsque vous achetez pour des montants élevés !</a:t>
            </a:r>
          </a:p>
          <a:p>
            <a:r>
              <a:rPr lang="fr-FR" altLang="sv-SE" sz="2400" dirty="0"/>
              <a:t>N’envoyez jamais une marchandise ni ne payez pour une marchandise sans utiliser un service de paiement adéquat !</a:t>
            </a:r>
            <a:endParaRPr lang="sv-SE" alt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Conseils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lorsque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vous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achetez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z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chez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des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entreprises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en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ligne</a:t>
            </a:r>
            <a:endParaRPr lang="sv-SE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224845" y="902840"/>
            <a:ext cx="6885956" cy="714375"/>
          </a:xfrm>
          <a:prstGeom prst="wedgeRoundRectCallout">
            <a:avLst>
              <a:gd name="adj1" fmla="val -58258"/>
              <a:gd name="adj2" fmla="val 819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Si </a:t>
            </a:r>
            <a:r>
              <a:rPr lang="sv-SE" sz="1200" dirty="0" err="1">
                <a:latin typeface="+mn-lt"/>
                <a:cs typeface="+mn-cs"/>
              </a:rPr>
              <a:t>l’entreprise</a:t>
            </a:r>
            <a:r>
              <a:rPr lang="sv-SE" sz="1200" dirty="0">
                <a:latin typeface="+mn-lt"/>
                <a:cs typeface="+mn-cs"/>
              </a:rPr>
              <a:t> est </a:t>
            </a:r>
            <a:r>
              <a:rPr lang="sv-SE" sz="1200" dirty="0" err="1">
                <a:latin typeface="+mn-lt"/>
                <a:cs typeface="+mn-cs"/>
              </a:rPr>
              <a:t>grande</a:t>
            </a:r>
            <a:r>
              <a:rPr lang="sv-SE" sz="1200" dirty="0">
                <a:latin typeface="+mn-lt"/>
                <a:cs typeface="+mn-cs"/>
              </a:rPr>
              <a:t> et bien </a:t>
            </a:r>
            <a:r>
              <a:rPr lang="sv-SE" sz="1200" dirty="0" err="1">
                <a:latin typeface="+mn-lt"/>
                <a:cs typeface="+mn-cs"/>
              </a:rPr>
              <a:t>conue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pouvez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être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assez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tranquille</a:t>
            </a:r>
            <a:r>
              <a:rPr lang="sv-SE" sz="1200" dirty="0">
                <a:latin typeface="+mn-lt"/>
                <a:cs typeface="+mn-cs"/>
              </a:rPr>
              <a:t>, et </a:t>
            </a:r>
            <a:br>
              <a:rPr lang="sv-SE" sz="1200" dirty="0">
                <a:latin typeface="+mn-lt"/>
                <a:cs typeface="+mn-cs"/>
              </a:rPr>
            </a:br>
            <a:r>
              <a:rPr lang="sv-SE" sz="1200" dirty="0" err="1">
                <a:latin typeface="+mn-lt"/>
                <a:cs typeface="+mn-cs"/>
              </a:rPr>
              <a:t>encore</a:t>
            </a:r>
            <a:r>
              <a:rPr lang="sv-SE" sz="1200" dirty="0">
                <a:latin typeface="+mn-lt"/>
                <a:cs typeface="+mn-cs"/>
              </a:rPr>
              <a:t> plus </a:t>
            </a:r>
            <a:r>
              <a:rPr lang="sv-SE" sz="1200" dirty="0" err="1">
                <a:latin typeface="+mn-lt"/>
                <a:cs typeface="+mn-cs"/>
              </a:rPr>
              <a:t>tranquille</a:t>
            </a:r>
            <a:r>
              <a:rPr lang="sv-SE" sz="1200" dirty="0">
                <a:latin typeface="+mn-lt"/>
                <a:cs typeface="+mn-cs"/>
              </a:rPr>
              <a:t> si </a:t>
            </a:r>
            <a:r>
              <a:rPr lang="sv-SE" sz="1200" dirty="0" err="1">
                <a:latin typeface="+mn-lt"/>
                <a:cs typeface="+mn-cs"/>
              </a:rPr>
              <a:t>elle</a:t>
            </a:r>
            <a:r>
              <a:rPr lang="sv-SE" sz="1200" dirty="0">
                <a:latin typeface="+mn-lt"/>
                <a:cs typeface="+mn-cs"/>
              </a:rPr>
              <a:t> a le </a:t>
            </a:r>
            <a:r>
              <a:rPr lang="sv-SE" sz="1200" dirty="0" err="1">
                <a:latin typeface="+mn-lt"/>
                <a:cs typeface="+mn-cs"/>
              </a:rPr>
              <a:t>label</a:t>
            </a:r>
            <a:r>
              <a:rPr lang="sv-SE" sz="1200" dirty="0">
                <a:latin typeface="+mn-lt"/>
                <a:cs typeface="+mn-cs"/>
              </a:rPr>
              <a:t> de </a:t>
            </a:r>
            <a:r>
              <a:rPr lang="sv-SE" sz="1200" dirty="0" err="1">
                <a:latin typeface="+mn-lt"/>
                <a:cs typeface="+mn-cs"/>
              </a:rPr>
              <a:t>sécurité</a:t>
            </a:r>
            <a:r>
              <a:rPr lang="sv-SE" sz="1200" dirty="0">
                <a:latin typeface="+mn-lt"/>
                <a:cs typeface="+mn-cs"/>
              </a:rPr>
              <a:t> des </a:t>
            </a:r>
            <a:r>
              <a:rPr lang="sv-SE" sz="1200" dirty="0" err="1">
                <a:latin typeface="+mn-lt"/>
                <a:cs typeface="+mn-cs"/>
              </a:rPr>
              <a:t>achats</a:t>
            </a:r>
            <a:r>
              <a:rPr lang="sv-SE" sz="1200" dirty="0">
                <a:latin typeface="+mn-lt"/>
                <a:cs typeface="+mn-cs"/>
              </a:rPr>
              <a:t> en </a:t>
            </a:r>
            <a:r>
              <a:rPr lang="sv-SE" sz="1200" dirty="0" err="1">
                <a:latin typeface="+mn-lt"/>
                <a:cs typeface="+mn-cs"/>
              </a:rPr>
              <a:t>ligne</a:t>
            </a:r>
            <a:r>
              <a:rPr lang="sv-SE" sz="1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Bildobjekt 5" descr="26451173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790" y="969879"/>
            <a:ext cx="10588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8" descr="certifierad-ehandel-201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653" y="969879"/>
            <a:ext cx="6238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224845" y="1237051"/>
            <a:ext cx="7152777" cy="1111506"/>
          </a:xfrm>
          <a:prstGeom prst="wedgeRoundRectCallout">
            <a:avLst>
              <a:gd name="adj1" fmla="val -57803"/>
              <a:gd name="adj2" fmla="val 6151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Si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ne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connaissez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pas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cette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entreprise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devez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contrôler</a:t>
            </a:r>
            <a:r>
              <a:rPr lang="sv-SE" sz="1200" dirty="0">
                <a:latin typeface="+mn-lt"/>
                <a:cs typeface="+mn-cs"/>
              </a:rPr>
              <a:t> ses </a:t>
            </a:r>
            <a:r>
              <a:rPr lang="sv-SE" sz="1200" dirty="0" err="1">
                <a:latin typeface="+mn-lt"/>
                <a:cs typeface="+mn-cs"/>
              </a:rPr>
              <a:t>données</a:t>
            </a:r>
            <a:r>
              <a:rPr lang="sv-SE" sz="1200" dirty="0">
                <a:latin typeface="+mn-lt"/>
                <a:cs typeface="+mn-cs"/>
              </a:rPr>
              <a:t> de </a:t>
            </a:r>
            <a:r>
              <a:rPr lang="sv-SE" sz="1200" dirty="0" err="1">
                <a:latin typeface="+mn-lt"/>
                <a:cs typeface="+mn-cs"/>
              </a:rPr>
              <a:t>contact</a:t>
            </a:r>
            <a:r>
              <a:rPr lang="sv-SE" sz="1200" dirty="0">
                <a:latin typeface="+mn-lt"/>
                <a:cs typeface="+mn-cs"/>
              </a:rPr>
              <a:t>. </a:t>
            </a:r>
            <a:r>
              <a:rPr lang="sv-SE" sz="1200" dirty="0" err="1">
                <a:latin typeface="+mn-lt"/>
                <a:cs typeface="+mn-cs"/>
              </a:rPr>
              <a:t>Testez</a:t>
            </a:r>
            <a:r>
              <a:rPr lang="sv-SE" sz="1200" dirty="0">
                <a:latin typeface="+mn-lt"/>
                <a:cs typeface="+mn-cs"/>
              </a:rPr>
              <a:t> en </a:t>
            </a:r>
            <a:r>
              <a:rPr lang="sv-SE" sz="1200" dirty="0" err="1">
                <a:latin typeface="+mn-lt"/>
                <a:cs typeface="+mn-cs"/>
              </a:rPr>
              <a:t>télephonant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ou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envoyez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courriel</a:t>
            </a:r>
            <a:r>
              <a:rPr lang="sv-SE" sz="1200" dirty="0">
                <a:latin typeface="+mn-lt"/>
                <a:cs typeface="+mn-cs"/>
              </a:rPr>
              <a:t> à son service </a:t>
            </a:r>
            <a:r>
              <a:rPr lang="sv-SE" sz="1200" dirty="0" err="1">
                <a:latin typeface="+mn-lt"/>
                <a:cs typeface="+mn-cs"/>
              </a:rPr>
              <a:t>clients</a:t>
            </a:r>
            <a:r>
              <a:rPr lang="sv-SE" sz="1200" dirty="0">
                <a:latin typeface="+mn-lt"/>
                <a:cs typeface="+mn-cs"/>
              </a:rPr>
              <a:t>. Si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ne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recevez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pas</a:t>
            </a:r>
            <a:r>
              <a:rPr lang="sv-SE" sz="1200" dirty="0">
                <a:latin typeface="+mn-lt"/>
                <a:cs typeface="+mn-cs"/>
              </a:rPr>
              <a:t> de </a:t>
            </a:r>
            <a:r>
              <a:rPr lang="sv-SE" sz="1200" dirty="0" err="1">
                <a:latin typeface="+mn-lt"/>
                <a:cs typeface="+mn-cs"/>
              </a:rPr>
              <a:t>réponse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ne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commandez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rien</a:t>
            </a:r>
            <a:r>
              <a:rPr lang="sv-SE" sz="1200" dirty="0">
                <a:latin typeface="+mn-lt"/>
                <a:cs typeface="+mn-cs"/>
              </a:rPr>
              <a:t>.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pouvez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aussi</a:t>
            </a:r>
            <a:r>
              <a:rPr lang="sv-SE" sz="1200" dirty="0">
                <a:latin typeface="+mn-lt"/>
                <a:cs typeface="+mn-cs"/>
              </a:rPr>
              <a:t> rechercher le nom de </a:t>
            </a:r>
            <a:r>
              <a:rPr lang="sv-SE" sz="1200" dirty="0" err="1">
                <a:latin typeface="+mn-lt"/>
                <a:cs typeface="+mn-cs"/>
              </a:rPr>
              <a:t>l’entreprise</a:t>
            </a:r>
            <a:r>
              <a:rPr lang="sv-SE" sz="1200" dirty="0">
                <a:latin typeface="+mn-lt"/>
                <a:cs typeface="+mn-cs"/>
              </a:rPr>
              <a:t> sur Google. Si </a:t>
            </a:r>
            <a:r>
              <a:rPr lang="sv-SE" sz="1200" dirty="0" err="1">
                <a:latin typeface="+mn-lt"/>
                <a:cs typeface="+mn-cs"/>
              </a:rPr>
              <a:t>l’entreprise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n’est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pas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sérieuse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trouverez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souvent</a:t>
            </a:r>
            <a:r>
              <a:rPr lang="sv-SE" sz="1200" dirty="0">
                <a:latin typeface="+mn-lt"/>
                <a:cs typeface="+mn-cs"/>
              </a:rPr>
              <a:t> des </a:t>
            </a:r>
            <a:r>
              <a:rPr lang="sv-SE" sz="1200" dirty="0" err="1">
                <a:latin typeface="+mn-lt"/>
                <a:cs typeface="+mn-cs"/>
              </a:rPr>
              <a:t>plaintes</a:t>
            </a:r>
            <a:r>
              <a:rPr lang="sv-SE" sz="1200" dirty="0">
                <a:latin typeface="+mn-lt"/>
                <a:cs typeface="+mn-cs"/>
              </a:rPr>
              <a:t>. </a:t>
            </a:r>
            <a:r>
              <a:rPr lang="sv-SE" sz="1200" dirty="0" err="1">
                <a:latin typeface="+mn-lt"/>
                <a:cs typeface="+mn-cs"/>
              </a:rPr>
              <a:t>Contrôles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aussi</a:t>
            </a:r>
            <a:r>
              <a:rPr lang="sv-SE" sz="1200" dirty="0">
                <a:latin typeface="+mn-lt"/>
                <a:cs typeface="+mn-cs"/>
              </a:rPr>
              <a:t> sur le site www.econsumer.gov sur </a:t>
            </a:r>
            <a:r>
              <a:rPr lang="sv-SE" sz="1200" dirty="0" err="1">
                <a:latin typeface="+mn-lt"/>
                <a:cs typeface="+mn-cs"/>
              </a:rPr>
              <a:t>lequel</a:t>
            </a:r>
            <a:r>
              <a:rPr lang="sv-SE" sz="1200" dirty="0">
                <a:latin typeface="+mn-lt"/>
                <a:cs typeface="+mn-cs"/>
              </a:rPr>
              <a:t> les </a:t>
            </a:r>
            <a:r>
              <a:rPr lang="sv-SE" sz="1200" dirty="0" err="1">
                <a:latin typeface="+mn-lt"/>
                <a:cs typeface="+mn-cs"/>
              </a:rPr>
              <a:t>consommateurs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peuvent</a:t>
            </a:r>
            <a:r>
              <a:rPr lang="sv-SE" sz="1200" dirty="0">
                <a:latin typeface="+mn-lt"/>
                <a:cs typeface="+mn-cs"/>
              </a:rPr>
              <a:t> se </a:t>
            </a:r>
            <a:r>
              <a:rPr lang="sv-SE" sz="1200" dirty="0" err="1">
                <a:latin typeface="+mn-lt"/>
                <a:cs typeface="+mn-cs"/>
              </a:rPr>
              <a:t>plaindre</a:t>
            </a:r>
            <a:r>
              <a:rPr lang="sv-SE" sz="1200" dirty="0">
                <a:latin typeface="+mn-lt"/>
                <a:cs typeface="+mn-cs"/>
              </a:rPr>
              <a:t> des </a:t>
            </a:r>
            <a:r>
              <a:rPr lang="sv-SE" sz="1200" dirty="0" err="1">
                <a:latin typeface="+mn-lt"/>
                <a:cs typeface="+mn-cs"/>
              </a:rPr>
              <a:t>entreprises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pas</a:t>
            </a:r>
            <a:r>
              <a:rPr lang="sv-SE" sz="1200" dirty="0">
                <a:latin typeface="+mn-lt"/>
                <a:cs typeface="+mn-cs"/>
              </a:rPr>
              <a:t>  </a:t>
            </a:r>
            <a:r>
              <a:rPr lang="sv-SE" sz="1200" dirty="0" err="1">
                <a:latin typeface="+mn-lt"/>
                <a:cs typeface="+mn-cs"/>
              </a:rPr>
              <a:t>sérieuses</a:t>
            </a:r>
            <a:r>
              <a:rPr lang="sv-SE" sz="1200" dirty="0">
                <a:latin typeface="+mn-lt"/>
                <a:cs typeface="+mn-cs"/>
              </a:rPr>
              <a:t> dans 28 </a:t>
            </a:r>
            <a:r>
              <a:rPr lang="sv-SE" sz="1200" dirty="0" err="1">
                <a:latin typeface="+mn-lt"/>
                <a:cs typeface="+mn-cs"/>
              </a:rPr>
              <a:t>pays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dont</a:t>
            </a:r>
            <a:r>
              <a:rPr lang="sv-SE" sz="1200" dirty="0">
                <a:latin typeface="+mn-lt"/>
                <a:cs typeface="+mn-cs"/>
              </a:rPr>
              <a:t> la </a:t>
            </a:r>
            <a:r>
              <a:rPr lang="sv-SE" sz="1200" dirty="0" err="1">
                <a:latin typeface="+mn-lt"/>
                <a:cs typeface="+mn-cs"/>
              </a:rPr>
              <a:t>Suède</a:t>
            </a:r>
            <a:r>
              <a:rPr lang="sv-SE" sz="1200" dirty="0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2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0063" y="1714500"/>
            <a:ext cx="8086725" cy="4572000"/>
          </a:xfrm>
        </p:spPr>
        <p:txBody>
          <a:bodyPr>
            <a:normAutofit fontScale="70000" lnSpcReduction="20000"/>
          </a:bodyPr>
          <a:lstStyle/>
          <a:p>
            <a:r>
              <a:rPr lang="fr-FR" altLang="sv-SE"/>
              <a:t>Faites vos achats en premier lieu chez des entreprises connues et/ou importantes !</a:t>
            </a:r>
          </a:p>
          <a:p>
            <a:r>
              <a:rPr lang="fr-FR" altLang="sv-SE"/>
              <a:t>Contrôlez les entreprises inconnues ou qui vous semblent peu claires !</a:t>
            </a:r>
          </a:p>
          <a:p>
            <a:r>
              <a:rPr lang="fr-FR" altLang="sv-SE"/>
              <a:t>Contrôlez le mode de paiement que propose l’entreprise !</a:t>
            </a:r>
          </a:p>
          <a:p>
            <a:r>
              <a:rPr lang="fr-FR" altLang="sv-SE"/>
              <a:t>Usez de prudence lorsqu’il s’agit de payer directement depuis votre compte bancaire/ compte de salaire.</a:t>
            </a:r>
          </a:p>
          <a:p>
            <a:r>
              <a:rPr lang="fr-FR" altLang="sv-SE"/>
              <a:t>Utilisez en premier lieu les entreprises qui utilisent un service de facturation</a:t>
            </a:r>
          </a:p>
          <a:p>
            <a:r>
              <a:rPr lang="fr-FR" altLang="sv-SE"/>
              <a:t>Utilisez la carte de paiement en ligne !</a:t>
            </a:r>
          </a:p>
          <a:p>
            <a:r>
              <a:rPr lang="fr-FR" altLang="sv-SE"/>
              <a:t>Utilisez en premier lieu des sites dont les transactions sont cryptées !</a:t>
            </a:r>
          </a:p>
          <a:p>
            <a:r>
              <a:rPr lang="fr-FR" altLang="sv-SE"/>
              <a:t>Usez de prudence lorsqu’il s’agit de fournir vos données personnelles !</a:t>
            </a:r>
            <a:endParaRPr lang="sv-SE" altLang="sv-SE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1160505" y="1741295"/>
            <a:ext cx="6378575" cy="1143000"/>
          </a:xfrm>
          <a:prstGeom prst="wedgeRoundRectCallout">
            <a:avLst>
              <a:gd name="adj1" fmla="val -58258"/>
              <a:gd name="adj2" fmla="val 659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Si </a:t>
            </a:r>
            <a:r>
              <a:rPr lang="sv-SE" sz="1200" dirty="0" err="1">
                <a:latin typeface="+mn-lt"/>
                <a:cs typeface="+mn-cs"/>
              </a:rPr>
              <a:t>l’entreprise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ne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propose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que</a:t>
            </a:r>
            <a:r>
              <a:rPr lang="sv-SE" sz="1200" dirty="0">
                <a:latin typeface="+mn-lt"/>
                <a:cs typeface="+mn-cs"/>
              </a:rPr>
              <a:t> le </a:t>
            </a:r>
            <a:r>
              <a:rPr lang="sv-SE" sz="1200" dirty="0" err="1">
                <a:latin typeface="+mn-lt"/>
                <a:cs typeface="+mn-cs"/>
              </a:rPr>
              <a:t>paiement</a:t>
            </a:r>
            <a:r>
              <a:rPr lang="sv-SE" sz="1200" dirty="0">
                <a:latin typeface="+mn-lt"/>
                <a:cs typeface="+mn-cs"/>
              </a:rPr>
              <a:t> à </a:t>
            </a:r>
            <a:r>
              <a:rPr lang="sv-SE" sz="1200" dirty="0" err="1">
                <a:latin typeface="+mn-lt"/>
                <a:cs typeface="+mn-cs"/>
              </a:rPr>
              <a:t>l’avance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usez</a:t>
            </a:r>
            <a:r>
              <a:rPr lang="sv-SE" sz="1200" dirty="0">
                <a:latin typeface="+mn-lt"/>
                <a:cs typeface="+mn-cs"/>
              </a:rPr>
              <a:t> de </a:t>
            </a:r>
            <a:r>
              <a:rPr lang="sv-SE" sz="1200" dirty="0" err="1">
                <a:latin typeface="+mn-lt"/>
                <a:cs typeface="+mn-cs"/>
              </a:rPr>
              <a:t>prudence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même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pour</a:t>
            </a:r>
            <a:r>
              <a:rPr lang="sv-SE" sz="1200" dirty="0">
                <a:latin typeface="+mn-lt"/>
                <a:cs typeface="+mn-cs"/>
              </a:rPr>
              <a:t> les </a:t>
            </a:r>
            <a:r>
              <a:rPr lang="sv-SE" sz="1200" dirty="0" err="1">
                <a:latin typeface="+mn-lt"/>
                <a:cs typeface="+mn-cs"/>
              </a:rPr>
              <a:t>envois</a:t>
            </a:r>
            <a:r>
              <a:rPr lang="sv-SE" sz="1200" dirty="0">
                <a:latin typeface="+mn-lt"/>
                <a:cs typeface="+mn-cs"/>
              </a:rPr>
              <a:t> en port </a:t>
            </a:r>
            <a:r>
              <a:rPr lang="sv-SE" sz="1200" dirty="0" err="1">
                <a:latin typeface="+mn-lt"/>
                <a:cs typeface="+mn-cs"/>
              </a:rPr>
              <a:t>dû</a:t>
            </a:r>
            <a:r>
              <a:rPr lang="sv-SE" sz="1200" dirty="0">
                <a:latin typeface="+mn-lt"/>
                <a:cs typeface="+mn-cs"/>
              </a:rPr>
              <a:t>. Il est </a:t>
            </a:r>
            <a:r>
              <a:rPr lang="sv-SE" sz="1200" dirty="0" err="1">
                <a:latin typeface="+mn-lt"/>
                <a:cs typeface="+mn-cs"/>
              </a:rPr>
              <a:t>arrivé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que</a:t>
            </a:r>
            <a:r>
              <a:rPr lang="sv-SE" sz="1200" dirty="0">
                <a:latin typeface="+mn-lt"/>
                <a:cs typeface="+mn-cs"/>
              </a:rPr>
              <a:t> les </a:t>
            </a:r>
            <a:r>
              <a:rPr lang="sv-SE" sz="1200" dirty="0" err="1">
                <a:latin typeface="+mn-lt"/>
                <a:cs typeface="+mn-cs"/>
              </a:rPr>
              <a:t>clients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aillent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chercher</a:t>
            </a:r>
            <a:r>
              <a:rPr lang="sv-SE" sz="1200" dirty="0">
                <a:latin typeface="+mn-lt"/>
                <a:cs typeface="+mn-cs"/>
              </a:rPr>
              <a:t> à la poste </a:t>
            </a:r>
            <a:r>
              <a:rPr lang="sv-SE" sz="1200" dirty="0" err="1">
                <a:latin typeface="+mn-lt"/>
                <a:cs typeface="+mn-cs"/>
              </a:rPr>
              <a:t>un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colis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qui</a:t>
            </a:r>
            <a:r>
              <a:rPr lang="sv-SE" sz="1200" dirty="0">
                <a:latin typeface="+mn-lt"/>
                <a:cs typeface="+mn-cs"/>
              </a:rPr>
              <a:t> finalement </a:t>
            </a:r>
            <a:r>
              <a:rPr lang="sv-SE" sz="1200" dirty="0" err="1">
                <a:latin typeface="+mn-lt"/>
                <a:cs typeface="+mn-cs"/>
              </a:rPr>
              <a:t>contient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brique</a:t>
            </a:r>
            <a:r>
              <a:rPr lang="sv-SE" sz="1200" dirty="0">
                <a:latin typeface="+mn-lt"/>
                <a:cs typeface="+mn-cs"/>
              </a:rPr>
              <a:t> au </a:t>
            </a:r>
            <a:r>
              <a:rPr lang="sv-SE" sz="1200" dirty="0" err="1">
                <a:latin typeface="+mn-lt"/>
                <a:cs typeface="+mn-cs"/>
              </a:rPr>
              <a:t>lieu</a:t>
            </a:r>
            <a:r>
              <a:rPr lang="sv-SE" sz="1200" dirty="0">
                <a:latin typeface="+mn-lt"/>
                <a:cs typeface="+mn-cs"/>
              </a:rPr>
              <a:t> du </a:t>
            </a:r>
            <a:r>
              <a:rPr lang="sv-SE" sz="1200" dirty="0" err="1">
                <a:latin typeface="+mn-lt"/>
                <a:cs typeface="+mn-cs"/>
              </a:rPr>
              <a:t>produit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électronique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commandé</a:t>
            </a:r>
            <a:r>
              <a:rPr lang="sv-SE" sz="1200" dirty="0">
                <a:latin typeface="+mn-lt"/>
                <a:cs typeface="+mn-cs"/>
              </a:rPr>
              <a:t>. Les </a:t>
            </a:r>
            <a:r>
              <a:rPr lang="sv-SE" sz="1200" dirty="0" err="1">
                <a:latin typeface="+mn-lt"/>
                <a:cs typeface="+mn-cs"/>
              </a:rPr>
              <a:t>entreprises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sérieuses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proposent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généralement</a:t>
            </a:r>
            <a:r>
              <a:rPr lang="sv-SE" sz="1200" dirty="0">
                <a:latin typeface="+mn-lt"/>
                <a:cs typeface="+mn-cs"/>
              </a:rPr>
              <a:t> plus </a:t>
            </a:r>
            <a:r>
              <a:rPr lang="sv-SE" sz="1200" dirty="0" err="1">
                <a:latin typeface="+mn-lt"/>
                <a:cs typeface="+mn-cs"/>
              </a:rPr>
              <a:t>d’un</a:t>
            </a:r>
            <a:r>
              <a:rPr lang="sv-SE" sz="1200" dirty="0">
                <a:latin typeface="+mn-lt"/>
                <a:cs typeface="+mn-cs"/>
              </a:rPr>
              <a:t> mode de </a:t>
            </a:r>
            <a:r>
              <a:rPr lang="sv-SE" sz="1200" dirty="0" err="1">
                <a:latin typeface="+mn-lt"/>
                <a:cs typeface="+mn-cs"/>
              </a:rPr>
              <a:t>paiement</a:t>
            </a:r>
            <a:r>
              <a:rPr lang="sv-SE" sz="1200" dirty="0">
                <a:latin typeface="+mn-lt"/>
                <a:cs typeface="+mn-cs"/>
              </a:rPr>
              <a:t>. 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1187624" y="2312066"/>
            <a:ext cx="6373813" cy="950913"/>
          </a:xfrm>
          <a:prstGeom prst="wedgeRoundRectCallout">
            <a:avLst>
              <a:gd name="adj1" fmla="val -57804"/>
              <a:gd name="adj2" fmla="val 6110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Il est </a:t>
            </a:r>
            <a:r>
              <a:rPr lang="sv-SE" sz="1200" dirty="0" err="1">
                <a:latin typeface="+mn-lt"/>
                <a:cs typeface="+mn-cs"/>
              </a:rPr>
              <a:t>préférable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d’avoir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compte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bancaire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exclusivement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réservé</a:t>
            </a:r>
            <a:r>
              <a:rPr lang="sv-SE" sz="1200" dirty="0">
                <a:latin typeface="+mn-lt"/>
                <a:cs typeface="+mn-cs"/>
              </a:rPr>
              <a:t> au </a:t>
            </a:r>
            <a:r>
              <a:rPr lang="sv-SE" sz="1200" dirty="0" err="1">
                <a:latin typeface="+mn-lt"/>
                <a:cs typeface="+mn-cs"/>
              </a:rPr>
              <a:t>commerce</a:t>
            </a:r>
            <a:r>
              <a:rPr lang="sv-SE" sz="1200" dirty="0">
                <a:latin typeface="+mn-lt"/>
                <a:cs typeface="+mn-cs"/>
              </a:rPr>
              <a:t> en </a:t>
            </a:r>
            <a:r>
              <a:rPr lang="sv-SE" sz="1200" dirty="0" err="1">
                <a:latin typeface="+mn-lt"/>
                <a:cs typeface="+mn-cs"/>
              </a:rPr>
              <a:t>ligne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mais</a:t>
            </a:r>
            <a:r>
              <a:rPr lang="sv-SE" sz="1200" dirty="0">
                <a:latin typeface="+mn-lt"/>
                <a:cs typeface="+mn-cs"/>
              </a:rPr>
              <a:t> en </a:t>
            </a:r>
            <a:r>
              <a:rPr lang="sv-SE" sz="1200" dirty="0" err="1">
                <a:latin typeface="+mn-lt"/>
                <a:cs typeface="+mn-cs"/>
              </a:rPr>
              <a:t>ce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cas</a:t>
            </a:r>
            <a:r>
              <a:rPr lang="sv-SE" sz="1200" dirty="0">
                <a:latin typeface="+mn-lt"/>
                <a:cs typeface="+mn-cs"/>
              </a:rPr>
              <a:t> il </a:t>
            </a:r>
            <a:r>
              <a:rPr lang="sv-SE" sz="1200" dirty="0" err="1">
                <a:latin typeface="+mn-lt"/>
                <a:cs typeface="+mn-cs"/>
              </a:rPr>
              <a:t>doit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être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relié</a:t>
            </a:r>
            <a:r>
              <a:rPr lang="sv-SE" sz="1200" dirty="0">
                <a:latin typeface="+mn-lt"/>
                <a:cs typeface="+mn-cs"/>
              </a:rPr>
              <a:t> à </a:t>
            </a:r>
            <a:r>
              <a:rPr lang="sv-SE" sz="1200" dirty="0" err="1">
                <a:latin typeface="+mn-lt"/>
                <a:cs typeface="+mn-cs"/>
              </a:rPr>
              <a:t>un</a:t>
            </a:r>
            <a:r>
              <a:rPr lang="sv-SE" sz="1200" dirty="0">
                <a:latin typeface="+mn-lt"/>
                <a:cs typeface="+mn-cs"/>
              </a:rPr>
              <a:t> service </a:t>
            </a:r>
            <a:r>
              <a:rPr lang="sv-SE" sz="1200" dirty="0" err="1">
                <a:latin typeface="+mn-lt"/>
                <a:cs typeface="+mn-cs"/>
              </a:rPr>
              <a:t>spécifique</a:t>
            </a:r>
            <a:r>
              <a:rPr lang="sv-SE" sz="1200" dirty="0">
                <a:latin typeface="+mn-lt"/>
                <a:cs typeface="+mn-cs"/>
              </a:rPr>
              <a:t>, par </a:t>
            </a:r>
            <a:r>
              <a:rPr lang="sv-SE" sz="1200" dirty="0" err="1">
                <a:latin typeface="+mn-lt"/>
                <a:cs typeface="+mn-cs"/>
              </a:rPr>
              <a:t>exemple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i="1" dirty="0" err="1">
                <a:latin typeface="+mn-lt"/>
                <a:cs typeface="+mn-cs"/>
              </a:rPr>
              <a:t>Verified</a:t>
            </a:r>
            <a:r>
              <a:rPr lang="sv-SE" sz="1200" i="1" dirty="0">
                <a:latin typeface="+mn-lt"/>
                <a:cs typeface="+mn-cs"/>
              </a:rPr>
              <a:t> by Visa</a:t>
            </a:r>
            <a:r>
              <a:rPr lang="sv-SE" sz="1200" dirty="0">
                <a:latin typeface="+mn-lt"/>
                <a:cs typeface="+mn-cs"/>
              </a:rPr>
              <a:t>. Il est </a:t>
            </a:r>
            <a:r>
              <a:rPr lang="sv-SE" sz="1200" dirty="0" err="1">
                <a:latin typeface="+mn-lt"/>
                <a:cs typeface="+mn-cs"/>
              </a:rPr>
              <a:t>encore</a:t>
            </a:r>
            <a:r>
              <a:rPr lang="sv-SE" sz="1200" dirty="0">
                <a:latin typeface="+mn-lt"/>
                <a:cs typeface="+mn-cs"/>
              </a:rPr>
              <a:t> plus </a:t>
            </a:r>
            <a:r>
              <a:rPr lang="sv-SE" sz="1200" dirty="0" err="1">
                <a:latin typeface="+mn-lt"/>
                <a:cs typeface="+mn-cs"/>
              </a:rPr>
              <a:t>sûr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d’utiliser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une</a:t>
            </a:r>
            <a:r>
              <a:rPr lang="sv-SE" sz="1200" dirty="0">
                <a:latin typeface="+mn-lt"/>
                <a:cs typeface="+mn-cs"/>
              </a:rPr>
              <a:t> carte de </a:t>
            </a:r>
            <a:r>
              <a:rPr lang="sv-SE" sz="1200" dirty="0" err="1">
                <a:latin typeface="+mn-lt"/>
                <a:cs typeface="+mn-cs"/>
              </a:rPr>
              <a:t>crédit</a:t>
            </a:r>
            <a:r>
              <a:rPr lang="sv-SE" sz="1200" dirty="0">
                <a:latin typeface="+mn-lt"/>
                <a:cs typeface="+mn-cs"/>
              </a:rPr>
              <a:t>! </a:t>
            </a:r>
            <a:r>
              <a:rPr lang="sv-SE" sz="1200" dirty="0" err="1">
                <a:latin typeface="+mn-lt"/>
                <a:cs typeface="+mn-cs"/>
              </a:rPr>
              <a:t>C’est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alors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l’entreprise</a:t>
            </a:r>
            <a:r>
              <a:rPr lang="sv-SE" sz="1200" dirty="0">
                <a:latin typeface="+mn-lt"/>
                <a:cs typeface="+mn-cs"/>
              </a:rPr>
              <a:t> de </a:t>
            </a:r>
            <a:r>
              <a:rPr lang="sv-SE" sz="1200" dirty="0" err="1">
                <a:latin typeface="+mn-lt"/>
                <a:cs typeface="+mn-cs"/>
              </a:rPr>
              <a:t>crédit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qui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assume</a:t>
            </a:r>
            <a:r>
              <a:rPr lang="sv-SE" sz="1200" dirty="0">
                <a:latin typeface="+mn-lt"/>
                <a:cs typeface="+mn-cs"/>
              </a:rPr>
              <a:t> le </a:t>
            </a:r>
            <a:r>
              <a:rPr lang="sv-SE" sz="1200" dirty="0" err="1">
                <a:latin typeface="+mn-lt"/>
                <a:cs typeface="+mn-cs"/>
              </a:rPr>
              <a:t>risque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mais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cela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coûte</a:t>
            </a:r>
            <a:r>
              <a:rPr lang="sv-SE" sz="1200" dirty="0">
                <a:latin typeface="+mn-lt"/>
                <a:cs typeface="+mn-cs"/>
              </a:rPr>
              <a:t> plus </a:t>
            </a:r>
            <a:r>
              <a:rPr lang="sv-SE" sz="1200" dirty="0" err="1">
                <a:latin typeface="+mn-lt"/>
                <a:cs typeface="+mn-cs"/>
              </a:rPr>
              <a:t>cher</a:t>
            </a:r>
            <a:r>
              <a:rPr lang="sv-SE" sz="1200" dirty="0">
                <a:latin typeface="+mn-lt"/>
                <a:cs typeface="+mn-cs"/>
              </a:rPr>
              <a:t>. 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1192387" y="2898328"/>
            <a:ext cx="6369050" cy="1016000"/>
          </a:xfrm>
          <a:prstGeom prst="wedgeRoundRectCallout">
            <a:avLst>
              <a:gd name="adj1" fmla="val -58107"/>
              <a:gd name="adj2" fmla="val 6162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Si </a:t>
            </a:r>
            <a:r>
              <a:rPr lang="sv-SE" sz="1200" dirty="0" err="1">
                <a:latin typeface="+mn-lt"/>
                <a:cs typeface="+mn-cs"/>
              </a:rPr>
              <a:t>l’entreprise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utilise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</a:t>
            </a:r>
            <a:r>
              <a:rPr lang="sv-SE" sz="1200" dirty="0">
                <a:latin typeface="+mn-lt"/>
                <a:cs typeface="+mn-cs"/>
              </a:rPr>
              <a:t> service de </a:t>
            </a:r>
            <a:r>
              <a:rPr lang="sv-SE" sz="1200" dirty="0" err="1">
                <a:latin typeface="+mn-lt"/>
                <a:cs typeface="+mn-cs"/>
              </a:rPr>
              <a:t>facturation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comme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i="1" dirty="0">
                <a:latin typeface="+mn-lt"/>
                <a:cs typeface="+mn-cs"/>
              </a:rPr>
              <a:t>klarna, </a:t>
            </a:r>
            <a:r>
              <a:rPr lang="sv-SE" sz="1200" i="1" dirty="0" err="1">
                <a:latin typeface="+mn-lt"/>
                <a:cs typeface="+mn-cs"/>
              </a:rPr>
              <a:t>paypal</a:t>
            </a:r>
            <a:r>
              <a:rPr lang="sv-SE" sz="1200" i="1" dirty="0">
                <a:latin typeface="+mn-lt"/>
                <a:cs typeface="+mn-cs"/>
              </a:rPr>
              <a:t> </a:t>
            </a:r>
            <a:r>
              <a:rPr lang="sv-SE" sz="1200" dirty="0">
                <a:latin typeface="+mn-lt"/>
                <a:cs typeface="+mn-cs"/>
              </a:rPr>
              <a:t>et</a:t>
            </a:r>
            <a:r>
              <a:rPr lang="sv-SE" sz="1200" i="1" dirty="0">
                <a:latin typeface="+mn-lt"/>
                <a:cs typeface="+mn-cs"/>
              </a:rPr>
              <a:t> </a:t>
            </a:r>
            <a:r>
              <a:rPr lang="sv-SE" sz="1200" i="1" dirty="0" err="1">
                <a:latin typeface="+mn-lt"/>
                <a:cs typeface="+mn-cs"/>
              </a:rPr>
              <a:t>payson</a:t>
            </a:r>
            <a:r>
              <a:rPr lang="sv-SE" sz="1200" dirty="0">
                <a:latin typeface="+mn-lt"/>
                <a:cs typeface="+mn-cs"/>
              </a:rPr>
              <a:t>, la </a:t>
            </a:r>
            <a:r>
              <a:rPr lang="sv-SE" sz="1200" dirty="0" err="1">
                <a:latin typeface="+mn-lt"/>
                <a:cs typeface="+mn-cs"/>
              </a:rPr>
              <a:t>sécurité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n’en</a:t>
            </a:r>
            <a:r>
              <a:rPr lang="sv-SE" sz="1200" dirty="0">
                <a:latin typeface="+mn-lt"/>
                <a:cs typeface="+mn-cs"/>
              </a:rPr>
              <a:t> est </a:t>
            </a:r>
            <a:r>
              <a:rPr lang="sv-SE" sz="1200" dirty="0" err="1">
                <a:latin typeface="+mn-lt"/>
                <a:cs typeface="+mn-cs"/>
              </a:rPr>
              <a:t>que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meilleure</a:t>
            </a:r>
            <a:r>
              <a:rPr lang="sv-SE" sz="1200" dirty="0">
                <a:latin typeface="+mn-lt"/>
                <a:cs typeface="+mn-cs"/>
              </a:rPr>
              <a:t>.  Si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avez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une</a:t>
            </a:r>
            <a:r>
              <a:rPr lang="sv-SE" sz="1200" dirty="0">
                <a:latin typeface="+mn-lt"/>
                <a:cs typeface="+mn-cs"/>
              </a:rPr>
              <a:t> carte Visa </a:t>
            </a:r>
            <a:r>
              <a:rPr lang="sv-SE" sz="1200" dirty="0" err="1">
                <a:latin typeface="+mn-lt"/>
                <a:cs typeface="+mn-cs"/>
              </a:rPr>
              <a:t>ou</a:t>
            </a:r>
            <a:r>
              <a:rPr lang="sv-SE" sz="1200" dirty="0">
                <a:latin typeface="+mn-lt"/>
                <a:cs typeface="+mn-cs"/>
              </a:rPr>
              <a:t> MasterCard, les </a:t>
            </a:r>
            <a:r>
              <a:rPr lang="sv-SE" sz="1200" dirty="0" err="1">
                <a:latin typeface="+mn-lt"/>
                <a:cs typeface="+mn-cs"/>
              </a:rPr>
              <a:t>entreprises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qui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passent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pas</a:t>
            </a:r>
            <a:r>
              <a:rPr lang="sv-SE" sz="1200" dirty="0">
                <a:latin typeface="+mn-lt"/>
                <a:cs typeface="+mn-cs"/>
              </a:rPr>
              <a:t> le service </a:t>
            </a:r>
            <a:r>
              <a:rPr lang="en-US" sz="1200" i="1" dirty="0">
                <a:latin typeface="+mn-lt"/>
                <a:cs typeface="+mn-cs"/>
              </a:rPr>
              <a:t>Verified by Visa </a:t>
            </a:r>
            <a:r>
              <a:rPr lang="en-US" sz="1200" dirty="0">
                <a:latin typeface="+mn-lt"/>
                <a:cs typeface="+mn-cs"/>
              </a:rPr>
              <a:t>et</a:t>
            </a:r>
            <a:r>
              <a:rPr lang="en-US" sz="1200" b="1" dirty="0">
                <a:latin typeface="+mn-lt"/>
                <a:cs typeface="+mn-cs"/>
              </a:rPr>
              <a:t> </a:t>
            </a:r>
            <a:r>
              <a:rPr lang="en-US" sz="1200" i="1" dirty="0">
                <a:latin typeface="+mn-lt"/>
                <a:cs typeface="+mn-cs"/>
              </a:rPr>
              <a:t>MasterCard </a:t>
            </a:r>
            <a:r>
              <a:rPr lang="en-US" sz="1200" i="1" dirty="0" err="1">
                <a:latin typeface="+mn-lt"/>
                <a:cs typeface="+mn-cs"/>
              </a:rPr>
              <a:t>SecureCode</a:t>
            </a:r>
            <a:r>
              <a:rPr lang="en-US" sz="1200" i="1" dirty="0">
                <a:latin typeface="+mn-lt"/>
                <a:cs typeface="+mn-cs"/>
              </a:rPr>
              <a:t> </a:t>
            </a:r>
            <a:r>
              <a:rPr lang="en-US" sz="1200" dirty="0" err="1">
                <a:latin typeface="+mn-lt"/>
                <a:cs typeface="+mn-cs"/>
              </a:rPr>
              <a:t>sont</a:t>
            </a:r>
            <a:r>
              <a:rPr lang="en-US" sz="1200" dirty="0">
                <a:latin typeface="+mn-lt"/>
                <a:cs typeface="+mn-cs"/>
              </a:rPr>
              <a:t> </a:t>
            </a:r>
            <a:r>
              <a:rPr lang="en-US" sz="1200" dirty="0" err="1">
                <a:latin typeface="+mn-lt"/>
                <a:cs typeface="+mn-cs"/>
              </a:rPr>
              <a:t>sûres</a:t>
            </a:r>
            <a:r>
              <a:rPr lang="en-US" sz="1200" dirty="0">
                <a:latin typeface="+mn-lt"/>
                <a:cs typeface="+mn-cs"/>
              </a:rPr>
              <a:t>. </a:t>
            </a:r>
            <a:endParaRPr lang="sv-SE" sz="1200" dirty="0">
              <a:latin typeface="+mn-lt"/>
              <a:cs typeface="+mn-cs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1208130" y="3632200"/>
            <a:ext cx="6330950" cy="736600"/>
          </a:xfrm>
          <a:prstGeom prst="wedgeRoundRectCallout">
            <a:avLst>
              <a:gd name="adj1" fmla="val -58259"/>
              <a:gd name="adj2" fmla="val 8181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Chez </a:t>
            </a:r>
            <a:r>
              <a:rPr lang="sv-SE" sz="1200" dirty="0" err="1">
                <a:latin typeface="+mn-lt"/>
                <a:cs typeface="+mn-cs"/>
              </a:rPr>
              <a:t>plusieurs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banques</a:t>
            </a:r>
            <a:r>
              <a:rPr lang="sv-SE" sz="1200" dirty="0">
                <a:latin typeface="+mn-lt"/>
                <a:cs typeface="+mn-cs"/>
              </a:rPr>
              <a:t> (</a:t>
            </a:r>
            <a:r>
              <a:rPr lang="sv-SE" sz="1200" dirty="0" err="1">
                <a:latin typeface="+mn-lt"/>
                <a:cs typeface="+mn-cs"/>
              </a:rPr>
              <a:t>notamment</a:t>
            </a:r>
            <a:r>
              <a:rPr lang="sv-SE" sz="1200" dirty="0">
                <a:latin typeface="+mn-lt"/>
                <a:cs typeface="+mn-cs"/>
              </a:rPr>
              <a:t> la Swedbank), on </a:t>
            </a:r>
            <a:r>
              <a:rPr lang="sv-SE" sz="1200" dirty="0" err="1">
                <a:latin typeface="+mn-lt"/>
                <a:cs typeface="+mn-cs"/>
              </a:rPr>
              <a:t>peut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fournir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une</a:t>
            </a:r>
            <a:r>
              <a:rPr lang="sv-SE" sz="1200" dirty="0">
                <a:latin typeface="+mn-lt"/>
                <a:cs typeface="+mn-cs"/>
              </a:rPr>
              <a:t> carte Internet </a:t>
            </a:r>
            <a:r>
              <a:rPr lang="sv-SE" sz="1200" dirty="0" err="1">
                <a:latin typeface="+mn-lt"/>
                <a:cs typeface="+mn-cs"/>
              </a:rPr>
              <a:t>reliée</a:t>
            </a:r>
            <a:r>
              <a:rPr lang="sv-SE" sz="1200" dirty="0">
                <a:latin typeface="+mn-lt"/>
                <a:cs typeface="+mn-cs"/>
              </a:rPr>
              <a:t> à </a:t>
            </a:r>
            <a:r>
              <a:rPr lang="sv-SE" sz="1200" dirty="0" err="1">
                <a:latin typeface="+mn-lt"/>
                <a:cs typeface="+mn-cs"/>
              </a:rPr>
              <a:t>votre</a:t>
            </a:r>
            <a:r>
              <a:rPr lang="sv-SE" sz="1200" dirty="0">
                <a:latin typeface="+mn-lt"/>
                <a:cs typeface="+mn-cs"/>
              </a:rPr>
              <a:t> carte </a:t>
            </a:r>
            <a:r>
              <a:rPr lang="sv-SE" sz="1200" dirty="0" err="1">
                <a:latin typeface="+mn-lt"/>
                <a:cs typeface="+mn-cs"/>
              </a:rPr>
              <a:t>bancaire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mais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qui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ne</a:t>
            </a:r>
            <a:r>
              <a:rPr lang="sv-SE" sz="1200" dirty="0">
                <a:latin typeface="+mn-lt"/>
                <a:cs typeface="+mn-cs"/>
              </a:rPr>
              <a:t> dit </a:t>
            </a:r>
            <a:r>
              <a:rPr lang="sv-SE" sz="1200" dirty="0" err="1">
                <a:latin typeface="+mn-lt"/>
                <a:cs typeface="+mn-cs"/>
              </a:rPr>
              <a:t>pas</a:t>
            </a:r>
            <a:r>
              <a:rPr lang="sv-SE" sz="1200" dirty="0">
                <a:latin typeface="+mn-lt"/>
                <a:cs typeface="+mn-cs"/>
              </a:rPr>
              <a:t> le </a:t>
            </a:r>
            <a:r>
              <a:rPr lang="sv-SE" sz="1200" dirty="0" err="1">
                <a:latin typeface="+mn-lt"/>
                <a:cs typeface="+mn-cs"/>
              </a:rPr>
              <a:t>numéro</a:t>
            </a:r>
            <a:r>
              <a:rPr lang="sv-SE" sz="1200" dirty="0">
                <a:latin typeface="+mn-lt"/>
                <a:cs typeface="+mn-cs"/>
              </a:rPr>
              <a:t> de la carte.  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1160505" y="3858892"/>
            <a:ext cx="6486525" cy="849313"/>
          </a:xfrm>
          <a:prstGeom prst="wedgeRoundRectCallout">
            <a:avLst>
              <a:gd name="adj1" fmla="val -57653"/>
              <a:gd name="adj2" fmla="val 8371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 err="1">
                <a:latin typeface="+mn-lt"/>
                <a:cs typeface="+mn-cs"/>
              </a:rPr>
              <a:t>Lorsque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payes</a:t>
            </a:r>
            <a:r>
              <a:rPr lang="sv-SE" sz="1200" dirty="0">
                <a:latin typeface="+mn-lt"/>
                <a:cs typeface="+mn-cs"/>
              </a:rPr>
              <a:t> en </a:t>
            </a:r>
            <a:r>
              <a:rPr lang="sv-SE" sz="1200" dirty="0" err="1">
                <a:latin typeface="+mn-lt"/>
                <a:cs typeface="+mn-cs"/>
              </a:rPr>
              <a:t>ligne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pouvez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contrôle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qu’il</a:t>
            </a:r>
            <a:r>
              <a:rPr lang="sv-SE" sz="1200" dirty="0">
                <a:latin typeface="+mn-lt"/>
                <a:cs typeface="+mn-cs"/>
              </a:rPr>
              <a:t> est </a:t>
            </a:r>
            <a:r>
              <a:rPr lang="sv-SE" sz="1200" dirty="0" err="1">
                <a:latin typeface="+mn-lt"/>
                <a:cs typeface="+mn-cs"/>
              </a:rPr>
              <a:t>écrit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https</a:t>
            </a:r>
            <a:r>
              <a:rPr lang="sv-SE" sz="1200" dirty="0">
                <a:latin typeface="+mn-lt"/>
                <a:cs typeface="+mn-cs"/>
              </a:rPr>
              <a:t> dans </a:t>
            </a:r>
            <a:r>
              <a:rPr lang="sv-SE" sz="1200" dirty="0" err="1">
                <a:latin typeface="+mn-lt"/>
                <a:cs typeface="+mn-cs"/>
              </a:rPr>
              <a:t>l’adresse</a:t>
            </a:r>
            <a:r>
              <a:rPr lang="sv-SE" sz="1200" dirty="0">
                <a:latin typeface="+mn-lt"/>
                <a:cs typeface="+mn-cs"/>
              </a:rPr>
              <a:t> du site et </a:t>
            </a:r>
            <a:r>
              <a:rPr lang="sv-SE" sz="1200" dirty="0" err="1">
                <a:latin typeface="+mn-lt"/>
                <a:cs typeface="+mn-cs"/>
              </a:rPr>
              <a:t>qu’il</a:t>
            </a:r>
            <a:r>
              <a:rPr lang="sv-SE" sz="1200" dirty="0">
                <a:latin typeface="+mn-lt"/>
                <a:cs typeface="+mn-cs"/>
              </a:rPr>
              <a:t> y </a:t>
            </a:r>
            <a:r>
              <a:rPr lang="sv-SE" sz="1200" dirty="0" err="1">
                <a:latin typeface="+mn-lt"/>
                <a:cs typeface="+mn-cs"/>
              </a:rPr>
              <a:t>figure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icône</a:t>
            </a:r>
            <a:r>
              <a:rPr lang="sv-SE" sz="1200" dirty="0">
                <a:latin typeface="+mn-lt"/>
                <a:cs typeface="+mn-cs"/>
              </a:rPr>
              <a:t> de </a:t>
            </a:r>
            <a:r>
              <a:rPr lang="sv-SE" sz="1200" dirty="0" err="1">
                <a:latin typeface="+mn-lt"/>
                <a:cs typeface="+mn-cs"/>
              </a:rPr>
              <a:t>cadenas</a:t>
            </a:r>
            <a:r>
              <a:rPr lang="sv-SE" sz="1200" dirty="0">
                <a:latin typeface="+mn-lt"/>
                <a:cs typeface="+mn-cs"/>
              </a:rPr>
              <a:t>.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savez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alors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que</a:t>
            </a:r>
            <a:r>
              <a:rPr lang="sv-SE" sz="1200" dirty="0">
                <a:latin typeface="+mn-lt"/>
                <a:cs typeface="+mn-cs"/>
              </a:rPr>
              <a:t> les </a:t>
            </a:r>
            <a:r>
              <a:rPr lang="sv-SE" sz="1200" dirty="0" err="1">
                <a:latin typeface="+mn-lt"/>
                <a:cs typeface="+mn-cs"/>
              </a:rPr>
              <a:t>transactions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sont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cryptées</a:t>
            </a:r>
            <a:r>
              <a:rPr lang="sv-SE" sz="1200" dirty="0">
                <a:latin typeface="+mn-lt"/>
                <a:cs typeface="+mn-cs"/>
              </a:rPr>
              <a:t>.</a:t>
            </a: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1214458" y="4403230"/>
            <a:ext cx="6562725" cy="950913"/>
          </a:xfrm>
          <a:prstGeom prst="wedgeRoundRectCallout">
            <a:avLst>
              <a:gd name="adj1" fmla="val -58259"/>
              <a:gd name="adj2" fmla="val 7229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En </a:t>
            </a:r>
            <a:r>
              <a:rPr lang="sv-SE" sz="1200" dirty="0" err="1">
                <a:latin typeface="+mn-lt"/>
                <a:cs typeface="+mn-cs"/>
              </a:rPr>
              <a:t>cas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d’incertitude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usez</a:t>
            </a:r>
            <a:r>
              <a:rPr lang="sv-SE" sz="1200" dirty="0">
                <a:latin typeface="+mn-lt"/>
                <a:cs typeface="+mn-cs"/>
              </a:rPr>
              <a:t> de </a:t>
            </a:r>
            <a:r>
              <a:rPr lang="sv-SE" sz="1200" dirty="0" err="1">
                <a:latin typeface="+mn-lt"/>
                <a:cs typeface="+mn-cs"/>
              </a:rPr>
              <a:t>prudence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lorsque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fournissez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votre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numéro</a:t>
            </a:r>
            <a:r>
              <a:rPr lang="sv-SE" sz="1200" dirty="0">
                <a:latin typeface="+mn-lt"/>
                <a:cs typeface="+mn-cs"/>
              </a:rPr>
              <a:t> de carte, sa date </a:t>
            </a:r>
            <a:r>
              <a:rPr lang="sv-SE" sz="1200" dirty="0" err="1">
                <a:latin typeface="+mn-lt"/>
                <a:cs typeface="+mn-cs"/>
              </a:rPr>
              <a:t>d’expiration</a:t>
            </a:r>
            <a:r>
              <a:rPr lang="sv-SE" sz="1200" dirty="0">
                <a:latin typeface="+mn-lt"/>
                <a:cs typeface="+mn-cs"/>
              </a:rPr>
              <a:t> et le </a:t>
            </a:r>
            <a:r>
              <a:rPr lang="sv-SE" sz="1200" dirty="0" err="1">
                <a:latin typeface="+mn-lt"/>
                <a:cs typeface="+mn-cs"/>
              </a:rPr>
              <a:t>code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CVV</a:t>
            </a:r>
            <a:r>
              <a:rPr lang="sv-SE" sz="1200" dirty="0">
                <a:latin typeface="+mn-lt"/>
                <a:cs typeface="+mn-cs"/>
              </a:rPr>
              <a:t>. Si </a:t>
            </a:r>
            <a:r>
              <a:rPr lang="sv-SE" sz="1200" dirty="0" err="1">
                <a:latin typeface="+mn-lt"/>
                <a:cs typeface="+mn-cs"/>
              </a:rPr>
              <a:t>l’incertitude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subsiste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mais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que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vous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désirez</a:t>
            </a:r>
            <a:r>
              <a:rPr lang="sv-SE" sz="1200" dirty="0">
                <a:latin typeface="+mn-lt"/>
                <a:cs typeface="+mn-cs"/>
              </a:rPr>
              <a:t> faire </a:t>
            </a:r>
            <a:r>
              <a:rPr lang="sv-SE" sz="1200" dirty="0" err="1">
                <a:latin typeface="+mn-lt"/>
                <a:cs typeface="+mn-cs"/>
              </a:rPr>
              <a:t>votre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achat</a:t>
            </a:r>
            <a:r>
              <a:rPr lang="sv-SE" sz="1200" dirty="0">
                <a:latin typeface="+mn-lt"/>
                <a:cs typeface="+mn-cs"/>
              </a:rPr>
              <a:t>, </a:t>
            </a:r>
            <a:r>
              <a:rPr lang="sv-SE" sz="1200" dirty="0" err="1">
                <a:latin typeface="+mn-lt"/>
                <a:cs typeface="+mn-cs"/>
              </a:rPr>
              <a:t>demandez</a:t>
            </a:r>
            <a:r>
              <a:rPr lang="sv-SE" sz="1200" dirty="0">
                <a:latin typeface="+mn-lt"/>
                <a:cs typeface="+mn-cs"/>
              </a:rPr>
              <a:t> à </a:t>
            </a:r>
            <a:r>
              <a:rPr lang="sv-SE" sz="1200" dirty="0" err="1">
                <a:latin typeface="+mn-lt"/>
                <a:cs typeface="+mn-cs"/>
              </a:rPr>
              <a:t>recevoir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une</a:t>
            </a:r>
            <a:r>
              <a:rPr lang="sv-SE" sz="1200" dirty="0">
                <a:latin typeface="+mn-lt"/>
                <a:cs typeface="+mn-cs"/>
              </a:rPr>
              <a:t> </a:t>
            </a:r>
            <a:r>
              <a:rPr lang="sv-SE" sz="1200" dirty="0" err="1">
                <a:latin typeface="+mn-lt"/>
                <a:cs typeface="+mn-cs"/>
              </a:rPr>
              <a:t>facture</a:t>
            </a:r>
            <a:r>
              <a:rPr lang="sv-SE" sz="1200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0" grpId="0" animBg="1"/>
      <p:bldP spid="3" grpId="0" uiExpand="1" build="p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Conseils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si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vous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achetez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auprès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d’un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PARTICULIER</a:t>
            </a:r>
            <a:endParaRPr lang="sv-SE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0063" y="1643063"/>
            <a:ext cx="8329612" cy="45720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sv-SE" sz="2800" dirty="0" err="1"/>
              <a:t>Usez</a:t>
            </a:r>
            <a:r>
              <a:rPr lang="sv-SE" sz="2800" dirty="0"/>
              <a:t> </a:t>
            </a:r>
            <a:r>
              <a:rPr lang="sv-SE" sz="2800" dirty="0" err="1"/>
              <a:t>d’une</a:t>
            </a:r>
            <a:r>
              <a:rPr lang="sv-SE" sz="2800" dirty="0"/>
              <a:t> </a:t>
            </a:r>
            <a:r>
              <a:rPr lang="sv-SE" sz="2800" dirty="0" err="1"/>
              <a:t>prudence</a:t>
            </a:r>
            <a:r>
              <a:rPr lang="sv-SE" sz="2800" dirty="0"/>
              <a:t> </a:t>
            </a:r>
            <a:r>
              <a:rPr lang="sv-SE" sz="2800" dirty="0" err="1"/>
              <a:t>particulière</a:t>
            </a:r>
            <a:r>
              <a:rPr lang="sv-SE" sz="2800" dirty="0"/>
              <a:t> si </a:t>
            </a:r>
            <a:r>
              <a:rPr lang="sv-SE" sz="2800" dirty="0" err="1"/>
              <a:t>une</a:t>
            </a:r>
            <a:r>
              <a:rPr lang="sv-SE" sz="2800" dirty="0"/>
              <a:t> </a:t>
            </a:r>
            <a:r>
              <a:rPr lang="sv-SE" sz="2800" dirty="0" err="1"/>
              <a:t>offre</a:t>
            </a:r>
            <a:r>
              <a:rPr lang="sv-SE" sz="2800" dirty="0"/>
              <a:t> </a:t>
            </a:r>
            <a:r>
              <a:rPr lang="sv-SE" sz="2800" dirty="0" err="1"/>
              <a:t>vous</a:t>
            </a:r>
            <a:r>
              <a:rPr lang="sv-SE" sz="2800" dirty="0"/>
              <a:t> </a:t>
            </a:r>
            <a:r>
              <a:rPr lang="sv-SE" sz="2800" dirty="0" err="1"/>
              <a:t>semble</a:t>
            </a:r>
            <a:r>
              <a:rPr lang="sv-SE" sz="2800" dirty="0"/>
              <a:t> trop </a:t>
            </a:r>
            <a:r>
              <a:rPr lang="sv-SE" sz="2800" dirty="0" err="1"/>
              <a:t>belle</a:t>
            </a:r>
            <a:r>
              <a:rPr lang="sv-SE" sz="2800" dirty="0"/>
              <a:t> </a:t>
            </a:r>
            <a:r>
              <a:rPr lang="sv-SE" sz="2800" dirty="0" err="1"/>
              <a:t>pour</a:t>
            </a:r>
            <a:r>
              <a:rPr lang="sv-SE" sz="2800" dirty="0"/>
              <a:t> </a:t>
            </a:r>
            <a:r>
              <a:rPr lang="sv-SE" sz="2800" dirty="0" err="1"/>
              <a:t>être</a:t>
            </a:r>
            <a:r>
              <a:rPr lang="sv-SE" sz="2800" dirty="0"/>
              <a:t> </a:t>
            </a:r>
            <a:r>
              <a:rPr lang="sv-SE" sz="2800" dirty="0" err="1"/>
              <a:t>vraie</a:t>
            </a:r>
            <a:r>
              <a:rPr lang="sv-SE" sz="2800" dirty="0"/>
              <a:t>. </a:t>
            </a:r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sv-SE" sz="2800" dirty="0" err="1"/>
              <a:t>Surtout</a:t>
            </a:r>
            <a:r>
              <a:rPr lang="sv-SE" sz="2800" dirty="0"/>
              <a:t> si le </a:t>
            </a:r>
            <a:r>
              <a:rPr lang="sv-SE" sz="2800" dirty="0" err="1"/>
              <a:t>vendeur</a:t>
            </a:r>
            <a:r>
              <a:rPr lang="sv-SE" sz="2800" dirty="0"/>
              <a:t> </a:t>
            </a:r>
            <a:r>
              <a:rPr lang="sv-SE" sz="2800" dirty="0" err="1"/>
              <a:t>vous</a:t>
            </a:r>
            <a:r>
              <a:rPr lang="sv-SE" sz="2800" dirty="0"/>
              <a:t> </a:t>
            </a:r>
            <a:r>
              <a:rPr lang="sv-SE" sz="2800" dirty="0" err="1"/>
              <a:t>stresse</a:t>
            </a:r>
            <a:r>
              <a:rPr lang="sv-SE" sz="2800" dirty="0"/>
              <a:t> </a:t>
            </a:r>
            <a:r>
              <a:rPr lang="sv-SE" sz="2800" dirty="0" err="1"/>
              <a:t>pour</a:t>
            </a:r>
            <a:r>
              <a:rPr lang="sv-SE" sz="2800" dirty="0"/>
              <a:t> </a:t>
            </a:r>
            <a:r>
              <a:rPr lang="sv-SE" sz="2800" dirty="0" err="1"/>
              <a:t>conclure</a:t>
            </a:r>
            <a:r>
              <a:rPr lang="sv-SE" sz="2800" dirty="0"/>
              <a:t> </a:t>
            </a:r>
            <a:r>
              <a:rPr lang="sv-SE" sz="2800" dirty="0" err="1"/>
              <a:t>l’affaire</a:t>
            </a:r>
            <a:endParaRPr lang="sv-SE" sz="2800" dirty="0"/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sv-SE" sz="2800" dirty="0"/>
              <a:t>Ne </a:t>
            </a:r>
            <a:r>
              <a:rPr lang="sv-SE" sz="2800" dirty="0" err="1"/>
              <a:t>payez</a:t>
            </a:r>
            <a:r>
              <a:rPr lang="sv-SE" sz="2800" dirty="0"/>
              <a:t> </a:t>
            </a:r>
            <a:r>
              <a:rPr lang="sv-SE" sz="2800" dirty="0" err="1"/>
              <a:t>jamais</a:t>
            </a:r>
            <a:r>
              <a:rPr lang="sv-SE" sz="2800" dirty="0"/>
              <a:t> à </a:t>
            </a:r>
            <a:r>
              <a:rPr lang="sv-SE" sz="2800" dirty="0" err="1"/>
              <a:t>l’avance</a:t>
            </a:r>
            <a:r>
              <a:rPr lang="sv-SE" sz="2800" dirty="0"/>
              <a:t> et </a:t>
            </a:r>
            <a:r>
              <a:rPr lang="sv-SE" sz="2800" dirty="0" err="1"/>
              <a:t>n’envoyez</a:t>
            </a:r>
            <a:r>
              <a:rPr lang="sv-SE" sz="2800" dirty="0"/>
              <a:t> </a:t>
            </a:r>
            <a:r>
              <a:rPr lang="sv-SE" sz="2800" dirty="0" err="1"/>
              <a:t>jamais</a:t>
            </a:r>
            <a:r>
              <a:rPr lang="sv-SE" sz="2800" dirty="0"/>
              <a:t> </a:t>
            </a:r>
            <a:r>
              <a:rPr lang="sv-SE" sz="2800" dirty="0" err="1"/>
              <a:t>une</a:t>
            </a:r>
            <a:r>
              <a:rPr lang="sv-SE" sz="2800" dirty="0"/>
              <a:t> </a:t>
            </a:r>
            <a:r>
              <a:rPr lang="sv-SE" sz="2800" dirty="0" err="1"/>
              <a:t>marchandise</a:t>
            </a:r>
            <a:r>
              <a:rPr lang="sv-SE" sz="2800" dirty="0"/>
              <a:t> avant d’être </a:t>
            </a:r>
            <a:r>
              <a:rPr lang="sv-SE" sz="2800" dirty="0" err="1"/>
              <a:t>payé</a:t>
            </a:r>
            <a:r>
              <a:rPr lang="sv-SE" sz="2800" dirty="0"/>
              <a:t>. </a:t>
            </a:r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sv-SE" sz="2800" dirty="0"/>
              <a:t>En </a:t>
            </a:r>
            <a:r>
              <a:rPr lang="sv-SE" sz="2800" dirty="0" err="1"/>
              <a:t>utilisant</a:t>
            </a:r>
            <a:r>
              <a:rPr lang="sv-SE" sz="2800" dirty="0"/>
              <a:t> </a:t>
            </a:r>
            <a:r>
              <a:rPr lang="sv-SE" sz="2800" dirty="0" err="1"/>
              <a:t>un</a:t>
            </a:r>
            <a:r>
              <a:rPr lang="sv-SE" sz="2800" dirty="0"/>
              <a:t> service de </a:t>
            </a:r>
            <a:r>
              <a:rPr lang="sv-SE" sz="2800" dirty="0" err="1"/>
              <a:t>payement</a:t>
            </a:r>
            <a:r>
              <a:rPr lang="sv-SE" sz="2800" dirty="0"/>
              <a:t> </a:t>
            </a:r>
            <a:r>
              <a:rPr lang="sv-SE" sz="2800" dirty="0" err="1"/>
              <a:t>sécurisé</a:t>
            </a:r>
            <a:r>
              <a:rPr lang="sv-SE" sz="2800" dirty="0"/>
              <a:t>, les </a:t>
            </a:r>
            <a:r>
              <a:rPr lang="sv-SE" sz="2800" dirty="0" err="1"/>
              <a:t>deux</a:t>
            </a:r>
            <a:r>
              <a:rPr lang="sv-SE" sz="2800" dirty="0"/>
              <a:t> </a:t>
            </a:r>
            <a:r>
              <a:rPr lang="sv-SE" sz="2800" dirty="0" err="1"/>
              <a:t>parties</a:t>
            </a:r>
            <a:r>
              <a:rPr lang="sv-SE" sz="2800" dirty="0"/>
              <a:t> </a:t>
            </a:r>
            <a:r>
              <a:rPr lang="sv-SE" sz="2800" dirty="0" err="1"/>
              <a:t>savent</a:t>
            </a:r>
            <a:r>
              <a:rPr lang="sv-SE" sz="2800" dirty="0"/>
              <a:t> </a:t>
            </a:r>
            <a:r>
              <a:rPr lang="sv-SE" sz="2800" dirty="0" err="1"/>
              <a:t>que</a:t>
            </a:r>
            <a:r>
              <a:rPr lang="sv-SE" sz="2800" dirty="0"/>
              <a:t> </a:t>
            </a:r>
            <a:r>
              <a:rPr lang="sv-SE" sz="2800" dirty="0" err="1"/>
              <a:t>l’affaire</a:t>
            </a:r>
            <a:r>
              <a:rPr lang="sv-SE" sz="2800" dirty="0"/>
              <a:t> est </a:t>
            </a:r>
            <a:r>
              <a:rPr lang="sv-SE" sz="2800" dirty="0" err="1"/>
              <a:t>correcte</a:t>
            </a:r>
            <a:r>
              <a:rPr lang="sv-SE" sz="2800" dirty="0"/>
              <a:t>. </a:t>
            </a:r>
          </a:p>
          <a:p>
            <a:pPr lvl="1"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sv-SE" sz="2400" dirty="0" err="1"/>
              <a:t>Choisissez</a:t>
            </a:r>
            <a:r>
              <a:rPr lang="sv-SE" sz="2400" dirty="0"/>
              <a:t>, par </a:t>
            </a:r>
            <a:r>
              <a:rPr lang="sv-SE" sz="2400" dirty="0" err="1"/>
              <a:t>exemple</a:t>
            </a:r>
            <a:r>
              <a:rPr lang="sv-SE" sz="2400" dirty="0"/>
              <a:t> </a:t>
            </a:r>
            <a:r>
              <a:rPr lang="sv-SE" sz="2400" dirty="0" err="1"/>
              <a:t>un</a:t>
            </a:r>
            <a:r>
              <a:rPr lang="sv-SE" sz="2400" dirty="0"/>
              <a:t> </a:t>
            </a:r>
            <a:r>
              <a:rPr lang="sv-SE" sz="2400" dirty="0" err="1"/>
              <a:t>serice</a:t>
            </a:r>
            <a:r>
              <a:rPr lang="sv-SE" sz="2400" dirty="0"/>
              <a:t> </a:t>
            </a:r>
            <a:r>
              <a:rPr lang="sv-SE" sz="2400" dirty="0" err="1"/>
              <a:t>qui</a:t>
            </a:r>
            <a:r>
              <a:rPr lang="sv-SE" sz="2400" dirty="0"/>
              <a:t> </a:t>
            </a:r>
            <a:r>
              <a:rPr lang="sv-SE" sz="2400" dirty="0" err="1"/>
              <a:t>fonctionne</a:t>
            </a:r>
            <a:r>
              <a:rPr lang="sv-SE" sz="2400" dirty="0"/>
              <a:t> </a:t>
            </a:r>
            <a:r>
              <a:rPr lang="sv-SE" sz="2400" dirty="0" err="1"/>
              <a:t>comme</a:t>
            </a:r>
            <a:r>
              <a:rPr lang="sv-SE" sz="2400" dirty="0"/>
              <a:t> </a:t>
            </a:r>
            <a:r>
              <a:rPr lang="sv-SE" sz="2400" dirty="0" err="1"/>
              <a:t>une</a:t>
            </a:r>
            <a:r>
              <a:rPr lang="sv-SE" sz="2400" dirty="0"/>
              <a:t> station de </a:t>
            </a:r>
            <a:r>
              <a:rPr lang="sv-SE" sz="2400" dirty="0" err="1"/>
              <a:t>paiement</a:t>
            </a:r>
            <a:r>
              <a:rPr lang="sv-SE" sz="2400" dirty="0"/>
              <a:t> </a:t>
            </a:r>
            <a:r>
              <a:rPr lang="sv-SE" sz="2400" dirty="0" err="1"/>
              <a:t>entre</a:t>
            </a:r>
            <a:r>
              <a:rPr lang="sv-SE" sz="2400" dirty="0"/>
              <a:t> </a:t>
            </a:r>
            <a:r>
              <a:rPr lang="sv-SE" sz="2400" dirty="0" err="1"/>
              <a:t>vendeur</a:t>
            </a:r>
            <a:r>
              <a:rPr lang="sv-SE" sz="2400" dirty="0"/>
              <a:t> et </a:t>
            </a:r>
            <a:r>
              <a:rPr lang="sv-SE" sz="2400" dirty="0" err="1"/>
              <a:t>acheteur</a:t>
            </a:r>
            <a:r>
              <a:rPr lang="sv-SE" sz="2400" dirty="0"/>
              <a:t>. </a:t>
            </a:r>
            <a:r>
              <a:rPr lang="sv-SE" sz="2400" dirty="0" err="1"/>
              <a:t>Un</a:t>
            </a:r>
            <a:r>
              <a:rPr lang="sv-SE" sz="2400" dirty="0"/>
              <a:t>  bon service, par </a:t>
            </a:r>
            <a:r>
              <a:rPr lang="sv-SE" sz="2400" dirty="0" err="1"/>
              <a:t>exemple</a:t>
            </a:r>
            <a:r>
              <a:rPr lang="sv-SE" sz="2400" dirty="0"/>
              <a:t>, est Bussgods </a:t>
            </a:r>
            <a:r>
              <a:rPr lang="sv-SE" sz="2400" dirty="0" err="1"/>
              <a:t>ou</a:t>
            </a:r>
            <a:r>
              <a:rPr lang="sv-SE" sz="2400" dirty="0"/>
              <a:t> Internetgirot.se </a:t>
            </a:r>
            <a:r>
              <a:rPr lang="sv-SE" sz="2400" dirty="0" err="1"/>
              <a:t>qui</a:t>
            </a:r>
            <a:r>
              <a:rPr lang="sv-SE" sz="2400" dirty="0"/>
              <a:t>  </a:t>
            </a:r>
            <a:r>
              <a:rPr lang="sv-SE" sz="2400" dirty="0" err="1"/>
              <a:t>coopèrent</a:t>
            </a:r>
            <a:r>
              <a:rPr lang="sv-SE" sz="2400" dirty="0"/>
              <a:t> avec Blocket. </a:t>
            </a:r>
            <a:r>
              <a:rPr lang="sv-SE" sz="2400" dirty="0" err="1"/>
              <a:t>Ces</a:t>
            </a:r>
            <a:r>
              <a:rPr lang="sv-SE" sz="2400" dirty="0"/>
              <a:t> services </a:t>
            </a:r>
            <a:r>
              <a:rPr lang="sv-SE" sz="2400" dirty="0" err="1"/>
              <a:t>sont</a:t>
            </a:r>
            <a:r>
              <a:rPr lang="sv-SE" sz="2400" dirty="0"/>
              <a:t> </a:t>
            </a:r>
            <a:r>
              <a:rPr lang="sv-SE" sz="2400" dirty="0" err="1"/>
              <a:t>tout</a:t>
            </a:r>
            <a:r>
              <a:rPr lang="sv-SE" sz="2400" dirty="0"/>
              <a:t> </a:t>
            </a:r>
            <a:r>
              <a:rPr lang="sv-SE" sz="2400" dirty="0" err="1"/>
              <a:t>aussi</a:t>
            </a:r>
            <a:r>
              <a:rPr lang="sv-SE" sz="2400" dirty="0"/>
              <a:t> </a:t>
            </a:r>
            <a:r>
              <a:rPr lang="sv-SE" sz="2400" dirty="0" err="1"/>
              <a:t>sécurisés</a:t>
            </a:r>
            <a:r>
              <a:rPr lang="sv-SE" sz="2400" dirty="0"/>
              <a:t> </a:t>
            </a:r>
            <a:r>
              <a:rPr lang="sv-SE" sz="2400" dirty="0" err="1"/>
              <a:t>que</a:t>
            </a:r>
            <a:r>
              <a:rPr lang="sv-SE" sz="2400" dirty="0"/>
              <a:t> les services de </a:t>
            </a:r>
            <a:r>
              <a:rPr lang="sv-SE" sz="2400" dirty="0" err="1"/>
              <a:t>paiement</a:t>
            </a:r>
            <a:r>
              <a:rPr lang="sv-SE" sz="2400" dirty="0"/>
              <a:t> </a:t>
            </a:r>
            <a:r>
              <a:rPr lang="sv-SE" sz="2400" dirty="0" err="1"/>
              <a:t>comme</a:t>
            </a:r>
            <a:r>
              <a:rPr lang="sv-SE" sz="2400" dirty="0"/>
              <a:t> paypal.com, payson.se et klarna.se.</a:t>
            </a:r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sv-SE" sz="2800" dirty="0" err="1"/>
              <a:t>Contrôlez</a:t>
            </a:r>
            <a:r>
              <a:rPr lang="sv-SE" sz="2800" dirty="0"/>
              <a:t> </a:t>
            </a:r>
            <a:r>
              <a:rPr lang="sv-SE" sz="2800" dirty="0" err="1"/>
              <a:t>tout</a:t>
            </a:r>
            <a:r>
              <a:rPr lang="sv-SE" sz="2800" dirty="0"/>
              <a:t> </a:t>
            </a:r>
            <a:r>
              <a:rPr lang="sv-SE" sz="2800" dirty="0" err="1"/>
              <a:t>ce</a:t>
            </a:r>
            <a:r>
              <a:rPr lang="sv-SE" sz="2800" dirty="0"/>
              <a:t> </a:t>
            </a:r>
            <a:r>
              <a:rPr lang="sv-SE" sz="2800" dirty="0" err="1"/>
              <a:t>que</a:t>
            </a:r>
            <a:r>
              <a:rPr lang="sv-SE" sz="2800" dirty="0"/>
              <a:t> </a:t>
            </a:r>
            <a:r>
              <a:rPr lang="sv-SE" sz="2800" dirty="0" err="1"/>
              <a:t>vous</a:t>
            </a:r>
            <a:r>
              <a:rPr lang="sv-SE" sz="2800" dirty="0"/>
              <a:t> </a:t>
            </a:r>
            <a:r>
              <a:rPr lang="sv-SE" sz="2800" dirty="0" err="1"/>
              <a:t>pouvez</a:t>
            </a:r>
            <a:r>
              <a:rPr lang="sv-SE" sz="2800" dirty="0"/>
              <a:t> avant </a:t>
            </a:r>
            <a:r>
              <a:rPr lang="sv-SE" sz="2800" dirty="0" err="1"/>
              <a:t>l’achat</a:t>
            </a:r>
            <a:endParaRPr lang="sv-SE" sz="2800" dirty="0"/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sv-SE" sz="2800" dirty="0"/>
              <a:t>- par </a:t>
            </a:r>
            <a:r>
              <a:rPr lang="sv-SE" sz="2800" dirty="0" err="1"/>
              <a:t>exemple</a:t>
            </a:r>
            <a:r>
              <a:rPr lang="sv-SE" sz="2800" dirty="0"/>
              <a:t>, </a:t>
            </a:r>
            <a:r>
              <a:rPr lang="sv-SE" sz="2800" dirty="0" err="1"/>
              <a:t>lors</a:t>
            </a:r>
            <a:r>
              <a:rPr lang="sv-SE" sz="2800" dirty="0"/>
              <a:t> </a:t>
            </a:r>
            <a:r>
              <a:rPr lang="sv-SE" sz="2800" dirty="0" err="1"/>
              <a:t>d’un</a:t>
            </a:r>
            <a:r>
              <a:rPr lang="sv-SE" sz="2800" dirty="0"/>
              <a:t> </a:t>
            </a:r>
            <a:r>
              <a:rPr lang="sv-SE" sz="2800" dirty="0" err="1"/>
              <a:t>achat</a:t>
            </a:r>
            <a:r>
              <a:rPr lang="sv-SE" sz="2800" dirty="0"/>
              <a:t> de </a:t>
            </a:r>
            <a:r>
              <a:rPr lang="sv-SE" sz="2800" dirty="0" err="1"/>
              <a:t>voiture</a:t>
            </a:r>
            <a:r>
              <a:rPr lang="sv-SE" sz="2800" dirty="0"/>
              <a:t>, </a:t>
            </a:r>
            <a:r>
              <a:rPr lang="sv-SE" sz="2800" dirty="0" err="1"/>
              <a:t>vous</a:t>
            </a:r>
            <a:r>
              <a:rPr lang="sv-SE" sz="2800" dirty="0"/>
              <a:t> </a:t>
            </a:r>
            <a:r>
              <a:rPr lang="sv-SE" sz="2800" dirty="0" err="1"/>
              <a:t>devez</a:t>
            </a:r>
            <a:r>
              <a:rPr lang="sv-SE" sz="2800" dirty="0"/>
              <a:t> savoir si le </a:t>
            </a:r>
            <a:r>
              <a:rPr lang="sv-SE" sz="2800" dirty="0" err="1"/>
              <a:t>vendeur</a:t>
            </a:r>
            <a:r>
              <a:rPr lang="sv-SE" sz="2800" dirty="0"/>
              <a:t> est </a:t>
            </a:r>
            <a:r>
              <a:rPr lang="sv-SE" sz="2800" dirty="0" err="1"/>
              <a:t>vraiment</a:t>
            </a:r>
            <a:r>
              <a:rPr lang="sv-SE" sz="2800" dirty="0"/>
              <a:t> le </a:t>
            </a:r>
            <a:r>
              <a:rPr lang="sv-SE" sz="2800" dirty="0" err="1"/>
              <a:t>propriétaire</a:t>
            </a:r>
            <a:r>
              <a:rPr lang="sv-SE" sz="2800" dirty="0"/>
              <a:t> de la </a:t>
            </a:r>
            <a:r>
              <a:rPr lang="sv-SE" sz="2800" dirty="0" err="1"/>
              <a:t>voiture</a:t>
            </a:r>
            <a:r>
              <a:rPr lang="sv-SE" sz="2800" dirty="0"/>
              <a:t> et si </a:t>
            </a:r>
            <a:r>
              <a:rPr lang="sv-SE" sz="2800" dirty="0" err="1"/>
              <a:t>elle</a:t>
            </a:r>
            <a:r>
              <a:rPr lang="sv-SE" sz="2800" dirty="0"/>
              <a:t> est </a:t>
            </a:r>
            <a:r>
              <a:rPr lang="sv-SE" sz="2800" dirty="0" err="1"/>
              <a:t>mise</a:t>
            </a:r>
            <a:r>
              <a:rPr lang="sv-SE" sz="2800" dirty="0"/>
              <a:t> en gage. </a:t>
            </a:r>
            <a:r>
              <a:rPr lang="sv-SE" sz="2800" dirty="0" err="1"/>
              <a:t>Contrôlez</a:t>
            </a:r>
            <a:r>
              <a:rPr lang="sv-SE" sz="2800" dirty="0"/>
              <a:t> </a:t>
            </a:r>
            <a:r>
              <a:rPr lang="sv-SE" sz="2800" dirty="0" err="1"/>
              <a:t>aussi</a:t>
            </a:r>
            <a:r>
              <a:rPr lang="sv-SE" sz="2800" dirty="0"/>
              <a:t> le </a:t>
            </a:r>
            <a:r>
              <a:rPr lang="sv-SE" sz="2800" dirty="0" err="1"/>
              <a:t>certificat</a:t>
            </a:r>
            <a:r>
              <a:rPr lang="sv-SE" sz="2800" dirty="0"/>
              <a:t> </a:t>
            </a:r>
            <a:r>
              <a:rPr lang="sv-SE" sz="2800" dirty="0" err="1"/>
              <a:t>d’immatriculation</a:t>
            </a:r>
            <a:r>
              <a:rPr lang="sv-SE" sz="2800" dirty="0"/>
              <a:t>. </a:t>
            </a:r>
            <a:r>
              <a:rPr lang="sv-SE" sz="2800" dirty="0" err="1"/>
              <a:t>Vous</a:t>
            </a:r>
            <a:r>
              <a:rPr lang="sv-SE" sz="2800" dirty="0"/>
              <a:t> </a:t>
            </a:r>
            <a:r>
              <a:rPr lang="sv-SE" sz="2800" dirty="0" err="1"/>
              <a:t>trouverez</a:t>
            </a:r>
            <a:r>
              <a:rPr lang="sv-SE" sz="2800" dirty="0"/>
              <a:t> les </a:t>
            </a:r>
            <a:r>
              <a:rPr lang="sv-SE" sz="2800" dirty="0" err="1"/>
              <a:t>réponses</a:t>
            </a:r>
            <a:r>
              <a:rPr lang="sv-SE" sz="2800" dirty="0"/>
              <a:t> </a:t>
            </a:r>
            <a:r>
              <a:rPr lang="sv-SE" sz="2800" dirty="0" err="1"/>
              <a:t>auprès</a:t>
            </a:r>
            <a:r>
              <a:rPr lang="sv-SE" sz="2800" dirty="0"/>
              <a:t> de la </a:t>
            </a:r>
            <a:r>
              <a:rPr lang="sv-SE" sz="2800" dirty="0" err="1"/>
              <a:t>Direction</a:t>
            </a:r>
            <a:r>
              <a:rPr lang="sv-SE" sz="2800" dirty="0"/>
              <a:t> </a:t>
            </a:r>
            <a:r>
              <a:rPr lang="sv-SE" sz="2800" dirty="0" err="1"/>
              <a:t>suédoise</a:t>
            </a:r>
            <a:r>
              <a:rPr lang="sv-SE" sz="2800" dirty="0"/>
              <a:t> des transports </a:t>
            </a:r>
            <a:r>
              <a:rPr lang="sv-SE" sz="2500" dirty="0"/>
              <a:t>Transportstyrelsen</a:t>
            </a:r>
            <a:endParaRPr lang="sv-SE" sz="25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0" y="1872821"/>
            <a:ext cx="4287990" cy="41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dirty="0">
                <a:hlinkClick r:id="rId3"/>
              </a:rPr>
              <a:t>Frakt med köpskydd</a:t>
            </a:r>
            <a:endParaRPr lang="sv-SE" sz="1600" dirty="0"/>
          </a:p>
          <a:p>
            <a:endParaRPr lang="sv-SE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Bildobjekt 4" descr="blocket 2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9437" y="1530572"/>
            <a:ext cx="2664296" cy="1998222"/>
          </a:xfrm>
          <a:prstGeom prst="rect">
            <a:avLst/>
          </a:prstGeom>
        </p:spPr>
      </p:pic>
      <p:pic>
        <p:nvPicPr>
          <p:cNvPr id="3" name="Bildobjekt 2">
            <a:hlinkClick r:id="rId3"/>
            <a:extLst>
              <a:ext uri="{FF2B5EF4-FFF2-40B4-BE49-F238E27FC236}">
                <a16:creationId xmlns:a16="http://schemas.microsoft.com/office/drawing/2014/main" id="{0AD8FE78-4EE4-ACB7-596A-197A203888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001" y="2072374"/>
            <a:ext cx="1208155" cy="684621"/>
          </a:xfrm>
          <a:prstGeom prst="rect">
            <a:avLst/>
          </a:prstGeom>
        </p:spPr>
      </p:pic>
      <p:pic>
        <p:nvPicPr>
          <p:cNvPr id="10" name="Bildobjekt 9">
            <a:hlinkClick r:id="rId6"/>
            <a:extLst>
              <a:ext uri="{FF2B5EF4-FFF2-40B4-BE49-F238E27FC236}">
                <a16:creationId xmlns:a16="http://schemas.microsoft.com/office/drawing/2014/main" id="{214BFE61-D60A-9014-8E17-35B0D78E129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437" y="4050903"/>
            <a:ext cx="2592288" cy="756948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4FFAE9A9-ADED-5A56-3749-01F01523B392}"/>
              </a:ext>
            </a:extLst>
          </p:cNvPr>
          <p:cNvSpPr txBox="1"/>
          <p:nvPr/>
        </p:nvSpPr>
        <p:spPr>
          <a:xfrm>
            <a:off x="4579694" y="4073440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0" i="0" cap="all" dirty="0">
                <a:solidFill>
                  <a:srgbClr val="2C69B4"/>
                </a:solidFill>
                <a:effectLst/>
                <a:latin typeface="+mj-lt"/>
                <a:hlinkClick r:id="rId6"/>
              </a:rPr>
              <a:t>TRYGGA FRAKTEN MED BUSSGODS OCH ROCKER PAY</a:t>
            </a:r>
            <a:endParaRPr lang="sv-SE" b="0" i="0" cap="all" dirty="0">
              <a:solidFill>
                <a:srgbClr val="2C69B4"/>
              </a:solidFill>
              <a:effectLst/>
              <a:latin typeface="+mj-lt"/>
            </a:endParaRPr>
          </a:p>
          <a:p>
            <a:endParaRPr lang="sv-SE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6637191-4EFB-9E9C-32CD-11CCE177EB6E}"/>
              </a:ext>
            </a:extLst>
          </p:cNvPr>
          <p:cNvSpPr txBox="1">
            <a:spLocks/>
          </p:cNvSpPr>
          <p:nvPr/>
        </p:nvSpPr>
        <p:spPr>
          <a:xfrm>
            <a:off x="467544" y="685014"/>
            <a:ext cx="8499475" cy="4286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20000"/>
              </a:spcBef>
            </a:pPr>
            <a:r>
              <a:rPr lang="sv-SE" altLang="sv-SE" sz="3200" b="1" dirty="0" err="1"/>
              <a:t>Faites</a:t>
            </a:r>
            <a:r>
              <a:rPr lang="sv-SE" altLang="sv-SE" sz="3200" b="1" dirty="0"/>
              <a:t> </a:t>
            </a:r>
            <a:r>
              <a:rPr lang="sv-SE" altLang="sv-SE" sz="3200" b="1" dirty="0" err="1"/>
              <a:t>vos</a:t>
            </a:r>
            <a:r>
              <a:rPr lang="sv-SE" altLang="sv-SE" sz="3200" b="1" dirty="0"/>
              <a:t> </a:t>
            </a:r>
            <a:r>
              <a:rPr lang="sv-SE" altLang="sv-SE" sz="3200" b="1" dirty="0" err="1"/>
              <a:t>achats</a:t>
            </a:r>
            <a:r>
              <a:rPr lang="sv-SE" altLang="sv-SE" sz="3200" b="1" dirty="0"/>
              <a:t> </a:t>
            </a:r>
            <a:r>
              <a:rPr lang="sv-SE" altLang="sv-SE" sz="3200" b="1" dirty="0" err="1"/>
              <a:t>tranquillement</a:t>
            </a:r>
            <a:r>
              <a:rPr lang="sv-SE" altLang="sv-SE" sz="3200" b="1" dirty="0"/>
              <a:t>!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sv-SE" altLang="sv-SE" sz="32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684213" y="188913"/>
            <a:ext cx="8229600" cy="1000125"/>
          </a:xfrm>
        </p:spPr>
        <p:txBody>
          <a:bodyPr/>
          <a:lstStyle/>
          <a:p>
            <a:r>
              <a:rPr lang="sv-SE" altLang="sv-SE" sz="3600">
                <a:solidFill>
                  <a:schemeClr val="accent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Encore plus à penser lorsque vous faites vos achats et payez sur Internet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571500" y="1500188"/>
            <a:ext cx="8143875" cy="41433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altLang="sv-SE" sz="2000"/>
              <a:t>Faites vos achats sur des sites que vous connaissez ou efforcez-vous de contrôler s’ils sont sérieux avant de leur donner vos données de carte.</a:t>
            </a:r>
          </a:p>
          <a:p>
            <a:pPr>
              <a:lnSpc>
                <a:spcPct val="80000"/>
              </a:lnSpc>
            </a:pPr>
            <a:r>
              <a:rPr lang="fr-FR" altLang="sv-SE" sz="2000"/>
              <a:t>Recherchez et notez les numéros de téléphone ou les adresses courriel si vous désirez demander quelque chose. Un site sans données de contact peut être considéré comme un signal d’alerte. </a:t>
            </a:r>
          </a:p>
          <a:p>
            <a:pPr>
              <a:lnSpc>
                <a:spcPct val="80000"/>
              </a:lnSpc>
            </a:pPr>
            <a:r>
              <a:rPr lang="fr-FR" altLang="sv-SE" sz="2000"/>
              <a:t>Une entreprise qui ne propose qu’un type de paiement peut mériter d’être contrôler encore plus avant de faire votre achat. Une entreprise en ligne sérieuse a souvent plusieurs alternatives de paiement. </a:t>
            </a:r>
          </a:p>
          <a:p>
            <a:pPr>
              <a:lnSpc>
                <a:spcPct val="80000"/>
              </a:lnSpc>
            </a:pPr>
            <a:r>
              <a:rPr lang="fr-FR" altLang="sv-SE" sz="2000"/>
              <a:t>Notez toutes les transactions que vous effectuez avec votre carte sur Internet, y compris l’adresse du site.</a:t>
            </a:r>
          </a:p>
          <a:p>
            <a:pPr>
              <a:lnSpc>
                <a:spcPct val="80000"/>
              </a:lnSpc>
            </a:pPr>
            <a:r>
              <a:rPr lang="fr-FR" altLang="sv-SE" sz="2000"/>
              <a:t>Conservez les courriels comportant les données de la commande.</a:t>
            </a:r>
          </a:p>
          <a:p>
            <a:pPr>
              <a:lnSpc>
                <a:spcPct val="80000"/>
              </a:lnSpc>
            </a:pPr>
            <a:r>
              <a:rPr lang="fr-FR" altLang="sv-SE" sz="2000"/>
              <a:t>Lisez les conditions de livraisons et de retour appliquées par le site de la boutique en ligne avant de faire votre achat. </a:t>
            </a:r>
            <a:endParaRPr lang="sv-SE" altLang="sv-SE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19458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</TotalTime>
  <Words>958</Words>
  <Application>Microsoft Office PowerPoint</Application>
  <PresentationFormat>Bildspel på skärmen (4:3)</PresentationFormat>
  <Paragraphs>47</Paragraphs>
  <Slides>6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Office-tema</vt:lpstr>
      <vt:lpstr>Achetez en toute sécurité sur Internet</vt:lpstr>
      <vt:lpstr>Quelques règles de base</vt:lpstr>
      <vt:lpstr>Conseils lorsque vous achetez z chez des entreprises en ligne</vt:lpstr>
      <vt:lpstr>Conseils si vous achetez auprès d’un PARTICULIER</vt:lpstr>
      <vt:lpstr>PowerPoint-presentation</vt:lpstr>
      <vt:lpstr>Encore plus à penser lorsque vous faites vos achats et payez sur Internet</vt:lpstr>
    </vt:vector>
  </TitlesOfParts>
  <Company>Linköpings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annhed</dc:creator>
  <cp:lastModifiedBy>Eklund Lars T</cp:lastModifiedBy>
  <cp:revision>229</cp:revision>
  <dcterms:created xsi:type="dcterms:W3CDTF">2013-06-10T11:11:30Z</dcterms:created>
  <dcterms:modified xsi:type="dcterms:W3CDTF">2023-11-20T10:09:47Z</dcterms:modified>
</cp:coreProperties>
</file>