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61" r:id="rId4"/>
    <p:sldId id="264" r:id="rId5"/>
    <p:sldId id="271" r:id="rId6"/>
    <p:sldId id="267" r:id="rId7"/>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F497D"/>
    <a:srgbClr val="4F81BD"/>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80" autoAdjust="0"/>
  </p:normalViewPr>
  <p:slideViewPr>
    <p:cSldViewPr>
      <p:cViewPr varScale="1">
        <p:scale>
          <a:sx n="95" d="100"/>
          <a:sy n="95" d="100"/>
        </p:scale>
        <p:origin x="1662" y="84"/>
      </p:cViewPr>
      <p:guideLst>
        <p:guide orient="horz" pos="2160"/>
        <p:guide pos="2880"/>
      </p:guideLst>
    </p:cSldViewPr>
  </p:slideViewPr>
  <p:outlineViewPr>
    <p:cViewPr>
      <p:scale>
        <a:sx n="33" d="100"/>
        <a:sy n="33" d="100"/>
      </p:scale>
      <p:origin x="0" y="302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EE838E-F7BA-491F-A3A3-161397258C85}" type="datetimeFigureOut">
              <a:rPr lang="sv-SE" smtClean="0"/>
              <a:pPr/>
              <a:t>2023-11-20</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D71047-F097-4473-B561-B7F76FC535E3}" type="slidenum">
              <a:rPr lang="sv-SE" smtClean="0"/>
              <a:pPr/>
              <a:t>‹#›</a:t>
            </a:fld>
            <a:endParaRPr lang="sv-S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fld id="{71D71047-F097-4473-B561-B7F76FC535E3}" type="slidenum">
              <a:rPr lang="sv-SE" smtClean="0"/>
              <a:pPr/>
              <a:t>5</a:t>
            </a:fld>
            <a:endParaRPr lang="sv-S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fld id="{71D71047-F097-4473-B561-B7F76FC535E3}" type="slidenum">
              <a:rPr lang="sv-SE" smtClean="0"/>
              <a:pPr/>
              <a:t>6</a:t>
            </a:fld>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5E398B-0C2B-4A6C-B28D-677E5F20B74C}"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blocket.se/tjanster/frakt" TargetMode="External"/><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bussgods.se/trygga-frakten"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11560" y="1412776"/>
            <a:ext cx="7992888" cy="1470025"/>
          </a:xfrm>
        </p:spPr>
        <p:txBody>
          <a:bodyPr>
            <a:noAutofit/>
          </a:bodyPr>
          <a:lstStyle/>
          <a:p>
            <a:r>
              <a:rPr lang="ar-SA" sz="6600" b="1" dirty="0">
                <a:solidFill>
                  <a:srgbClr val="1F497D"/>
                </a:solidFill>
              </a:rPr>
              <a:t>در اینترنت مطمئن خرید کنید</a:t>
            </a:r>
            <a:endParaRPr lang="sv-SE" sz="6600" dirty="0">
              <a:solidFill>
                <a:srgbClr val="1F497D"/>
              </a:solidFill>
              <a:latin typeface="Tahoma" pitchFamily="34" charset="0"/>
              <a:ea typeface="Tahoma" pitchFamily="34" charset="0"/>
              <a:cs typeface="Tahoma" pitchFamily="34" charset="0"/>
            </a:endParaRPr>
          </a:p>
        </p:txBody>
      </p:sp>
      <p:pic>
        <p:nvPicPr>
          <p:cNvPr id="5" name="Bildobjekt 4">
            <a:extLst>
              <a:ext uri="{FF2B5EF4-FFF2-40B4-BE49-F238E27FC236}">
                <a16:creationId xmlns:a16="http://schemas.microsoft.com/office/drawing/2014/main" id="{0D27CF50-B363-4AB7-AAF1-2A87DF47E5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5250" y="5085184"/>
            <a:ext cx="1333500" cy="11715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p:cNvSpPr>
            <a:spLocks noGrp="1"/>
          </p:cNvSpPr>
          <p:nvPr>
            <p:ph type="title"/>
          </p:nvPr>
        </p:nvSpPr>
        <p:spPr>
          <a:ln>
            <a:noFill/>
          </a:ln>
          <a:effectLst/>
        </p:spPr>
        <p:txBody>
          <a:bodyPr>
            <a:normAutofit/>
          </a:bodyPr>
          <a:lstStyle/>
          <a:p>
            <a:pPr rtl="1"/>
            <a:r>
              <a:rPr lang="ar-SA" b="1" dirty="0">
                <a:solidFill>
                  <a:srgbClr val="4F81BD"/>
                </a:solidFill>
              </a:rPr>
              <a:t>خرید از طریق اینترنت مقررات و قوانین پایه</a:t>
            </a:r>
            <a:endParaRPr lang="sv-SE" dirty="0">
              <a:solidFill>
                <a:srgbClr val="4F81BD"/>
              </a:solidFill>
            </a:endParaRPr>
          </a:p>
        </p:txBody>
      </p:sp>
      <p:sp>
        <p:nvSpPr>
          <p:cNvPr id="3" name="Platshållare för innehåll 2"/>
          <p:cNvSpPr>
            <a:spLocks noGrp="1"/>
          </p:cNvSpPr>
          <p:nvPr>
            <p:ph idx="1"/>
          </p:nvPr>
        </p:nvSpPr>
        <p:spPr>
          <a:xfrm>
            <a:off x="500034" y="1571612"/>
            <a:ext cx="8329642" cy="4954601"/>
          </a:xfrm>
        </p:spPr>
        <p:txBody>
          <a:bodyPr>
            <a:normAutofit fontScale="92500"/>
          </a:bodyPr>
          <a:lstStyle/>
          <a:p>
            <a:pPr lvl="0" algn="r" rtl="1"/>
            <a:r>
              <a:rPr lang="ar-SA" sz="2400" b="1" dirty="0"/>
              <a:t>هرگز شماره حساب بانکی خود را به کسی‌ ندهید.</a:t>
            </a:r>
            <a:endParaRPr lang="sv-SE" sz="2400" dirty="0"/>
          </a:p>
          <a:p>
            <a:pPr lvl="0" algn="r" rtl="1"/>
            <a:endParaRPr lang="sv-SE" sz="2400" dirty="0"/>
          </a:p>
          <a:p>
            <a:pPr lvl="0" algn="r" rtl="1"/>
            <a:r>
              <a:rPr lang="ar-SA" sz="2400" b="1" dirty="0"/>
              <a:t>هرگز از یک شرکت و یا شخص خصوصی قبل از شناسایی کامل خرید نکنید.</a:t>
            </a:r>
            <a:endParaRPr lang="sv-SE" sz="2400" dirty="0"/>
          </a:p>
          <a:p>
            <a:pPr lvl="0" algn="r" rtl="1"/>
            <a:endParaRPr lang="sv-SE" sz="2400" dirty="0"/>
          </a:p>
          <a:p>
            <a:pPr lvl="0" algn="r" rtl="1"/>
            <a:r>
              <a:rPr lang="ar-SA" sz="2400" b="1" dirty="0"/>
              <a:t>هرگز خریدی را که در مورد آن شک دارید انجام ندهید.</a:t>
            </a:r>
            <a:endParaRPr lang="sv-SE" sz="2400" dirty="0"/>
          </a:p>
          <a:p>
            <a:pPr lvl="0" algn="r" rtl="1"/>
            <a:endParaRPr lang="sv-SE" sz="2400" dirty="0"/>
          </a:p>
          <a:p>
            <a:pPr lvl="0" algn="r" rtl="1"/>
            <a:r>
              <a:rPr lang="ar-SA" sz="2400" b="1" dirty="0"/>
              <a:t>اطلاعات شخصی‌ و یا کارت اعتباری خود را تا زمانی‌ که </a:t>
            </a:r>
            <a:r>
              <a:rPr lang="sv-SE" sz="2400" b="1" dirty="0"/>
              <a:t>100%</a:t>
            </a:r>
            <a:r>
              <a:rPr lang="ar-SA" sz="2400" b="1" dirty="0"/>
              <a:t>   اطمینان ندارید در اختیار کسی‌ قرار ندهید.</a:t>
            </a:r>
            <a:endParaRPr lang="sv-SE" sz="2400" dirty="0"/>
          </a:p>
          <a:p>
            <a:pPr lvl="0" algn="r" rtl="1"/>
            <a:endParaRPr lang="sv-SE" sz="2400" dirty="0"/>
          </a:p>
          <a:p>
            <a:pPr lvl="0" algn="r" rtl="1"/>
            <a:r>
              <a:rPr lang="ar-SA" sz="2400" b="1" dirty="0"/>
              <a:t>در مورد خریدهایی با مبلغ زیاد دقت بیشتری بکنید.</a:t>
            </a:r>
            <a:endParaRPr lang="sv-SE" sz="2400" dirty="0"/>
          </a:p>
          <a:p>
            <a:pPr lvl="0" algn="r" rtl="1"/>
            <a:endParaRPr lang="sv-SE" sz="2400" dirty="0"/>
          </a:p>
          <a:p>
            <a:pPr lvl="0" algn="r" rtl="1"/>
            <a:r>
              <a:rPr lang="ar-SA" sz="2400" b="1" dirty="0"/>
              <a:t>هرگز کالایی را نفرستید و یا پرداختی نکنید قبل از اینکه بررسی کامل کرده باشید.</a:t>
            </a:r>
            <a:endParaRPr lang="sv-SE" sz="2400" dirty="0"/>
          </a:p>
          <a:p>
            <a:pPr marL="65087" indent="0" algn="r">
              <a:buFont typeface="Wingdings 2" pitchFamily="18" charset="2"/>
              <a:buNone/>
              <a:defRPr/>
            </a:pPr>
            <a:endParaRPr lang="sv-SE"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arn(inVertic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barn(inVertical)">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barn(inVertical)">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rtl="1"/>
            <a:r>
              <a:rPr lang="ar-SA" b="1" dirty="0">
                <a:solidFill>
                  <a:srgbClr val="4F81BD"/>
                </a:solidFill>
              </a:rPr>
              <a:t>راهنمایی در مورد خرید از شرکتهای اینترنتی</a:t>
            </a:r>
            <a:endParaRPr lang="sv-SE" dirty="0">
              <a:solidFill>
                <a:srgbClr val="4F81BD"/>
              </a:solidFill>
            </a:endParaRPr>
          </a:p>
        </p:txBody>
      </p:sp>
      <p:sp>
        <p:nvSpPr>
          <p:cNvPr id="3" name="Platshållare för innehåll 2"/>
          <p:cNvSpPr>
            <a:spLocks noGrp="1"/>
          </p:cNvSpPr>
          <p:nvPr>
            <p:ph idx="1"/>
          </p:nvPr>
        </p:nvSpPr>
        <p:spPr>
          <a:xfrm>
            <a:off x="500034" y="1714488"/>
            <a:ext cx="8086724" cy="4572000"/>
          </a:xfrm>
        </p:spPr>
        <p:txBody>
          <a:bodyPr>
            <a:normAutofit fontScale="55000" lnSpcReduction="20000"/>
          </a:bodyPr>
          <a:lstStyle/>
          <a:p>
            <a:pPr lvl="0" algn="r" rtl="1"/>
            <a:r>
              <a:rPr lang="ar-SA" b="1" dirty="0"/>
              <a:t>در درجه اول از شرکتهای معروف و بزرگ خرید کنید</a:t>
            </a:r>
            <a:endParaRPr lang="sv-SE" dirty="0"/>
          </a:p>
          <a:p>
            <a:pPr lvl="0" algn="r" rtl="1"/>
            <a:endParaRPr lang="sv-SE" dirty="0"/>
          </a:p>
          <a:p>
            <a:pPr lvl="0" algn="r" rtl="1"/>
            <a:r>
              <a:rPr lang="ar-SA" b="1" dirty="0"/>
              <a:t>در مورد شرکتهای غیر معروف و یا مشکوک تحقیق کنید</a:t>
            </a:r>
            <a:endParaRPr lang="sv-SE" dirty="0"/>
          </a:p>
          <a:p>
            <a:pPr lvl="0" algn="r" rtl="1"/>
            <a:endParaRPr lang="sv-SE" dirty="0"/>
          </a:p>
          <a:p>
            <a:pPr lvl="0" algn="r" rtl="1"/>
            <a:r>
              <a:rPr lang="ar-SA" b="1" dirty="0"/>
              <a:t>توجه کنید که شرکتها از چه روشی برای پرداخت پول استفاده می‌کنند</a:t>
            </a:r>
            <a:endParaRPr lang="sv-SE" dirty="0"/>
          </a:p>
          <a:p>
            <a:pPr lvl="0" algn="r" rtl="1"/>
            <a:endParaRPr lang="sv-SE" dirty="0"/>
          </a:p>
          <a:p>
            <a:pPr lvl="0" algn="r" rtl="1"/>
            <a:r>
              <a:rPr lang="ar-SA" b="1" dirty="0"/>
              <a:t>در مورد پرداخت مستقیم از حساب بانکی‌ احتیاط کنید</a:t>
            </a:r>
            <a:endParaRPr lang="sv-SE" dirty="0"/>
          </a:p>
          <a:p>
            <a:pPr lvl="0" algn="r" rtl="1"/>
            <a:endParaRPr lang="sv-SE" dirty="0"/>
          </a:p>
          <a:p>
            <a:pPr lvl="0" algn="r" rtl="1"/>
            <a:r>
              <a:rPr lang="ar-SA" b="1" dirty="0"/>
              <a:t>از شرکتهایی که سیستم پرداخت از طریق فاکتور دارند خرید کنید</a:t>
            </a:r>
            <a:endParaRPr lang="sv-SE" dirty="0"/>
          </a:p>
          <a:p>
            <a:pPr lvl="0" algn="r" rtl="1"/>
            <a:endParaRPr lang="sv-SE" dirty="0"/>
          </a:p>
          <a:p>
            <a:pPr lvl="0" algn="r" rtl="1"/>
            <a:r>
              <a:rPr lang="ar-SA" b="1" dirty="0"/>
              <a:t>کارت الکترونیکی</a:t>
            </a:r>
            <a:endParaRPr lang="sv-SE" dirty="0"/>
          </a:p>
          <a:p>
            <a:pPr lvl="0" algn="r" rtl="1"/>
            <a:endParaRPr lang="sv-SE" dirty="0"/>
          </a:p>
          <a:p>
            <a:pPr lvl="0" algn="r" rtl="1"/>
            <a:r>
              <a:rPr lang="ar-SA" b="1" dirty="0"/>
              <a:t>در درجه اول از سایتهایی که کلمه رمز عبور دارند استفاده کنید</a:t>
            </a:r>
            <a:endParaRPr lang="sv-SE" dirty="0"/>
          </a:p>
          <a:p>
            <a:pPr lvl="0" algn="r" rtl="1"/>
            <a:endParaRPr lang="sv-SE" dirty="0"/>
          </a:p>
          <a:p>
            <a:pPr lvl="0" algn="r" rtl="1"/>
            <a:r>
              <a:rPr lang="ar-SA" b="1" dirty="0"/>
              <a:t>در مورد دادن اطلاعات شخصی‌ محتاط باشید</a:t>
            </a:r>
            <a:endParaRPr lang="sv-SE" dirty="0"/>
          </a:p>
          <a:p>
            <a:endParaRPr lang="sv-SE" sz="2800" b="1" dirty="0"/>
          </a:p>
          <a:p>
            <a:endParaRPr lang="sv-SE" sz="2800" b="1" dirty="0"/>
          </a:p>
          <a:p>
            <a:endParaRPr lang="sv-SE" sz="2600" dirty="0">
              <a:latin typeface="+mj-lt"/>
            </a:endParaRPr>
          </a:p>
          <a:p>
            <a:endParaRPr lang="sv-SE" sz="2600" dirty="0"/>
          </a:p>
          <a:p>
            <a:endParaRPr lang="sv-SE" sz="2800" dirty="0">
              <a:latin typeface="+mj-lt"/>
            </a:endParaRPr>
          </a:p>
        </p:txBody>
      </p:sp>
      <p:sp>
        <p:nvSpPr>
          <p:cNvPr id="5" name="AutoShape 12"/>
          <p:cNvSpPr>
            <a:spLocks noChangeArrowheads="1"/>
          </p:cNvSpPr>
          <p:nvPr/>
        </p:nvSpPr>
        <p:spPr bwMode="auto">
          <a:xfrm>
            <a:off x="1214414" y="1071546"/>
            <a:ext cx="6286544" cy="714380"/>
          </a:xfrm>
          <a:prstGeom prst="wedgeRoundRectCallout">
            <a:avLst>
              <a:gd name="adj1" fmla="val 64771"/>
              <a:gd name="adj2" fmla="val 57956"/>
              <a:gd name="adj3" fmla="val 16667"/>
            </a:avLst>
          </a:prstGeom>
          <a:solidFill>
            <a:schemeClr val="accent1">
              <a:lumMod val="40000"/>
              <a:lumOff val="60000"/>
            </a:schemeClr>
          </a:solidFill>
          <a:ln w="9525">
            <a:solidFill>
              <a:schemeClr val="tx1"/>
            </a:solidFill>
            <a:miter lim="800000"/>
            <a:headEnd/>
            <a:tailEnd/>
          </a:ln>
        </p:spPr>
        <p:txBody>
          <a:bodyPr/>
          <a:lstStyle/>
          <a:p>
            <a:pPr algn="r" rtl="1"/>
            <a:r>
              <a:rPr lang="sv-SE" sz="1200" b="1" dirty="0"/>
              <a:t>		</a:t>
            </a:r>
            <a:r>
              <a:rPr lang="ar-SA" sz="1200" b="1" dirty="0"/>
              <a:t>اگر شرکت مورد نظر بزرگ و معروف است می‌توانید مطمئن باشید و حتی مطمئن تر </a:t>
            </a:r>
            <a:r>
              <a:rPr lang="sv-SE" sz="1200" b="1" dirty="0"/>
              <a:t>		</a:t>
            </a:r>
            <a:r>
              <a:rPr lang="ar-SA" sz="1200" b="1" dirty="0"/>
              <a:t>خواهید بود زمانی‌ که  شرکت از علامت </a:t>
            </a:r>
            <a:r>
              <a:rPr lang="sv-SE" sz="1200" b="1" dirty="0"/>
              <a:t>Trygg e-handel</a:t>
            </a:r>
            <a:r>
              <a:rPr lang="ar-SA" sz="1200" b="1" dirty="0"/>
              <a:t>استفاده کند.</a:t>
            </a:r>
            <a:endParaRPr lang="sv-SE" sz="1200" dirty="0"/>
          </a:p>
          <a:p>
            <a:endParaRPr lang="sv-SE" sz="1200" dirty="0"/>
          </a:p>
          <a:p>
            <a:pPr algn="ctr"/>
            <a:endParaRPr lang="sv-SE" sz="1200" b="1" dirty="0">
              <a:latin typeface="Tahoma" pitchFamily="34" charset="0"/>
              <a:ea typeface="Tahoma" pitchFamily="34" charset="0"/>
              <a:cs typeface="Tahoma" pitchFamily="34" charset="0"/>
            </a:endParaRPr>
          </a:p>
          <a:p>
            <a:pPr algn="ctr"/>
            <a:endParaRPr lang="sv-SE" sz="1200" b="1" dirty="0">
              <a:latin typeface="Tahoma" pitchFamily="34" charset="0"/>
              <a:ea typeface="Tahoma" pitchFamily="34" charset="0"/>
              <a:cs typeface="Tahoma" pitchFamily="34" charset="0"/>
            </a:endParaRPr>
          </a:p>
        </p:txBody>
      </p:sp>
      <p:pic>
        <p:nvPicPr>
          <p:cNvPr id="6" name="Bildobjekt 5" descr="264511730.jpg"/>
          <p:cNvPicPr>
            <a:picLocks noChangeAspect="1"/>
          </p:cNvPicPr>
          <p:nvPr/>
        </p:nvPicPr>
        <p:blipFill>
          <a:blip r:embed="rId2" cstate="print"/>
          <a:stretch>
            <a:fillRect/>
          </a:stretch>
        </p:blipFill>
        <p:spPr>
          <a:xfrm>
            <a:off x="5643570" y="1142984"/>
            <a:ext cx="1058762" cy="571504"/>
          </a:xfrm>
          <a:prstGeom prst="rect">
            <a:avLst/>
          </a:prstGeom>
        </p:spPr>
      </p:pic>
      <p:pic>
        <p:nvPicPr>
          <p:cNvPr id="9" name="Bildobjekt 8" descr="certifierad-ehandel-2013.jpg"/>
          <p:cNvPicPr>
            <a:picLocks noChangeAspect="1"/>
          </p:cNvPicPr>
          <p:nvPr/>
        </p:nvPicPr>
        <p:blipFill>
          <a:blip r:embed="rId3" cstate="print"/>
          <a:stretch>
            <a:fillRect/>
          </a:stretch>
        </p:blipFill>
        <p:spPr>
          <a:xfrm>
            <a:off x="6715140" y="1142984"/>
            <a:ext cx="623460" cy="571504"/>
          </a:xfrm>
          <a:prstGeom prst="rect">
            <a:avLst/>
          </a:prstGeom>
        </p:spPr>
      </p:pic>
      <p:sp>
        <p:nvSpPr>
          <p:cNvPr id="10" name="AutoShape 12"/>
          <p:cNvSpPr>
            <a:spLocks noChangeArrowheads="1"/>
          </p:cNvSpPr>
          <p:nvPr/>
        </p:nvSpPr>
        <p:spPr bwMode="auto">
          <a:xfrm>
            <a:off x="1187624" y="1700808"/>
            <a:ext cx="6286544" cy="872076"/>
          </a:xfrm>
          <a:prstGeom prst="wedgeRoundRectCallout">
            <a:avLst>
              <a:gd name="adj1" fmla="val 66136"/>
              <a:gd name="adj2" fmla="val 29837"/>
              <a:gd name="adj3" fmla="val 16667"/>
            </a:avLst>
          </a:prstGeom>
          <a:solidFill>
            <a:schemeClr val="accent1">
              <a:lumMod val="40000"/>
              <a:lumOff val="60000"/>
            </a:schemeClr>
          </a:solidFill>
          <a:ln w="9525">
            <a:solidFill>
              <a:schemeClr val="tx1"/>
            </a:solidFill>
            <a:miter lim="800000"/>
            <a:headEnd/>
            <a:tailEnd/>
          </a:ln>
        </p:spPr>
        <p:txBody>
          <a:bodyPr/>
          <a:lstStyle/>
          <a:p>
            <a:pPr algn="r" rtl="1" hangingPunct="0"/>
            <a:r>
              <a:rPr lang="ar-SA" sz="1200" b="1" dirty="0"/>
              <a:t>اگر شرکت را نمی‌شناسید باید در مورد مشخصات آن مطلع گردید،به بخش اطلاعات آن زنگ بزنید، اگر جوابی‌ نشنیدید خرید نکنید.از طریق Google نیز میتوانیگ تحقیق کنید، اگر شرکتی واقعی‌ نباشد سوابق  و شکایتها آشکار میشود، همچنین صفحه WWW.econsumer.gov را کنترول کنید ، آنجا مشتریان میتوانند نام شرکتهای غیر واقعی‌ را در ۲۸ کشور از جمله سوئد بنویسند</a:t>
            </a:r>
            <a:endParaRPr lang="sv-SE" sz="1200" dirty="0"/>
          </a:p>
          <a:p>
            <a:endParaRPr lang="sv-SE" sz="1200" dirty="0"/>
          </a:p>
          <a:p>
            <a:pPr algn="ctr"/>
            <a:endParaRPr lang="sv-SE" sz="1200" b="1" dirty="0">
              <a:latin typeface="Tahoma" pitchFamily="34" charset="0"/>
              <a:ea typeface="Tahoma" pitchFamily="34" charset="0"/>
              <a:cs typeface="Tahoma" pitchFamily="34" charset="0"/>
            </a:endParaRPr>
          </a:p>
          <a:p>
            <a:pPr algn="ctr"/>
            <a:endParaRPr lang="sv-SE" sz="1200" b="1" dirty="0">
              <a:latin typeface="Tahoma" pitchFamily="34" charset="0"/>
              <a:ea typeface="Tahoma" pitchFamily="34" charset="0"/>
              <a:cs typeface="Tahoma" pitchFamily="34" charset="0"/>
            </a:endParaRPr>
          </a:p>
        </p:txBody>
      </p:sp>
      <p:sp>
        <p:nvSpPr>
          <p:cNvPr id="11" name="AutoShape 12"/>
          <p:cNvSpPr>
            <a:spLocks noChangeArrowheads="1"/>
          </p:cNvSpPr>
          <p:nvPr/>
        </p:nvSpPr>
        <p:spPr bwMode="auto">
          <a:xfrm>
            <a:off x="1187624" y="2348880"/>
            <a:ext cx="6286544" cy="714380"/>
          </a:xfrm>
          <a:prstGeom prst="wedgeRoundRectCallout">
            <a:avLst>
              <a:gd name="adj1" fmla="val 66135"/>
              <a:gd name="adj2" fmla="val 33956"/>
              <a:gd name="adj3" fmla="val 16667"/>
            </a:avLst>
          </a:prstGeom>
          <a:solidFill>
            <a:schemeClr val="accent1">
              <a:lumMod val="40000"/>
              <a:lumOff val="60000"/>
            </a:schemeClr>
          </a:solidFill>
          <a:ln w="9525">
            <a:solidFill>
              <a:schemeClr val="tx1"/>
            </a:solidFill>
            <a:miter lim="800000"/>
            <a:headEnd/>
            <a:tailEnd/>
          </a:ln>
        </p:spPr>
        <p:txBody>
          <a:bodyPr/>
          <a:lstStyle/>
          <a:p>
            <a:pPr algn="r" rtl="1"/>
            <a:r>
              <a:rPr lang="ar-SA" sz="1200" b="1" dirty="0"/>
              <a:t>اگر شرکت فقط سیستم پیش پرداخت را پیشنهاد کرد باید احتیاط کنید،همینطور در مورد روش پرداخت قبل از دریافت. اتفاق افتاده است که خریدار بسته خود را از همین طریق پرداخت قبل از دریافت ، از پست گرفته ولی‌ بجای کالای سفارش داده شده یک قطعه آجر در بسته پستی وجود داشت، شرکتهای واقعی‌ شیوه‌های مختلفی‌ را برای پرداخت پیشنهاد می‌کنند.</a:t>
            </a:r>
            <a:endParaRPr lang="sv-SE" sz="1200" dirty="0"/>
          </a:p>
        </p:txBody>
      </p:sp>
      <p:sp>
        <p:nvSpPr>
          <p:cNvPr id="12" name="AutoShape 12"/>
          <p:cNvSpPr>
            <a:spLocks noChangeArrowheads="1"/>
          </p:cNvSpPr>
          <p:nvPr/>
        </p:nvSpPr>
        <p:spPr bwMode="auto">
          <a:xfrm>
            <a:off x="1187624" y="2852936"/>
            <a:ext cx="6286544" cy="642942"/>
          </a:xfrm>
          <a:prstGeom prst="wedgeRoundRectCallout">
            <a:avLst>
              <a:gd name="adj1" fmla="val 65680"/>
              <a:gd name="adj2" fmla="val 49252"/>
              <a:gd name="adj3" fmla="val 16667"/>
            </a:avLst>
          </a:prstGeom>
          <a:solidFill>
            <a:schemeClr val="accent1">
              <a:lumMod val="40000"/>
              <a:lumOff val="60000"/>
            </a:schemeClr>
          </a:solidFill>
          <a:ln w="9525">
            <a:solidFill>
              <a:schemeClr val="tx1"/>
            </a:solidFill>
            <a:miter lim="800000"/>
            <a:headEnd/>
            <a:tailEnd/>
          </a:ln>
        </p:spPr>
        <p:txBody>
          <a:bodyPr/>
          <a:lstStyle/>
          <a:p>
            <a:pPr algn="r" rtl="1"/>
            <a:r>
              <a:rPr lang="ar-SA" sz="1200" b="1" dirty="0"/>
              <a:t>خیلی‌ خوب است که خریدار یک حساب بانکی جداگانه فقط برای خریدهای اینترنتی داشته باشد که با شرکتهای خدمات مالی در ارتباط باشد،مانند شرکت Verified by Visa.  اگر از کارت اعتباری استفاده کنید بهتر است ولی‌ کمی‌ هزینه دارد.</a:t>
            </a:r>
            <a:endParaRPr lang="sv-SE" sz="1200" dirty="0"/>
          </a:p>
        </p:txBody>
      </p:sp>
      <p:sp>
        <p:nvSpPr>
          <p:cNvPr id="13" name="AutoShape 12"/>
          <p:cNvSpPr>
            <a:spLocks noChangeArrowheads="1"/>
          </p:cNvSpPr>
          <p:nvPr/>
        </p:nvSpPr>
        <p:spPr bwMode="auto">
          <a:xfrm>
            <a:off x="1187624" y="3429000"/>
            <a:ext cx="6286544" cy="714380"/>
          </a:xfrm>
          <a:prstGeom prst="wedgeRoundRectCallout">
            <a:avLst>
              <a:gd name="adj1" fmla="val 65832"/>
              <a:gd name="adj2" fmla="val 37625"/>
              <a:gd name="adj3" fmla="val 16667"/>
            </a:avLst>
          </a:prstGeom>
          <a:solidFill>
            <a:schemeClr val="accent1">
              <a:lumMod val="40000"/>
              <a:lumOff val="60000"/>
            </a:schemeClr>
          </a:solidFill>
          <a:ln w="9525">
            <a:solidFill>
              <a:schemeClr val="tx1"/>
            </a:solidFill>
            <a:miter lim="800000"/>
            <a:headEnd/>
            <a:tailEnd/>
          </a:ln>
        </p:spPr>
        <p:txBody>
          <a:bodyPr/>
          <a:lstStyle/>
          <a:p>
            <a:pPr algn="r" rtl="1"/>
            <a:r>
              <a:rPr lang="ar-SA" sz="1200" b="1" dirty="0"/>
              <a:t>اگر شرکت فروشنده با شرکتهایی که خدمات فاکتوری انجام میدهند مانند Klarna ، Paypal و یا Payson ارتباط داشته باشد مطمئن تر خواهد بود. اگر کارت Visa و یا MasterCard استفاده می‌کنید، از طریق Verified by Visa و یا MasterCard SecureCode روش مطمئن تری است.</a:t>
            </a:r>
            <a:endParaRPr lang="sv-SE" sz="1200" dirty="0"/>
          </a:p>
        </p:txBody>
      </p:sp>
      <p:sp>
        <p:nvSpPr>
          <p:cNvPr id="14" name="AutoShape 12"/>
          <p:cNvSpPr>
            <a:spLocks noChangeArrowheads="1"/>
          </p:cNvSpPr>
          <p:nvPr/>
        </p:nvSpPr>
        <p:spPr bwMode="auto">
          <a:xfrm>
            <a:off x="1187624" y="4005064"/>
            <a:ext cx="6286544" cy="576064"/>
          </a:xfrm>
          <a:prstGeom prst="wedgeRoundRectCallout">
            <a:avLst>
              <a:gd name="adj1" fmla="val 64770"/>
              <a:gd name="adj2" fmla="val 47633"/>
              <a:gd name="adj3" fmla="val 16667"/>
            </a:avLst>
          </a:prstGeom>
          <a:solidFill>
            <a:schemeClr val="accent1">
              <a:lumMod val="40000"/>
              <a:lumOff val="60000"/>
            </a:schemeClr>
          </a:solidFill>
          <a:ln w="9525">
            <a:solidFill>
              <a:schemeClr val="tx1"/>
            </a:solidFill>
            <a:miter lim="800000"/>
            <a:headEnd/>
            <a:tailEnd/>
          </a:ln>
        </p:spPr>
        <p:txBody>
          <a:bodyPr/>
          <a:lstStyle/>
          <a:p>
            <a:pPr algn="r" rtl="1"/>
            <a:r>
              <a:rPr lang="ar-SA" sz="1200" b="1" dirty="0"/>
              <a:t>نزد بیشتر بانکها از جمله swedbank می‌توانید کارت الکترونیکی بگیرید که با کارت بانکی‌ شما ارتباط دارد و نباید شماره کارت را به کسی‌ بگویید.</a:t>
            </a:r>
            <a:endParaRPr lang="sv-SE" sz="1200" dirty="0"/>
          </a:p>
        </p:txBody>
      </p:sp>
      <p:sp>
        <p:nvSpPr>
          <p:cNvPr id="15" name="AutoShape 12"/>
          <p:cNvSpPr>
            <a:spLocks noChangeArrowheads="1"/>
          </p:cNvSpPr>
          <p:nvPr/>
        </p:nvSpPr>
        <p:spPr bwMode="auto">
          <a:xfrm>
            <a:off x="1187624" y="4509120"/>
            <a:ext cx="6286544" cy="644082"/>
          </a:xfrm>
          <a:prstGeom prst="wedgeRoundRectCallout">
            <a:avLst>
              <a:gd name="adj1" fmla="val 65377"/>
              <a:gd name="adj2" fmla="val 43943"/>
              <a:gd name="adj3" fmla="val 16667"/>
            </a:avLst>
          </a:prstGeom>
          <a:solidFill>
            <a:schemeClr val="accent1">
              <a:lumMod val="40000"/>
              <a:lumOff val="60000"/>
            </a:schemeClr>
          </a:solidFill>
          <a:ln w="9525">
            <a:solidFill>
              <a:schemeClr val="tx1"/>
            </a:solidFill>
            <a:miter lim="800000"/>
            <a:headEnd/>
            <a:tailEnd/>
          </a:ln>
        </p:spPr>
        <p:txBody>
          <a:bodyPr/>
          <a:lstStyle/>
          <a:p>
            <a:pPr algn="r" rtl="1"/>
            <a:r>
              <a:rPr lang="ar-SA" sz="1200" b="1" dirty="0"/>
              <a:t>نگام پرداخت از طریق اینترنت دقت کنید که حروف  https در آدرس سایت وجود  داشته باشد، همچنین عکس یک قفل نمایان میشود که نمایانگر وجود رمز است.</a:t>
            </a:r>
            <a:endParaRPr lang="sv-SE" sz="1200" dirty="0"/>
          </a:p>
        </p:txBody>
      </p:sp>
      <p:sp>
        <p:nvSpPr>
          <p:cNvPr id="16" name="AutoShape 12"/>
          <p:cNvSpPr>
            <a:spLocks noChangeArrowheads="1"/>
          </p:cNvSpPr>
          <p:nvPr/>
        </p:nvSpPr>
        <p:spPr bwMode="auto">
          <a:xfrm>
            <a:off x="1187624" y="5085184"/>
            <a:ext cx="6286544" cy="714380"/>
          </a:xfrm>
          <a:prstGeom prst="wedgeRoundRectCallout">
            <a:avLst>
              <a:gd name="adj1" fmla="val 65226"/>
              <a:gd name="adj2" fmla="val 30957"/>
              <a:gd name="adj3" fmla="val 16667"/>
            </a:avLst>
          </a:prstGeom>
          <a:solidFill>
            <a:schemeClr val="accent1">
              <a:lumMod val="40000"/>
              <a:lumOff val="60000"/>
            </a:schemeClr>
          </a:solidFill>
          <a:ln w="9525">
            <a:solidFill>
              <a:schemeClr val="tx1"/>
            </a:solidFill>
            <a:miter lim="800000"/>
            <a:headEnd/>
            <a:tailEnd/>
          </a:ln>
        </p:spPr>
        <p:txBody>
          <a:bodyPr/>
          <a:lstStyle/>
          <a:p>
            <a:pPr algn="r" rtl="1"/>
            <a:r>
              <a:rPr lang="ar-SA" sz="1200" b="1" dirty="0"/>
              <a:t>در دادن اطلاعات خصوصی احتیاط کنید مثل شماره کارت اعتباری، تاریخ اعتبار کارت و یا </a:t>
            </a:r>
            <a:r>
              <a:rPr lang="sv-SE" sz="1200" b="1" dirty="0"/>
              <a:t>CVV-koden</a:t>
            </a:r>
            <a:r>
              <a:rPr lang="ar-SA" sz="1200" b="1" dirty="0"/>
              <a:t> اگر کاملا مطمئن نیستید. با وجود عدم اطمینان اگر باز هم میخواهید خرید کنید حتما فاکتور را دریافت کنید. </a:t>
            </a:r>
            <a:endParaRPr lang="sv-SE"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2" presetClass="entr" presetSubtype="4"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arn(inVertical)">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barn(inVertical)">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barn(inVertical)">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barn(inVertical)">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barn(inVertical)">
                                      <p:cBhvr>
                                        <p:cTn id="45" dur="500"/>
                                        <p:tgtEl>
                                          <p:spTgt spid="14"/>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barn(inVertical)">
                                      <p:cBhvr>
                                        <p:cTn id="50" dur="500"/>
                                        <p:tgtEl>
                                          <p:spTgt spid="15"/>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barn(inVertical)">
                                      <p:cBhvr>
                                        <p:cTn id="5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10" grpId="0" animBg="1"/>
      <p:bldP spid="11" grpId="0" animBg="1"/>
      <p:bldP spid="12" grpId="0" animBg="1"/>
      <p:bldP spid="13" grpId="0" animBg="1"/>
      <p:bldP spid="14" grpId="0" animBg="1"/>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ln>
            <a:noFill/>
          </a:ln>
          <a:effectLst/>
        </p:spPr>
        <p:txBody>
          <a:bodyPr>
            <a:normAutofit/>
          </a:bodyPr>
          <a:lstStyle/>
          <a:p>
            <a:pPr marL="484632" lvl="0">
              <a:defRPr/>
            </a:pPr>
            <a:r>
              <a:rPr lang="ar-SA" b="1" dirty="0">
                <a:solidFill>
                  <a:srgbClr val="4F81BD"/>
                </a:solidFill>
              </a:rPr>
              <a:t>راهنمایی در مورد خرید از اشخاص</a:t>
            </a:r>
            <a:endParaRPr lang="sv-SE" dirty="0">
              <a:solidFill>
                <a:srgbClr val="4F81BD"/>
              </a:solidFill>
              <a:latin typeface="Tahoma" pitchFamily="34" charset="0"/>
              <a:ea typeface="Tahoma" pitchFamily="34" charset="0"/>
              <a:cs typeface="Tahoma" pitchFamily="34" charset="0"/>
            </a:endParaRPr>
          </a:p>
        </p:txBody>
      </p:sp>
      <p:sp>
        <p:nvSpPr>
          <p:cNvPr id="3" name="Platshållare för innehåll 2"/>
          <p:cNvSpPr>
            <a:spLocks noGrp="1"/>
          </p:cNvSpPr>
          <p:nvPr>
            <p:ph idx="1"/>
          </p:nvPr>
        </p:nvSpPr>
        <p:spPr>
          <a:xfrm>
            <a:off x="500034" y="1643050"/>
            <a:ext cx="8329642" cy="4572032"/>
          </a:xfrm>
        </p:spPr>
        <p:txBody>
          <a:bodyPr>
            <a:normAutofit fontScale="92500" lnSpcReduction="10000"/>
          </a:bodyPr>
          <a:lstStyle/>
          <a:p>
            <a:pPr lvl="0" algn="r" rtl="1"/>
            <a:r>
              <a:rPr lang="ar-SA" sz="1800" b="1" dirty="0"/>
              <a:t>در مورد خرید کالای پیشنهادی بیش از حد خوب خیلی‌ دقت کنید.</a:t>
            </a:r>
            <a:br>
              <a:rPr lang="sv-SE" sz="1800" b="1" dirty="0"/>
            </a:br>
            <a:endParaRPr lang="sv-SE" sz="1800" dirty="0"/>
          </a:p>
          <a:p>
            <a:pPr lvl="0" algn="r" rtl="1"/>
            <a:r>
              <a:rPr lang="ar-SA" sz="1800" b="1" dirty="0"/>
              <a:t>به تعریف‌ها و حرفهای فروشند توجه نکنید.</a:t>
            </a:r>
            <a:endParaRPr lang="sv-SE" sz="1800" dirty="0"/>
          </a:p>
          <a:p>
            <a:pPr lvl="0" algn="r" rtl="1"/>
            <a:endParaRPr lang="sv-SE" sz="1800" dirty="0"/>
          </a:p>
          <a:p>
            <a:pPr lvl="0" algn="r" rtl="1"/>
            <a:r>
              <a:rPr lang="ar-SA" sz="1800" b="1" dirty="0"/>
              <a:t>برای خرید کالا هرگز پیش پرداخت نکنید، کالای خود را قبل از دریافت پول برای کسی‌ نفرستید.</a:t>
            </a:r>
            <a:endParaRPr lang="sv-SE" sz="1800" dirty="0"/>
          </a:p>
          <a:p>
            <a:pPr lvl="0" algn="r" rtl="1"/>
            <a:endParaRPr lang="sv-SE" sz="1800" dirty="0"/>
          </a:p>
          <a:p>
            <a:pPr lvl="0" algn="r" rtl="1"/>
            <a:r>
              <a:rPr lang="ar-SA" sz="1800" b="1" dirty="0"/>
              <a:t>از طریق یک روش پرداخت مطمئن هر دو طرف میدانند که این معامله قابل اطمینان است.</a:t>
            </a:r>
            <a:br>
              <a:rPr lang="sv-SE" sz="1800" b="1" dirty="0"/>
            </a:br>
            <a:endParaRPr lang="sv-SE" sz="1800" dirty="0"/>
          </a:p>
          <a:p>
            <a:pPr algn="r" rtl="1"/>
            <a:r>
              <a:rPr lang="ar-SA" sz="1800" b="1" dirty="0"/>
              <a:t>بطور مثال کاری را در نظر بگیرید که مثل یک ایستگاه پرداختی بین خریدار و فروشنده عمل می‌کند، مثلا : Bussgods و</a:t>
            </a:r>
            <a:r>
              <a:rPr lang="sv-SE" sz="1800" b="1" dirty="0"/>
              <a:t>. </a:t>
            </a:r>
            <a:r>
              <a:rPr lang="sv-SE" sz="1800" b="1" dirty="0" err="1"/>
              <a:t>Internetgirot.se</a:t>
            </a:r>
            <a:r>
              <a:rPr lang="sv-SE" sz="1800" b="1" dirty="0"/>
              <a:t> Blocket</a:t>
            </a:r>
            <a:r>
              <a:rPr lang="ar-SA" sz="1800" b="1" dirty="0"/>
              <a:t> با آنها همکاری می‌کند. این خدمات مطمن هستند مانند شرکتهای خدمات پرداختی مثل: Paypal.com ، payson.se و یا Klarna.se</a:t>
            </a:r>
            <a:endParaRPr lang="sv-SE" sz="1800" dirty="0"/>
          </a:p>
          <a:p>
            <a:pPr lvl="0" algn="r" rtl="1"/>
            <a:endParaRPr lang="sv-SE" sz="1800" dirty="0"/>
          </a:p>
          <a:p>
            <a:pPr lvl="0" algn="r" rtl="1"/>
            <a:r>
              <a:rPr lang="ar-SA" sz="1800" b="1" dirty="0"/>
              <a:t>تا جایی که می‌توانید قبل از خرید تحقیق و دقت کنید</a:t>
            </a:r>
            <a:endParaRPr lang="sv-SE" sz="1800" dirty="0"/>
          </a:p>
          <a:p>
            <a:pPr algn="r">
              <a:buNone/>
            </a:pPr>
            <a:r>
              <a:rPr lang="ar-SA" sz="1800" b="1" dirty="0"/>
              <a:t>مثلا هنگام خرید یک اتومبیل شما باید بدانید که فروشنده صاحب اصلی‌ اتومبیل هست و یا اینکه اتومبیل ارزش دارد، برگه معاینه اتومبیل را کنترول کنید، جواب این سوالات می‌توانید از طریق اداره راهنمایی و</a:t>
            </a:r>
            <a:endParaRPr lang="sv-SE" sz="1800" b="1" dirty="0"/>
          </a:p>
          <a:p>
            <a:pPr algn="r">
              <a:buNone/>
            </a:pPr>
            <a:r>
              <a:rPr lang="sv-SE" sz="1800" b="1" dirty="0">
                <a:latin typeface="Tahoma" pitchFamily="34" charset="0"/>
                <a:ea typeface="Tahoma" pitchFamily="34" charset="0"/>
                <a:cs typeface="Tahoma" pitchFamily="34" charset="0"/>
              </a:rPr>
              <a:t>  </a:t>
            </a:r>
            <a:r>
              <a:rPr lang="ar-SA" sz="1800" b="1" dirty="0"/>
              <a:t>بدست آورید.  </a:t>
            </a:r>
            <a:r>
              <a:rPr lang="sv-SE" sz="1800" b="1" dirty="0"/>
              <a:t> </a:t>
            </a:r>
            <a:r>
              <a:rPr lang="sv-SE" sz="1800" b="1" dirty="0">
                <a:latin typeface="Tahoma" pitchFamily="34" charset="0"/>
                <a:ea typeface="Tahoma" pitchFamily="34" charset="0"/>
                <a:cs typeface="Tahoma" pitchFamily="34" charset="0"/>
              </a:rPr>
              <a:t>(Transportstyrelsen) </a:t>
            </a:r>
            <a:r>
              <a:rPr lang="ar-SA" sz="1800" b="1" dirty="0"/>
              <a:t>رانندگی</a:t>
            </a:r>
            <a:r>
              <a:rPr lang="sv-SE" sz="1800" b="1" dirty="0">
                <a:latin typeface="Tahoma" pitchFamily="34" charset="0"/>
                <a:ea typeface="Tahoma" pitchFamily="34" charset="0"/>
                <a:cs typeface="Tahoma" pitchFamily="34" charset="0"/>
              </a:rPr>
              <a:t>  </a:t>
            </a:r>
          </a:p>
          <a:p>
            <a:pPr algn="r"/>
            <a:endParaRPr lang="sv-SE"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barn(inVertical)">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barn(inVertical)">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barn(inVertical)">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p:cNvSpPr>
          <p:nvPr>
            <p:ph type="body" idx="1"/>
          </p:nvPr>
        </p:nvSpPr>
        <p:spPr>
          <a:xfrm>
            <a:off x="4572000" y="1872821"/>
            <a:ext cx="4287990" cy="416088"/>
          </a:xfrm>
        </p:spPr>
        <p:txBody>
          <a:bodyPr>
            <a:normAutofit/>
          </a:bodyPr>
          <a:lstStyle/>
          <a:p>
            <a:pPr marL="0" indent="0">
              <a:buNone/>
            </a:pPr>
            <a:r>
              <a:rPr lang="sv-SE" sz="1800" b="1" dirty="0">
                <a:hlinkClick r:id="rId3"/>
              </a:rPr>
              <a:t>Frakt med köpskydd</a:t>
            </a:r>
            <a:endParaRPr lang="sv-SE" sz="1600" dirty="0"/>
          </a:p>
          <a:p>
            <a:endParaRPr lang="sv-SE" sz="1600" b="1" dirty="0">
              <a:latin typeface="Tahoma" pitchFamily="34" charset="0"/>
              <a:ea typeface="Tahoma" pitchFamily="34" charset="0"/>
              <a:cs typeface="Tahoma" pitchFamily="34" charset="0"/>
            </a:endParaRPr>
          </a:p>
        </p:txBody>
      </p:sp>
      <p:pic>
        <p:nvPicPr>
          <p:cNvPr id="5" name="Bildobjekt 4" descr="blocket 2.png">
            <a:hlinkClick r:id="rId3"/>
          </p:cNvPr>
          <p:cNvPicPr>
            <a:picLocks noChangeAspect="1"/>
          </p:cNvPicPr>
          <p:nvPr/>
        </p:nvPicPr>
        <p:blipFill>
          <a:blip r:embed="rId4"/>
          <a:stretch>
            <a:fillRect/>
          </a:stretch>
        </p:blipFill>
        <p:spPr>
          <a:xfrm>
            <a:off x="1449437" y="1530572"/>
            <a:ext cx="2664296" cy="1998222"/>
          </a:xfrm>
          <a:prstGeom prst="rect">
            <a:avLst/>
          </a:prstGeom>
        </p:spPr>
      </p:pic>
      <p:pic>
        <p:nvPicPr>
          <p:cNvPr id="3" name="Bildobjekt 2">
            <a:hlinkClick r:id="rId3"/>
            <a:extLst>
              <a:ext uri="{FF2B5EF4-FFF2-40B4-BE49-F238E27FC236}">
                <a16:creationId xmlns:a16="http://schemas.microsoft.com/office/drawing/2014/main" id="{0AD8FE78-4EE4-ACB7-596A-197A2038880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22001" y="2072374"/>
            <a:ext cx="1208155" cy="684621"/>
          </a:xfrm>
          <a:prstGeom prst="rect">
            <a:avLst/>
          </a:prstGeom>
        </p:spPr>
      </p:pic>
      <p:pic>
        <p:nvPicPr>
          <p:cNvPr id="10" name="Bildobjekt 9">
            <a:hlinkClick r:id="rId6"/>
            <a:extLst>
              <a:ext uri="{FF2B5EF4-FFF2-40B4-BE49-F238E27FC236}">
                <a16:creationId xmlns:a16="http://schemas.microsoft.com/office/drawing/2014/main" id="{214BFE61-D60A-9014-8E17-35B0D78E129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49437" y="4050903"/>
            <a:ext cx="2592288" cy="756948"/>
          </a:xfrm>
          <a:prstGeom prst="rect">
            <a:avLst/>
          </a:prstGeom>
        </p:spPr>
      </p:pic>
      <p:sp>
        <p:nvSpPr>
          <p:cNvPr id="11" name="textruta 10">
            <a:extLst>
              <a:ext uri="{FF2B5EF4-FFF2-40B4-BE49-F238E27FC236}">
                <a16:creationId xmlns:a16="http://schemas.microsoft.com/office/drawing/2014/main" id="{4FFAE9A9-ADED-5A56-3749-01F01523B392}"/>
              </a:ext>
            </a:extLst>
          </p:cNvPr>
          <p:cNvSpPr txBox="1"/>
          <p:nvPr/>
        </p:nvSpPr>
        <p:spPr>
          <a:xfrm>
            <a:off x="4579694" y="4073440"/>
            <a:ext cx="3960440" cy="923330"/>
          </a:xfrm>
          <a:prstGeom prst="rect">
            <a:avLst/>
          </a:prstGeom>
          <a:noFill/>
        </p:spPr>
        <p:txBody>
          <a:bodyPr wrap="square" rtlCol="0">
            <a:spAutoFit/>
          </a:bodyPr>
          <a:lstStyle/>
          <a:p>
            <a:r>
              <a:rPr lang="sv-SE" b="0" i="0" cap="all" dirty="0">
                <a:solidFill>
                  <a:srgbClr val="2C69B4"/>
                </a:solidFill>
                <a:effectLst/>
                <a:latin typeface="+mj-lt"/>
                <a:hlinkClick r:id="rId6"/>
              </a:rPr>
              <a:t>TRYGGA FRAKTEN MED BUSSGODS OCH ROCKER PAY</a:t>
            </a:r>
            <a:endParaRPr lang="sv-SE" b="0" i="0" cap="all" dirty="0">
              <a:solidFill>
                <a:srgbClr val="2C69B4"/>
              </a:solidFill>
              <a:effectLst/>
              <a:latin typeface="+mj-lt"/>
            </a:endParaRPr>
          </a:p>
          <a:p>
            <a:endParaRPr lang="sv-SE" dirty="0"/>
          </a:p>
        </p:txBody>
      </p:sp>
      <p:sp>
        <p:nvSpPr>
          <p:cNvPr id="8" name="Rectangle 3">
            <a:extLst>
              <a:ext uri="{FF2B5EF4-FFF2-40B4-BE49-F238E27FC236}">
                <a16:creationId xmlns:a16="http://schemas.microsoft.com/office/drawing/2014/main" id="{C091CF98-18CD-DE24-CDDE-E7E2DB8CAB6C}"/>
              </a:ext>
            </a:extLst>
          </p:cNvPr>
          <p:cNvSpPr txBox="1">
            <a:spLocks/>
          </p:cNvSpPr>
          <p:nvPr/>
        </p:nvSpPr>
        <p:spPr>
          <a:xfrm>
            <a:off x="3131840" y="633858"/>
            <a:ext cx="5184576" cy="428628"/>
          </a:xfrm>
          <a:prstGeom prst="rect">
            <a:avLst/>
          </a:prstGeom>
        </p:spPr>
        <p:txBody>
          <a:bodyPr vert="horz" lIns="91440" tIns="45720" rIns="91440" bIns="45720" rtlCol="0">
            <a:noAutofit/>
          </a:bodyPr>
          <a:lstStyle/>
          <a:p>
            <a:pPr algn="r" rtl="1"/>
            <a:r>
              <a:rPr lang="ar-SA" sz="4000" b="1" dirty="0"/>
              <a:t>مطمئن خرید کنید!</a:t>
            </a:r>
            <a:endParaRPr lang="sv-SE" sz="4000" dirty="0"/>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sv-SE" sz="4000" b="1" i="0" u="none" strike="noStrike" kern="1200" cap="none" spc="0" normalizeH="0" baseline="0" noProof="0" dirty="0">
              <a:ln>
                <a:noFill/>
              </a:ln>
              <a:solidFill>
                <a:schemeClr val="tx1"/>
              </a:solidFill>
              <a:effectLst/>
              <a:uLnTx/>
              <a:uFillTx/>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9458">
                                            <p:txEl>
                                              <p:pRg st="0" end="0"/>
                                            </p:txEl>
                                          </p:spTgt>
                                        </p:tgtEl>
                                        <p:attrNameLst>
                                          <p:attrName>style.visibility</p:attrName>
                                        </p:attrNameLst>
                                      </p:cBhvr>
                                      <p:to>
                                        <p:strVal val="visible"/>
                                      </p:to>
                                    </p:set>
                                    <p:animEffect transition="in" filter="barn(inVertical)">
                                      <p:cBhvr>
                                        <p:cTn id="12" dur="500"/>
                                        <p:tgtEl>
                                          <p:spTgt spid="19458">
                                            <p:txEl>
                                              <p:pRg st="0" end="0"/>
                                            </p:txEl>
                                          </p:spTgt>
                                        </p:tgtEl>
                                      </p:cBhvr>
                                    </p:animEffect>
                                  </p:childTnLst>
                                </p:cTn>
                              </p:par>
                              <p:par>
                                <p:cTn id="13" presetID="16" presetClass="entr" presetSubtype="21" fill="hold" grpId="0" nodeType="withEffect">
                                  <p:stCondLst>
                                    <p:cond delay="1000"/>
                                  </p:stCondLst>
                                  <p:childTnLst>
                                    <p:set>
                                      <p:cBhvr>
                                        <p:cTn id="14" dur="1" fill="hold">
                                          <p:stCondLst>
                                            <p:cond delay="0"/>
                                          </p:stCondLst>
                                        </p:cTn>
                                        <p:tgtEl>
                                          <p:spTgt spid="8">
                                            <p:txEl>
                                              <p:pRg st="0" end="0"/>
                                            </p:txEl>
                                          </p:spTgt>
                                        </p:tgtEl>
                                        <p:attrNameLst>
                                          <p:attrName>style.visibility</p:attrName>
                                        </p:attrNameLst>
                                      </p:cBhvr>
                                      <p:to>
                                        <p:strVal val="visible"/>
                                      </p:to>
                                    </p:set>
                                    <p:animEffect transition="in" filter="barn(inVertical)">
                                      <p:cBhvr>
                                        <p:cTn id="15"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uiExpand="1" build="p"/>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p:nvPr>
        </p:nvSpPr>
        <p:spPr bwMode="auto">
          <a:xfrm>
            <a:off x="251520" y="142852"/>
            <a:ext cx="8640960" cy="1000132"/>
          </a:xfrm>
        </p:spPr>
        <p:txBody>
          <a:bodyPr wrap="square" lIns="91440" tIns="45720" rIns="91440" bIns="45720" numCol="1" anchorCtr="0" compatLnSpc="1">
            <a:prstTxWarp prst="textNoShape">
              <a:avLst/>
            </a:prstTxWarp>
            <a:noAutofit/>
          </a:bodyPr>
          <a:lstStyle/>
          <a:p>
            <a:pPr rtl="1"/>
            <a:r>
              <a:rPr lang="ar-SA" sz="3600" b="1" dirty="0">
                <a:solidFill>
                  <a:srgbClr val="4F81BD"/>
                </a:solidFill>
              </a:rPr>
              <a:t>هنگام خرید و پرداخت از طریق اینترنت بیشتر فکر کنید</a:t>
            </a:r>
            <a:endParaRPr lang="sv-SE" sz="3600" dirty="0">
              <a:solidFill>
                <a:srgbClr val="4F81BD"/>
              </a:solidFill>
            </a:endParaRPr>
          </a:p>
        </p:txBody>
      </p:sp>
      <p:sp>
        <p:nvSpPr>
          <p:cNvPr id="19458" name="Rectangle 3"/>
          <p:cNvSpPr>
            <a:spLocks noGrp="1"/>
          </p:cNvSpPr>
          <p:nvPr>
            <p:ph type="body" idx="1"/>
          </p:nvPr>
        </p:nvSpPr>
        <p:spPr>
          <a:xfrm>
            <a:off x="571472" y="1500174"/>
            <a:ext cx="8143932" cy="4665130"/>
          </a:xfrm>
        </p:spPr>
        <p:txBody>
          <a:bodyPr>
            <a:normAutofit/>
          </a:bodyPr>
          <a:lstStyle/>
          <a:p>
            <a:pPr algn="r" rtl="1"/>
            <a:r>
              <a:rPr lang="ar-SA" sz="1800" b="1" dirty="0"/>
              <a:t>از سایتهایی خرید کنید که میشناسید یا اینکه جدی بودن آنها را قبل از اینکه مشخصات خود را به آنها بدهید کنترل کنید.</a:t>
            </a:r>
            <a:br>
              <a:rPr lang="sv-SE" sz="1800" b="1" dirty="0"/>
            </a:br>
            <a:endParaRPr lang="sv-SE" sz="1800" dirty="0"/>
          </a:p>
          <a:p>
            <a:pPr algn="r" rtl="1"/>
            <a:r>
              <a:rPr lang="ar-SA" sz="1800" b="1" dirty="0"/>
              <a:t>بدنبال آدرس اینترنتی و یا شماره تلفن آنها برای تماس بگردید، سایتی که این اطلاعات را جهت تماس ندارد میتواند هشداری برای شما باشد.</a:t>
            </a:r>
            <a:endParaRPr lang="sv-SE" sz="1800" dirty="0"/>
          </a:p>
          <a:p>
            <a:pPr algn="r" rtl="1"/>
            <a:endParaRPr lang="sv-SE" sz="1800" dirty="0"/>
          </a:p>
          <a:p>
            <a:pPr algn="r" rtl="1"/>
            <a:r>
              <a:rPr lang="ar-SA" sz="1800" b="1" dirty="0"/>
              <a:t>شرکتی که فقط یک روش پرداخت دارد باید بیشتر از معمول در مورد آن تحقیق کرد، یک سایت واقعی‌ و جدی اینترنتی غالباً بیش ازیک نوع روش پرداخت دارد.</a:t>
            </a:r>
            <a:endParaRPr lang="sv-SE" sz="1800" dirty="0"/>
          </a:p>
          <a:p>
            <a:pPr algn="r" rtl="1"/>
            <a:endParaRPr lang="sv-SE" sz="1800" dirty="0"/>
          </a:p>
          <a:p>
            <a:pPr algn="r" rtl="1"/>
            <a:r>
              <a:rPr lang="ar-SA" sz="1800" b="1" dirty="0"/>
              <a:t>از تمام عملیاتی که در یک خرید اینترنتی از طریق کارت انجام میدهید بعلاوه آدرس سایت یادشت بردارید.</a:t>
            </a:r>
            <a:br>
              <a:rPr lang="sv-SE" sz="1800" b="1" dirty="0"/>
            </a:br>
            <a:endParaRPr lang="sv-SE" sz="1800" dirty="0"/>
          </a:p>
          <a:p>
            <a:pPr algn="r" rtl="1"/>
            <a:r>
              <a:rPr lang="ar-SA" sz="1800" b="1" dirty="0"/>
              <a:t>میل و مشخصات سفارش کالا را پیش خود نگه دارید.</a:t>
            </a:r>
            <a:endParaRPr lang="sv-SE" sz="1800" b="1" dirty="0"/>
          </a:p>
          <a:p>
            <a:pPr algn="r" rtl="1"/>
            <a:endParaRPr lang="sv-SE" sz="1800" b="1" dirty="0"/>
          </a:p>
          <a:p>
            <a:pPr algn="r" rtl="1"/>
            <a:r>
              <a:rPr lang="ar-SA" sz="1800" b="1" dirty="0"/>
              <a:t>قبل از خرید شیوه ارسال کالا و پس فرستادن آن را که در سایت ثبت شده است کنترل کنید. </a:t>
            </a:r>
            <a:endParaRPr lang="sv-SE" sz="16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9457"/>
                                        </p:tgtEl>
                                        <p:attrNameLst>
                                          <p:attrName>style.visibility</p:attrName>
                                        </p:attrNameLst>
                                      </p:cBhvr>
                                      <p:to>
                                        <p:strVal val="visible"/>
                                      </p:to>
                                    </p:set>
                                    <p:animEffect transition="in" filter="barn(inVertical)">
                                      <p:cBhvr>
                                        <p:cTn id="7" dur="500"/>
                                        <p:tgtEl>
                                          <p:spTgt spid="1945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9458">
                                            <p:txEl>
                                              <p:pRg st="0" end="0"/>
                                            </p:txEl>
                                          </p:spTgt>
                                        </p:tgtEl>
                                        <p:attrNameLst>
                                          <p:attrName>style.visibility</p:attrName>
                                        </p:attrNameLst>
                                      </p:cBhvr>
                                      <p:to>
                                        <p:strVal val="visible"/>
                                      </p:to>
                                    </p:set>
                                    <p:animEffect transition="in" filter="barn(inVertical)">
                                      <p:cBhvr>
                                        <p:cTn id="12" dur="500"/>
                                        <p:tgtEl>
                                          <p:spTgt spid="1945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9458">
                                            <p:txEl>
                                              <p:pRg st="1" end="1"/>
                                            </p:txEl>
                                          </p:spTgt>
                                        </p:tgtEl>
                                        <p:attrNameLst>
                                          <p:attrName>style.visibility</p:attrName>
                                        </p:attrNameLst>
                                      </p:cBhvr>
                                      <p:to>
                                        <p:strVal val="visible"/>
                                      </p:to>
                                    </p:set>
                                    <p:animEffect transition="in" filter="barn(inVertical)">
                                      <p:cBhvr>
                                        <p:cTn id="17" dur="500"/>
                                        <p:tgtEl>
                                          <p:spTgt spid="1945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9458">
                                            <p:txEl>
                                              <p:pRg st="3" end="3"/>
                                            </p:txEl>
                                          </p:spTgt>
                                        </p:tgtEl>
                                        <p:attrNameLst>
                                          <p:attrName>style.visibility</p:attrName>
                                        </p:attrNameLst>
                                      </p:cBhvr>
                                      <p:to>
                                        <p:strVal val="visible"/>
                                      </p:to>
                                    </p:set>
                                    <p:animEffect transition="in" filter="barn(inVertical)">
                                      <p:cBhvr>
                                        <p:cTn id="22" dur="500"/>
                                        <p:tgtEl>
                                          <p:spTgt spid="194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9458">
                                            <p:txEl>
                                              <p:pRg st="5" end="5"/>
                                            </p:txEl>
                                          </p:spTgt>
                                        </p:tgtEl>
                                        <p:attrNameLst>
                                          <p:attrName>style.visibility</p:attrName>
                                        </p:attrNameLst>
                                      </p:cBhvr>
                                      <p:to>
                                        <p:strVal val="visible"/>
                                      </p:to>
                                    </p:set>
                                    <p:animEffect transition="in" filter="barn(inVertical)">
                                      <p:cBhvr>
                                        <p:cTn id="27" dur="500"/>
                                        <p:tgtEl>
                                          <p:spTgt spid="19458">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9458">
                                            <p:txEl>
                                              <p:pRg st="6" end="6"/>
                                            </p:txEl>
                                          </p:spTgt>
                                        </p:tgtEl>
                                        <p:attrNameLst>
                                          <p:attrName>style.visibility</p:attrName>
                                        </p:attrNameLst>
                                      </p:cBhvr>
                                      <p:to>
                                        <p:strVal val="visible"/>
                                      </p:to>
                                    </p:set>
                                    <p:animEffect transition="in" filter="barn(inVertical)">
                                      <p:cBhvr>
                                        <p:cTn id="32" dur="500"/>
                                        <p:tgtEl>
                                          <p:spTgt spid="19458">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9458">
                                            <p:txEl>
                                              <p:pRg st="8" end="8"/>
                                            </p:txEl>
                                          </p:spTgt>
                                        </p:tgtEl>
                                        <p:attrNameLst>
                                          <p:attrName>style.visibility</p:attrName>
                                        </p:attrNameLst>
                                      </p:cBhvr>
                                      <p:to>
                                        <p:strVal val="visible"/>
                                      </p:to>
                                    </p:set>
                                    <p:animEffect transition="in" filter="barn(inVertical)">
                                      <p:cBhvr>
                                        <p:cTn id="37" dur="500"/>
                                        <p:tgtEl>
                                          <p:spTgt spid="1945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7" grpId="0"/>
      <p:bldP spid="19458" grpId="0" build="p"/>
    </p:bld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1634</TotalTime>
  <Words>862</Words>
  <Application>Microsoft Office PowerPoint</Application>
  <PresentationFormat>Bildspel på skärmen (4:3)</PresentationFormat>
  <Paragraphs>69</Paragraphs>
  <Slides>6</Slides>
  <Notes>2</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6</vt:i4>
      </vt:variant>
    </vt:vector>
  </HeadingPairs>
  <TitlesOfParts>
    <vt:vector size="11" baseType="lpstr">
      <vt:lpstr>Arial</vt:lpstr>
      <vt:lpstr>Calibri</vt:lpstr>
      <vt:lpstr>Tahoma</vt:lpstr>
      <vt:lpstr>Wingdings 2</vt:lpstr>
      <vt:lpstr>Office-tema</vt:lpstr>
      <vt:lpstr>در اینترنت مطمئن خرید کنید</vt:lpstr>
      <vt:lpstr>خرید از طریق اینترنت مقررات و قوانین پایه</vt:lpstr>
      <vt:lpstr>راهنمایی در مورد خرید از شرکتهای اینترنتی</vt:lpstr>
      <vt:lpstr>راهنمایی در مورد خرید از اشخاص</vt:lpstr>
      <vt:lpstr>PowerPoint-presentation</vt:lpstr>
      <vt:lpstr>هنگام خرید و پرداخت از طریق اینترنت بیشتر فکر کنید</vt:lpstr>
    </vt:vector>
  </TitlesOfParts>
  <Company>Linköpings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annhed</dc:creator>
  <cp:lastModifiedBy>Eklund Lars T</cp:lastModifiedBy>
  <cp:revision>217</cp:revision>
  <dcterms:created xsi:type="dcterms:W3CDTF">2013-06-10T11:11:30Z</dcterms:created>
  <dcterms:modified xsi:type="dcterms:W3CDTF">2023-11-20T10:11:34Z</dcterms:modified>
</cp:coreProperties>
</file>