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1" r:id="rId4"/>
    <p:sldId id="264" r:id="rId5"/>
    <p:sldId id="271" r:id="rId6"/>
    <p:sldId id="267"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80" autoAdjust="0"/>
  </p:normalViewPr>
  <p:slideViewPr>
    <p:cSldViewPr>
      <p:cViewPr>
        <p:scale>
          <a:sx n="120" d="100"/>
          <a:sy n="120" d="100"/>
        </p:scale>
        <p:origin x="942" y="-168"/>
      </p:cViewPr>
      <p:guideLst>
        <p:guide orient="horz" pos="2160"/>
        <p:guide pos="2880"/>
      </p:guideLst>
    </p:cSldViewPr>
  </p:slideViewPr>
  <p:outlineViewPr>
    <p:cViewPr>
      <p:scale>
        <a:sx n="33" d="100"/>
        <a:sy n="33" d="100"/>
      </p:scale>
      <p:origin x="0" y="302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EE838E-F7BA-491F-A3A3-161397258C85}" type="datetimeFigureOut">
              <a:rPr lang="sv-SE" smtClean="0"/>
              <a:pPr/>
              <a:t>2023-11-20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D71047-F097-4473-B561-B7F76FC535E3}"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5</a:t>
            </a:fld>
            <a:endParaRPr lang="sv-S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71D71047-F097-4473-B561-B7F76FC535E3}" type="slidenum">
              <a:rPr lang="sv-SE" smtClean="0"/>
              <a:pPr/>
              <a:t>6</a:t>
            </a:fld>
            <a:endParaRPr 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CA7719B6-053E-490F-9A14-A80C254246BB}" type="datetimeFigureOut">
              <a:rPr lang="sv-SE" smtClean="0"/>
              <a:pPr/>
              <a:t>2023-11-20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B5E398B-0C2B-4A6C-B28D-677E5F20B74C}"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719B6-053E-490F-9A14-A80C254246BB}" type="datetimeFigureOut">
              <a:rPr lang="sv-SE" smtClean="0"/>
              <a:pPr/>
              <a:t>2023-11-20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E398B-0C2B-4A6C-B28D-677E5F20B74C}"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locket.se/tjanster/frakt"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s://www.bussgods.se/trygga-frakten"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1268760"/>
            <a:ext cx="7772400" cy="1470025"/>
          </a:xfrm>
        </p:spPr>
        <p:txBody>
          <a:bodyPr>
            <a:normAutofit fontScale="90000"/>
          </a:bodyPr>
          <a:lstStyle/>
          <a:p>
            <a:r>
              <a:rPr lang="sv-SE" sz="7200" dirty="0">
                <a:solidFill>
                  <a:schemeClr val="tx2"/>
                </a:solidFill>
                <a:latin typeface="Tahoma" pitchFamily="34" charset="0"/>
                <a:ea typeface="Tahoma" pitchFamily="34" charset="0"/>
                <a:cs typeface="Tahoma" pitchFamily="34" charset="0"/>
              </a:rPr>
              <a:t>Handla säkert på nätet</a:t>
            </a:r>
          </a:p>
        </p:txBody>
      </p:sp>
      <p:pic>
        <p:nvPicPr>
          <p:cNvPr id="5" name="Bildobjekt 4">
            <a:extLst>
              <a:ext uri="{FF2B5EF4-FFF2-40B4-BE49-F238E27FC236}">
                <a16:creationId xmlns:a16="http://schemas.microsoft.com/office/drawing/2014/main" id="{7F10AB2D-DD5E-46D6-B4A1-FAB8BB4A8F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0" y="5085184"/>
            <a:ext cx="1333500" cy="11715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ubrik 1"/>
          <p:cNvSpPr>
            <a:spLocks noGrp="1"/>
          </p:cNvSpPr>
          <p:nvPr>
            <p:ph type="title"/>
          </p:nvPr>
        </p:nvSpPr>
        <p:spPr>
          <a:ln>
            <a:noFill/>
          </a:ln>
          <a:effectLst/>
        </p:spPr>
        <p:txBody>
          <a:bodyPr>
            <a:normAutofit/>
          </a:bodyPr>
          <a:lstStyle/>
          <a:p>
            <a:pPr marL="484632" indent="0" algn="ctr" rtl="1" eaLnBrk="1" fontAlgn="auto" hangingPunct="1">
              <a:spcAft>
                <a:spcPts val="0"/>
              </a:spcAft>
              <a:defRPr/>
            </a:pPr>
            <a:r>
              <a:rPr lang="sv-SE" dirty="0">
                <a:solidFill>
                  <a:schemeClr val="accent1"/>
                </a:solidFill>
                <a:latin typeface="Tahoma" pitchFamily="34" charset="0"/>
                <a:ea typeface="Tahoma" pitchFamily="34" charset="0"/>
                <a:cs typeface="Tahoma" pitchFamily="34" charset="0"/>
              </a:rPr>
              <a:t>Några grundregler</a:t>
            </a:r>
            <a:endParaRPr lang="sv-SE" sz="4800" dirty="0">
              <a:solidFill>
                <a:schemeClr val="accent1"/>
              </a:solidFill>
              <a:latin typeface="Tahoma" pitchFamily="34" charset="0"/>
              <a:ea typeface="Tahoma" pitchFamily="34" charset="0"/>
              <a:cs typeface="Tahoma" pitchFamily="34" charset="0"/>
            </a:endParaRPr>
          </a:p>
        </p:txBody>
      </p:sp>
      <p:sp>
        <p:nvSpPr>
          <p:cNvPr id="3" name="Platshållare för innehåll 2"/>
          <p:cNvSpPr>
            <a:spLocks noGrp="1"/>
          </p:cNvSpPr>
          <p:nvPr>
            <p:ph idx="1"/>
          </p:nvPr>
        </p:nvSpPr>
        <p:spPr>
          <a:xfrm>
            <a:off x="500034" y="1571612"/>
            <a:ext cx="8329642" cy="4954601"/>
          </a:xfrm>
        </p:spPr>
        <p:txBody>
          <a:bodyPr>
            <a:normAutofit fontScale="92500" lnSpcReduction="20000"/>
          </a:bodyPr>
          <a:lstStyle/>
          <a:p>
            <a:pPr>
              <a:lnSpc>
                <a:spcPct val="150000"/>
              </a:lnSpc>
              <a:buClr>
                <a:schemeClr val="tx2"/>
              </a:buClr>
              <a:defRPr/>
            </a:pPr>
            <a:r>
              <a:rPr lang="sv-SE" sz="2400" dirty="0">
                <a:latin typeface="+mj-lt"/>
                <a:ea typeface="Tahoma" pitchFamily="34" charset="0"/>
                <a:cs typeface="Tahoma" pitchFamily="34" charset="0"/>
              </a:rPr>
              <a:t>Lämna aldrig någonsin ut ditt bankkontonummer!</a:t>
            </a:r>
          </a:p>
          <a:p>
            <a:pPr>
              <a:lnSpc>
                <a:spcPct val="150000"/>
              </a:lnSpc>
              <a:buClr>
                <a:schemeClr val="tx2"/>
              </a:buClr>
              <a:defRPr/>
            </a:pPr>
            <a:r>
              <a:rPr lang="sv-SE" sz="2400" dirty="0">
                <a:latin typeface="+mj-lt"/>
                <a:ea typeface="Tahoma" pitchFamily="34" charset="0"/>
                <a:cs typeface="Tahoma" pitchFamily="34" charset="0"/>
              </a:rPr>
              <a:t>Handla aldrig från ett företag (eller privatperson) om det inte verkar säkert, utan att kolla upp det först.</a:t>
            </a:r>
          </a:p>
          <a:p>
            <a:pPr>
              <a:lnSpc>
                <a:spcPct val="150000"/>
              </a:lnSpc>
              <a:buClr>
                <a:schemeClr val="tx2"/>
              </a:buClr>
              <a:defRPr/>
            </a:pPr>
            <a:r>
              <a:rPr lang="sv-SE" sz="2400" dirty="0">
                <a:latin typeface="+mj-lt"/>
                <a:ea typeface="Tahoma" pitchFamily="34" charset="0"/>
                <a:cs typeface="Tahoma" pitchFamily="34" charset="0"/>
              </a:rPr>
              <a:t>Handla aldrig om det verkar misstänksamt.</a:t>
            </a:r>
          </a:p>
          <a:p>
            <a:pPr>
              <a:lnSpc>
                <a:spcPct val="150000"/>
              </a:lnSpc>
              <a:buClr>
                <a:schemeClr val="tx2"/>
              </a:buClr>
              <a:defRPr/>
            </a:pPr>
            <a:r>
              <a:rPr lang="sv-SE" sz="2400" dirty="0">
                <a:latin typeface="+mj-lt"/>
                <a:ea typeface="Tahoma" pitchFamily="34" charset="0"/>
                <a:cs typeface="Tahoma" pitchFamily="34" charset="0"/>
              </a:rPr>
              <a:t>Lämna aldrig ut person- och kreditkortsuppgifter utan en för detta avsedd tjänst eller du vet att du kan lita på företaget eller personen till 100 %.</a:t>
            </a:r>
          </a:p>
          <a:p>
            <a:pPr>
              <a:lnSpc>
                <a:spcPct val="150000"/>
              </a:lnSpc>
              <a:buClr>
                <a:schemeClr val="tx2"/>
              </a:buClr>
              <a:defRPr/>
            </a:pPr>
            <a:r>
              <a:rPr lang="sv-SE" sz="2400" dirty="0">
                <a:latin typeface="+mj-lt"/>
                <a:ea typeface="Tahoma" pitchFamily="34" charset="0"/>
                <a:cs typeface="Tahoma" pitchFamily="34" charset="0"/>
              </a:rPr>
              <a:t>Var EXTRA försiktig om du handlar varor för stora belopp!</a:t>
            </a:r>
          </a:p>
          <a:p>
            <a:pPr>
              <a:lnSpc>
                <a:spcPct val="150000"/>
              </a:lnSpc>
              <a:buClr>
                <a:schemeClr val="tx2"/>
              </a:buClr>
              <a:defRPr/>
            </a:pPr>
            <a:r>
              <a:rPr lang="sv-SE" sz="2400" dirty="0">
                <a:latin typeface="+mj-lt"/>
                <a:ea typeface="Tahoma" pitchFamily="34" charset="0"/>
                <a:cs typeface="Tahoma" pitchFamily="34" charset="0"/>
              </a:rPr>
              <a:t>Skicka aldrig en vara eller betala aldrig en vara utan att använda en lämplig tjänst!</a:t>
            </a:r>
          </a:p>
          <a:p>
            <a:pPr marL="65087" indent="0">
              <a:buFont typeface="Wingdings 2" pitchFamily="18" charset="2"/>
              <a:buNone/>
              <a:defRPr/>
            </a:pP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marL="484632" indent="0" eaLnBrk="1" fontAlgn="auto" hangingPunct="1">
              <a:spcAft>
                <a:spcPts val="0"/>
              </a:spcAft>
              <a:defRPr/>
            </a:pPr>
            <a:r>
              <a:rPr lang="sv-SE" dirty="0">
                <a:solidFill>
                  <a:schemeClr val="accent1"/>
                </a:solidFill>
                <a:effectLst/>
                <a:latin typeface="Tahoma" pitchFamily="34" charset="0"/>
                <a:ea typeface="Tahoma" pitchFamily="34" charset="0"/>
                <a:cs typeface="Tahoma" pitchFamily="34" charset="0"/>
              </a:rPr>
              <a:t>Tips om man ska handla från NÄTFÖRETAG</a:t>
            </a:r>
          </a:p>
        </p:txBody>
      </p:sp>
      <p:sp>
        <p:nvSpPr>
          <p:cNvPr id="3" name="Platshållare för innehåll 2"/>
          <p:cNvSpPr>
            <a:spLocks noGrp="1"/>
          </p:cNvSpPr>
          <p:nvPr>
            <p:ph idx="1"/>
          </p:nvPr>
        </p:nvSpPr>
        <p:spPr>
          <a:xfrm>
            <a:off x="500034" y="1714488"/>
            <a:ext cx="8086724" cy="4572000"/>
          </a:xfrm>
        </p:spPr>
        <p:txBody>
          <a:bodyPr>
            <a:normAutofit fontScale="62500" lnSpcReduction="20000"/>
          </a:bodyPr>
          <a:lstStyle/>
          <a:p>
            <a:pPr>
              <a:lnSpc>
                <a:spcPct val="170000"/>
              </a:lnSpc>
            </a:pPr>
            <a:r>
              <a:rPr lang="sv-SE" dirty="0">
                <a:latin typeface="+mj-lt"/>
                <a:ea typeface="Tahoma" pitchFamily="34" charset="0"/>
                <a:cs typeface="Tahoma" pitchFamily="34" charset="0"/>
              </a:rPr>
              <a:t>Handla i första hand från kända och/eller stora företag!</a:t>
            </a:r>
            <a:endParaRPr lang="sv-SE" dirty="0">
              <a:latin typeface="+mj-lt"/>
            </a:endParaRPr>
          </a:p>
          <a:p>
            <a:pPr>
              <a:lnSpc>
                <a:spcPct val="170000"/>
              </a:lnSpc>
            </a:pPr>
            <a:r>
              <a:rPr lang="sv-SE" dirty="0">
                <a:latin typeface="+mj-lt"/>
                <a:ea typeface="Tahoma" pitchFamily="34" charset="0"/>
                <a:cs typeface="Tahoma" pitchFamily="34" charset="0"/>
              </a:rPr>
              <a:t>Kolla upp okända företag eller om det verkar misstänkt!</a:t>
            </a:r>
          </a:p>
          <a:p>
            <a:pPr>
              <a:lnSpc>
                <a:spcPct val="170000"/>
              </a:lnSpc>
            </a:pPr>
            <a:r>
              <a:rPr lang="sv-SE" dirty="0">
                <a:latin typeface="+mj-lt"/>
              </a:rPr>
              <a:t>Kolla upp vilket betalningssätt företaget använder sig av!</a:t>
            </a:r>
          </a:p>
          <a:p>
            <a:pPr>
              <a:lnSpc>
                <a:spcPct val="170000"/>
              </a:lnSpc>
            </a:pPr>
            <a:r>
              <a:rPr lang="sv-SE" dirty="0">
                <a:latin typeface="+mj-lt"/>
              </a:rPr>
              <a:t>Var försiktig med att betala direkt från ditt bankkonto/lönekonto.</a:t>
            </a:r>
          </a:p>
          <a:p>
            <a:pPr>
              <a:lnSpc>
                <a:spcPct val="170000"/>
              </a:lnSpc>
            </a:pPr>
            <a:r>
              <a:rPr lang="sv-SE" dirty="0">
                <a:latin typeface="+mj-lt"/>
              </a:rPr>
              <a:t>Använd i första hand företag som anlitar en faktureringstjänst.</a:t>
            </a:r>
          </a:p>
          <a:p>
            <a:pPr>
              <a:lnSpc>
                <a:spcPct val="170000"/>
              </a:lnSpc>
            </a:pPr>
            <a:r>
              <a:rPr lang="sv-SE" dirty="0">
                <a:latin typeface="+mj-lt"/>
              </a:rPr>
              <a:t>e-kort!</a:t>
            </a:r>
          </a:p>
          <a:p>
            <a:pPr>
              <a:lnSpc>
                <a:spcPct val="170000"/>
              </a:lnSpc>
            </a:pPr>
            <a:r>
              <a:rPr lang="sv-SE" dirty="0">
                <a:latin typeface="+mj-lt"/>
              </a:rPr>
              <a:t>Använd i första hand webbsajter med krypterad trafik!</a:t>
            </a:r>
          </a:p>
          <a:p>
            <a:pPr>
              <a:lnSpc>
                <a:spcPct val="170000"/>
              </a:lnSpc>
            </a:pPr>
            <a:r>
              <a:rPr lang="sv-SE" dirty="0">
                <a:latin typeface="+mj-lt"/>
              </a:rPr>
              <a:t>Var försiktig med att lämna ut personliga uppgifter!</a:t>
            </a:r>
          </a:p>
          <a:p>
            <a:endParaRPr lang="sv-SE" sz="2800" b="1" dirty="0"/>
          </a:p>
          <a:p>
            <a:endParaRPr lang="sv-SE" sz="2800" b="1" dirty="0"/>
          </a:p>
          <a:p>
            <a:endParaRPr lang="sv-SE" sz="2600" dirty="0">
              <a:latin typeface="+mj-lt"/>
            </a:endParaRPr>
          </a:p>
          <a:p>
            <a:endParaRPr lang="sv-SE" sz="2600" dirty="0"/>
          </a:p>
          <a:p>
            <a:endParaRPr lang="sv-SE" sz="2800" dirty="0">
              <a:latin typeface="+mj-lt"/>
            </a:endParaRPr>
          </a:p>
        </p:txBody>
      </p:sp>
      <p:sp>
        <p:nvSpPr>
          <p:cNvPr id="5" name="AutoShape 12"/>
          <p:cNvSpPr>
            <a:spLocks noChangeArrowheads="1"/>
          </p:cNvSpPr>
          <p:nvPr/>
        </p:nvSpPr>
        <p:spPr bwMode="auto">
          <a:xfrm>
            <a:off x="1214414" y="1071546"/>
            <a:ext cx="6286544" cy="714380"/>
          </a:xfrm>
          <a:prstGeom prst="wedgeRoundRectCallout">
            <a:avLst>
              <a:gd name="adj1" fmla="val -58258"/>
              <a:gd name="adj2" fmla="val 81956"/>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Om företaget är stort och välkänt så kan du känna dig ganska trygg </a:t>
            </a:r>
          </a:p>
          <a:p>
            <a:r>
              <a:rPr lang="sv-SE" sz="1200" dirty="0"/>
              <a:t>och ännu säkrare är du om företaget har symbolen Trygg e-handel.</a:t>
            </a:r>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pic>
        <p:nvPicPr>
          <p:cNvPr id="6" name="Bildobjekt 5" descr="264511730.jpg"/>
          <p:cNvPicPr>
            <a:picLocks noChangeAspect="1"/>
          </p:cNvPicPr>
          <p:nvPr/>
        </p:nvPicPr>
        <p:blipFill>
          <a:blip r:embed="rId2" cstate="print"/>
          <a:stretch>
            <a:fillRect/>
          </a:stretch>
        </p:blipFill>
        <p:spPr>
          <a:xfrm>
            <a:off x="5643570" y="1142984"/>
            <a:ext cx="1058762" cy="571504"/>
          </a:xfrm>
          <a:prstGeom prst="rect">
            <a:avLst/>
          </a:prstGeom>
        </p:spPr>
      </p:pic>
      <p:pic>
        <p:nvPicPr>
          <p:cNvPr id="9" name="Bildobjekt 8" descr="certifierad-ehandel-2013.jpg"/>
          <p:cNvPicPr>
            <a:picLocks noChangeAspect="1"/>
          </p:cNvPicPr>
          <p:nvPr/>
        </p:nvPicPr>
        <p:blipFill>
          <a:blip r:embed="rId3" cstate="print"/>
          <a:stretch>
            <a:fillRect/>
          </a:stretch>
        </p:blipFill>
        <p:spPr>
          <a:xfrm>
            <a:off x="6715140" y="1142984"/>
            <a:ext cx="623460" cy="571504"/>
          </a:xfrm>
          <a:prstGeom prst="rect">
            <a:avLst/>
          </a:prstGeom>
        </p:spPr>
      </p:pic>
      <p:sp>
        <p:nvSpPr>
          <p:cNvPr id="10" name="AutoShape 12"/>
          <p:cNvSpPr>
            <a:spLocks noChangeArrowheads="1"/>
          </p:cNvSpPr>
          <p:nvPr/>
        </p:nvSpPr>
        <p:spPr bwMode="auto">
          <a:xfrm>
            <a:off x="1214414" y="1357298"/>
            <a:ext cx="6286544" cy="1071570"/>
          </a:xfrm>
          <a:prstGeom prst="wedgeRoundRectCallout">
            <a:avLst>
              <a:gd name="adj1" fmla="val -57803"/>
              <a:gd name="adj2" fmla="val 61511"/>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Om du inte känner till företaget så måste du kolla kontaktuppgifterna. Testa genom att ringa och mejla till kundtjänsten. Om du inte får något svar ska du inte beställa något. Du kan också googla på företagsnamnet. Om företaget inte är seriöst dyker det ofta upp klagomål. Kolla också på </a:t>
            </a:r>
            <a:r>
              <a:rPr lang="sv-SE" sz="1200" dirty="0" err="1"/>
              <a:t>www.econsumer.gov</a:t>
            </a:r>
            <a:r>
              <a:rPr lang="sv-SE" sz="1200" dirty="0"/>
              <a:t> där konsumenter kan anmäla oseriösa företag inom 28 länder, bland annat Sverige.</a:t>
            </a:r>
          </a:p>
          <a:p>
            <a:endParaRPr lang="sv-SE" sz="1200" dirty="0"/>
          </a:p>
          <a:p>
            <a:pPr algn="ctr"/>
            <a:endParaRPr lang="sv-SE" sz="1200" b="1" dirty="0">
              <a:latin typeface="Tahoma" pitchFamily="34" charset="0"/>
              <a:ea typeface="Tahoma" pitchFamily="34" charset="0"/>
              <a:cs typeface="Tahoma" pitchFamily="34" charset="0"/>
            </a:endParaRPr>
          </a:p>
          <a:p>
            <a:pPr algn="ctr"/>
            <a:endParaRPr lang="sv-SE" sz="1200" b="1" dirty="0">
              <a:latin typeface="Tahoma" pitchFamily="34" charset="0"/>
              <a:ea typeface="Tahoma" pitchFamily="34" charset="0"/>
              <a:cs typeface="Tahoma" pitchFamily="34" charset="0"/>
            </a:endParaRPr>
          </a:p>
        </p:txBody>
      </p:sp>
      <p:sp>
        <p:nvSpPr>
          <p:cNvPr id="11" name="AutoShape 12"/>
          <p:cNvSpPr>
            <a:spLocks noChangeArrowheads="1"/>
          </p:cNvSpPr>
          <p:nvPr/>
        </p:nvSpPr>
        <p:spPr bwMode="auto">
          <a:xfrm>
            <a:off x="1214414" y="2214554"/>
            <a:ext cx="6286544" cy="714380"/>
          </a:xfrm>
          <a:prstGeom prst="wedgeRoundRectCallout">
            <a:avLst>
              <a:gd name="adj1" fmla="val -58258"/>
              <a:gd name="adj2" fmla="val 65956"/>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Om företaget bara erbjuder förskottsbetalning så ska man vara försiktig, det gäller även postförskott. Det har hänt att köpare löst ut ett paket som visar sig innehålla en tegelsten i stället för den beställda elektronikprylen. Seriösa företag erbjuder i regel fler än ett betalningsalternativ.</a:t>
            </a:r>
          </a:p>
        </p:txBody>
      </p:sp>
      <p:sp>
        <p:nvSpPr>
          <p:cNvPr id="12" name="AutoShape 12"/>
          <p:cNvSpPr>
            <a:spLocks noChangeArrowheads="1"/>
          </p:cNvSpPr>
          <p:nvPr/>
        </p:nvSpPr>
        <p:spPr bwMode="auto">
          <a:xfrm>
            <a:off x="1214414" y="2857496"/>
            <a:ext cx="6286544" cy="642942"/>
          </a:xfrm>
          <a:prstGeom prst="wedgeRoundRectCallout">
            <a:avLst>
              <a:gd name="adj1" fmla="val -57804"/>
              <a:gd name="adj2" fmla="val 61104"/>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Ett separat bankkonto för användning enbart vid handel över nätet är ett bättre val, men då ska det vara kopplat till avsedd tjänst för detta som exempelvis </a:t>
            </a:r>
            <a:r>
              <a:rPr lang="sv-SE" sz="1200" i="1" dirty="0" err="1"/>
              <a:t>Verified</a:t>
            </a:r>
            <a:r>
              <a:rPr lang="sv-SE" sz="1200" i="1" dirty="0"/>
              <a:t> by Visa</a:t>
            </a:r>
            <a:r>
              <a:rPr lang="sv-SE" sz="1200" dirty="0"/>
              <a:t>. Att använda ett kreditkort är ännu säkrare!  Då är det kreditföretaget som löper risken, men det kostar dig mer.</a:t>
            </a:r>
          </a:p>
        </p:txBody>
      </p:sp>
      <p:sp>
        <p:nvSpPr>
          <p:cNvPr id="13" name="AutoShape 12"/>
          <p:cNvSpPr>
            <a:spLocks noChangeArrowheads="1"/>
          </p:cNvSpPr>
          <p:nvPr/>
        </p:nvSpPr>
        <p:spPr bwMode="auto">
          <a:xfrm>
            <a:off x="1214414" y="3286124"/>
            <a:ext cx="6286544" cy="714380"/>
          </a:xfrm>
          <a:prstGeom prst="wedgeRoundRectCallout">
            <a:avLst>
              <a:gd name="adj1" fmla="val -58107"/>
              <a:gd name="adj2" fmla="val 61625"/>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Om företaget anlitar en faktureringstjänst som </a:t>
            </a:r>
            <a:r>
              <a:rPr lang="sv-SE" sz="1200" i="1" dirty="0"/>
              <a:t>klarna, </a:t>
            </a:r>
            <a:r>
              <a:rPr lang="sv-SE" sz="1200" i="1" dirty="0" err="1"/>
              <a:t>paypal</a:t>
            </a:r>
            <a:r>
              <a:rPr lang="sv-SE" sz="1200" i="1" dirty="0"/>
              <a:t> </a:t>
            </a:r>
            <a:r>
              <a:rPr lang="sv-SE" sz="1200" dirty="0"/>
              <a:t>och</a:t>
            </a:r>
            <a:r>
              <a:rPr lang="sv-SE" sz="1200" i="1" dirty="0"/>
              <a:t> </a:t>
            </a:r>
            <a:r>
              <a:rPr lang="sv-SE" sz="1200" i="1" dirty="0" err="1"/>
              <a:t>payson</a:t>
            </a:r>
            <a:r>
              <a:rPr lang="sv-SE" sz="1200" i="1" dirty="0"/>
              <a:t> </a:t>
            </a:r>
            <a:r>
              <a:rPr lang="sv-SE" sz="1200" dirty="0"/>
              <a:t>ökar tryggheten. Använder du Visa eller MasterCard är företag där du kan handla via </a:t>
            </a:r>
            <a:r>
              <a:rPr lang="en-US" sz="1200" i="1" dirty="0"/>
              <a:t>Verified by Visa </a:t>
            </a:r>
            <a:r>
              <a:rPr lang="en-US" sz="1200" dirty="0" err="1"/>
              <a:t>och</a:t>
            </a:r>
            <a:r>
              <a:rPr lang="en-US" sz="1200" b="1" dirty="0"/>
              <a:t> </a:t>
            </a:r>
            <a:r>
              <a:rPr lang="en-US" sz="1200" i="1" dirty="0"/>
              <a:t>MasterCard </a:t>
            </a:r>
            <a:r>
              <a:rPr lang="en-US" sz="1200" i="1" dirty="0" err="1"/>
              <a:t>SecureCode</a:t>
            </a:r>
            <a:r>
              <a:rPr lang="en-US" sz="1200" i="1" dirty="0"/>
              <a:t> </a:t>
            </a:r>
            <a:r>
              <a:rPr lang="en-US" sz="1200" dirty="0" err="1"/>
              <a:t>ett</a:t>
            </a:r>
            <a:r>
              <a:rPr lang="en-US" sz="1200" dirty="0"/>
              <a:t> </a:t>
            </a:r>
            <a:r>
              <a:rPr lang="en-US" sz="1200" dirty="0" err="1"/>
              <a:t>säkert</a:t>
            </a:r>
            <a:r>
              <a:rPr lang="en-US" sz="1200" dirty="0"/>
              <a:t> </a:t>
            </a:r>
            <a:r>
              <a:rPr lang="en-US" sz="1200" dirty="0" err="1"/>
              <a:t>sätt</a:t>
            </a:r>
            <a:r>
              <a:rPr lang="en-US" sz="1200" dirty="0"/>
              <a:t>.</a:t>
            </a:r>
            <a:endParaRPr lang="sv-SE" sz="1200" dirty="0"/>
          </a:p>
        </p:txBody>
      </p:sp>
      <p:sp>
        <p:nvSpPr>
          <p:cNvPr id="14" name="AutoShape 12"/>
          <p:cNvSpPr>
            <a:spLocks noChangeArrowheads="1"/>
          </p:cNvSpPr>
          <p:nvPr/>
        </p:nvSpPr>
        <p:spPr bwMode="auto">
          <a:xfrm>
            <a:off x="1214414" y="3929066"/>
            <a:ext cx="6286544" cy="500066"/>
          </a:xfrm>
          <a:prstGeom prst="wedgeRoundRectCallout">
            <a:avLst>
              <a:gd name="adj1" fmla="val -58259"/>
              <a:gd name="adj2" fmla="val 81813"/>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Hos flera banker (bland annat </a:t>
            </a:r>
            <a:r>
              <a:rPr lang="sv-SE" sz="1200" dirty="0" err="1"/>
              <a:t>Swedbank</a:t>
            </a:r>
            <a:r>
              <a:rPr lang="sv-SE" sz="1200" dirty="0"/>
              <a:t>) kan du få ett e-kort som är kopplat till ditt bankkort men som inte avslöjar numret på kortet.</a:t>
            </a:r>
          </a:p>
        </p:txBody>
      </p:sp>
      <p:sp>
        <p:nvSpPr>
          <p:cNvPr id="15" name="AutoShape 12"/>
          <p:cNvSpPr>
            <a:spLocks noChangeArrowheads="1"/>
          </p:cNvSpPr>
          <p:nvPr/>
        </p:nvSpPr>
        <p:spPr bwMode="auto">
          <a:xfrm>
            <a:off x="1214414" y="4429132"/>
            <a:ext cx="6286544" cy="500066"/>
          </a:xfrm>
          <a:prstGeom prst="wedgeRoundRectCallout">
            <a:avLst>
              <a:gd name="adj1" fmla="val -57653"/>
              <a:gd name="adj2" fmla="val 83718"/>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När du betalar via nätet kan du kolla att det står https i sajtens adressrad och att det också dyker upp symbolen hänglås. Då vet du att trafiken är krypterad.</a:t>
            </a:r>
          </a:p>
        </p:txBody>
      </p:sp>
      <p:sp>
        <p:nvSpPr>
          <p:cNvPr id="16" name="AutoShape 12"/>
          <p:cNvSpPr>
            <a:spLocks noChangeArrowheads="1"/>
          </p:cNvSpPr>
          <p:nvPr/>
        </p:nvSpPr>
        <p:spPr bwMode="auto">
          <a:xfrm>
            <a:off x="1214414" y="4786322"/>
            <a:ext cx="6286544" cy="714380"/>
          </a:xfrm>
          <a:prstGeom prst="wedgeRoundRectCallout">
            <a:avLst>
              <a:gd name="adj1" fmla="val -58259"/>
              <a:gd name="adj2" fmla="val 72290"/>
              <a:gd name="adj3" fmla="val 16667"/>
            </a:avLst>
          </a:prstGeom>
          <a:solidFill>
            <a:schemeClr val="accent1">
              <a:lumMod val="40000"/>
              <a:lumOff val="60000"/>
            </a:schemeClr>
          </a:solidFill>
          <a:ln w="9525">
            <a:solidFill>
              <a:schemeClr val="tx1"/>
            </a:solidFill>
            <a:miter lim="800000"/>
            <a:headEnd/>
            <a:tailEnd/>
          </a:ln>
        </p:spPr>
        <p:txBody>
          <a:bodyPr/>
          <a:lstStyle/>
          <a:p>
            <a:r>
              <a:rPr lang="sv-SE" sz="1200" dirty="0"/>
              <a:t>Var försiktig med att lämna ut personliga uppgifter som kreditkortsnummer, giltighetstid på kortet och CVV-koden om du inte är helt säker. Om du ändå känner dig osäker men vill handla så kan du begära att få betala mot faktura.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2" presetClass="entr" presetSubtype="4"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additive="base">
                                        <p:cTn id="20" dur="500" fill="hold"/>
                                        <p:tgtEl>
                                          <p:spTgt spid="6"/>
                                        </p:tgtEl>
                                        <p:attrNameLst>
                                          <p:attrName>ppt_x</p:attrName>
                                        </p:attrNameLst>
                                      </p:cBhvr>
                                      <p:tavLst>
                                        <p:tav tm="0">
                                          <p:val>
                                            <p:strVal val="#ppt_x"/>
                                          </p:val>
                                        </p:tav>
                                        <p:tav tm="100000">
                                          <p:val>
                                            <p:strVal val="#ppt_x"/>
                                          </p:val>
                                        </p:tav>
                                      </p:tavLst>
                                    </p:anim>
                                    <p:anim calcmode="lin" valueType="num">
                                      <p:cBhvr additive="base">
                                        <p:cTn id="21" dur="500" fill="hold"/>
                                        <p:tgtEl>
                                          <p:spTgt spid="6"/>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additive="base">
                                        <p:cTn id="24" dur="500" fill="hold"/>
                                        <p:tgtEl>
                                          <p:spTgt spid="9"/>
                                        </p:tgtEl>
                                        <p:attrNameLst>
                                          <p:attrName>ppt_x</p:attrName>
                                        </p:attrNameLst>
                                      </p:cBhvr>
                                      <p:tavLst>
                                        <p:tav tm="0">
                                          <p:val>
                                            <p:strVal val="#ppt_x"/>
                                          </p:val>
                                        </p:tav>
                                        <p:tav tm="100000">
                                          <p:val>
                                            <p:strVal val="#ppt_x"/>
                                          </p:val>
                                        </p:tav>
                                      </p:tavLst>
                                    </p:anim>
                                    <p:anim calcmode="lin" valueType="num">
                                      <p:cBhvr additive="base">
                                        <p:cTn id="25"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barn(inVertical)">
                                      <p:cBhvr>
                                        <p:cTn id="30" dur="5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500"/>
                                        <p:tgtEl>
                                          <p:spTgt spid="10"/>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3">
                                            <p:txEl>
                                              <p:pRg st="2" end="2"/>
                                            </p:txEl>
                                          </p:spTgt>
                                        </p:tgtEl>
                                        <p:attrNameLst>
                                          <p:attrName>style.visibility</p:attrName>
                                        </p:attrNameLst>
                                      </p:cBhvr>
                                      <p:to>
                                        <p:strVal val="visible"/>
                                      </p:to>
                                    </p:set>
                                    <p:animEffect transition="in" filter="barn(inVertical)">
                                      <p:cBhvr>
                                        <p:cTn id="40" dur="500"/>
                                        <p:tgtEl>
                                          <p:spTgt spid="3">
                                            <p:txEl>
                                              <p:pRg st="2" end="2"/>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Effect transition="in" filter="barn(inVertical)">
                                      <p:cBhvr>
                                        <p:cTn id="45" dur="500"/>
                                        <p:tgtEl>
                                          <p:spTgt spid="11"/>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1"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barn(inVertical)">
                                      <p:cBhvr>
                                        <p:cTn id="50" dur="500"/>
                                        <p:tgtEl>
                                          <p:spTgt spid="3">
                                            <p:txEl>
                                              <p:pRg st="3" end="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Effect transition="in" filter="barn(inVertical)">
                                      <p:cBhvr>
                                        <p:cTn id="55" dur="500"/>
                                        <p:tgtEl>
                                          <p:spTgt spid="12"/>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3">
                                            <p:txEl>
                                              <p:pRg st="4" end="4"/>
                                            </p:txEl>
                                          </p:spTgt>
                                        </p:tgtEl>
                                        <p:attrNameLst>
                                          <p:attrName>style.visibility</p:attrName>
                                        </p:attrNameLst>
                                      </p:cBhvr>
                                      <p:to>
                                        <p:strVal val="visible"/>
                                      </p:to>
                                    </p:set>
                                    <p:animEffect transition="in" filter="barn(inVertical)">
                                      <p:cBhvr>
                                        <p:cTn id="60" dur="500"/>
                                        <p:tgtEl>
                                          <p:spTgt spid="3">
                                            <p:txEl>
                                              <p:pRg st="4" end="4"/>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barn(inVertical)">
                                      <p:cBhvr>
                                        <p:cTn id="65" dur="500"/>
                                        <p:tgtEl>
                                          <p:spTgt spid="13"/>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3">
                                            <p:txEl>
                                              <p:pRg st="5" end="5"/>
                                            </p:txEl>
                                          </p:spTgt>
                                        </p:tgtEl>
                                        <p:attrNameLst>
                                          <p:attrName>style.visibility</p:attrName>
                                        </p:attrNameLst>
                                      </p:cBhvr>
                                      <p:to>
                                        <p:strVal val="visible"/>
                                      </p:to>
                                    </p:set>
                                    <p:animEffect transition="in" filter="barn(inVertical)">
                                      <p:cBhvr>
                                        <p:cTn id="70" dur="500"/>
                                        <p:tgtEl>
                                          <p:spTgt spid="3">
                                            <p:txEl>
                                              <p:pRg st="5" end="5"/>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14"/>
                                        </p:tgtEl>
                                        <p:attrNameLst>
                                          <p:attrName>style.visibility</p:attrName>
                                        </p:attrNameLst>
                                      </p:cBhvr>
                                      <p:to>
                                        <p:strVal val="visible"/>
                                      </p:to>
                                    </p:set>
                                    <p:animEffect transition="in" filter="barn(inVertical)">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16" presetClass="entr" presetSubtype="21" fill="hold" grpId="0" nodeType="clickEffect">
                                  <p:stCondLst>
                                    <p:cond delay="0"/>
                                  </p:stCondLst>
                                  <p:childTnLst>
                                    <p:set>
                                      <p:cBhvr>
                                        <p:cTn id="79" dur="1" fill="hold">
                                          <p:stCondLst>
                                            <p:cond delay="0"/>
                                          </p:stCondLst>
                                        </p:cTn>
                                        <p:tgtEl>
                                          <p:spTgt spid="3">
                                            <p:txEl>
                                              <p:pRg st="6" end="6"/>
                                            </p:txEl>
                                          </p:spTgt>
                                        </p:tgtEl>
                                        <p:attrNameLst>
                                          <p:attrName>style.visibility</p:attrName>
                                        </p:attrNameLst>
                                      </p:cBhvr>
                                      <p:to>
                                        <p:strVal val="visible"/>
                                      </p:to>
                                    </p:set>
                                    <p:animEffect transition="in" filter="barn(inVertical)">
                                      <p:cBhvr>
                                        <p:cTn id="80" dur="500"/>
                                        <p:tgtEl>
                                          <p:spTgt spid="3">
                                            <p:txEl>
                                              <p:pRg st="6" end="6"/>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6" presetClass="entr" presetSubtype="21" fill="hold" grpId="0" nodeType="clickEffect">
                                  <p:stCondLst>
                                    <p:cond delay="0"/>
                                  </p:stCondLst>
                                  <p:childTnLst>
                                    <p:set>
                                      <p:cBhvr>
                                        <p:cTn id="84" dur="1" fill="hold">
                                          <p:stCondLst>
                                            <p:cond delay="0"/>
                                          </p:stCondLst>
                                        </p:cTn>
                                        <p:tgtEl>
                                          <p:spTgt spid="15"/>
                                        </p:tgtEl>
                                        <p:attrNameLst>
                                          <p:attrName>style.visibility</p:attrName>
                                        </p:attrNameLst>
                                      </p:cBhvr>
                                      <p:to>
                                        <p:strVal val="visible"/>
                                      </p:to>
                                    </p:set>
                                    <p:animEffect transition="in" filter="barn(inVertical)">
                                      <p:cBhvr>
                                        <p:cTn id="85" dur="500"/>
                                        <p:tgtEl>
                                          <p:spTgt spid="15"/>
                                        </p:tgtEl>
                                      </p:cBhvr>
                                    </p:animEffect>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3">
                                            <p:txEl>
                                              <p:pRg st="7" end="7"/>
                                            </p:txEl>
                                          </p:spTgt>
                                        </p:tgtEl>
                                        <p:attrNameLst>
                                          <p:attrName>style.visibility</p:attrName>
                                        </p:attrNameLst>
                                      </p:cBhvr>
                                      <p:to>
                                        <p:strVal val="visible"/>
                                      </p:to>
                                    </p:set>
                                    <p:animEffect transition="in" filter="barn(inVertical)">
                                      <p:cBhvr>
                                        <p:cTn id="90" dur="500"/>
                                        <p:tgtEl>
                                          <p:spTgt spid="3">
                                            <p:txEl>
                                              <p:pRg st="7" end="7"/>
                                            </p:txEl>
                                          </p:spTgt>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16"/>
                                        </p:tgtEl>
                                        <p:attrNameLst>
                                          <p:attrName>style.visibility</p:attrName>
                                        </p:attrNameLst>
                                      </p:cBhvr>
                                      <p:to>
                                        <p:strVal val="visible"/>
                                      </p:to>
                                    </p:set>
                                    <p:animEffect transition="in" filter="barn(inVertical)">
                                      <p:cBhvr>
                                        <p:cTn id="9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5" grpId="0" animBg="1"/>
      <p:bldP spid="10" grpId="0" animBg="1"/>
      <p:bldP spid="11" grpId="0" animBg="1"/>
      <p:bldP spid="12" grpId="0" animBg="1"/>
      <p:bldP spid="13" grpId="0" animBg="1"/>
      <p:bldP spid="14" grpId="0" animBg="1"/>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ln>
            <a:noFill/>
          </a:ln>
          <a:effectLst/>
        </p:spPr>
        <p:txBody>
          <a:bodyPr>
            <a:normAutofit fontScale="90000"/>
          </a:bodyPr>
          <a:lstStyle/>
          <a:p>
            <a:pPr marL="484632" lvl="0">
              <a:defRPr/>
            </a:pPr>
            <a:r>
              <a:rPr lang="sv-SE" dirty="0">
                <a:solidFill>
                  <a:schemeClr val="accent1"/>
                </a:solidFill>
                <a:latin typeface="Tahoma" pitchFamily="34" charset="0"/>
                <a:ea typeface="Tahoma" pitchFamily="34" charset="0"/>
                <a:cs typeface="Tahoma" pitchFamily="34" charset="0"/>
              </a:rPr>
              <a:t>Tips om man ska handla av PRIVATPERSON</a:t>
            </a:r>
          </a:p>
        </p:txBody>
      </p:sp>
      <p:sp>
        <p:nvSpPr>
          <p:cNvPr id="3" name="Platshållare för innehåll 2"/>
          <p:cNvSpPr>
            <a:spLocks noGrp="1"/>
          </p:cNvSpPr>
          <p:nvPr>
            <p:ph idx="1"/>
          </p:nvPr>
        </p:nvSpPr>
        <p:spPr>
          <a:xfrm>
            <a:off x="500034" y="1643050"/>
            <a:ext cx="8329642" cy="4572032"/>
          </a:xfrm>
        </p:spPr>
        <p:txBody>
          <a:bodyPr>
            <a:normAutofit fontScale="62500" lnSpcReduction="20000"/>
          </a:bodyPr>
          <a:lstStyle/>
          <a:p>
            <a:pPr>
              <a:lnSpc>
                <a:spcPct val="170000"/>
              </a:lnSpc>
            </a:pPr>
            <a:r>
              <a:rPr lang="sv-SE" sz="2800" dirty="0"/>
              <a:t>Var extra vaksam om ett erbjudande låter för bra för att vara sant.</a:t>
            </a:r>
          </a:p>
          <a:p>
            <a:pPr>
              <a:lnSpc>
                <a:spcPct val="170000"/>
              </a:lnSpc>
            </a:pPr>
            <a:r>
              <a:rPr lang="sv-SE" sz="2800" dirty="0"/>
              <a:t>Dra öronen åt dig om säljaren stressar dig för att genomföra affären.</a:t>
            </a:r>
          </a:p>
          <a:p>
            <a:pPr>
              <a:lnSpc>
                <a:spcPct val="170000"/>
              </a:lnSpc>
            </a:pPr>
            <a:r>
              <a:rPr lang="sv-SE" sz="2800" dirty="0"/>
              <a:t>Betala aldrig i förskott och skicka aldrig en vara innan du fått betalt.</a:t>
            </a:r>
          </a:p>
          <a:p>
            <a:pPr>
              <a:lnSpc>
                <a:spcPct val="170000"/>
              </a:lnSpc>
            </a:pPr>
            <a:r>
              <a:rPr lang="sv-SE" sz="2800" dirty="0"/>
              <a:t>Genom att använda en säker betaltjänst vet båda parter att affären är okej. </a:t>
            </a:r>
          </a:p>
          <a:p>
            <a:pPr lvl="1">
              <a:lnSpc>
                <a:spcPct val="170000"/>
              </a:lnSpc>
            </a:pPr>
            <a:r>
              <a:rPr lang="sv-SE" sz="2400" dirty="0"/>
              <a:t>Välj exempelvis en tjänst som fungerar som en betalstation mellan köpare och säljare. En bra tjänst är exempelvis Bussgods eller </a:t>
            </a:r>
            <a:r>
              <a:rPr lang="sv-SE" sz="2400" dirty="0" err="1"/>
              <a:t>Internetgirot.se</a:t>
            </a:r>
            <a:r>
              <a:rPr lang="sv-SE" sz="2400" dirty="0"/>
              <a:t> som Blocket samarbetar med. Dessa tjänster är säkra i likhet med säkra betaltjänster som </a:t>
            </a:r>
            <a:r>
              <a:rPr lang="sv-SE" sz="2400" dirty="0" err="1"/>
              <a:t>paypal.com</a:t>
            </a:r>
            <a:r>
              <a:rPr lang="sv-SE" sz="2400" dirty="0"/>
              <a:t>, </a:t>
            </a:r>
            <a:r>
              <a:rPr lang="sv-SE" sz="2400" dirty="0" err="1"/>
              <a:t>payson.se</a:t>
            </a:r>
            <a:r>
              <a:rPr lang="sv-SE" sz="2400" dirty="0"/>
              <a:t> och </a:t>
            </a:r>
            <a:r>
              <a:rPr lang="sv-SE" sz="2400" dirty="0" err="1"/>
              <a:t>klarna.se</a:t>
            </a:r>
            <a:r>
              <a:rPr lang="sv-SE" sz="2400" dirty="0"/>
              <a:t>.</a:t>
            </a:r>
          </a:p>
          <a:p>
            <a:pPr>
              <a:lnSpc>
                <a:spcPct val="170000"/>
              </a:lnSpc>
            </a:pPr>
            <a:r>
              <a:rPr lang="sv-SE" sz="2800" dirty="0"/>
              <a:t>Kolla så mycket som möjligt före köpet. </a:t>
            </a:r>
          </a:p>
          <a:p>
            <a:pPr lvl="1">
              <a:lnSpc>
                <a:spcPct val="170000"/>
              </a:lnSpc>
            </a:pPr>
            <a:r>
              <a:rPr lang="sv-SE" sz="2400" dirty="0"/>
              <a:t>Vid till exempel bilköp måste du veta att säljaren verkligen äger bilen och om den är belånad. Kolla också besiktningsuppgifter. Hos Transportstyrelsen finns de svaren.</a:t>
            </a:r>
            <a:endParaRPr lang="sv-SE"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a:xfrm>
            <a:off x="1259632" y="476672"/>
            <a:ext cx="7372344" cy="620713"/>
          </a:xfrm>
        </p:spPr>
        <p:txBody>
          <a:bodyPr wrap="square" lIns="91440" tIns="45720" rIns="91440" bIns="45720" numCol="1" anchorCtr="0" compatLnSpc="1">
            <a:prstTxWarp prst="textNoShape">
              <a:avLst/>
            </a:prstTxWarp>
            <a:noAutofit/>
          </a:bodyPr>
          <a:lstStyle/>
          <a:p>
            <a:pPr algn="l"/>
            <a:r>
              <a:rPr lang="sv-SE" sz="3600" b="1" dirty="0">
                <a:ln>
                  <a:noFill/>
                </a:ln>
                <a:solidFill>
                  <a:schemeClr val="accent1"/>
                </a:solidFill>
                <a:effectLst/>
                <a:latin typeface="Tahoma" pitchFamily="34" charset="0"/>
                <a:ea typeface="Tahoma" pitchFamily="34" charset="0"/>
                <a:cs typeface="Tahoma" pitchFamily="34" charset="0"/>
              </a:rPr>
              <a:t>Handla tryggt</a:t>
            </a:r>
          </a:p>
        </p:txBody>
      </p:sp>
      <p:sp>
        <p:nvSpPr>
          <p:cNvPr id="19458" name="Rectangle 3"/>
          <p:cNvSpPr>
            <a:spLocks noGrp="1"/>
          </p:cNvSpPr>
          <p:nvPr>
            <p:ph type="body" idx="1"/>
          </p:nvPr>
        </p:nvSpPr>
        <p:spPr>
          <a:xfrm>
            <a:off x="4572000" y="1872821"/>
            <a:ext cx="4287990" cy="416088"/>
          </a:xfrm>
        </p:spPr>
        <p:txBody>
          <a:bodyPr>
            <a:normAutofit/>
          </a:bodyPr>
          <a:lstStyle/>
          <a:p>
            <a:pPr marL="0" indent="0">
              <a:buNone/>
            </a:pPr>
            <a:r>
              <a:rPr lang="sv-SE" sz="1800" b="1" dirty="0">
                <a:hlinkClick r:id="rId3"/>
              </a:rPr>
              <a:t>Frakt med köpskydd</a:t>
            </a:r>
            <a:endParaRPr lang="sv-SE" sz="1600" dirty="0"/>
          </a:p>
          <a:p>
            <a:endParaRPr lang="sv-SE" sz="1600" b="1" dirty="0">
              <a:latin typeface="Tahoma" pitchFamily="34" charset="0"/>
              <a:ea typeface="Tahoma" pitchFamily="34" charset="0"/>
              <a:cs typeface="Tahoma" pitchFamily="34" charset="0"/>
            </a:endParaRPr>
          </a:p>
        </p:txBody>
      </p:sp>
      <p:pic>
        <p:nvPicPr>
          <p:cNvPr id="5" name="Bildobjekt 4" descr="blocket 2.png">
            <a:hlinkClick r:id="rId3"/>
          </p:cNvPr>
          <p:cNvPicPr>
            <a:picLocks noChangeAspect="1"/>
          </p:cNvPicPr>
          <p:nvPr/>
        </p:nvPicPr>
        <p:blipFill>
          <a:blip r:embed="rId4"/>
          <a:stretch>
            <a:fillRect/>
          </a:stretch>
        </p:blipFill>
        <p:spPr>
          <a:xfrm>
            <a:off x="1449437" y="1530572"/>
            <a:ext cx="2664296" cy="1998222"/>
          </a:xfrm>
          <a:prstGeom prst="rect">
            <a:avLst/>
          </a:prstGeom>
        </p:spPr>
      </p:pic>
      <p:pic>
        <p:nvPicPr>
          <p:cNvPr id="3" name="Bildobjekt 2">
            <a:hlinkClick r:id="rId3"/>
            <a:extLst>
              <a:ext uri="{FF2B5EF4-FFF2-40B4-BE49-F238E27FC236}">
                <a16:creationId xmlns:a16="http://schemas.microsoft.com/office/drawing/2014/main" id="{0AD8FE78-4EE4-ACB7-596A-197A203888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22001" y="2072374"/>
            <a:ext cx="1208155" cy="684621"/>
          </a:xfrm>
          <a:prstGeom prst="rect">
            <a:avLst/>
          </a:prstGeom>
        </p:spPr>
      </p:pic>
      <p:pic>
        <p:nvPicPr>
          <p:cNvPr id="10" name="Bildobjekt 9">
            <a:hlinkClick r:id="rId6"/>
            <a:extLst>
              <a:ext uri="{FF2B5EF4-FFF2-40B4-BE49-F238E27FC236}">
                <a16:creationId xmlns:a16="http://schemas.microsoft.com/office/drawing/2014/main" id="{214BFE61-D60A-9014-8E17-35B0D78E129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449437" y="4050903"/>
            <a:ext cx="2592288" cy="756948"/>
          </a:xfrm>
          <a:prstGeom prst="rect">
            <a:avLst/>
          </a:prstGeom>
        </p:spPr>
      </p:pic>
      <p:sp>
        <p:nvSpPr>
          <p:cNvPr id="11" name="textruta 10">
            <a:extLst>
              <a:ext uri="{FF2B5EF4-FFF2-40B4-BE49-F238E27FC236}">
                <a16:creationId xmlns:a16="http://schemas.microsoft.com/office/drawing/2014/main" id="{4FFAE9A9-ADED-5A56-3749-01F01523B392}"/>
              </a:ext>
            </a:extLst>
          </p:cNvPr>
          <p:cNvSpPr txBox="1"/>
          <p:nvPr/>
        </p:nvSpPr>
        <p:spPr>
          <a:xfrm>
            <a:off x="4579694" y="4073440"/>
            <a:ext cx="3960440" cy="923330"/>
          </a:xfrm>
          <a:prstGeom prst="rect">
            <a:avLst/>
          </a:prstGeom>
          <a:noFill/>
        </p:spPr>
        <p:txBody>
          <a:bodyPr wrap="square" rtlCol="0">
            <a:spAutoFit/>
          </a:bodyPr>
          <a:lstStyle/>
          <a:p>
            <a:r>
              <a:rPr lang="sv-SE" b="0" i="0" cap="all" dirty="0">
                <a:solidFill>
                  <a:srgbClr val="2C69B4"/>
                </a:solidFill>
                <a:effectLst/>
                <a:latin typeface="+mj-lt"/>
                <a:hlinkClick r:id="rId6"/>
              </a:rPr>
              <a:t>TRYGGA FRAKTEN MED BUSSGODS OCH ROCKER PAY</a:t>
            </a:r>
            <a:endParaRPr lang="sv-SE" b="0" i="0" cap="all" dirty="0">
              <a:solidFill>
                <a:srgbClr val="2C69B4"/>
              </a:solidFill>
              <a:effectLst/>
              <a:latin typeface="+mj-lt"/>
            </a:endParaRPr>
          </a:p>
          <a:p>
            <a:endParaRPr lang="sv-S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barn(inVertical)">
                                      <p:cBhvr>
                                        <p:cTn id="7" dur="500"/>
                                        <p:tgtEl>
                                          <p:spTgt spid="19457"/>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19458">
                                            <p:txEl>
                                              <p:pRg st="0" end="0"/>
                                            </p:txEl>
                                          </p:spTgt>
                                        </p:tgtEl>
                                        <p:attrNameLst>
                                          <p:attrName>style.visibility</p:attrName>
                                        </p:attrNameLst>
                                      </p:cBhvr>
                                      <p:to>
                                        <p:strVal val="visible"/>
                                      </p:to>
                                    </p:set>
                                    <p:animEffect transition="in" filter="barn(inVertical)">
                                      <p:cBhvr>
                                        <p:cTn id="15" dur="500"/>
                                        <p:tgtEl>
                                          <p:spTgt spid="194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19458"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p:nvPr>
        </p:nvSpPr>
        <p:spPr bwMode="auto">
          <a:xfrm>
            <a:off x="428596" y="142852"/>
            <a:ext cx="8229600" cy="1000132"/>
          </a:xfrm>
        </p:spPr>
        <p:txBody>
          <a:bodyPr wrap="square" lIns="91440" tIns="45720" rIns="91440" bIns="45720" numCol="1" anchorCtr="0" compatLnSpc="1">
            <a:prstTxWarp prst="textNoShape">
              <a:avLst/>
            </a:prstTxWarp>
            <a:noAutofit/>
          </a:bodyPr>
          <a:lstStyle/>
          <a:p>
            <a:r>
              <a:rPr lang="sv-SE" sz="3600" dirty="0">
                <a:ln>
                  <a:noFill/>
                </a:ln>
                <a:solidFill>
                  <a:schemeClr val="accent1"/>
                </a:solidFill>
                <a:effectLst/>
                <a:latin typeface="Tahoma" pitchFamily="34" charset="0"/>
                <a:ea typeface="Tahoma" pitchFamily="34" charset="0"/>
                <a:cs typeface="Tahoma" pitchFamily="34" charset="0"/>
              </a:rPr>
              <a:t>Mer att tänka på när man handlar </a:t>
            </a:r>
            <a:br>
              <a:rPr lang="sv-SE" sz="3600" dirty="0">
                <a:ln>
                  <a:noFill/>
                </a:ln>
                <a:solidFill>
                  <a:schemeClr val="accent1"/>
                </a:solidFill>
                <a:effectLst/>
                <a:latin typeface="Tahoma" pitchFamily="34" charset="0"/>
                <a:ea typeface="Tahoma" pitchFamily="34" charset="0"/>
                <a:cs typeface="Tahoma" pitchFamily="34" charset="0"/>
              </a:rPr>
            </a:br>
            <a:r>
              <a:rPr lang="sv-SE" sz="3600" dirty="0">
                <a:ln>
                  <a:noFill/>
                </a:ln>
                <a:solidFill>
                  <a:schemeClr val="accent1"/>
                </a:solidFill>
                <a:effectLst/>
                <a:latin typeface="Tahoma" pitchFamily="34" charset="0"/>
                <a:ea typeface="Tahoma" pitchFamily="34" charset="0"/>
                <a:cs typeface="Tahoma" pitchFamily="34" charset="0"/>
              </a:rPr>
              <a:t>och betalar via Internet</a:t>
            </a:r>
          </a:p>
        </p:txBody>
      </p:sp>
      <p:sp>
        <p:nvSpPr>
          <p:cNvPr id="19458" name="Rectangle 3"/>
          <p:cNvSpPr>
            <a:spLocks noGrp="1"/>
          </p:cNvSpPr>
          <p:nvPr>
            <p:ph type="body" idx="1"/>
          </p:nvPr>
        </p:nvSpPr>
        <p:spPr>
          <a:xfrm>
            <a:off x="571472" y="1500174"/>
            <a:ext cx="8143932" cy="4143404"/>
          </a:xfrm>
        </p:spPr>
        <p:txBody>
          <a:bodyPr>
            <a:normAutofit fontScale="92500"/>
          </a:bodyPr>
          <a:lstStyle/>
          <a:p>
            <a:pPr>
              <a:lnSpc>
                <a:spcPct val="150000"/>
              </a:lnSpc>
            </a:pPr>
            <a:r>
              <a:rPr lang="sv-SE" sz="1800" dirty="0"/>
              <a:t>Handla på webbplatser du känner till eller försök att kontrollera att de är seriösa innan du lämnar ut dina kortuppgifter. </a:t>
            </a:r>
          </a:p>
          <a:p>
            <a:pPr>
              <a:lnSpc>
                <a:spcPct val="150000"/>
              </a:lnSpc>
            </a:pPr>
            <a:r>
              <a:rPr lang="sv-SE" sz="1800" dirty="0"/>
              <a:t>Leta reda på och anteckna telefonnummer eller e-postadress om du vill fråga om något. En webbsida som saknar kontaktuppgifter kan ses som en varningssignal.</a:t>
            </a:r>
          </a:p>
          <a:p>
            <a:pPr>
              <a:lnSpc>
                <a:spcPct val="150000"/>
              </a:lnSpc>
            </a:pPr>
            <a:r>
              <a:rPr lang="sv-SE" sz="1800" dirty="0"/>
              <a:t>Ett företag som bara erbjuder en typ av betalning kan vara värt att kolla upp lite extra innan du handlar. En seriös näthandlare har ofta olika betalningsalternativ.</a:t>
            </a:r>
          </a:p>
          <a:p>
            <a:pPr>
              <a:lnSpc>
                <a:spcPct val="150000"/>
              </a:lnSpc>
            </a:pPr>
            <a:r>
              <a:rPr lang="sv-SE" sz="1800" dirty="0"/>
              <a:t>Notera alla transaktioner du gör med kort på internet, inklusive webbplatsens adress.</a:t>
            </a:r>
          </a:p>
          <a:p>
            <a:pPr>
              <a:lnSpc>
                <a:spcPct val="150000"/>
              </a:lnSpc>
            </a:pPr>
            <a:r>
              <a:rPr lang="sv-SE" sz="1800" dirty="0"/>
              <a:t>Spara e-postbrev med beställningsuppgifter.</a:t>
            </a:r>
          </a:p>
          <a:p>
            <a:pPr>
              <a:lnSpc>
                <a:spcPct val="150000"/>
              </a:lnSpc>
            </a:pPr>
            <a:r>
              <a:rPr lang="sv-SE" sz="1800" dirty="0"/>
              <a:t>Läs vilka leverans- och returvillkor som gäller på butikens webbplats innan du handlar.</a:t>
            </a:r>
            <a:endParaRPr lang="sv-SE" sz="1600" b="1"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19457"/>
                                        </p:tgtEl>
                                        <p:attrNameLst>
                                          <p:attrName>style.visibility</p:attrName>
                                        </p:attrNameLst>
                                      </p:cBhvr>
                                      <p:to>
                                        <p:strVal val="visible"/>
                                      </p:to>
                                    </p:set>
                                    <p:animEffect transition="in" filter="barn(inVertical)">
                                      <p:cBhvr>
                                        <p:cTn id="7" dur="500"/>
                                        <p:tgtEl>
                                          <p:spTgt spid="1945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9458">
                                            <p:txEl>
                                              <p:pRg st="0" end="0"/>
                                            </p:txEl>
                                          </p:spTgt>
                                        </p:tgtEl>
                                        <p:attrNameLst>
                                          <p:attrName>style.visibility</p:attrName>
                                        </p:attrNameLst>
                                      </p:cBhvr>
                                      <p:to>
                                        <p:strVal val="visible"/>
                                      </p:to>
                                    </p:set>
                                    <p:animEffect transition="in" filter="barn(inVertical)">
                                      <p:cBhvr>
                                        <p:cTn id="12" dur="500"/>
                                        <p:tgtEl>
                                          <p:spTgt spid="194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9458">
                                            <p:txEl>
                                              <p:pRg st="1" end="1"/>
                                            </p:txEl>
                                          </p:spTgt>
                                        </p:tgtEl>
                                        <p:attrNameLst>
                                          <p:attrName>style.visibility</p:attrName>
                                        </p:attrNameLst>
                                      </p:cBhvr>
                                      <p:to>
                                        <p:strVal val="visible"/>
                                      </p:to>
                                    </p:set>
                                    <p:animEffect transition="in" filter="barn(inVertical)">
                                      <p:cBhvr>
                                        <p:cTn id="17" dur="500"/>
                                        <p:tgtEl>
                                          <p:spTgt spid="19458">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9458">
                                            <p:txEl>
                                              <p:pRg st="2" end="2"/>
                                            </p:txEl>
                                          </p:spTgt>
                                        </p:tgtEl>
                                        <p:attrNameLst>
                                          <p:attrName>style.visibility</p:attrName>
                                        </p:attrNameLst>
                                      </p:cBhvr>
                                      <p:to>
                                        <p:strVal val="visible"/>
                                      </p:to>
                                    </p:set>
                                    <p:animEffect transition="in" filter="barn(inVertical)">
                                      <p:cBhvr>
                                        <p:cTn id="22" dur="500"/>
                                        <p:tgtEl>
                                          <p:spTgt spid="19458">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9458">
                                            <p:txEl>
                                              <p:pRg st="3" end="3"/>
                                            </p:txEl>
                                          </p:spTgt>
                                        </p:tgtEl>
                                        <p:attrNameLst>
                                          <p:attrName>style.visibility</p:attrName>
                                        </p:attrNameLst>
                                      </p:cBhvr>
                                      <p:to>
                                        <p:strVal val="visible"/>
                                      </p:to>
                                    </p:set>
                                    <p:animEffect transition="in" filter="barn(inVertical)">
                                      <p:cBhvr>
                                        <p:cTn id="27" dur="500"/>
                                        <p:tgtEl>
                                          <p:spTgt spid="19458">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458">
                                            <p:txEl>
                                              <p:pRg st="4" end="4"/>
                                            </p:txEl>
                                          </p:spTgt>
                                        </p:tgtEl>
                                        <p:attrNameLst>
                                          <p:attrName>style.visibility</p:attrName>
                                        </p:attrNameLst>
                                      </p:cBhvr>
                                      <p:to>
                                        <p:strVal val="visible"/>
                                      </p:to>
                                    </p:set>
                                    <p:animEffect transition="in" filter="barn(inVertical)">
                                      <p:cBhvr>
                                        <p:cTn id="32" dur="500"/>
                                        <p:tgtEl>
                                          <p:spTgt spid="19458">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9458">
                                            <p:txEl>
                                              <p:pRg st="5" end="5"/>
                                            </p:txEl>
                                          </p:spTgt>
                                        </p:tgtEl>
                                        <p:attrNameLst>
                                          <p:attrName>style.visibility</p:attrName>
                                        </p:attrNameLst>
                                      </p:cBhvr>
                                      <p:to>
                                        <p:strVal val="visible"/>
                                      </p:to>
                                    </p:set>
                                    <p:animEffect transition="in" filter="barn(inVertical)">
                                      <p:cBhvr>
                                        <p:cTn id="37" dur="500"/>
                                        <p:tgtEl>
                                          <p:spTgt spid="1945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7" grpId="0"/>
      <p:bldP spid="19458" grpId="0" build="p"/>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1596</TotalTime>
  <Words>796</Words>
  <Application>Microsoft Office PowerPoint</Application>
  <PresentationFormat>Bildspel på skärmen (4:3)</PresentationFormat>
  <Paragraphs>50</Paragraphs>
  <Slides>6</Slides>
  <Notes>2</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6</vt:i4>
      </vt:variant>
    </vt:vector>
  </HeadingPairs>
  <TitlesOfParts>
    <vt:vector size="11" baseType="lpstr">
      <vt:lpstr>Arial</vt:lpstr>
      <vt:lpstr>Calibri</vt:lpstr>
      <vt:lpstr>Tahoma</vt:lpstr>
      <vt:lpstr>Wingdings 2</vt:lpstr>
      <vt:lpstr>Office-tema</vt:lpstr>
      <vt:lpstr>Handla säkert på nätet</vt:lpstr>
      <vt:lpstr>Några grundregler</vt:lpstr>
      <vt:lpstr>Tips om man ska handla från NÄTFÖRETAG</vt:lpstr>
      <vt:lpstr>Tips om man ska handla av PRIVATPERSON</vt:lpstr>
      <vt:lpstr>Handla tryggt</vt:lpstr>
      <vt:lpstr>Mer att tänka på när man handlar  och betalar via Internet</vt:lpstr>
    </vt:vector>
  </TitlesOfParts>
  <Company>Linköpings Kommun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annhed</dc:creator>
  <cp:lastModifiedBy>Eklund Lars T</cp:lastModifiedBy>
  <cp:revision>211</cp:revision>
  <dcterms:created xsi:type="dcterms:W3CDTF">2013-06-10T11:11:30Z</dcterms:created>
  <dcterms:modified xsi:type="dcterms:W3CDTF">2023-11-20T09:15:39Z</dcterms:modified>
</cp:coreProperties>
</file>