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1" r:id="rId4"/>
    <p:sldId id="264" r:id="rId5"/>
    <p:sldId id="275" r:id="rId6"/>
    <p:sldId id="267"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1F497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varScale="1">
        <p:scale>
          <a:sx n="70" d="100"/>
          <a:sy n="70" d="100"/>
        </p:scale>
        <p:origin x="1229" y="62"/>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EE838E-F7BA-491F-A3A3-161397258C85}" type="datetimeFigureOut">
              <a:rPr lang="sv-SE" smtClean="0"/>
              <a:pPr/>
              <a:t>2023-11-20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D71047-F097-4473-B561-B7F76FC535E3}"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5</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E398B-0C2B-4A6C-B28D-677E5F20B74C}"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econsumer.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ocket.se/tjanster/frakt"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bussgods.se/trygga-frakte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714348" y="1714488"/>
            <a:ext cx="7772400" cy="1470025"/>
          </a:xfrm>
        </p:spPr>
        <p:txBody>
          <a:bodyPr>
            <a:normAutofit fontScale="90000"/>
          </a:bodyPr>
          <a:lstStyle/>
          <a:p>
            <a:pPr hangingPunct="0"/>
            <a:r>
              <a:rPr lang="ti-ER" sz="6600" b="1" dirty="0">
                <a:solidFill>
                  <a:srgbClr val="1F497D"/>
                </a:solidFill>
              </a:rPr>
              <a:t>ብኢንተርነት ብውሕስነት ምግዛእ</a:t>
            </a:r>
            <a:endParaRPr lang="sv-SE" sz="6600" dirty="0">
              <a:solidFill>
                <a:srgbClr val="1F497D"/>
              </a:solidFill>
            </a:endParaRPr>
          </a:p>
        </p:txBody>
      </p:sp>
      <p:pic>
        <p:nvPicPr>
          <p:cNvPr id="7" name="Bildobjekt 6">
            <a:extLst>
              <a:ext uri="{FF2B5EF4-FFF2-40B4-BE49-F238E27FC236}">
                <a16:creationId xmlns:a16="http://schemas.microsoft.com/office/drawing/2014/main" id="{26377C1F-F855-4528-A1CA-50DB4D2772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a:bodyPr>
          <a:lstStyle/>
          <a:p>
            <a:pPr hangingPunct="0"/>
            <a:r>
              <a:rPr lang="ti-ER" b="1" dirty="0">
                <a:solidFill>
                  <a:srgbClr val="4F81BD"/>
                </a:solidFill>
              </a:rPr>
              <a:t>ሓያሎ መሰረታውያን ሕግታት</a:t>
            </a:r>
            <a:endParaRPr lang="sv-SE" dirty="0">
              <a:solidFill>
                <a:srgbClr val="4F81BD"/>
              </a:solidFill>
            </a:endParaRPr>
          </a:p>
        </p:txBody>
      </p:sp>
      <p:sp>
        <p:nvSpPr>
          <p:cNvPr id="3" name="Platshållare för innehåll 2"/>
          <p:cNvSpPr>
            <a:spLocks noGrp="1"/>
          </p:cNvSpPr>
          <p:nvPr>
            <p:ph idx="1"/>
          </p:nvPr>
        </p:nvSpPr>
        <p:spPr>
          <a:xfrm>
            <a:off x="539552" y="1484784"/>
            <a:ext cx="8329642" cy="4954601"/>
          </a:xfrm>
        </p:spPr>
        <p:txBody>
          <a:bodyPr>
            <a:normAutofit fontScale="92500" lnSpcReduction="20000"/>
          </a:bodyPr>
          <a:lstStyle/>
          <a:p>
            <a:pPr lvl="0" hangingPunct="0"/>
            <a:r>
              <a:rPr lang="ti-ER" sz="2400" dirty="0"/>
              <a:t>ቁጽሪ ባንኪ ሕሳብካ ኣብ ዝኾነ ቦታ ካብ ምግዳፍ ተቖጠብ</a:t>
            </a:r>
            <a:endParaRPr lang="sv-SE" sz="2400" dirty="0"/>
          </a:p>
          <a:p>
            <a:pPr hangingPunct="0">
              <a:buNone/>
            </a:pPr>
            <a:r>
              <a:rPr lang="ti-ER" sz="2400" dirty="0"/>
              <a:t> </a:t>
            </a:r>
            <a:endParaRPr lang="sv-SE" sz="2400" dirty="0"/>
          </a:p>
          <a:p>
            <a:pPr hangingPunct="0"/>
            <a:r>
              <a:rPr lang="ti-ER" sz="2400" dirty="0"/>
              <a:t> ካብ ዘይውሑስ ውልቀ ሰብ ወይ ትካል </a:t>
            </a:r>
            <a:endParaRPr lang="sv-SE" sz="2400" dirty="0"/>
          </a:p>
          <a:p>
            <a:pPr hangingPunct="0"/>
            <a:endParaRPr lang="sv-SE" sz="2400" dirty="0"/>
          </a:p>
          <a:p>
            <a:pPr hangingPunct="0"/>
            <a:r>
              <a:rPr lang="ti-ER" sz="2400" dirty="0"/>
              <a:t>ካብ ምግዛእ ምቑጣብ ቅድሚ ምርግጋጽካ</a:t>
            </a:r>
            <a:endParaRPr lang="sv-SE" sz="2400" dirty="0"/>
          </a:p>
          <a:p>
            <a:pPr hangingPunct="0">
              <a:buNone/>
            </a:pPr>
            <a:r>
              <a:rPr lang="ti-ER" sz="2400" dirty="0"/>
              <a:t>  </a:t>
            </a:r>
            <a:endParaRPr lang="sv-SE" sz="2400" dirty="0"/>
          </a:p>
          <a:p>
            <a:pPr lvl="0" hangingPunct="0"/>
            <a:r>
              <a:rPr lang="ti-ER" sz="2400" dirty="0"/>
              <a:t>ካብ ሓደ ዘጠራጥር ዘይምግዛእ</a:t>
            </a:r>
            <a:endParaRPr lang="sv-SE" sz="2400" dirty="0"/>
          </a:p>
          <a:p>
            <a:pPr hangingPunct="0">
              <a:buNone/>
            </a:pPr>
            <a:r>
              <a:rPr lang="ti-ER" sz="2400" dirty="0"/>
              <a:t> </a:t>
            </a:r>
            <a:endParaRPr lang="sv-SE" sz="2400" dirty="0"/>
          </a:p>
          <a:p>
            <a:pPr hangingPunct="0"/>
            <a:r>
              <a:rPr lang="ti-ER" sz="2400" dirty="0"/>
              <a:t> ውልቃዊ ሓበሬታኻን ሓበሬታ ብዛዕባ ናይ ባንክ ካርድኻን ብጀካ ንእትኣምኖ ትካልን 100% ዘይትጣራጠረሉ ውልቀሰብን ዘይምግዳፍ</a:t>
            </a:r>
            <a:endParaRPr lang="sv-SE" sz="2400" dirty="0"/>
          </a:p>
          <a:p>
            <a:pPr hangingPunct="0">
              <a:buNone/>
            </a:pPr>
            <a:r>
              <a:rPr lang="ti-ER" sz="2400" dirty="0"/>
              <a:t>  </a:t>
            </a:r>
            <a:endParaRPr lang="sv-SE" sz="2400" dirty="0"/>
          </a:p>
          <a:p>
            <a:pPr lvl="0" hangingPunct="0"/>
            <a:r>
              <a:rPr lang="ti-ER" sz="2400" dirty="0"/>
              <a:t>ብፍላይ ብዝሕ ዝበለ ገንዘብ ወይ ብክቡር እትገዝኦ ንብረት ዝያዳ ምጥንቓቕ የድሊ</a:t>
            </a:r>
            <a:endParaRPr lang="sv-SE" sz="2400" dirty="0"/>
          </a:p>
          <a:p>
            <a:pPr hangingPunct="0">
              <a:buNone/>
            </a:pPr>
            <a:r>
              <a:rPr lang="ti-ER" sz="2400" dirty="0"/>
              <a:t>  </a:t>
            </a:r>
            <a:endParaRPr lang="sv-SE" sz="2400" dirty="0"/>
          </a:p>
          <a:p>
            <a:r>
              <a:rPr lang="ti-ER" sz="2400" dirty="0"/>
              <a:t>ገንዘብካ ቅድሚ ምቕባልካ ካብ ምስዳድ ንብረትን ፣ ንብረትካ ቅድሚ ምሓዝካ ካብ ምኽፋልን ገንዘብን ክትቑጠብ ኣለካ፡ ወይ ውን ብውሑስ መንገዲ ክትፍጽሞ ይግባእ</a:t>
            </a: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arn(inVertic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arn(inVertic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arn(inVertical)">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hangingPunct="0"/>
            <a:r>
              <a:rPr lang="ti-ER" b="1" dirty="0">
                <a:solidFill>
                  <a:srgbClr val="4F81BD"/>
                </a:solidFill>
              </a:rPr>
              <a:t>ካብ ናይ ኢንተርነት ትካላይ ኣብ ምግዛእ ዝሕግዙና ምኽርታት</a:t>
            </a:r>
            <a:endParaRPr lang="sv-SE" dirty="0">
              <a:solidFill>
                <a:srgbClr val="4F81BD"/>
              </a:solidFill>
            </a:endParaRPr>
          </a:p>
        </p:txBody>
      </p:sp>
      <p:sp>
        <p:nvSpPr>
          <p:cNvPr id="3" name="Platshållare för innehåll 2"/>
          <p:cNvSpPr>
            <a:spLocks noGrp="1"/>
          </p:cNvSpPr>
          <p:nvPr>
            <p:ph idx="1"/>
          </p:nvPr>
        </p:nvSpPr>
        <p:spPr>
          <a:xfrm>
            <a:off x="500034" y="1714488"/>
            <a:ext cx="8086724" cy="4572000"/>
          </a:xfrm>
        </p:spPr>
        <p:txBody>
          <a:bodyPr>
            <a:normAutofit fontScale="55000" lnSpcReduction="20000"/>
          </a:bodyPr>
          <a:lstStyle/>
          <a:p>
            <a:pPr lvl="0" hangingPunct="0"/>
            <a:r>
              <a:rPr lang="ti-ER" dirty="0"/>
              <a:t>ብዝከኣለካ ካብ ፍሉጣትን ዓበይትን ትካላት ክትገዝእ ፈትን</a:t>
            </a:r>
            <a:endParaRPr lang="sv-SE" dirty="0"/>
          </a:p>
          <a:p>
            <a:pPr hangingPunct="0">
              <a:buNone/>
            </a:pPr>
            <a:r>
              <a:rPr lang="ti-ER" dirty="0"/>
              <a:t> </a:t>
            </a:r>
            <a:endParaRPr lang="sv-SE" dirty="0"/>
          </a:p>
          <a:p>
            <a:pPr lvl="0" hangingPunct="0"/>
            <a:r>
              <a:rPr lang="ti-ER" dirty="0"/>
              <a:t>ናእሽቱ ዘይፍሉጣት ትካላት ወይ ዘጠራጥሩ እንተደኣ መሲሎም ዝያዳ ጥንቓቐ ግበረሉ</a:t>
            </a:r>
            <a:endParaRPr lang="sv-SE" dirty="0"/>
          </a:p>
          <a:p>
            <a:pPr hangingPunct="0">
              <a:buNone/>
            </a:pPr>
            <a:r>
              <a:rPr lang="ti-ER" dirty="0"/>
              <a:t> </a:t>
            </a:r>
            <a:endParaRPr lang="sv-SE" dirty="0"/>
          </a:p>
          <a:p>
            <a:pPr lvl="0" hangingPunct="0"/>
            <a:r>
              <a:rPr lang="ti-ER" dirty="0"/>
              <a:t>እቲ ትካል ዝጥቐመሉ ኣገባብ ኣከፋፍላ ተዓዘብ</a:t>
            </a:r>
            <a:endParaRPr lang="sv-SE" dirty="0"/>
          </a:p>
          <a:p>
            <a:pPr hangingPunct="0">
              <a:buNone/>
            </a:pPr>
            <a:r>
              <a:rPr lang="ti-ER" dirty="0"/>
              <a:t> </a:t>
            </a:r>
            <a:endParaRPr lang="sv-SE" dirty="0"/>
          </a:p>
          <a:p>
            <a:pPr lvl="0" hangingPunct="0"/>
            <a:r>
              <a:rPr lang="ti-ER" dirty="0"/>
              <a:t>ብቐጥታ ካብ ናይ ባንኪ ካርድኻ ኣብ እትኸፍለሉ ግዜ ዝያዳ ክትጥንቐቕ ይግባእ</a:t>
            </a:r>
            <a:endParaRPr lang="sv-SE" dirty="0"/>
          </a:p>
          <a:p>
            <a:pPr hangingPunct="0">
              <a:buNone/>
            </a:pPr>
            <a:r>
              <a:rPr lang="ti-ER" dirty="0"/>
              <a:t> </a:t>
            </a:r>
            <a:endParaRPr lang="sv-SE" dirty="0"/>
          </a:p>
          <a:p>
            <a:pPr lvl="0" hangingPunct="0"/>
            <a:r>
              <a:rPr lang="ti-ER" dirty="0"/>
              <a:t>ብቐዳምነት ፋክቱር ወይ ቅብሊት ብምልኣኽ ከኽፍሉኻ ዝኽእሉ ትካላት ምረጽ</a:t>
            </a:r>
            <a:endParaRPr lang="sv-SE" dirty="0"/>
          </a:p>
          <a:p>
            <a:pPr hangingPunct="0">
              <a:buNone/>
            </a:pPr>
            <a:r>
              <a:rPr lang="ti-ER" dirty="0"/>
              <a:t> </a:t>
            </a:r>
            <a:endParaRPr lang="sv-SE" dirty="0"/>
          </a:p>
          <a:p>
            <a:pPr lvl="0" hangingPunct="0"/>
            <a:r>
              <a:rPr lang="ti-ER" dirty="0"/>
              <a:t>ኢ-ኩርት(ኢንተርነት ካርዲ)</a:t>
            </a:r>
            <a:endParaRPr lang="sv-SE" dirty="0"/>
          </a:p>
          <a:p>
            <a:pPr hangingPunct="0">
              <a:buNone/>
            </a:pPr>
            <a:r>
              <a:rPr lang="ti-ER" dirty="0"/>
              <a:t> </a:t>
            </a:r>
            <a:endParaRPr lang="sv-SE" dirty="0"/>
          </a:p>
          <a:p>
            <a:pPr lvl="0" hangingPunct="0"/>
            <a:r>
              <a:rPr lang="ti-ER" dirty="0"/>
              <a:t>ኮድ ብምሃብ ዝጥቐሙ ዌብሳይታት(መርበብ ሓበሬታታት) ተጠቐም</a:t>
            </a:r>
            <a:endParaRPr lang="sv-SE" dirty="0"/>
          </a:p>
          <a:p>
            <a:pPr hangingPunct="0">
              <a:buNone/>
            </a:pPr>
            <a:r>
              <a:rPr lang="ti-ER" dirty="0"/>
              <a:t> </a:t>
            </a:r>
            <a:endParaRPr lang="sv-SE" dirty="0"/>
          </a:p>
          <a:p>
            <a:pPr lvl="0" hangingPunct="0"/>
            <a:r>
              <a:rPr lang="ti-ER" dirty="0"/>
              <a:t>ውልቓዊ ሓበሬታ ኣብ እትገድፈሉ ግዜ ዝያዳ ምጥንቓቕ የድልየካ</a:t>
            </a:r>
            <a:endParaRPr lang="sv-SE" dirty="0"/>
          </a:p>
          <a:p>
            <a:endParaRPr lang="sv-SE" sz="2800" b="1" dirty="0"/>
          </a:p>
          <a:p>
            <a:endParaRPr lang="sv-SE" sz="2800" b="1" dirty="0"/>
          </a:p>
          <a:p>
            <a:endParaRPr lang="sv-SE" sz="2600" dirty="0">
              <a:latin typeface="+mj-lt"/>
            </a:endParaRPr>
          </a:p>
          <a:p>
            <a:endParaRPr lang="sv-SE" sz="2600" dirty="0"/>
          </a:p>
          <a:p>
            <a:endParaRPr lang="sv-SE" sz="2800" dirty="0">
              <a:latin typeface="+mj-lt"/>
            </a:endParaRPr>
          </a:p>
        </p:txBody>
      </p:sp>
      <p:sp>
        <p:nvSpPr>
          <p:cNvPr id="5" name="AutoShape 12"/>
          <p:cNvSpPr>
            <a:spLocks noChangeArrowheads="1"/>
          </p:cNvSpPr>
          <p:nvPr/>
        </p:nvSpPr>
        <p:spPr bwMode="auto">
          <a:xfrm>
            <a:off x="1187624" y="980728"/>
            <a:ext cx="6286544" cy="714380"/>
          </a:xfrm>
          <a:prstGeom prst="wedgeRoundRectCallout">
            <a:avLst>
              <a:gd name="adj1" fmla="val -58258"/>
              <a:gd name="adj2" fmla="val 71289"/>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እቲ ትካል ፍሉጥን ዓብን ምስ ዝኸውን ብዙሕ ዘጠራጥር የብልካን፡ </a:t>
            </a:r>
            <a:br>
              <a:rPr lang="ti-ER" sz="1200" dirty="0"/>
            </a:br>
            <a:r>
              <a:rPr lang="ti-ER" sz="1200" dirty="0"/>
              <a:t>እቲ ትካል ኣብ ኣገልግሎት ሸቐጥ ብኢንተርነት ምልክት ዝጥቐም እንተደኣ ኾይኑ ድማ ዝያዳ ዕቑብ እዩ፡</a:t>
            </a:r>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pic>
        <p:nvPicPr>
          <p:cNvPr id="6" name="Bildobjekt 5" descr="264511730.jpg"/>
          <p:cNvPicPr>
            <a:picLocks noChangeAspect="1"/>
          </p:cNvPicPr>
          <p:nvPr/>
        </p:nvPicPr>
        <p:blipFill>
          <a:blip r:embed="rId2" cstate="print"/>
          <a:stretch>
            <a:fillRect/>
          </a:stretch>
        </p:blipFill>
        <p:spPr>
          <a:xfrm>
            <a:off x="5643570" y="1142984"/>
            <a:ext cx="1058762" cy="571504"/>
          </a:xfrm>
          <a:prstGeom prst="rect">
            <a:avLst/>
          </a:prstGeom>
        </p:spPr>
      </p:pic>
      <p:pic>
        <p:nvPicPr>
          <p:cNvPr id="9" name="Bildobjekt 8" descr="certifierad-ehandel-2013.jpg"/>
          <p:cNvPicPr>
            <a:picLocks noChangeAspect="1"/>
          </p:cNvPicPr>
          <p:nvPr/>
        </p:nvPicPr>
        <p:blipFill>
          <a:blip r:embed="rId3" cstate="print"/>
          <a:stretch>
            <a:fillRect/>
          </a:stretch>
        </p:blipFill>
        <p:spPr>
          <a:xfrm>
            <a:off x="6715140" y="1142984"/>
            <a:ext cx="623460" cy="571504"/>
          </a:xfrm>
          <a:prstGeom prst="rect">
            <a:avLst/>
          </a:prstGeom>
        </p:spPr>
      </p:pic>
      <p:sp>
        <p:nvSpPr>
          <p:cNvPr id="10" name="AutoShape 12"/>
          <p:cNvSpPr>
            <a:spLocks noChangeArrowheads="1"/>
          </p:cNvSpPr>
          <p:nvPr/>
        </p:nvSpPr>
        <p:spPr bwMode="auto">
          <a:xfrm>
            <a:off x="1187624" y="1412776"/>
            <a:ext cx="6286544" cy="1368152"/>
          </a:xfrm>
          <a:prstGeom prst="wedgeRoundRectCallout">
            <a:avLst>
              <a:gd name="adj1" fmla="val -58560"/>
              <a:gd name="adj2" fmla="val 21828"/>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ነቲ ትካል ዘይትፈልጦ እንተደኣ ኾንካ ምስ ህዝቢ ዝራኸቡሉ መስመራት ኣቐዲምካ ክትዕዘቦ ይግባእ. ተለፎን ብምድዋል ወይ መልእኽቲ ብኢ-መይል ብምስዳት ክትፍትኖ ኣሎካ፡ ዝኾነ መልሲ እንተዘይተቐቢልካ ወይ ዝምልሰልካ እንተዘየሎ ምምልካት ወይ ምግዛእ ንብረት ከተቛርጾ ይግባእ፡ ኣብ ጎጉል (</a:t>
            </a:r>
            <a:r>
              <a:rPr lang="sv-SE" sz="1200" dirty="0"/>
              <a:t>Google</a:t>
            </a:r>
            <a:r>
              <a:rPr lang="ti-ER" sz="1200" dirty="0"/>
              <a:t>) ስም ናይቲ ትካል ብምጽሓፍ ውን ሓበሬታ ከተናዲ ትኽእል ኢኻ, ሓበሬታ ብዛዕባቲ ትካል ብዕቱብ እንተዘይመጺኡካ ኣጣራጣሪ ኪኸውን ይኽእል ኢዩ፡ ኣብ መርበብ ሓበሬታ </a:t>
            </a:r>
            <a:r>
              <a:rPr lang="sv-SE" sz="1200" u="sng" dirty="0" err="1">
                <a:hlinkClick r:id="rId4"/>
              </a:rPr>
              <a:t>www.econsumer.gov</a:t>
            </a:r>
            <a:r>
              <a:rPr lang="ti-ER" sz="1200" dirty="0"/>
              <a:t> ኣቲኻ ውን ክትዕዘብ ትኽእል ኢኻ፡ ኣብዚ መርበብ ሓበሬታዚ ኣህለኽቲ ወይ ተጠቐምቲ ናይ 28 ሃገራት ሽወደን ወሲኽካ ብዛዕባ ዘይፍሉጣት ወይ ዘይብዕሩያት ትካላት ክሲ ዝጽሕፍሉ ገጽ እዩ፡</a:t>
            </a:r>
            <a:endParaRPr lang="sv-SE" sz="1200" dirty="0"/>
          </a:p>
          <a:p>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sp>
        <p:nvSpPr>
          <p:cNvPr id="11" name="AutoShape 12"/>
          <p:cNvSpPr>
            <a:spLocks noChangeArrowheads="1"/>
          </p:cNvSpPr>
          <p:nvPr/>
        </p:nvSpPr>
        <p:spPr bwMode="auto">
          <a:xfrm>
            <a:off x="1187624" y="2204864"/>
            <a:ext cx="6286544" cy="714380"/>
          </a:xfrm>
          <a:prstGeom prst="wedgeRoundRectCallout">
            <a:avLst>
              <a:gd name="adj1" fmla="val -58865"/>
              <a:gd name="adj2" fmla="val 61956"/>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እቲ ትካል ንእትገዝኦ ንብረት ኣብ ኢድካ ከይበጽሐ ኣቐዲምካ ክትከፍል ዝግድድ እንተኾይኑ ዝያዳ ጥንቓቐ የድሊ፡ ኣብ ኣገልግሎት ፖስጣ ወይ ዕሹግ ባኮ ውን ከጋጥም ይኽእል፡ ድሮ ዝተኣዘዘ ንብረት ኣብ ዋንኡ ከይበጽሐ ዝጠፈአ ኣሎ፡እተን ብዕቱብ ዝሰርሓ ትካላት ዝተፈላለየ ናይ ምኽፋል ኣማራጺታት ኣለወን ወይ የፍቅዳ፡ </a:t>
            </a:r>
            <a:endParaRPr lang="sv-SE" sz="1200" dirty="0"/>
          </a:p>
        </p:txBody>
      </p:sp>
      <p:sp>
        <p:nvSpPr>
          <p:cNvPr id="12" name="AutoShape 12"/>
          <p:cNvSpPr>
            <a:spLocks noChangeArrowheads="1"/>
          </p:cNvSpPr>
          <p:nvPr/>
        </p:nvSpPr>
        <p:spPr bwMode="auto">
          <a:xfrm>
            <a:off x="1187624" y="2564904"/>
            <a:ext cx="6286544" cy="864096"/>
          </a:xfrm>
          <a:prstGeom prst="wedgeRoundRectCallout">
            <a:avLst>
              <a:gd name="adj1" fmla="val -57804"/>
              <a:gd name="adj2" fmla="val 61104"/>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ሓንቲ ካብ ናይ ኢንተርነት ትካላት ኣብ ምግዛእ ጥራሕ እትጥቐመላ ናይ ባንኪ ሕሳብ ምውጻእ ዝበለጸ ኢዩ, ግን ከኣ ምስ ኣገልግሎት ባንክኻ ዝተተሓሓዘ ክኸውን ይግባእ፡ ንኣብነት ብቪሳ ካርድ ዝረጋገጽ!</a:t>
            </a:r>
            <a:endParaRPr lang="sv-SE" sz="1200" dirty="0"/>
          </a:p>
          <a:p>
            <a:pPr hangingPunct="0"/>
            <a:r>
              <a:rPr lang="ti-ER" sz="1200" dirty="0"/>
              <a:t>ክረዲትኩርት ወይ ብዕዳ ናይ ምግዛእ ዘኽእለካ ክካርድ ምጥቓም እቲ ዝበለጸ ኢዩ፡ እተን ብዕዳ ንኽትገዝእ ዘፍቕዳልካ ትካላት እየን ሓላፍነት ዝወስዳ, እንተኾነ ዝያዳ ክፍሊት ይሓትት ኢዩ፡</a:t>
            </a:r>
            <a:endParaRPr lang="sv-SE" sz="1200" dirty="0"/>
          </a:p>
        </p:txBody>
      </p:sp>
      <p:sp>
        <p:nvSpPr>
          <p:cNvPr id="13" name="AutoShape 12"/>
          <p:cNvSpPr>
            <a:spLocks noChangeArrowheads="1"/>
          </p:cNvSpPr>
          <p:nvPr/>
        </p:nvSpPr>
        <p:spPr bwMode="auto">
          <a:xfrm>
            <a:off x="1187624" y="3284984"/>
            <a:ext cx="6286544" cy="714380"/>
          </a:xfrm>
          <a:prstGeom prst="wedgeRoundRectCallout">
            <a:avLst>
              <a:gd name="adj1" fmla="val -58107"/>
              <a:gd name="adj2" fmla="val 61625"/>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እቲ ትካል ብመገዲ </a:t>
            </a:r>
            <a:r>
              <a:rPr lang="sv-SE" sz="1200" i="1" dirty="0"/>
              <a:t>klarna, </a:t>
            </a:r>
            <a:r>
              <a:rPr lang="sv-SE" sz="1200" i="1" dirty="0" err="1"/>
              <a:t>paypal</a:t>
            </a:r>
            <a:r>
              <a:rPr lang="sv-SE" sz="1200" i="1" dirty="0"/>
              <a:t> </a:t>
            </a:r>
            <a:r>
              <a:rPr lang="ti-ER" sz="1200" i="1" dirty="0"/>
              <a:t>ከምኡ ውን </a:t>
            </a:r>
            <a:r>
              <a:rPr lang="sv-SE" sz="1200" i="1" dirty="0"/>
              <a:t> </a:t>
            </a:r>
            <a:r>
              <a:rPr lang="sv-SE" sz="1200" i="1" dirty="0" err="1"/>
              <a:t>payson</a:t>
            </a:r>
            <a:r>
              <a:rPr lang="sv-SE" sz="1200" i="1" dirty="0"/>
              <a:t> </a:t>
            </a:r>
            <a:r>
              <a:rPr lang="ti-ER" sz="1200" dirty="0"/>
              <a:t>ክትከፍል ዘፍቅደልካ እንተደኣ ኮይኑ ዝያዳ ዕቑብ ኢዩ፡ ቪሳካርድ ወይ ውን ማስተር ካርድ ትጥቀም እንተደኣ ኮንካ ካብ ትካላት ቪሳ ወይ ማስተር ካርዲ ዘፍቅዳ ትጥቀም ኣለኻ ማለት ኢዩ. ናይ ውሕስነት ኮድ ትጥቀም እንተደኣ ኮንካ ድማ ዝያዳ ውሑስ ኢዩ፡</a:t>
            </a:r>
            <a:endParaRPr lang="sv-SE" sz="1200" dirty="0"/>
          </a:p>
        </p:txBody>
      </p:sp>
      <p:sp>
        <p:nvSpPr>
          <p:cNvPr id="14" name="AutoShape 12"/>
          <p:cNvSpPr>
            <a:spLocks noChangeArrowheads="1"/>
          </p:cNvSpPr>
          <p:nvPr/>
        </p:nvSpPr>
        <p:spPr bwMode="auto">
          <a:xfrm>
            <a:off x="1214414" y="3929066"/>
            <a:ext cx="6286544" cy="500066"/>
          </a:xfrm>
          <a:prstGeom prst="wedgeRoundRectCallout">
            <a:avLst>
              <a:gd name="adj1" fmla="val -58259"/>
              <a:gd name="adj2" fmla="val 81813"/>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ኣብ መብዛሕትአን ባንክታት(ስዊድባንክ እትርከበን) ምስ ናይ ባንኪ ካርድኻ ምትእስሳር ዘለዎ ኢ-ኩርት ግን ከኣ ቑጽሪ ካርድኻ ዘይሕብር ወይ ዘየርኢ ክህባኻ ይኽእላ እየን፡</a:t>
            </a:r>
            <a:endParaRPr lang="sv-SE" sz="1200" dirty="0"/>
          </a:p>
        </p:txBody>
      </p:sp>
      <p:sp>
        <p:nvSpPr>
          <p:cNvPr id="15" name="AutoShape 12"/>
          <p:cNvSpPr>
            <a:spLocks noChangeArrowheads="1"/>
          </p:cNvSpPr>
          <p:nvPr/>
        </p:nvSpPr>
        <p:spPr bwMode="auto">
          <a:xfrm>
            <a:off x="1214414" y="4429132"/>
            <a:ext cx="6286544" cy="500066"/>
          </a:xfrm>
          <a:prstGeom prst="wedgeRoundRectCallout">
            <a:avLst>
              <a:gd name="adj1" fmla="val -58411"/>
              <a:gd name="adj2" fmla="val 83718"/>
              <a:gd name="adj3" fmla="val 16667"/>
            </a:avLst>
          </a:prstGeom>
          <a:solidFill>
            <a:schemeClr val="accent1">
              <a:lumMod val="40000"/>
              <a:lumOff val="60000"/>
            </a:schemeClr>
          </a:solidFill>
          <a:ln w="9525">
            <a:solidFill>
              <a:schemeClr val="tx1"/>
            </a:solidFill>
            <a:miter lim="800000"/>
            <a:headEnd/>
            <a:tailEnd/>
          </a:ln>
        </p:spPr>
        <p:txBody>
          <a:bodyPr/>
          <a:lstStyle/>
          <a:p>
            <a:r>
              <a:rPr lang="ti-ER" sz="1200" dirty="0"/>
              <a:t>ብመገዲ ኢንተርነት ክትገዝእ ከለኻ ኣብቲ ናይ ሓበሬታ ኣድራሻኻ እትመልኣሉ ቦታ </a:t>
            </a:r>
            <a:r>
              <a:rPr lang="sv-SE" sz="1200" dirty="0"/>
              <a:t>https</a:t>
            </a:r>
            <a:r>
              <a:rPr lang="ti-ER" sz="1200" dirty="0"/>
              <a:t> እንተሎ ከምኡ ውን ናይ መፍትሕ ምልክት እንተደኣ ተዓዚብካ, ዕቑብ ወይ ብመፍትሕ ዝእቶ ምኳኑ ከተረጋግጽ ትኽእል፡</a:t>
            </a:r>
            <a:endParaRPr lang="sv-SE" sz="1200" dirty="0"/>
          </a:p>
          <a:p>
            <a:endParaRPr lang="sv-SE" sz="1200" dirty="0"/>
          </a:p>
        </p:txBody>
      </p:sp>
      <p:sp>
        <p:nvSpPr>
          <p:cNvPr id="16" name="AutoShape 12"/>
          <p:cNvSpPr>
            <a:spLocks noChangeArrowheads="1"/>
          </p:cNvSpPr>
          <p:nvPr/>
        </p:nvSpPr>
        <p:spPr bwMode="auto">
          <a:xfrm>
            <a:off x="1214414" y="4786322"/>
            <a:ext cx="6286544" cy="714380"/>
          </a:xfrm>
          <a:prstGeom prst="wedgeRoundRectCallout">
            <a:avLst>
              <a:gd name="adj1" fmla="val -58259"/>
              <a:gd name="adj2" fmla="val 72290"/>
              <a:gd name="adj3" fmla="val 16667"/>
            </a:avLst>
          </a:prstGeom>
          <a:solidFill>
            <a:schemeClr val="accent1">
              <a:lumMod val="40000"/>
              <a:lumOff val="60000"/>
            </a:schemeClr>
          </a:solidFill>
          <a:ln w="9525">
            <a:solidFill>
              <a:schemeClr val="tx1"/>
            </a:solidFill>
            <a:miter lim="800000"/>
            <a:headEnd/>
            <a:tailEnd/>
          </a:ln>
        </p:spPr>
        <p:txBody>
          <a:bodyPr/>
          <a:lstStyle/>
          <a:p>
            <a:pPr hangingPunct="0"/>
            <a:r>
              <a:rPr lang="ti-ER" sz="1200" dirty="0"/>
              <a:t>ቁጽሪ ባንኪ ካርድኻ ፣ ካርድኻ ዝወድቐሉ ዕለት ፣ ከምኡ ውን ኮድ-ሲቪቪ (</a:t>
            </a:r>
            <a:r>
              <a:rPr lang="sv-SE" sz="1200" dirty="0"/>
              <a:t>CVV-koden </a:t>
            </a:r>
            <a:r>
              <a:rPr lang="ti-ER" sz="1200" dirty="0"/>
              <a:t>) ኣብ እትሕተተሉ ግዜ ዝያዳ ጥንቓቐ ክህልወካ ይግባእ፡ ዘጠራጥር ኮይኑ እንተደኣ ተሰሚዑካ ግን ከኣ ክትገዝእ ድልየት እንተደኣ ኣሎካ ቅብሊት ወይ ፋክቱራ ብምስዳድ ክገብሩልካ ሕተቶም፡</a:t>
            </a:r>
            <a:endParaRPr lang="sv-SE"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arn(inVertical)">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fontScale="90000"/>
          </a:bodyPr>
          <a:lstStyle/>
          <a:p>
            <a:pPr hangingPunct="0"/>
            <a:r>
              <a:rPr lang="ti-ER" b="1" dirty="0">
                <a:solidFill>
                  <a:srgbClr val="4F81BD"/>
                </a:solidFill>
              </a:rPr>
              <a:t>ምኽሪ ወይ ሓበሬታ ካብ </a:t>
            </a:r>
            <a:br>
              <a:rPr lang="sv-SE" b="1" dirty="0">
                <a:solidFill>
                  <a:srgbClr val="4F81BD"/>
                </a:solidFill>
              </a:rPr>
            </a:br>
            <a:r>
              <a:rPr lang="ti-ER" b="1" dirty="0">
                <a:solidFill>
                  <a:srgbClr val="4F81BD"/>
                </a:solidFill>
              </a:rPr>
              <a:t>ውልቀሰባት ኣብ እትገዝኣሉ ግዜ</a:t>
            </a:r>
            <a:endParaRPr lang="sv-SE" dirty="0">
              <a:solidFill>
                <a:srgbClr val="4F81BD"/>
              </a:solidFill>
            </a:endParaRPr>
          </a:p>
        </p:txBody>
      </p:sp>
      <p:sp>
        <p:nvSpPr>
          <p:cNvPr id="3" name="Platshållare för innehåll 2"/>
          <p:cNvSpPr>
            <a:spLocks noGrp="1"/>
          </p:cNvSpPr>
          <p:nvPr>
            <p:ph idx="1"/>
          </p:nvPr>
        </p:nvSpPr>
        <p:spPr>
          <a:xfrm>
            <a:off x="467544" y="1772816"/>
            <a:ext cx="8329642" cy="4572032"/>
          </a:xfrm>
        </p:spPr>
        <p:txBody>
          <a:bodyPr>
            <a:normAutofit fontScale="92500"/>
          </a:bodyPr>
          <a:lstStyle/>
          <a:p>
            <a:pPr lvl="0" hangingPunct="0"/>
            <a:r>
              <a:rPr lang="ti-ER" sz="1800" dirty="0"/>
              <a:t>ኣብ ውዕውዕ ወይ ምልክታ ንዝረኣኻዮ ንብረት ሓቐኛ ጽሑፍ ወይ ጽቡቕ ምኳኑ ዝያዳ ክእምኑኻ ንዝፍትኑ ምጥንቓቕ ይግባእ</a:t>
            </a:r>
            <a:endParaRPr lang="sv-SE" sz="1800" dirty="0"/>
          </a:p>
          <a:p>
            <a:pPr hangingPunct="0">
              <a:buNone/>
            </a:pPr>
            <a:r>
              <a:rPr lang="ti-ER" sz="1800" dirty="0"/>
              <a:t> </a:t>
            </a:r>
            <a:endParaRPr lang="sv-SE" sz="1800" dirty="0"/>
          </a:p>
          <a:p>
            <a:pPr lvl="0" hangingPunct="0"/>
            <a:r>
              <a:rPr lang="ti-ER" sz="1800" dirty="0"/>
              <a:t>ሸያጢ ንእትገዝኦ ንብረት ኪትዕዘብን ከተወዳድርን ዕድል ዘይህብ ወይ ዝህውኸካ እንተኾይኑ ንያዳ ቆላሕታ ክትገብረሉ ይግባእ</a:t>
            </a:r>
            <a:endParaRPr lang="sv-SE" sz="1800" dirty="0"/>
          </a:p>
          <a:p>
            <a:pPr hangingPunct="0">
              <a:buNone/>
            </a:pPr>
            <a:r>
              <a:rPr lang="ti-ER" sz="1800" dirty="0"/>
              <a:t> </a:t>
            </a:r>
            <a:endParaRPr lang="sv-SE" sz="1800" dirty="0"/>
          </a:p>
          <a:p>
            <a:pPr lvl="0" hangingPunct="0"/>
            <a:r>
              <a:rPr lang="ti-ER" sz="1800" dirty="0"/>
              <a:t> ኣቐዲምካ ካብ ምኽፋልን ገንዘብካ ከይሓዝካ ንብረት ካብ ምስዳድን ተቖጠብ</a:t>
            </a:r>
            <a:endParaRPr lang="sv-SE" sz="1800" dirty="0"/>
          </a:p>
          <a:p>
            <a:pPr hangingPunct="0">
              <a:buNone/>
            </a:pPr>
            <a:r>
              <a:rPr lang="ti-ER" sz="1800" dirty="0"/>
              <a:t> </a:t>
            </a:r>
            <a:endParaRPr lang="sv-SE" sz="1800" dirty="0"/>
          </a:p>
          <a:p>
            <a:pPr lvl="0" hangingPunct="0"/>
            <a:r>
              <a:rPr lang="ti-ER" sz="1800" dirty="0"/>
              <a:t>ሓደ ውሑስ ናይ ምኽፋል ኣገልግሎት ዝህብ ትካል ብምጥቓም ክልቲኦም ወገናት ውሕስነት ክህልዎም ይኽእል፡</a:t>
            </a:r>
            <a:endParaRPr lang="sv-SE" sz="1800" dirty="0"/>
          </a:p>
          <a:p>
            <a:pPr lvl="1" hangingPunct="0"/>
            <a:r>
              <a:rPr lang="ti-ER" sz="1400" dirty="0"/>
              <a:t>ንኣብነት ንሸያጥን ገዛኢን ናይ ምኽፋል ኣገልግሎት ዝህብ ትካል ምጥቓም, ሓደ ካብዞም ውሑሳት ትካላት ቡስጉድስ (Bussgods) ወይ ድማ Internetgirot.se ምስ ማዕከን መርበብ ሓበሪታ ሓራጅ (ብሎኬት) ተሰማሚዑ ዝሰርሕ ትካል ክትጥቐም ትኽእል፡ እዞም ዝተጠቅሱ ወሃብቲ ናይ ምኽፋል ኣገልግሎት ዳርጋ ተዛማዲ ውሕስነት ኣለዎም ከም በዓል paypal.com, payson.se ከምኡ ውን  klarna.se.  </a:t>
            </a:r>
            <a:endParaRPr lang="sv-SE" sz="1400" dirty="0"/>
          </a:p>
          <a:p>
            <a:pPr hangingPunct="0">
              <a:buNone/>
            </a:pPr>
            <a:endParaRPr lang="sv-SE" sz="1800" dirty="0"/>
          </a:p>
          <a:p>
            <a:pPr lvl="0" hangingPunct="0"/>
            <a:r>
              <a:rPr lang="ti-ER" sz="1800" dirty="0"/>
              <a:t>ነገራት ቅድሚ ምግዛእካ ብዝከኣለካ መጠን ተዓዘብ</a:t>
            </a:r>
            <a:endParaRPr lang="sv-SE" sz="1800" dirty="0"/>
          </a:p>
          <a:p>
            <a:pPr lvl="1"/>
            <a:r>
              <a:rPr lang="ti-ER" sz="1400" dirty="0"/>
              <a:t>ንኣብነት መኪና ኣብ እትገዝኣሉ ግዜ እቲ ዝሸጠልካ ዘሎ ሰብ ናይበሓቂ ወናኒ ዲዩ ወላስ ናይ ለቓሕ ወይ ውን ካልእ ኣረጋግጽ፡ ከምኡ ውን እቲ ዘሎ ሓበሬታ ናይታ መኪና ናብ ኣገልግሎት መጎዓዝያ ደዊልካ ከተረጋግጽ ይግባእ፡</a:t>
            </a: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barn(inVertical)">
                                      <p:cBhvr>
                                        <p:cTn id="45" dur="5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barn(inVertical)">
                                      <p:cBhvr>
                                        <p:cTn id="50" dur="500"/>
                                        <p:tgtEl>
                                          <p:spTgt spid="3">
                                            <p:txEl>
                                              <p:pRg st="9" end="9"/>
                                            </p:txEl>
                                          </p:spTgt>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barn(inVertical)">
                                      <p:cBhvr>
                                        <p:cTn id="5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p:cNvSpPr>
          <p:nvPr>
            <p:ph type="body" idx="1"/>
          </p:nvPr>
        </p:nvSpPr>
        <p:spPr>
          <a:xfrm>
            <a:off x="4572000" y="1872821"/>
            <a:ext cx="4287990" cy="416088"/>
          </a:xfrm>
        </p:spPr>
        <p:txBody>
          <a:bodyPr>
            <a:normAutofit/>
          </a:bodyPr>
          <a:lstStyle/>
          <a:p>
            <a:pPr marL="0" indent="0">
              <a:buNone/>
            </a:pPr>
            <a:r>
              <a:rPr lang="sv-SE" sz="1800" b="1" dirty="0">
                <a:hlinkClick r:id="rId3"/>
              </a:rPr>
              <a:t>Frakt med köpskydd</a:t>
            </a:r>
            <a:endParaRPr lang="sv-SE" sz="1600" dirty="0"/>
          </a:p>
          <a:p>
            <a:endParaRPr lang="sv-SE" sz="1600" b="1" dirty="0">
              <a:latin typeface="Tahoma" pitchFamily="34" charset="0"/>
              <a:ea typeface="Tahoma" pitchFamily="34" charset="0"/>
              <a:cs typeface="Tahoma" pitchFamily="34" charset="0"/>
            </a:endParaRPr>
          </a:p>
        </p:txBody>
      </p:sp>
      <p:pic>
        <p:nvPicPr>
          <p:cNvPr id="5" name="Bildobjekt 4" descr="blocket 2.png">
            <a:hlinkClick r:id="rId3"/>
          </p:cNvPr>
          <p:cNvPicPr>
            <a:picLocks noChangeAspect="1"/>
          </p:cNvPicPr>
          <p:nvPr/>
        </p:nvPicPr>
        <p:blipFill>
          <a:blip r:embed="rId4"/>
          <a:stretch>
            <a:fillRect/>
          </a:stretch>
        </p:blipFill>
        <p:spPr>
          <a:xfrm>
            <a:off x="1449437" y="1530572"/>
            <a:ext cx="2664296" cy="1998222"/>
          </a:xfrm>
          <a:prstGeom prst="rect">
            <a:avLst/>
          </a:prstGeom>
        </p:spPr>
      </p:pic>
      <p:pic>
        <p:nvPicPr>
          <p:cNvPr id="3" name="Bildobjekt 2">
            <a:hlinkClick r:id="rId3"/>
            <a:extLst>
              <a:ext uri="{FF2B5EF4-FFF2-40B4-BE49-F238E27FC236}">
                <a16:creationId xmlns:a16="http://schemas.microsoft.com/office/drawing/2014/main" id="{0AD8FE78-4EE4-ACB7-596A-197A203888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2001" y="2072374"/>
            <a:ext cx="1208155" cy="684621"/>
          </a:xfrm>
          <a:prstGeom prst="rect">
            <a:avLst/>
          </a:prstGeom>
        </p:spPr>
      </p:pic>
      <p:pic>
        <p:nvPicPr>
          <p:cNvPr id="10" name="Bildobjekt 9">
            <a:hlinkClick r:id="rId6"/>
            <a:extLst>
              <a:ext uri="{FF2B5EF4-FFF2-40B4-BE49-F238E27FC236}">
                <a16:creationId xmlns:a16="http://schemas.microsoft.com/office/drawing/2014/main" id="{214BFE61-D60A-9014-8E17-35B0D78E129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49437" y="4050903"/>
            <a:ext cx="2592288" cy="756948"/>
          </a:xfrm>
          <a:prstGeom prst="rect">
            <a:avLst/>
          </a:prstGeom>
        </p:spPr>
      </p:pic>
      <p:sp>
        <p:nvSpPr>
          <p:cNvPr id="11" name="textruta 10">
            <a:extLst>
              <a:ext uri="{FF2B5EF4-FFF2-40B4-BE49-F238E27FC236}">
                <a16:creationId xmlns:a16="http://schemas.microsoft.com/office/drawing/2014/main" id="{4FFAE9A9-ADED-5A56-3749-01F01523B392}"/>
              </a:ext>
            </a:extLst>
          </p:cNvPr>
          <p:cNvSpPr txBox="1"/>
          <p:nvPr/>
        </p:nvSpPr>
        <p:spPr>
          <a:xfrm>
            <a:off x="4579694" y="4073440"/>
            <a:ext cx="3960440" cy="923330"/>
          </a:xfrm>
          <a:prstGeom prst="rect">
            <a:avLst/>
          </a:prstGeom>
          <a:noFill/>
        </p:spPr>
        <p:txBody>
          <a:bodyPr wrap="square" rtlCol="0">
            <a:spAutoFit/>
          </a:bodyPr>
          <a:lstStyle/>
          <a:p>
            <a:r>
              <a:rPr lang="sv-SE" b="0" i="0" cap="all" dirty="0">
                <a:solidFill>
                  <a:srgbClr val="2C69B4"/>
                </a:solidFill>
                <a:effectLst/>
                <a:latin typeface="+mj-lt"/>
                <a:hlinkClick r:id="rId6"/>
              </a:rPr>
              <a:t>TRYGGA FRAKTEN MED BUSSGODS OCH ROCKER PAY</a:t>
            </a:r>
            <a:endParaRPr lang="sv-SE" b="0" i="0" cap="all" dirty="0">
              <a:solidFill>
                <a:srgbClr val="2C69B4"/>
              </a:solidFill>
              <a:effectLst/>
              <a:latin typeface="+mj-lt"/>
            </a:endParaRPr>
          </a:p>
          <a:p>
            <a:endParaRPr lang="sv-SE" dirty="0"/>
          </a:p>
        </p:txBody>
      </p:sp>
      <p:sp>
        <p:nvSpPr>
          <p:cNvPr id="13" name="Rectangle 3">
            <a:extLst>
              <a:ext uri="{FF2B5EF4-FFF2-40B4-BE49-F238E27FC236}">
                <a16:creationId xmlns:a16="http://schemas.microsoft.com/office/drawing/2014/main" id="{36F6F702-EBD7-7B98-77CA-2088FFA360C6}"/>
              </a:ext>
            </a:extLst>
          </p:cNvPr>
          <p:cNvSpPr txBox="1">
            <a:spLocks/>
          </p:cNvSpPr>
          <p:nvPr/>
        </p:nvSpPr>
        <p:spPr>
          <a:xfrm>
            <a:off x="644174" y="641119"/>
            <a:ext cx="8499826" cy="734687"/>
          </a:xfrm>
          <a:prstGeom prst="rect">
            <a:avLst/>
          </a:prstGeom>
        </p:spPr>
        <p:txBody>
          <a:bodyPr vert="horz" lIns="91440" tIns="45720" rIns="91440" bIns="45720" rtlCol="0">
            <a:normAutofit fontScale="85000" lnSpcReduction="20000"/>
          </a:bodyPr>
          <a:lstStyle/>
          <a:p>
            <a:pPr hangingPunct="0"/>
            <a:r>
              <a:rPr lang="ti-ER" sz="5800" b="1" dirty="0"/>
              <a:t>ብውሕስነት ምግዛእ!</a:t>
            </a:r>
            <a:endParaRPr lang="sv-SE" sz="5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sv-SE" sz="1600" b="1"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par>
                                <p:cTn id="13" presetID="16" presetClass="entr" presetSubtype="21" fill="hold" grpId="0" nodeType="withEffect">
                                  <p:stCondLst>
                                    <p:cond delay="100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barn(inVertical)">
                                      <p:cBhvr>
                                        <p:cTn id="15"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0" y="142852"/>
            <a:ext cx="9144000" cy="1000132"/>
          </a:xfrm>
        </p:spPr>
        <p:txBody>
          <a:bodyPr wrap="square" lIns="91440" tIns="45720" rIns="91440" bIns="45720" numCol="1" anchorCtr="0" compatLnSpc="1">
            <a:prstTxWarp prst="textNoShape">
              <a:avLst/>
            </a:prstTxWarp>
            <a:noAutofit/>
          </a:bodyPr>
          <a:lstStyle/>
          <a:p>
            <a:r>
              <a:rPr lang="ti-ER" sz="3600" b="1" dirty="0">
                <a:solidFill>
                  <a:srgbClr val="4F81BD"/>
                </a:solidFill>
              </a:rPr>
              <a:t>ኣብ ግዜ ምግዛእን ምኽፋልን ብመንገዲ ኢንተርነት ክንገብሮም ዝግበኣና ተወሰኽቲ ነገራት </a:t>
            </a:r>
            <a:endParaRPr lang="sv-SE" sz="3600" dirty="0">
              <a:solidFill>
                <a:srgbClr val="4F81BD"/>
              </a:solidFill>
            </a:endParaRPr>
          </a:p>
        </p:txBody>
      </p:sp>
      <p:sp>
        <p:nvSpPr>
          <p:cNvPr id="19458" name="Rectangle 3"/>
          <p:cNvSpPr>
            <a:spLocks noGrp="1"/>
          </p:cNvSpPr>
          <p:nvPr>
            <p:ph type="body" idx="1"/>
          </p:nvPr>
        </p:nvSpPr>
        <p:spPr>
          <a:xfrm>
            <a:off x="571472" y="1500174"/>
            <a:ext cx="8143932" cy="4593122"/>
          </a:xfrm>
        </p:spPr>
        <p:txBody>
          <a:bodyPr>
            <a:normAutofit fontScale="92500" lnSpcReduction="10000"/>
          </a:bodyPr>
          <a:lstStyle/>
          <a:p>
            <a:pPr lvl="0"/>
            <a:r>
              <a:rPr lang="ti-ER" sz="1800" dirty="0"/>
              <a:t>ካብ ትፈልጦም ወብሳይታት ወይ መርበብ ሓበሬታታት ክትገዝእ ፈትን ወይ ውን እሙናት ሙኻኖም ቅድሚ ነኣኻ ዝምልከት ሓበሬታ ምግዳፍካ ኣረጋግጽ</a:t>
            </a:r>
            <a:endParaRPr lang="sv-SE" sz="1800" dirty="0"/>
          </a:p>
          <a:p>
            <a:endParaRPr lang="sv-SE" sz="1800" dirty="0"/>
          </a:p>
          <a:p>
            <a:pPr lvl="0"/>
            <a:r>
              <a:rPr lang="ti-ER" sz="1800" dirty="0"/>
              <a:t>ምስቲ ትካል ከራኽበካ ዝኽእል ቁጽሪ ተለፎን ወይ ውን ኢ-ፖስታ ኣድራሻ ብቐዳምነት ሕዝ፡ መራኸቢ ዝኸውን ኣድራሻ ዘይብሉ ወብሳይት ወይ መርበብ ሓበሬታ ከም ሓደ ዘይእመን ወይ ሓደገኛ ምልክት ክትወስዶ ይከኣል፡</a:t>
            </a:r>
            <a:endParaRPr lang="sv-SE" sz="1800" dirty="0"/>
          </a:p>
          <a:p>
            <a:endParaRPr lang="sv-SE" sz="1800" dirty="0"/>
          </a:p>
          <a:p>
            <a:pPr lvl="0"/>
            <a:r>
              <a:rPr lang="ti-ER" sz="1800" dirty="0"/>
              <a:t>ሓደ ትካል ብሓደ ዓይነት ኣገባብ ኣገፋፍላ ጥራሕ ዝዕድም ወይ ዘፍቅድ እንተደኣ ኮይኑ ቅድሚ ምግዛእካ ዕቱብ ቆላሕታ ወይ ምክትታል ክትገብረሉ ይግባእ. ሓደ እሙን ናይ ኢንተርነት ሸቓጢ ትካል ዝተፈላለዩ ኣገባብ ኣከፋፍላ የፍቅድ ወይ ይዕድም እዪ፡</a:t>
            </a:r>
            <a:endParaRPr lang="sv-SE" sz="1800" dirty="0"/>
          </a:p>
          <a:p>
            <a:endParaRPr lang="sv-SE" sz="1800" dirty="0"/>
          </a:p>
          <a:p>
            <a:pPr lvl="0"/>
            <a:r>
              <a:rPr lang="ti-ER" sz="1800" dirty="0"/>
              <a:t> ንዝኾነ ብኢንተርነት እትገብሮ ስምምዕ ወይ ውዕል መዘኻኸሪ ዝኾነካ ጽሑፍ ወይ ምልክት ከምኡ ውን ኣድራሻ ናይቲ ትገዝኣሉ ዘለኻ ወብሳይት ከተስፍር ይግባእ፡</a:t>
            </a:r>
            <a:endParaRPr lang="sv-SE" sz="1800" dirty="0"/>
          </a:p>
          <a:p>
            <a:pPr hangingPunct="0"/>
            <a:endParaRPr lang="sv-SE" sz="1800" dirty="0"/>
          </a:p>
          <a:p>
            <a:pPr lvl="0"/>
            <a:r>
              <a:rPr lang="ti-ER" sz="1800" dirty="0"/>
              <a:t>እቲ ብኢ-ፖስጣ ዝመጻካ መልእኽቲ ምስ ናይ ዝኸፈልካሉ ቅዳሕ ብሓባር ኣብ ጽቡቕ ዓቅቦም</a:t>
            </a:r>
            <a:endParaRPr lang="sv-SE" sz="1800" dirty="0"/>
          </a:p>
          <a:p>
            <a:pPr hangingPunct="0">
              <a:buNone/>
            </a:pPr>
            <a:r>
              <a:rPr lang="ti-ER" sz="1800" dirty="0"/>
              <a:t> </a:t>
            </a:r>
            <a:endParaRPr lang="sv-SE" sz="1800" dirty="0"/>
          </a:p>
          <a:p>
            <a:pPr lvl="0"/>
            <a:r>
              <a:rPr lang="ti-ER" sz="1800" dirty="0"/>
              <a:t>ቅድሚ ዝኾነ ንብረት ምግዛእካ ኣብ መርበብ ሓበሬታ ናይቲ ትካል ወይ ናይ ኢንተርነት ዱኳን ኣቲኻ ውዕል ናይ ምልኣኽን ምምላስን ንብረትን ብግቡእ ኣንብብ፡</a:t>
            </a:r>
            <a:endParaRPr lang="sv-SE"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barn(inVertical)">
                                      <p:cBhvr>
                                        <p:cTn id="7" dur="500"/>
                                        <p:tgtEl>
                                          <p:spTgt spid="1945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barn(inVertical)">
                                      <p:cBhvr>
                                        <p:cTn id="17" dur="500"/>
                                        <p:tgtEl>
                                          <p:spTgt spid="194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458">
                                            <p:txEl>
                                              <p:pRg st="4" end="4"/>
                                            </p:txEl>
                                          </p:spTgt>
                                        </p:tgtEl>
                                        <p:attrNameLst>
                                          <p:attrName>style.visibility</p:attrName>
                                        </p:attrNameLst>
                                      </p:cBhvr>
                                      <p:to>
                                        <p:strVal val="visible"/>
                                      </p:to>
                                    </p:set>
                                    <p:animEffect transition="in" filter="barn(inVertical)">
                                      <p:cBhvr>
                                        <p:cTn id="22" dur="500"/>
                                        <p:tgtEl>
                                          <p:spTgt spid="1945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9458">
                                            <p:txEl>
                                              <p:pRg st="6" end="6"/>
                                            </p:txEl>
                                          </p:spTgt>
                                        </p:tgtEl>
                                        <p:attrNameLst>
                                          <p:attrName>style.visibility</p:attrName>
                                        </p:attrNameLst>
                                      </p:cBhvr>
                                      <p:to>
                                        <p:strVal val="visible"/>
                                      </p:to>
                                    </p:set>
                                    <p:animEffect transition="in" filter="barn(inVertical)">
                                      <p:cBhvr>
                                        <p:cTn id="27" dur="500"/>
                                        <p:tgtEl>
                                          <p:spTgt spid="1945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458">
                                            <p:txEl>
                                              <p:pRg st="8" end="8"/>
                                            </p:txEl>
                                          </p:spTgt>
                                        </p:tgtEl>
                                        <p:attrNameLst>
                                          <p:attrName>style.visibility</p:attrName>
                                        </p:attrNameLst>
                                      </p:cBhvr>
                                      <p:to>
                                        <p:strVal val="visible"/>
                                      </p:to>
                                    </p:set>
                                    <p:animEffect transition="in" filter="barn(inVertical)">
                                      <p:cBhvr>
                                        <p:cTn id="32" dur="500"/>
                                        <p:tgtEl>
                                          <p:spTgt spid="1945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9458">
                                            <p:txEl>
                                              <p:pRg st="9" end="9"/>
                                            </p:txEl>
                                          </p:spTgt>
                                        </p:tgtEl>
                                        <p:attrNameLst>
                                          <p:attrName>style.visibility</p:attrName>
                                        </p:attrNameLst>
                                      </p:cBhvr>
                                      <p:to>
                                        <p:strVal val="visible"/>
                                      </p:to>
                                    </p:set>
                                    <p:animEffect transition="in" filter="barn(inVertical)">
                                      <p:cBhvr>
                                        <p:cTn id="37" dur="500"/>
                                        <p:tgtEl>
                                          <p:spTgt spid="1945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458">
                                            <p:txEl>
                                              <p:pRg st="10" end="10"/>
                                            </p:txEl>
                                          </p:spTgt>
                                        </p:tgtEl>
                                        <p:attrNameLst>
                                          <p:attrName>style.visibility</p:attrName>
                                        </p:attrNameLst>
                                      </p:cBhvr>
                                      <p:to>
                                        <p:strVal val="visible"/>
                                      </p:to>
                                    </p:set>
                                    <p:animEffect transition="in" filter="barn(inVertical)">
                                      <p:cBhvr>
                                        <p:cTn id="42" dur="500"/>
                                        <p:tgtEl>
                                          <p:spTgt spid="1945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19458"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TotalTime>
  <Words>862</Words>
  <Application>Microsoft Office PowerPoint</Application>
  <PresentationFormat>Bildspel på skärmen (4:3)</PresentationFormat>
  <Paragraphs>73</Paragraphs>
  <Slides>6</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Nyala</vt:lpstr>
      <vt:lpstr>Tahoma</vt:lpstr>
      <vt:lpstr>Office-tema</vt:lpstr>
      <vt:lpstr>ብኢንተርነት ብውሕስነት ምግዛእ</vt:lpstr>
      <vt:lpstr>ሓያሎ መሰረታውያን ሕግታት</vt:lpstr>
      <vt:lpstr>ካብ ናይ ኢንተርነት ትካላይ ኣብ ምግዛእ ዝሕግዙና ምኽርታት</vt:lpstr>
      <vt:lpstr>ምኽሪ ወይ ሓበሬታ ካብ  ውልቀሰባት ኣብ እትገዝኣሉ ግዜ</vt:lpstr>
      <vt:lpstr>PowerPoint-presentation</vt:lpstr>
      <vt:lpstr>ኣብ ግዜ ምግዛእን ምኽፋልን ብመንገዲ ኢንተርነት ክንገብሮም ዝግበኣና ተወሰኽቲ ነገራት </vt:lpstr>
    </vt:vector>
  </TitlesOfParts>
  <Company>Linköpings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annhed</dc:creator>
  <cp:lastModifiedBy>Eklund Lars T</cp:lastModifiedBy>
  <cp:revision>211</cp:revision>
  <dcterms:created xsi:type="dcterms:W3CDTF">2013-06-10T11:11:30Z</dcterms:created>
  <dcterms:modified xsi:type="dcterms:W3CDTF">2023-11-20T10:22:43Z</dcterms:modified>
</cp:coreProperties>
</file>